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69.xml" ContentType="application/vnd.openxmlformats-officedocument.presentationml.slide+xml"/>
  <Override PartName="/ppt/tableStyles.xml" ContentType="application/vnd.openxmlformats-officedocument.presentationml.tableStyles+xml"/>
  <Override PartName="/ppt/slides/slide147.xml" ContentType="application/vnd.openxmlformats-officedocument.presentationml.slide+xml"/>
  <Override PartName="/ppt/slides/slide158.xml" ContentType="application/vnd.openxmlformats-officedocument.presentationml.slide+xml"/>
  <Override PartName="/ppt/slides/slide194.xml" ContentType="application/vnd.openxmlformats-officedocument.presentationml.slide+xml"/>
  <Override PartName="/ppt/notesSlides/notesSlide30.xml" ContentType="application/vnd.openxmlformats-officedocument.presentationml.notesSlide+xml"/>
  <Override PartName="/ppt/slides/slide9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Default Extension="png" ContentType="image/png"/>
  <Override PartName="/ppt/slides/slide55.xml" ContentType="application/vnd.openxmlformats-officedocument.presentationml.slide+xml"/>
  <Override PartName="/ppt/theme/theme2.xml" ContentType="application/vnd.openxmlformats-officedocument.them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188.xml" ContentType="application/vnd.openxmlformats-officedocument.presentationml.slide+xml"/>
  <Override PartName="/ppt/notesSlides/notesSlide13.xml" ContentType="application/vnd.openxmlformats-officedocument.presentationml.notesSlide+xml"/>
  <Default Extension="wdp" ContentType="image/vnd.ms-photo"/>
  <Override PartName="/ppt/slides/slide119.xml" ContentType="application/vnd.openxmlformats-officedocument.presentationml.slide+xml"/>
  <Override PartName="/ppt/slides/slide148.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s/slide195.xml" ContentType="application/vnd.openxmlformats-officedocument.presentationml.slide+xml"/>
  <Override PartName="/ppt/notesSlides/notesSlide8.xml" ContentType="application/vnd.openxmlformats-officedocument.presentationml.notesSlide+xml"/>
  <Default Extension="gif" ContentType="image/gif"/>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ppt/slides/slide191.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s/slide180.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78.xml" ContentType="application/vnd.openxmlformats-officedocument.presentationml.slide+xml"/>
  <Override PartName="/ppt/slides/slide196.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slides/slide138.xml" ContentType="application/vnd.openxmlformats-officedocument.presentationml.slide+xml"/>
  <Override PartName="/ppt/slides/slide167.xml" ContentType="application/vnd.openxmlformats-officedocument.presentationml.slide+xml"/>
  <Override PartName="/ppt/slides/slide185.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74.xml" ContentType="application/vnd.openxmlformats-officedocument.presentationml.slide+xml"/>
  <Override PartName="/ppt/slides/slide192.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s/slide181.xml" ContentType="application/vnd.openxmlformats-officedocument.presentationml.slide+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slides/slide20.xml" ContentType="application/vnd.openxmlformats-officedocument.presentationml.slide+xml"/>
  <Override PartName="/ppt/slides/slide168.xml" ContentType="application/vnd.openxmlformats-officedocument.presentationml.slide+xml"/>
  <Override PartName="/ppt/slides/slide179.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s/slide139.xml" ContentType="application/vnd.openxmlformats-officedocument.presentationml.slide+xml"/>
  <Override PartName="/ppt/slides/slide157.xml" ContentType="application/vnd.openxmlformats-officedocument.presentationml.slide+xml"/>
  <Override PartName="/ppt/slides/slide186.xml" ContentType="application/vnd.openxmlformats-officedocument.presentationml.slide+xml"/>
  <Override PartName="/ppt/notesSlides/notesSlide11.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193.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notesSlides/notesSlide23.xml" ContentType="application/vnd.openxmlformats-officedocument.presentationml.notesSlide+xml"/>
  <Override PartName="/ppt/slides/slide129.xml" ContentType="application/vnd.openxmlformats-officedocument.presentationml.slide+xml"/>
  <Override PartName="/ppt/slides/slide176.xml" ContentType="application/vnd.openxmlformats-officedocument.presentationml.slide+xml"/>
  <Override PartName="/ppt/notesSlides/notesSlide12.xml" ContentType="application/vnd.openxmlformats-officedocument.presentationml.notesSlide+xml"/>
  <Override PartName="/ppt/slides/slide118.xml" ContentType="application/vnd.openxmlformats-officedocument.presentationml.slide+xml"/>
  <Override PartName="/ppt/slides/slide165.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90.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8"/>
  </p:notesMasterIdLst>
  <p:handoutMasterIdLst>
    <p:handoutMasterId r:id="rId199"/>
  </p:handoutMasterIdLst>
  <p:sldIdLst>
    <p:sldId id="307" r:id="rId2"/>
    <p:sldId id="257" r:id="rId3"/>
    <p:sldId id="258" r:id="rId4"/>
    <p:sldId id="259" r:id="rId5"/>
    <p:sldId id="261" r:id="rId6"/>
    <p:sldId id="262" r:id="rId7"/>
    <p:sldId id="263" r:id="rId8"/>
    <p:sldId id="265" r:id="rId9"/>
    <p:sldId id="266" r:id="rId10"/>
    <p:sldId id="267" r:id="rId11"/>
    <p:sldId id="268" r:id="rId12"/>
    <p:sldId id="269" r:id="rId13"/>
    <p:sldId id="270" r:id="rId14"/>
    <p:sldId id="271" r:id="rId15"/>
    <p:sldId id="272" r:id="rId16"/>
    <p:sldId id="275" r:id="rId17"/>
    <p:sldId id="276" r:id="rId18"/>
    <p:sldId id="277" r:id="rId19"/>
    <p:sldId id="278" r:id="rId20"/>
    <p:sldId id="279" r:id="rId21"/>
    <p:sldId id="280" r:id="rId22"/>
    <p:sldId id="281" r:id="rId23"/>
    <p:sldId id="282" r:id="rId24"/>
    <p:sldId id="284" r:id="rId25"/>
    <p:sldId id="285" r:id="rId26"/>
    <p:sldId id="286" r:id="rId27"/>
    <p:sldId id="287" r:id="rId28"/>
    <p:sldId id="289" r:id="rId29"/>
    <p:sldId id="290" r:id="rId30"/>
    <p:sldId id="291" r:id="rId31"/>
    <p:sldId id="292" r:id="rId32"/>
    <p:sldId id="293" r:id="rId33"/>
    <p:sldId id="294" r:id="rId34"/>
    <p:sldId id="295" r:id="rId35"/>
    <p:sldId id="296" r:id="rId36"/>
    <p:sldId id="297" r:id="rId37"/>
    <p:sldId id="298" r:id="rId38"/>
    <p:sldId id="302" r:id="rId39"/>
    <p:sldId id="303" r:id="rId40"/>
    <p:sldId id="304" r:id="rId41"/>
    <p:sldId id="305" r:id="rId42"/>
    <p:sldId id="312" r:id="rId43"/>
    <p:sldId id="313" r:id="rId44"/>
    <p:sldId id="314" r:id="rId45"/>
    <p:sldId id="315" r:id="rId46"/>
    <p:sldId id="316" r:id="rId47"/>
    <p:sldId id="317" r:id="rId48"/>
    <p:sldId id="318" r:id="rId49"/>
    <p:sldId id="319" r:id="rId50"/>
    <p:sldId id="320" r:id="rId51"/>
    <p:sldId id="321" r:id="rId52"/>
    <p:sldId id="322" r:id="rId53"/>
    <p:sldId id="323" r:id="rId54"/>
    <p:sldId id="324" r:id="rId55"/>
    <p:sldId id="326" r:id="rId56"/>
    <p:sldId id="332" r:id="rId57"/>
    <p:sldId id="333" r:id="rId58"/>
    <p:sldId id="335" r:id="rId59"/>
    <p:sldId id="337" r:id="rId60"/>
    <p:sldId id="339" r:id="rId61"/>
    <p:sldId id="340" r:id="rId62"/>
    <p:sldId id="341" r:id="rId63"/>
    <p:sldId id="342" r:id="rId64"/>
    <p:sldId id="344" r:id="rId65"/>
    <p:sldId id="345" r:id="rId66"/>
    <p:sldId id="346" r:id="rId67"/>
    <p:sldId id="348" r:id="rId68"/>
    <p:sldId id="350" r:id="rId69"/>
    <p:sldId id="351" r:id="rId70"/>
    <p:sldId id="352" r:id="rId71"/>
    <p:sldId id="353" r:id="rId72"/>
    <p:sldId id="354" r:id="rId73"/>
    <p:sldId id="355" r:id="rId74"/>
    <p:sldId id="357" r:id="rId75"/>
    <p:sldId id="358" r:id="rId76"/>
    <p:sldId id="359" r:id="rId77"/>
    <p:sldId id="360" r:id="rId78"/>
    <p:sldId id="362" r:id="rId79"/>
    <p:sldId id="364" r:id="rId80"/>
    <p:sldId id="365" r:id="rId81"/>
    <p:sldId id="366" r:id="rId82"/>
    <p:sldId id="367" r:id="rId83"/>
    <p:sldId id="368" r:id="rId84"/>
    <p:sldId id="370" r:id="rId85"/>
    <p:sldId id="371" r:id="rId86"/>
    <p:sldId id="372" r:id="rId87"/>
    <p:sldId id="373" r:id="rId88"/>
    <p:sldId id="374" r:id="rId89"/>
    <p:sldId id="375" r:id="rId90"/>
    <p:sldId id="376" r:id="rId91"/>
    <p:sldId id="377" r:id="rId92"/>
    <p:sldId id="378" r:id="rId93"/>
    <p:sldId id="379" r:id="rId94"/>
    <p:sldId id="385" r:id="rId95"/>
    <p:sldId id="386" r:id="rId96"/>
    <p:sldId id="387" r:id="rId97"/>
    <p:sldId id="388" r:id="rId98"/>
    <p:sldId id="389" r:id="rId99"/>
    <p:sldId id="390" r:id="rId100"/>
    <p:sldId id="391" r:id="rId101"/>
    <p:sldId id="392" r:id="rId102"/>
    <p:sldId id="393" r:id="rId103"/>
    <p:sldId id="394" r:id="rId104"/>
    <p:sldId id="396" r:id="rId105"/>
    <p:sldId id="397" r:id="rId106"/>
    <p:sldId id="398" r:id="rId107"/>
    <p:sldId id="399" r:id="rId108"/>
    <p:sldId id="400" r:id="rId109"/>
    <p:sldId id="401" r:id="rId110"/>
    <p:sldId id="402" r:id="rId111"/>
    <p:sldId id="403" r:id="rId112"/>
    <p:sldId id="404" r:id="rId113"/>
    <p:sldId id="405" r:id="rId114"/>
    <p:sldId id="406" r:id="rId115"/>
    <p:sldId id="408" r:id="rId116"/>
    <p:sldId id="409" r:id="rId117"/>
    <p:sldId id="410" r:id="rId118"/>
    <p:sldId id="411" r:id="rId119"/>
    <p:sldId id="412" r:id="rId120"/>
    <p:sldId id="414" r:id="rId121"/>
    <p:sldId id="415" r:id="rId122"/>
    <p:sldId id="421" r:id="rId123"/>
    <p:sldId id="457" r:id="rId124"/>
    <p:sldId id="458" r:id="rId125"/>
    <p:sldId id="459" r:id="rId126"/>
    <p:sldId id="460" r:id="rId127"/>
    <p:sldId id="504" r:id="rId128"/>
    <p:sldId id="505" r:id="rId129"/>
    <p:sldId id="507" r:id="rId130"/>
    <p:sldId id="509" r:id="rId131"/>
    <p:sldId id="510" r:id="rId132"/>
    <p:sldId id="511" r:id="rId133"/>
    <p:sldId id="526" r:id="rId134"/>
    <p:sldId id="565" r:id="rId135"/>
    <p:sldId id="566" r:id="rId136"/>
    <p:sldId id="567" r:id="rId137"/>
    <p:sldId id="568" r:id="rId138"/>
    <p:sldId id="569" r:id="rId139"/>
    <p:sldId id="570" r:id="rId140"/>
    <p:sldId id="571" r:id="rId141"/>
    <p:sldId id="647" r:id="rId142"/>
    <p:sldId id="572" r:id="rId143"/>
    <p:sldId id="574" r:id="rId144"/>
    <p:sldId id="575" r:id="rId145"/>
    <p:sldId id="576" r:id="rId146"/>
    <p:sldId id="577" r:id="rId147"/>
    <p:sldId id="578" r:id="rId148"/>
    <p:sldId id="579" r:id="rId149"/>
    <p:sldId id="580" r:id="rId150"/>
    <p:sldId id="581" r:id="rId151"/>
    <p:sldId id="582" r:id="rId152"/>
    <p:sldId id="583" r:id="rId153"/>
    <p:sldId id="584" r:id="rId154"/>
    <p:sldId id="585" r:id="rId155"/>
    <p:sldId id="586" r:id="rId156"/>
    <p:sldId id="589" r:id="rId157"/>
    <p:sldId id="590" r:id="rId158"/>
    <p:sldId id="595" r:id="rId159"/>
    <p:sldId id="597" r:id="rId160"/>
    <p:sldId id="599" r:id="rId161"/>
    <p:sldId id="600" r:id="rId162"/>
    <p:sldId id="601" r:id="rId163"/>
    <p:sldId id="602" r:id="rId164"/>
    <p:sldId id="603" r:id="rId165"/>
    <p:sldId id="604" r:id="rId166"/>
    <p:sldId id="605" r:id="rId167"/>
    <p:sldId id="606" r:id="rId168"/>
    <p:sldId id="607" r:id="rId169"/>
    <p:sldId id="608" r:id="rId170"/>
    <p:sldId id="609" r:id="rId171"/>
    <p:sldId id="610" r:id="rId172"/>
    <p:sldId id="611" r:id="rId173"/>
    <p:sldId id="618" r:id="rId174"/>
    <p:sldId id="619" r:id="rId175"/>
    <p:sldId id="620" r:id="rId176"/>
    <p:sldId id="621" r:id="rId177"/>
    <p:sldId id="622" r:id="rId178"/>
    <p:sldId id="623" r:id="rId179"/>
    <p:sldId id="627" r:id="rId180"/>
    <p:sldId id="628" r:id="rId181"/>
    <p:sldId id="629" r:id="rId182"/>
    <p:sldId id="630" r:id="rId183"/>
    <p:sldId id="631" r:id="rId184"/>
    <p:sldId id="632" r:id="rId185"/>
    <p:sldId id="633" r:id="rId186"/>
    <p:sldId id="634" r:id="rId187"/>
    <p:sldId id="635" r:id="rId188"/>
    <p:sldId id="636" r:id="rId189"/>
    <p:sldId id="637" r:id="rId190"/>
    <p:sldId id="638" r:id="rId191"/>
    <p:sldId id="639" r:id="rId192"/>
    <p:sldId id="640" r:id="rId193"/>
    <p:sldId id="642" r:id="rId194"/>
    <p:sldId id="643" r:id="rId195"/>
    <p:sldId id="644" r:id="rId196"/>
    <p:sldId id="645" r:id="rId197"/>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CC00"/>
    <a:srgbClr val="9ED000"/>
    <a:srgbClr val="F4FCD8"/>
    <a:srgbClr val="FFFFFF"/>
    <a:srgbClr val="E8FFC8"/>
    <a:srgbClr val="FAF7C8"/>
    <a:srgbClr val="FAF8C8"/>
    <a:srgbClr val="F5FFC2"/>
    <a:srgbClr val="EBFFD2"/>
    <a:srgbClr val="EBFFD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53" autoAdjust="0"/>
    <p:restoredTop sz="94468" autoAdjust="0"/>
  </p:normalViewPr>
  <p:slideViewPr>
    <p:cSldViewPr>
      <p:cViewPr>
        <p:scale>
          <a:sx n="65" d="100"/>
          <a:sy n="65" d="100"/>
        </p:scale>
        <p:origin x="-852" y="-6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78" y="-96"/>
      </p:cViewPr>
      <p:guideLst>
        <p:guide orient="horz" pos="2928"/>
        <p:guide pos="2168"/>
      </p:guideLst>
    </p:cSldViewPr>
  </p:notesViewPr>
  <p:gridSpacing cx="78028800" cy="780288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196" Type="http://schemas.openxmlformats.org/officeDocument/2006/relationships/slide" Target="slides/slide195.xml"/><Relationship Id="rId200"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1"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notesMaster" Target="notesMasters/notesMaster1.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handoutMaster" Target="handoutMasters/handoutMaster1.xml"/><Relationship Id="rId203"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4/3/2013</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xmlns=""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4/3/2013</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xmlns=""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bg-BG"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bg-BG"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bg-BG"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bg-BG"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bg-BG"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bg-BG"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bg-BG"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bg-BG"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bg-BG"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bg-BG"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bg-BG"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bg-BG" smtClean="0">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bg-BG" smtClean="0">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bg-BG" smtClean="0">
              <a:latin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bg-BG" smtClean="0">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bg-BG" smtClean="0">
              <a:latin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bg-BG" smtClean="0">
              <a:latin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bg-BG" smtClean="0">
              <a:latin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bg-BG" smtClean="0">
              <a:latin typeface="Arial"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bg-BG" smtClean="0">
              <a:latin typeface="Arial"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endParaRPr lang="bg-BG"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p:txBody>
          <a:bodyPr/>
          <a:lstStyle/>
          <a:p>
            <a:endParaRPr lang="bg-BG"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bg-BG" smtClean="0">
              <a:latin typeface="Arial"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endParaRPr lang="bg-BG"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p:txBody>
          <a:bodyPr/>
          <a:lstStyle/>
          <a:p>
            <a:endParaRPr lang="bg-BG"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p:txBody>
          <a:bodyPr/>
          <a:lstStyle/>
          <a:p>
            <a:endParaRPr lang="bg-BG"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endParaRPr lang="bg-BG"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p:txBody>
          <a:bodyPr/>
          <a:lstStyle/>
          <a:p>
            <a:endParaRPr lang="bg-BG"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p:txBody>
          <a:bodyPr/>
          <a:lstStyle/>
          <a:p>
            <a:endParaRPr lang="bg-BG"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bg-BG"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bg-BG"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bg-BG"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bg-BG"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bg-BG"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bg-BG"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xmlns=""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4705631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12"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4.png"/><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8" cstate="print">
            <a:extLst>
              <a:ext uri="{28A0092B-C50C-407E-A947-70E740481C1C}">
                <a14:useLocalDpi xmlns:a14="http://schemas.microsoft.com/office/drawing/2010/main" xmlns=""/>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xmlns="">
                <a:solidFill>
                  <a:srgbClr val="FFFFFF"/>
                </a:solidFill>
              </a14:hiddenFill>
            </a:ext>
          </a:extLst>
        </p:spPr>
      </p:pic>
      <p:pic>
        <p:nvPicPr>
          <p:cNvPr id="32" name="Picture 3"/>
          <p:cNvPicPr>
            <a:picLocks noChangeAspect="1" noChangeArrowheads="1"/>
          </p:cNvPicPr>
          <p:nvPr/>
        </p:nvPicPr>
        <p:blipFill>
          <a:blip r:embed="rId9" cstate="email">
            <a:extLst>
              <a:ext uri="{28A0092B-C50C-407E-A947-70E740481C1C}">
                <a14:useLocalDpi xmlns:a14="http://schemas.microsoft.com/office/drawing/2010/main" xmlns=""/>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9" name="Picture 2"/>
          <p:cNvPicPr>
            <a:picLocks noChangeAspect="1" noChangeArrowheads="1"/>
          </p:cNvPicPr>
          <p:nvPr/>
        </p:nvPicPr>
        <p:blipFill>
          <a:blip r:embed="rId10" cstate="email">
            <a:extLst>
              <a:ext uri="{28A0092B-C50C-407E-A947-70E740481C1C}">
                <a14:useLocalDpi xmlns:a14="http://schemas.microsoft.com/office/drawing/2010/main" xmlns=""/>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146" name="Picture 2"/>
          <p:cNvPicPr>
            <a:picLocks noChangeAspect="1" noChangeArrowheads="1"/>
          </p:cNvPicPr>
          <p:nvPr/>
        </p:nvPicPr>
        <p:blipFill>
          <a:blip r:embed="rId11" cstate="print">
            <a:extLst>
              <a:ext uri="{BEBA8EAE-BF5A-486C-A8C5-ECC9F3942E4B}">
                <a14:imgProps xmlns:a14="http://schemas.microsoft.com/office/drawing/2010/main" xmlns="">
                  <a14:imgLayer r:embed="rId12">
                    <a14:imgEffect>
                      <a14:brightnessContrast bright="20000"/>
                    </a14:imgEffect>
                  </a14:imgLayer>
                </a14:imgProps>
              </a:ext>
              <a:ext uri="{28A0092B-C50C-407E-A947-70E740481C1C}">
                <a14:useLocalDpi xmlns:a14="http://schemas.microsoft.com/office/drawing/2010/main" xmlns=""/>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xmlns="">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701" r:id="rId1"/>
    <p:sldLayoutId id="2147483688" r:id="rId2"/>
    <p:sldLayoutId id="2147483704" r:id="rId3"/>
    <p:sldLayoutId id="2147483689" r:id="rId4"/>
    <p:sldLayoutId id="2147483703" r:id="rId5"/>
    <p:sldLayoutId id="2147483705" r:id="rId6"/>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rado-dev.com/" TargetMode="External"/><Relationship Id="rId7" Type="http://schemas.openxmlformats.org/officeDocument/2006/relationships/image" Target="../media/image7.png"/><Relationship Id="rId2" Type="http://schemas.openxmlformats.org/officeDocument/2006/relationships/hyperlink" Target="http://www.game-craft.com/" TargetMode="Externa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hyperlink" Target="http://academy.telerik.com/school-academy/meetings/details/2011/10/11/php-school-academy-meeting" TargetMode="Externa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17.png"/><Relationship Id="rId4" Type="http://schemas.openxmlformats.org/officeDocument/2006/relationships/hyperlink" Target="http://academy.telerik.com/school-academy/meetings/details/2011/10/11/php-school-academy-meeting" TargetMode="Externa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hyperlink" Target="http://academy.telerik.com/school-academy/meetings/details/2011/10/11/php-school-academy-meeting" TargetMode="External"/><Relationship Id="rId2" Type="http://schemas.openxmlformats.org/officeDocument/2006/relationships/image" Target="../media/image18.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19.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3" Type="http://schemas.openxmlformats.org/officeDocument/2006/relationships/hyperlink" Target="http://academy.telerik.com/school-academy/meetings/details/2011/10/11/php-school-academy-meeting" TargetMode="External"/><Relationship Id="rId2" Type="http://schemas.openxmlformats.org/officeDocument/2006/relationships/hyperlink" Target="http://academy.telerik.com/" TargetMode="Externa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21.png"/><Relationship Id="rId4" Type="http://schemas.openxmlformats.org/officeDocument/2006/relationships/image" Target="../media/image20.jpe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hyperlink" Target="http://academy.telerik.com/" TargetMode="External"/><Relationship Id="rId1" Type="http://schemas.openxmlformats.org/officeDocument/2006/relationships/slideLayout" Target="../slideLayouts/slideLayout5.xml"/></Relationships>
</file>

<file path=ppt/slides/_rels/slide196.xml.rels><?xml version="1.0" encoding="UTF-8" standalone="yes"?>
<Relationships xmlns="http://schemas.openxmlformats.org/package/2006/relationships"><Relationship Id="rId8" Type="http://schemas.openxmlformats.org/officeDocument/2006/relationships/hyperlink" Target="http://facebook.com/TelerikAcademy" TargetMode="External"/><Relationship Id="rId3" Type="http://schemas.openxmlformats.org/officeDocument/2006/relationships/hyperlink" Target="http://academy.telerik.com/" TargetMode="External"/><Relationship Id="rId7" Type="http://schemas.openxmlformats.org/officeDocument/2006/relationships/image" Target="../media/image24.png"/><Relationship Id="rId2" Type="http://schemas.openxmlformats.org/officeDocument/2006/relationships/hyperlink" Target="http://academy.telerik.com/school-academy/meetings/details/2011/10/11/php-school-academy-meeting" TargetMode="Externa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hyperlink" Target="http://forums.academy.telerik.com/" TargetMode="External"/><Relationship Id="rId10" Type="http://schemas.openxmlformats.org/officeDocument/2006/relationships/image" Target="../media/image26.png"/><Relationship Id="rId4" Type="http://schemas.openxmlformats.org/officeDocument/2006/relationships/hyperlink" Target="http://www.facebook.com/telerikacademy" TargetMode="External"/><Relationship Id="rId9"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hyperlink" Target="http://www.wampserver.com/en/download.php"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localhost/"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hyperlink" Target="http://localhost/project/script.php" TargetMode="External"/><Relationship Id="rId2" Type="http://schemas.openxmlformats.org/officeDocument/2006/relationships/hyperlink" Target="http://localhost/"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PHP Basics</a:t>
            </a:r>
            <a:endParaRPr lang="en-US" dirty="0"/>
          </a:p>
        </p:txBody>
      </p:sp>
      <p:sp>
        <p:nvSpPr>
          <p:cNvPr id="6" name="Subtitle 5"/>
          <p:cNvSpPr>
            <a:spLocks noGrp="1"/>
          </p:cNvSpPr>
          <p:nvPr>
            <p:ph type="subTitle" idx="1"/>
          </p:nvPr>
        </p:nvSpPr>
        <p:spPr/>
        <p:txBody>
          <a:bodyPr/>
          <a:lstStyle/>
          <a:p>
            <a:r>
              <a:rPr lang="en-US" dirty="0" smtClean="0"/>
              <a:t>Web Applications in Hatch</a:t>
            </a:r>
            <a:endParaRPr lang="en-US" dirty="0"/>
          </a:p>
        </p:txBody>
      </p:sp>
      <p:sp>
        <p:nvSpPr>
          <p:cNvPr id="7" name="Text Placeholder 6"/>
          <p:cNvSpPr>
            <a:spLocks noGrp="1"/>
          </p:cNvSpPr>
          <p:nvPr>
            <p:ph type="body" sz="quarter" idx="10"/>
          </p:nvPr>
        </p:nvSpPr>
        <p:spPr>
          <a:xfrm>
            <a:off x="457200" y="4800600"/>
            <a:ext cx="3352800" cy="523220"/>
          </a:xfrm>
        </p:spPr>
        <p:txBody>
          <a:bodyPr/>
          <a:lstStyle/>
          <a:p>
            <a:r>
              <a:rPr lang="en-US" dirty="0" smtClean="0"/>
              <a:t>Mario </a:t>
            </a:r>
            <a:r>
              <a:rPr lang="en-US" dirty="0" err="1" smtClean="0"/>
              <a:t>Peshev</a:t>
            </a:r>
            <a:endParaRPr lang="en-US" dirty="0" smtClean="0"/>
          </a:p>
        </p:txBody>
      </p:sp>
      <p:sp>
        <p:nvSpPr>
          <p:cNvPr id="8" name="Text Placeholder 7"/>
          <p:cNvSpPr>
            <a:spLocks noGrp="1"/>
          </p:cNvSpPr>
          <p:nvPr>
            <p:ph type="body" sz="quarter" idx="11"/>
          </p:nvPr>
        </p:nvSpPr>
        <p:spPr/>
        <p:txBody>
          <a:bodyPr/>
          <a:lstStyle/>
          <a:p>
            <a:r>
              <a:rPr lang="en-US" dirty="0" err="1" smtClean="0"/>
              <a:t>DevriX</a:t>
            </a:r>
            <a:endParaRPr lang="en-US" dirty="0"/>
          </a:p>
        </p:txBody>
      </p:sp>
      <p:sp>
        <p:nvSpPr>
          <p:cNvPr id="9" name="Text Placeholder 8"/>
          <p:cNvSpPr>
            <a:spLocks noGrp="1"/>
          </p:cNvSpPr>
          <p:nvPr>
            <p:ph type="body" sz="quarter" idx="12"/>
          </p:nvPr>
        </p:nvSpPr>
        <p:spPr/>
        <p:txBody>
          <a:bodyPr/>
          <a:lstStyle/>
          <a:p>
            <a:r>
              <a:rPr lang="en-US" dirty="0" smtClean="0">
                <a:hlinkClick r:id="rId2"/>
              </a:rPr>
              <a:t>http://devrix.com</a:t>
            </a:r>
            <a:endParaRPr lang="en-US" dirty="0"/>
          </a:p>
        </p:txBody>
      </p:sp>
      <p:sp>
        <p:nvSpPr>
          <p:cNvPr id="11" name="Text Placeholder 10"/>
          <p:cNvSpPr>
            <a:spLocks noGrp="1"/>
          </p:cNvSpPr>
          <p:nvPr>
            <p:ph type="body" sz="quarter" idx="14"/>
          </p:nvPr>
        </p:nvSpPr>
        <p:spPr/>
        <p:txBody>
          <a:bodyPr/>
          <a:lstStyle/>
          <a:p>
            <a:r>
              <a:rPr lang="en-US" dirty="0" smtClean="0">
                <a:hlinkClick r:id="rId3"/>
              </a:rPr>
              <a:t>http://devwp</a:t>
            </a:r>
            <a:r>
              <a:rPr lang="en-US" dirty="0" smtClean="0"/>
              <a:t>.eu	</a:t>
            </a:r>
            <a:endParaRPr lang="en-US" dirty="0"/>
          </a:p>
        </p:txBody>
      </p:sp>
      <p:pic>
        <p:nvPicPr>
          <p:cNvPr id="13" name="Picture 2" descr="C:\Users\InfiniteCat\Desktop\php\php1.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486400" y="4495800"/>
            <a:ext cx="3051175" cy="1991816"/>
          </a:xfrm>
          <a:prstGeom prst="rect">
            <a:avLst/>
          </a:prstGeom>
          <a:noFill/>
          <a:extLst>
            <a:ext uri="{909E8E84-426E-40DD-AFC4-6F175D3DCCD1}">
              <a14:hiddenFill xmlns:a14="http://schemas.microsoft.com/office/drawing/2010/main" xmlns="">
                <a:solidFill>
                  <a:srgbClr val="FFFFFF"/>
                </a:solidFill>
              </a14:hiddenFill>
            </a:ext>
          </a:extLst>
        </p:spPr>
      </p:pic>
      <p:pic>
        <p:nvPicPr>
          <p:cNvPr id="2" name="Picture 1">
            <a:hlinkClick r:id="rId5"/>
          </p:cNvPr>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5168701" y="152399"/>
            <a:ext cx="1813789" cy="1813789"/>
          </a:xfrm>
          <a:prstGeom prst="rect">
            <a:avLst/>
          </a:prstGeom>
        </p:spPr>
      </p:pic>
      <p:pic>
        <p:nvPicPr>
          <p:cNvPr id="12" name="Picture 5"/>
          <p:cNvPicPr>
            <a:picLocks noChangeAspect="1" noChangeArrowheads="1"/>
          </p:cNvPicPr>
          <p:nvPr/>
        </p:nvPicPr>
        <p:blipFill>
          <a:blip r:embed="rId7" cstate="print">
            <a:extLst>
              <a:ext uri="{28A0092B-C50C-407E-A947-70E740481C1C}">
                <a14:useLocalDpi xmlns:a14="http://schemas.microsoft.com/office/drawing/2010/main" xmlns=""/>
              </a:ext>
            </a:extLst>
          </a:blip>
          <a:srcRect/>
          <a:stretch>
            <a:fillRect/>
          </a:stretch>
        </p:blipFill>
        <p:spPr bwMode="auto">
          <a:xfrm>
            <a:off x="7315200" y="152398"/>
            <a:ext cx="1652517" cy="18027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7100365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p:cNvSpPr>
          <p:nvPr>
            <p:ph type="title"/>
          </p:nvPr>
        </p:nvSpPr>
        <p:spPr/>
        <p:txBody>
          <a:bodyPr/>
          <a:lstStyle/>
          <a:p>
            <a:r>
              <a:rPr lang="en-US" dirty="0" smtClean="0"/>
              <a:t>Hello PHP – Where to place it ?</a:t>
            </a:r>
            <a:endParaRPr lang="en-US" dirty="0"/>
          </a:p>
        </p:txBody>
      </p:sp>
      <p:sp>
        <p:nvSpPr>
          <p:cNvPr id="3" name="Контейнер за съдържание 2"/>
          <p:cNvSpPr>
            <a:spLocks noGrp="1"/>
          </p:cNvSpPr>
          <p:nvPr>
            <p:ph idx="1"/>
          </p:nvPr>
        </p:nvSpPr>
        <p:spPr/>
        <p:txBody>
          <a:bodyPr/>
          <a:lstStyle/>
          <a:p>
            <a:r>
              <a:rPr lang="en-US" dirty="0" smtClean="0"/>
              <a:t>In the </a:t>
            </a:r>
            <a:r>
              <a:rPr lang="en-US" dirty="0" err="1" smtClean="0">
                <a:solidFill>
                  <a:srgbClr val="FF0000"/>
                </a:solidFill>
              </a:rPr>
              <a:t>webroot</a:t>
            </a:r>
            <a:r>
              <a:rPr lang="en-US" dirty="0" smtClean="0"/>
              <a:t> directory</a:t>
            </a:r>
          </a:p>
          <a:p>
            <a:pPr lvl="1"/>
            <a:r>
              <a:rPr lang="en-US" dirty="0" smtClean="0"/>
              <a:t>XAMMP – </a:t>
            </a:r>
            <a:r>
              <a:rPr lang="en-US" dirty="0" err="1" smtClean="0"/>
              <a:t>htdocs</a:t>
            </a:r>
            <a:r>
              <a:rPr lang="en-US" dirty="0" smtClean="0"/>
              <a:t>/</a:t>
            </a:r>
          </a:p>
          <a:p>
            <a:pPr lvl="1"/>
            <a:r>
              <a:rPr lang="en-US" dirty="0" smtClean="0"/>
              <a:t>WAMP – www/</a:t>
            </a:r>
          </a:p>
          <a:p>
            <a:r>
              <a:rPr lang="en-US" dirty="0" err="1" smtClean="0"/>
              <a:t>Webroot</a:t>
            </a:r>
            <a:r>
              <a:rPr lang="en-US" dirty="0" smtClean="0"/>
              <a:t> directory can be configured</a:t>
            </a:r>
          </a:p>
          <a:p>
            <a:r>
              <a:rPr lang="en-US" dirty="0" smtClean="0"/>
              <a:t>Can be accessed via </a:t>
            </a:r>
            <a:r>
              <a:rPr lang="en-US" u="sng" dirty="0" smtClean="0">
                <a:solidFill>
                  <a:schemeClr val="accent4">
                    <a:lumMod val="75000"/>
                  </a:schemeClr>
                </a:solidFill>
              </a:rPr>
              <a:t>http</a:t>
            </a:r>
            <a:r>
              <a:rPr lang="en-US" dirty="0" smtClean="0">
                <a:solidFill>
                  <a:schemeClr val="accent4">
                    <a:lumMod val="75000"/>
                  </a:schemeClr>
                </a:solidFill>
              </a:rPr>
              <a:t>://localhost/path/to/scriptName.php</a:t>
            </a:r>
            <a:endParaRPr lang="en-US" dirty="0">
              <a:solidFill>
                <a:schemeClr val="accent4">
                  <a:lumMod val="75000"/>
                </a:schemeClr>
              </a:solidFill>
            </a:endParaRPr>
          </a:p>
        </p:txBody>
      </p:sp>
    </p:spTree>
    <p:extLst>
      <p:ext uri="{BB962C8B-B14F-4D97-AF65-F5344CB8AC3E}">
        <p14:creationId xmlns:p14="http://schemas.microsoft.com/office/powerpoint/2010/main" xmlns="" val="423503043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1522" name="Rectangle 2"/>
          <p:cNvSpPr>
            <a:spLocks noGrp="1" noChangeArrowheads="1"/>
          </p:cNvSpPr>
          <p:nvPr>
            <p:ph type="title"/>
          </p:nvPr>
        </p:nvSpPr>
        <p:spPr/>
        <p:txBody>
          <a:bodyPr/>
          <a:lstStyle/>
          <a:p>
            <a:r>
              <a:rPr lang="en-US" smtClean="0"/>
              <a:t>$_POST</a:t>
            </a:r>
            <a:endParaRPr lang="bg-BG" smtClean="0"/>
          </a:p>
        </p:txBody>
      </p:sp>
      <p:sp>
        <p:nvSpPr>
          <p:cNvPr id="1131523" name="Rectangle 3"/>
          <p:cNvSpPr>
            <a:spLocks noGrp="1" noChangeArrowheads="1"/>
          </p:cNvSpPr>
          <p:nvPr>
            <p:ph type="body" idx="1"/>
          </p:nvPr>
        </p:nvSpPr>
        <p:spPr>
          <a:xfrm>
            <a:off x="179388" y="1268413"/>
            <a:ext cx="8856662" cy="5329237"/>
          </a:xfrm>
        </p:spPr>
        <p:txBody>
          <a:bodyPr/>
          <a:lstStyle/>
          <a:p>
            <a:pPr>
              <a:lnSpc>
                <a:spcPct val="85000"/>
              </a:lnSpc>
            </a:pPr>
            <a:r>
              <a:rPr lang="en-US" sz="2800" smtClean="0"/>
              <a:t>$_POST is associative array</a:t>
            </a:r>
          </a:p>
          <a:p>
            <a:pPr lvl="1">
              <a:lnSpc>
                <a:spcPct val="85000"/>
              </a:lnSpc>
            </a:pPr>
            <a:r>
              <a:rPr lang="en-US" sz="2600" smtClean="0"/>
              <a:t>The name attribute of form input becomes key in the array</a:t>
            </a:r>
          </a:p>
          <a:p>
            <a:pPr lvl="1">
              <a:lnSpc>
                <a:spcPct val="85000"/>
              </a:lnSpc>
            </a:pPr>
            <a:r>
              <a:rPr lang="en-US" sz="2600" smtClean="0"/>
              <a:t>If in the example form the user fills "John" and "mypass":</a:t>
            </a:r>
          </a:p>
          <a:p>
            <a:pPr lvl="1">
              <a:lnSpc>
                <a:spcPct val="85000"/>
              </a:lnSpc>
            </a:pPr>
            <a:endParaRPr lang="en-US" sz="2600" smtClean="0"/>
          </a:p>
          <a:p>
            <a:pPr lvl="1">
              <a:lnSpc>
                <a:spcPct val="85000"/>
              </a:lnSpc>
            </a:pPr>
            <a:endParaRPr lang="en-US" sz="2600" smtClean="0"/>
          </a:p>
          <a:p>
            <a:pPr lvl="1">
              <a:lnSpc>
                <a:spcPct val="85000"/>
              </a:lnSpc>
            </a:pPr>
            <a:endParaRPr lang="en-US" sz="2600" smtClean="0"/>
          </a:p>
          <a:p>
            <a:pPr lvl="1">
              <a:lnSpc>
                <a:spcPct val="85000"/>
              </a:lnSpc>
            </a:pPr>
            <a:r>
              <a:rPr lang="en-US" sz="2600" smtClean="0"/>
              <a:t>test.php will start with built-in array </a:t>
            </a:r>
            <a:r>
              <a:rPr lang="en-US" sz="2600" smtClean="0">
                <a:latin typeface="Courier New" pitchFamily="49" charset="0"/>
              </a:rPr>
              <a:t>$_POST":</a:t>
            </a:r>
          </a:p>
          <a:p>
            <a:pPr lvl="2">
              <a:lnSpc>
                <a:spcPct val="85000"/>
              </a:lnSpc>
            </a:pPr>
            <a:r>
              <a:rPr lang="en-US" sz="2400" smtClean="0">
                <a:latin typeface="Courier New" pitchFamily="49" charset="0"/>
              </a:rPr>
              <a:t>$_POST['name']</a:t>
            </a:r>
            <a:r>
              <a:rPr lang="en-US" sz="2400" smtClean="0"/>
              <a:t> will be "John"</a:t>
            </a:r>
          </a:p>
          <a:p>
            <a:pPr lvl="2">
              <a:lnSpc>
                <a:spcPct val="85000"/>
              </a:lnSpc>
            </a:pPr>
            <a:r>
              <a:rPr lang="en-US" sz="2400" smtClean="0">
                <a:latin typeface="Courier New" pitchFamily="49" charset="0"/>
              </a:rPr>
              <a:t>$_POST['pass"]</a:t>
            </a:r>
            <a:r>
              <a:rPr lang="en-US" sz="2400" smtClean="0"/>
              <a:t> will be "mypass"</a:t>
            </a:r>
          </a:p>
          <a:p>
            <a:pPr lvl="1">
              <a:lnSpc>
                <a:spcPct val="85000"/>
              </a:lnSpc>
            </a:pPr>
            <a:endParaRPr lang="bg-BG" sz="2600" smtClean="0"/>
          </a:p>
        </p:txBody>
      </p:sp>
      <p:sp>
        <p:nvSpPr>
          <p:cNvPr id="1131525" name="Rectangle 5"/>
          <p:cNvSpPr>
            <a:spLocks noChangeArrowheads="1"/>
          </p:cNvSpPr>
          <p:nvPr/>
        </p:nvSpPr>
        <p:spPr bwMode="auto">
          <a:xfrm>
            <a:off x="862013" y="3124200"/>
            <a:ext cx="7886700" cy="1246188"/>
          </a:xfrm>
          <a:prstGeom prst="rect">
            <a:avLst/>
          </a:prstGeom>
          <a:solidFill>
            <a:schemeClr val="bg1">
              <a:alpha val="39999"/>
            </a:schemeClr>
          </a:solidFill>
          <a:ln w="3175" algn="ctr">
            <a:solidFill>
              <a:schemeClr val="hlink"/>
            </a:solidFill>
            <a:miter lim="800000"/>
            <a:headEnd/>
            <a:tailEnd/>
          </a:ln>
          <a:effectLst/>
        </p:spPr>
        <p:txBody>
          <a:bodyPr lIns="144000" tIns="91440" rIns="144000" bIns="109728">
            <a:spAutoFit/>
          </a:bodyPr>
          <a:lstStyle/>
          <a:p>
            <a:pPr>
              <a:lnSpc>
                <a:spcPct val="95000"/>
              </a:lnSpc>
              <a:defRPr/>
            </a:pPr>
            <a:r>
              <a:rPr lang="en-US" sz="1800" dirty="0">
                <a:solidFill>
                  <a:schemeClr val="tx1"/>
                </a:solidFill>
                <a:effectLst>
                  <a:outerShdw blurRad="38100" dist="38100" dir="2700000" algn="tl">
                    <a:srgbClr val="FFFFFF"/>
                  </a:outerShdw>
                </a:effectLst>
                <a:latin typeface="Courier New" pitchFamily="49" charset="0"/>
              </a:rPr>
              <a:t>&lt;form method="post" action="</a:t>
            </a:r>
            <a:r>
              <a:rPr lang="en-US" sz="1800" dirty="0" err="1">
                <a:solidFill>
                  <a:schemeClr val="tx1"/>
                </a:solidFill>
                <a:effectLst>
                  <a:outerShdw blurRad="38100" dist="38100" dir="2700000" algn="tl">
                    <a:srgbClr val="FFFFFF"/>
                  </a:outerShdw>
                </a:effectLst>
                <a:latin typeface="Courier New" pitchFamily="49" charset="0"/>
              </a:rPr>
              <a:t>test.php</a:t>
            </a:r>
            <a:r>
              <a:rPr lang="en-US" sz="1800" dirty="0">
                <a:solidFill>
                  <a:schemeClr val="tx1"/>
                </a:solidFill>
                <a:effectLst>
                  <a:outerShdw blurRad="38100" dist="38100" dir="2700000" algn="tl">
                    <a:srgbClr val="FFFFFF"/>
                  </a:outerShdw>
                </a:effectLst>
                <a:latin typeface="Courier New" pitchFamily="49" charset="0"/>
              </a:rPr>
              <a:t>"&gt;</a:t>
            </a:r>
          </a:p>
          <a:p>
            <a:pPr>
              <a:lnSpc>
                <a:spcPct val="95000"/>
              </a:lnSpc>
              <a:defRPr/>
            </a:pPr>
            <a:r>
              <a:rPr lang="en-US" sz="1800" dirty="0">
                <a:solidFill>
                  <a:schemeClr val="tx1"/>
                </a:solidFill>
                <a:effectLst>
                  <a:outerShdw blurRad="38100" dist="38100" dir="2700000" algn="tl">
                    <a:srgbClr val="FFFFFF"/>
                  </a:outerShdw>
                </a:effectLst>
                <a:latin typeface="Courier New" pitchFamily="49" charset="0"/>
              </a:rPr>
              <a:t>	&lt;input type="text" name="</a:t>
            </a:r>
            <a:r>
              <a:rPr lang="en-US" sz="1800" dirty="0">
                <a:solidFill>
                  <a:srgbClr val="FF0000"/>
                </a:solidFill>
                <a:effectLst>
                  <a:outerShdw blurRad="38100" dist="38100" dir="2700000" algn="tl">
                    <a:srgbClr val="000000"/>
                  </a:outerShdw>
                </a:effectLst>
                <a:latin typeface="Courier New" pitchFamily="49" charset="0"/>
              </a:rPr>
              <a:t>name</a:t>
            </a:r>
            <a:r>
              <a:rPr lang="en-US" sz="1800" dirty="0">
                <a:solidFill>
                  <a:schemeClr val="tx1"/>
                </a:solidFill>
                <a:effectLst>
                  <a:outerShdw blurRad="38100" dist="38100" dir="2700000" algn="tl">
                    <a:srgbClr val="FFFFFF"/>
                  </a:outerShdw>
                </a:effectLst>
                <a:latin typeface="Courier New" pitchFamily="49" charset="0"/>
              </a:rPr>
              <a:t>" /&gt;</a:t>
            </a:r>
          </a:p>
          <a:p>
            <a:pPr>
              <a:lnSpc>
                <a:spcPct val="95000"/>
              </a:lnSpc>
              <a:defRPr/>
            </a:pPr>
            <a:r>
              <a:rPr lang="en-US" sz="1800" dirty="0">
                <a:solidFill>
                  <a:schemeClr val="tx1"/>
                </a:solidFill>
                <a:effectLst>
                  <a:outerShdw blurRad="38100" dist="38100" dir="2700000" algn="tl">
                    <a:srgbClr val="FFFFFF"/>
                  </a:outerShdw>
                </a:effectLst>
                <a:latin typeface="Courier New" pitchFamily="49" charset="0"/>
              </a:rPr>
              <a:t>	&lt;input type="password" name="</a:t>
            </a:r>
            <a:r>
              <a:rPr lang="en-US" sz="1800" dirty="0">
                <a:solidFill>
                  <a:srgbClr val="FF0000"/>
                </a:solidFill>
                <a:effectLst>
                  <a:outerShdw blurRad="38100" dist="38100" dir="2700000" algn="tl">
                    <a:srgbClr val="000000"/>
                  </a:outerShdw>
                </a:effectLst>
                <a:latin typeface="Courier New" pitchFamily="49" charset="0"/>
              </a:rPr>
              <a:t>pass</a:t>
            </a:r>
            <a:r>
              <a:rPr lang="en-US" sz="1800" dirty="0">
                <a:solidFill>
                  <a:schemeClr val="tx1"/>
                </a:solidFill>
                <a:effectLst>
                  <a:outerShdw blurRad="38100" dist="38100" dir="2700000" algn="tl">
                    <a:srgbClr val="FFFFFF"/>
                  </a:outerShdw>
                </a:effectLst>
                <a:latin typeface="Courier New" pitchFamily="49" charset="0"/>
              </a:rPr>
              <a:t>" /&gt;</a:t>
            </a:r>
          </a:p>
          <a:p>
            <a:pPr>
              <a:lnSpc>
                <a:spcPct val="95000"/>
              </a:lnSpc>
              <a:defRPr/>
            </a:pPr>
            <a:r>
              <a:rPr lang="en-US" sz="1800" dirty="0">
                <a:solidFill>
                  <a:schemeClr val="tx1"/>
                </a:solidFill>
                <a:effectLst>
                  <a:outerShdw blurRad="38100" dist="38100" dir="2700000" algn="tl">
                    <a:srgbClr val="FFFFFF"/>
                  </a:outerShdw>
                </a:effectLst>
                <a:latin typeface="Courier New" pitchFamily="49" charset="0"/>
              </a:rPr>
              <a:t>&lt;/form&gt;</a:t>
            </a:r>
          </a:p>
        </p:txBody>
      </p:sp>
    </p:spTree>
    <p:extLst>
      <p:ext uri="{BB962C8B-B14F-4D97-AF65-F5344CB8AC3E}">
        <p14:creationId xmlns:p14="http://schemas.microsoft.com/office/powerpoint/2010/main" xmlns="" val="46671699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ctrTitle"/>
          </p:nvPr>
        </p:nvSpPr>
        <p:spPr>
          <a:xfrm>
            <a:off x="1619250" y="2924175"/>
            <a:ext cx="5832475" cy="719138"/>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ctr">
              <a:lnSpc>
                <a:spcPct val="110000"/>
              </a:lnSpc>
            </a:pPr>
            <a:r>
              <a:rPr lang="en-US" smtClean="0"/>
              <a:t>POST</a:t>
            </a:r>
            <a:endParaRPr lang="bg-BG" smtClean="0"/>
          </a:p>
        </p:txBody>
      </p:sp>
      <p:sp>
        <p:nvSpPr>
          <p:cNvPr id="75779" name="Rectangle 3"/>
          <p:cNvSpPr>
            <a:spLocks noChangeArrowheads="1"/>
          </p:cNvSpPr>
          <p:nvPr/>
        </p:nvSpPr>
        <p:spPr bwMode="auto">
          <a:xfrm>
            <a:off x="1258888" y="3648075"/>
            <a:ext cx="6480175" cy="469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b">
            <a:spAutoFit/>
          </a:bodyPr>
          <a:lstStyle/>
          <a:p>
            <a:pPr algn="ctr">
              <a:lnSpc>
                <a:spcPct val="110000"/>
              </a:lnSpc>
            </a:pPr>
            <a:r>
              <a:rPr lang="en-US" sz="2800"/>
              <a:t>Live Demo</a:t>
            </a:r>
            <a:endParaRPr lang="bg-BG" sz="2800"/>
          </a:p>
        </p:txBody>
      </p:sp>
    </p:spTree>
    <p:extLst>
      <p:ext uri="{BB962C8B-B14F-4D97-AF65-F5344CB8AC3E}">
        <p14:creationId xmlns:p14="http://schemas.microsoft.com/office/powerpoint/2010/main" xmlns="" val="33655549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2546" name="Rectangle 2"/>
          <p:cNvSpPr>
            <a:spLocks noGrp="1" noChangeArrowheads="1"/>
          </p:cNvSpPr>
          <p:nvPr>
            <p:ph type="title"/>
          </p:nvPr>
        </p:nvSpPr>
        <p:spPr/>
        <p:txBody>
          <a:bodyPr/>
          <a:lstStyle/>
          <a:p>
            <a:r>
              <a:rPr lang="en-US" smtClean="0"/>
              <a:t>$_GET</a:t>
            </a:r>
            <a:endParaRPr lang="bg-BG" smtClean="0"/>
          </a:p>
        </p:txBody>
      </p:sp>
      <p:sp>
        <p:nvSpPr>
          <p:cNvPr id="1132547" name="Rectangle 3"/>
          <p:cNvSpPr>
            <a:spLocks noGrp="1" noChangeArrowheads="1"/>
          </p:cNvSpPr>
          <p:nvPr>
            <p:ph type="body" idx="1"/>
          </p:nvPr>
        </p:nvSpPr>
        <p:spPr/>
        <p:txBody>
          <a:bodyPr/>
          <a:lstStyle/>
          <a:p>
            <a:r>
              <a:rPr lang="en-US" smtClean="0"/>
              <a:t>$_GET is also associative array</a:t>
            </a:r>
          </a:p>
          <a:p>
            <a:pPr lvl="1"/>
            <a:r>
              <a:rPr lang="en-US" smtClean="0"/>
              <a:t>If we open the URL:</a:t>
            </a:r>
          </a:p>
          <a:p>
            <a:endParaRPr lang="en-US" smtClean="0"/>
          </a:p>
          <a:p>
            <a:pPr lvl="1"/>
            <a:r>
              <a:rPr lang="en-US" smtClean="0"/>
              <a:t>The test2.php script will start with built-in array </a:t>
            </a:r>
            <a:r>
              <a:rPr lang="en-US" smtClean="0">
                <a:latin typeface="Courier New" pitchFamily="49" charset="0"/>
              </a:rPr>
              <a:t>$_GET</a:t>
            </a:r>
            <a:endParaRPr lang="en-US" smtClean="0"/>
          </a:p>
          <a:p>
            <a:pPr lvl="2"/>
            <a:r>
              <a:rPr lang="en-US" smtClean="0"/>
              <a:t> </a:t>
            </a:r>
            <a:r>
              <a:rPr lang="en-US" smtClean="0">
                <a:latin typeface="Courier New" pitchFamily="49" charset="0"/>
              </a:rPr>
              <a:t>$_GET['page']</a:t>
            </a:r>
            <a:r>
              <a:rPr lang="en-US" smtClean="0"/>
              <a:t> will be 1</a:t>
            </a:r>
          </a:p>
          <a:p>
            <a:pPr lvl="2"/>
            <a:r>
              <a:rPr lang="en-US" smtClean="0"/>
              <a:t> </a:t>
            </a:r>
            <a:r>
              <a:rPr lang="en-US" smtClean="0">
                <a:latin typeface="Courier New" pitchFamily="49" charset="0"/>
              </a:rPr>
              <a:t>$_GET['user']</a:t>
            </a:r>
            <a:r>
              <a:rPr lang="en-US" smtClean="0"/>
              <a:t> will be "john"</a:t>
            </a:r>
          </a:p>
          <a:p>
            <a:endParaRPr lang="bg-BG" smtClean="0"/>
          </a:p>
        </p:txBody>
      </p:sp>
      <p:sp>
        <p:nvSpPr>
          <p:cNvPr id="1132548" name="Rectangle 4"/>
          <p:cNvSpPr>
            <a:spLocks noChangeArrowheads="1"/>
          </p:cNvSpPr>
          <p:nvPr/>
        </p:nvSpPr>
        <p:spPr bwMode="auto">
          <a:xfrm>
            <a:off x="611188" y="2362200"/>
            <a:ext cx="7886700" cy="499367"/>
          </a:xfrm>
          <a:prstGeom prst="rect">
            <a:avLst/>
          </a:prstGeom>
          <a:solidFill>
            <a:schemeClr val="bg1">
              <a:alpha val="39999"/>
            </a:schemeClr>
          </a:solidFill>
          <a:ln w="3175" algn="ctr">
            <a:solidFill>
              <a:schemeClr val="hlink"/>
            </a:solidFill>
            <a:miter lim="800000"/>
            <a:headEnd/>
            <a:tailEnd/>
          </a:ln>
          <a:effectLst/>
        </p:spPr>
        <p:txBody>
          <a:bodyPr lIns="144000" tIns="91440" rIns="144000" bIns="109728">
            <a:spAutoFit/>
          </a:bodyPr>
          <a:lstStyle/>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http</a:t>
            </a:r>
            <a:r>
              <a:rPr lang="en-US" sz="2000" dirty="0" smtClean="0">
                <a:solidFill>
                  <a:schemeClr val="tx1"/>
                </a:solidFill>
                <a:effectLst>
                  <a:outerShdw blurRad="38100" dist="38100" dir="2700000" algn="tl">
                    <a:srgbClr val="FFFFFF"/>
                  </a:outerShdw>
                </a:effectLst>
                <a:latin typeface="Courier New" pitchFamily="49" charset="0"/>
              </a:rPr>
              <a:t>://localhost/test.php?</a:t>
            </a:r>
            <a:r>
              <a:rPr lang="en-US" sz="2000" dirty="0" smtClean="0">
                <a:solidFill>
                  <a:srgbClr val="FF0000"/>
                </a:solidFill>
                <a:effectLst>
                  <a:outerShdw blurRad="38100" dist="38100" dir="2700000" algn="tl">
                    <a:srgbClr val="000000"/>
                  </a:outerShdw>
                </a:effectLst>
                <a:latin typeface="Courier New" pitchFamily="49" charset="0"/>
              </a:rPr>
              <a:t>page=1&amp;user=john</a:t>
            </a:r>
            <a:endParaRPr lang="en-US" sz="2000" dirty="0">
              <a:solidFill>
                <a:srgbClr val="FF0000"/>
              </a:solidFill>
              <a:effectLst>
                <a:outerShdw blurRad="38100" dist="38100" dir="2700000" algn="tl">
                  <a:srgbClr val="000000"/>
                </a:outerShdw>
              </a:effectLst>
              <a:latin typeface="Courier New" pitchFamily="49" charset="0"/>
            </a:endParaRPr>
          </a:p>
        </p:txBody>
      </p:sp>
    </p:spTree>
    <p:extLst>
      <p:ext uri="{BB962C8B-B14F-4D97-AF65-F5344CB8AC3E}">
        <p14:creationId xmlns:p14="http://schemas.microsoft.com/office/powerpoint/2010/main" xmlns="" val="139493442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ctrTitle"/>
          </p:nvPr>
        </p:nvSpPr>
        <p:spPr>
          <a:xfrm>
            <a:off x="1619250" y="2924175"/>
            <a:ext cx="5832475" cy="719138"/>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ctr">
              <a:lnSpc>
                <a:spcPct val="110000"/>
              </a:lnSpc>
            </a:pPr>
            <a:r>
              <a:rPr lang="en-US" smtClean="0"/>
              <a:t>GET</a:t>
            </a:r>
            <a:endParaRPr lang="bg-BG" smtClean="0"/>
          </a:p>
        </p:txBody>
      </p:sp>
      <p:sp>
        <p:nvSpPr>
          <p:cNvPr id="77827" name="Rectangle 3"/>
          <p:cNvSpPr>
            <a:spLocks noChangeArrowheads="1"/>
          </p:cNvSpPr>
          <p:nvPr/>
        </p:nvSpPr>
        <p:spPr bwMode="auto">
          <a:xfrm>
            <a:off x="1258888" y="3648075"/>
            <a:ext cx="6480175" cy="469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b">
            <a:spAutoFit/>
          </a:bodyPr>
          <a:lstStyle/>
          <a:p>
            <a:pPr algn="ctr">
              <a:lnSpc>
                <a:spcPct val="110000"/>
              </a:lnSpc>
            </a:pPr>
            <a:r>
              <a:rPr lang="en-US" sz="2800"/>
              <a:t>Live Demo</a:t>
            </a:r>
            <a:endParaRPr lang="bg-BG" sz="2800"/>
          </a:p>
        </p:txBody>
      </p:sp>
    </p:spTree>
    <p:extLst>
      <p:ext uri="{BB962C8B-B14F-4D97-AF65-F5344CB8AC3E}">
        <p14:creationId xmlns:p14="http://schemas.microsoft.com/office/powerpoint/2010/main" xmlns="" val="249478362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8450" name="Rectangle 2"/>
          <p:cNvSpPr>
            <a:spLocks noGrp="1" noChangeArrowheads="1"/>
          </p:cNvSpPr>
          <p:nvPr>
            <p:ph type="title"/>
          </p:nvPr>
        </p:nvSpPr>
        <p:spPr/>
        <p:txBody>
          <a:bodyPr/>
          <a:lstStyle/>
          <a:p>
            <a:r>
              <a:rPr lang="en-US" smtClean="0"/>
              <a:t>$_POST Versus $_GET</a:t>
            </a:r>
            <a:endParaRPr lang="bg-BG" smtClean="0"/>
          </a:p>
        </p:txBody>
      </p:sp>
      <p:sp>
        <p:nvSpPr>
          <p:cNvPr id="1128451" name="Rectangle 3"/>
          <p:cNvSpPr>
            <a:spLocks noGrp="1" noChangeArrowheads="1"/>
          </p:cNvSpPr>
          <p:nvPr>
            <p:ph type="body" idx="1"/>
          </p:nvPr>
        </p:nvSpPr>
        <p:spPr/>
        <p:txBody>
          <a:bodyPr/>
          <a:lstStyle/>
          <a:p>
            <a:pPr>
              <a:lnSpc>
                <a:spcPts val="3600"/>
              </a:lnSpc>
            </a:pPr>
            <a:r>
              <a:rPr lang="en-US" sz="2800" dirty="0" smtClean="0"/>
              <a:t>The get requests passes the parameters trough the URL</a:t>
            </a:r>
          </a:p>
          <a:p>
            <a:pPr lvl="1">
              <a:lnSpc>
                <a:spcPts val="3600"/>
              </a:lnSpc>
            </a:pPr>
            <a:r>
              <a:rPr lang="en-US" sz="2600" dirty="0" smtClean="0"/>
              <a:t>Allows user to send link or bookmark the page as it is</a:t>
            </a:r>
          </a:p>
          <a:p>
            <a:pPr lvl="1">
              <a:lnSpc>
                <a:spcPts val="3600"/>
              </a:lnSpc>
            </a:pPr>
            <a:r>
              <a:rPr lang="en-US" sz="2600" dirty="0" smtClean="0"/>
              <a:t>URL is limited to 255 symbols</a:t>
            </a:r>
          </a:p>
          <a:p>
            <a:pPr>
              <a:lnSpc>
                <a:spcPts val="3600"/>
              </a:lnSpc>
            </a:pPr>
            <a:r>
              <a:rPr lang="en-US" sz="2800" dirty="0" smtClean="0"/>
              <a:t>The post request passes the parameters trough the request body</a:t>
            </a:r>
          </a:p>
          <a:p>
            <a:pPr lvl="1">
              <a:lnSpc>
                <a:spcPts val="3600"/>
              </a:lnSpc>
            </a:pPr>
            <a:r>
              <a:rPr lang="en-US" sz="2600" dirty="0" smtClean="0"/>
              <a:t>User cannot open the page without first filling the post data in the form</a:t>
            </a:r>
          </a:p>
          <a:p>
            <a:pPr lvl="1">
              <a:lnSpc>
                <a:spcPts val="3600"/>
              </a:lnSpc>
            </a:pPr>
            <a:r>
              <a:rPr lang="en-US" sz="2600" dirty="0" smtClean="0"/>
              <a:t>Allows sending files</a:t>
            </a:r>
          </a:p>
          <a:p>
            <a:pPr lvl="1">
              <a:lnSpc>
                <a:spcPts val="3600"/>
              </a:lnSpc>
            </a:pPr>
            <a:r>
              <a:rPr lang="en-US" sz="2600" dirty="0" smtClean="0"/>
              <a:t>Unlimited size of data</a:t>
            </a:r>
            <a:endParaRPr lang="bg-BG" sz="2600" dirty="0" smtClean="0"/>
          </a:p>
        </p:txBody>
      </p:sp>
    </p:spTree>
    <p:extLst>
      <p:ext uri="{BB962C8B-B14F-4D97-AF65-F5344CB8AC3E}">
        <p14:creationId xmlns:p14="http://schemas.microsoft.com/office/powerpoint/2010/main" xmlns="" val="63177425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594" name="Rectangle 2"/>
          <p:cNvSpPr>
            <a:spLocks noGrp="1" noChangeArrowheads="1"/>
          </p:cNvSpPr>
          <p:nvPr>
            <p:ph type="title"/>
          </p:nvPr>
        </p:nvSpPr>
        <p:spPr/>
        <p:txBody>
          <a:bodyPr/>
          <a:lstStyle/>
          <a:p>
            <a:r>
              <a:rPr lang="en-US" sz="3600" smtClean="0"/>
              <a:t>Determine The Request Type</a:t>
            </a:r>
            <a:endParaRPr lang="bg-BG" sz="3600" smtClean="0"/>
          </a:p>
        </p:txBody>
      </p:sp>
      <p:sp>
        <p:nvSpPr>
          <p:cNvPr id="1134595" name="Rectangle 3"/>
          <p:cNvSpPr>
            <a:spLocks noGrp="1" noChangeArrowheads="1"/>
          </p:cNvSpPr>
          <p:nvPr>
            <p:ph type="body" idx="1"/>
          </p:nvPr>
        </p:nvSpPr>
        <p:spPr/>
        <p:txBody>
          <a:bodyPr/>
          <a:lstStyle/>
          <a:p>
            <a:r>
              <a:rPr lang="en-US" smtClean="0">
                <a:latin typeface="Courier New" pitchFamily="49" charset="0"/>
              </a:rPr>
              <a:t>$_SERVER['REQUEST_METHOD']</a:t>
            </a:r>
            <a:r>
              <a:rPr lang="en-US" smtClean="0"/>
              <a:t> holds the name of the request type</a:t>
            </a:r>
          </a:p>
          <a:p>
            <a:pPr lvl="1"/>
            <a:r>
              <a:rPr lang="en-US" smtClean="0"/>
              <a:t>Can be one of 'GET', 'POST', 'HEAD', 'PUT'</a:t>
            </a:r>
          </a:p>
          <a:p>
            <a:pPr lvl="1"/>
            <a:r>
              <a:rPr lang="en-US" smtClean="0"/>
              <a:t>Can be used to detect if user has submitted data or just opens the page from URL</a:t>
            </a:r>
          </a:p>
          <a:p>
            <a:pPr lvl="1"/>
            <a:r>
              <a:rPr lang="en-US" smtClean="0"/>
              <a:t>Case sensitive!</a:t>
            </a:r>
            <a:endParaRPr lang="bg-BG" smtClean="0"/>
          </a:p>
        </p:txBody>
      </p:sp>
    </p:spTree>
    <p:extLst>
      <p:ext uri="{BB962C8B-B14F-4D97-AF65-F5344CB8AC3E}">
        <p14:creationId xmlns:p14="http://schemas.microsoft.com/office/powerpoint/2010/main" xmlns="" val="178092653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ctrTitle"/>
          </p:nvPr>
        </p:nvSpPr>
        <p:spPr>
          <a:xfrm>
            <a:off x="1619250" y="2924175"/>
            <a:ext cx="5832475" cy="719138"/>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ctr">
              <a:lnSpc>
                <a:spcPct val="110000"/>
              </a:lnSpc>
            </a:pPr>
            <a:r>
              <a:rPr lang="en-US" smtClean="0"/>
              <a:t>Full Form</a:t>
            </a:r>
            <a:endParaRPr lang="bg-BG" smtClean="0"/>
          </a:p>
        </p:txBody>
      </p:sp>
      <p:sp>
        <p:nvSpPr>
          <p:cNvPr id="81923" name="Rectangle 3"/>
          <p:cNvSpPr>
            <a:spLocks noChangeArrowheads="1"/>
          </p:cNvSpPr>
          <p:nvPr/>
        </p:nvSpPr>
        <p:spPr bwMode="auto">
          <a:xfrm>
            <a:off x="1258888" y="3648075"/>
            <a:ext cx="6480175" cy="469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b">
            <a:spAutoFit/>
          </a:bodyPr>
          <a:lstStyle/>
          <a:p>
            <a:pPr algn="ctr">
              <a:lnSpc>
                <a:spcPct val="110000"/>
              </a:lnSpc>
            </a:pPr>
            <a:r>
              <a:rPr lang="en-US" sz="2800"/>
              <a:t>Live Demo</a:t>
            </a:r>
            <a:endParaRPr lang="bg-BG" sz="2800"/>
          </a:p>
        </p:txBody>
      </p:sp>
    </p:spTree>
    <p:extLst>
      <p:ext uri="{BB962C8B-B14F-4D97-AF65-F5344CB8AC3E}">
        <p14:creationId xmlns:p14="http://schemas.microsoft.com/office/powerpoint/2010/main" xmlns="" val="112903622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ctrTitle" idx="4294967295"/>
          </p:nvPr>
        </p:nvSpPr>
        <p:spPr>
          <a:xfrm>
            <a:off x="1187450" y="2827338"/>
            <a:ext cx="6480175" cy="579437"/>
          </a:xfrm>
          <a:prstGeom prst="rect">
            <a:avLst/>
          </a:prstGeom>
          <a:effectLst/>
        </p:spPr>
        <p:txBody>
          <a:bodyPr lIns="0" tIns="0" rIns="0" bIns="0" anchor="b">
            <a:spAutoFit/>
          </a:bodyPr>
          <a:lstStyle/>
          <a:p>
            <a:pPr marL="514350" indent="-514350" algn="ctr">
              <a:lnSpc>
                <a:spcPct val="95000"/>
              </a:lnSpc>
            </a:pPr>
            <a:r>
              <a:rPr lang="en-US" smtClean="0"/>
              <a:t>Escaping User Input</a:t>
            </a:r>
          </a:p>
        </p:txBody>
      </p:sp>
    </p:spTree>
    <p:extLst>
      <p:ext uri="{BB962C8B-B14F-4D97-AF65-F5344CB8AC3E}">
        <p14:creationId xmlns:p14="http://schemas.microsoft.com/office/powerpoint/2010/main" xmlns="" val="123744359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7666" name="Rectangle 2"/>
          <p:cNvSpPr>
            <a:spLocks noGrp="1" noChangeArrowheads="1"/>
          </p:cNvSpPr>
          <p:nvPr>
            <p:ph type="title"/>
          </p:nvPr>
        </p:nvSpPr>
        <p:spPr/>
        <p:txBody>
          <a:bodyPr/>
          <a:lstStyle/>
          <a:p>
            <a:r>
              <a:rPr lang="en-US" smtClean="0"/>
              <a:t>Escaping User Input</a:t>
            </a:r>
            <a:endParaRPr lang="bg-BG" smtClean="0"/>
          </a:p>
        </p:txBody>
      </p:sp>
      <p:sp>
        <p:nvSpPr>
          <p:cNvPr id="1137667" name="Rectangle 3"/>
          <p:cNvSpPr>
            <a:spLocks noGrp="1" noChangeArrowheads="1"/>
          </p:cNvSpPr>
          <p:nvPr>
            <p:ph type="body" idx="1"/>
          </p:nvPr>
        </p:nvSpPr>
        <p:spPr/>
        <p:txBody>
          <a:bodyPr/>
          <a:lstStyle/>
          <a:p>
            <a:pPr>
              <a:lnSpc>
                <a:spcPct val="85000"/>
              </a:lnSpc>
            </a:pPr>
            <a:r>
              <a:rPr lang="en-US" smtClean="0"/>
              <a:t>Escaping is parsing the input so it does not contain symbols or sets of character that may malfunction the code</a:t>
            </a:r>
          </a:p>
          <a:p>
            <a:pPr lvl="1">
              <a:lnSpc>
                <a:spcPct val="85000"/>
              </a:lnSpc>
            </a:pPr>
            <a:r>
              <a:rPr lang="en-US" smtClean="0"/>
              <a:t>Very important when the data is sent to database or system processes</a:t>
            </a:r>
          </a:p>
          <a:p>
            <a:pPr lvl="1">
              <a:lnSpc>
                <a:spcPct val="85000"/>
              </a:lnSpc>
            </a:pPr>
            <a:r>
              <a:rPr lang="en-US" smtClean="0"/>
              <a:t>Lack of escaping may lead to security issues</a:t>
            </a:r>
          </a:p>
          <a:p>
            <a:pPr lvl="1">
              <a:lnSpc>
                <a:spcPct val="85000"/>
              </a:lnSpc>
            </a:pPr>
            <a:r>
              <a:rPr lang="en-US" smtClean="0"/>
              <a:t>Usually necessary only for string-data</a:t>
            </a:r>
          </a:p>
          <a:p>
            <a:pPr lvl="2">
              <a:lnSpc>
                <a:spcPct val="85000"/>
              </a:lnSpc>
            </a:pPr>
            <a:r>
              <a:rPr lang="en-US" smtClean="0"/>
              <a:t>PHP is type-less language so all input should be checked!</a:t>
            </a:r>
          </a:p>
          <a:p>
            <a:pPr lvl="2">
              <a:lnSpc>
                <a:spcPct val="85000"/>
              </a:lnSpc>
            </a:pPr>
            <a:r>
              <a:rPr lang="en-US" smtClean="0"/>
              <a:t>PHP input is </a:t>
            </a:r>
            <a:r>
              <a:rPr lang="en-US" smtClean="0">
                <a:latin typeface="Courier New" pitchFamily="49" charset="0"/>
              </a:rPr>
              <a:t>$_GET</a:t>
            </a:r>
            <a:r>
              <a:rPr lang="en-US" smtClean="0"/>
              <a:t> and </a:t>
            </a:r>
            <a:r>
              <a:rPr lang="en-US" smtClean="0">
                <a:latin typeface="Courier New" pitchFamily="49" charset="0"/>
              </a:rPr>
              <a:t>$_POST</a:t>
            </a:r>
            <a:r>
              <a:rPr lang="en-US" smtClean="0"/>
              <a:t> arrays</a:t>
            </a:r>
            <a:endParaRPr lang="bg-BG" smtClean="0"/>
          </a:p>
        </p:txBody>
      </p:sp>
    </p:spTree>
    <p:extLst>
      <p:ext uri="{BB962C8B-B14F-4D97-AF65-F5344CB8AC3E}">
        <p14:creationId xmlns:p14="http://schemas.microsoft.com/office/powerpoint/2010/main" xmlns="" val="408215660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8690" name="Rectangle 2"/>
          <p:cNvSpPr>
            <a:spLocks noGrp="1" noChangeArrowheads="1"/>
          </p:cNvSpPr>
          <p:nvPr>
            <p:ph type="title"/>
          </p:nvPr>
        </p:nvSpPr>
        <p:spPr/>
        <p:txBody>
          <a:bodyPr/>
          <a:lstStyle/>
          <a:p>
            <a:r>
              <a:rPr lang="en-US" smtClean="0"/>
              <a:t>Escaping User Input (2)</a:t>
            </a:r>
            <a:endParaRPr lang="bg-BG" smtClean="0"/>
          </a:p>
        </p:txBody>
      </p:sp>
      <p:sp>
        <p:nvSpPr>
          <p:cNvPr id="1138691" name="Rectangle 3"/>
          <p:cNvSpPr>
            <a:spLocks noGrp="1" noChangeArrowheads="1"/>
          </p:cNvSpPr>
          <p:nvPr>
            <p:ph type="body" idx="1"/>
          </p:nvPr>
        </p:nvSpPr>
        <p:spPr/>
        <p:txBody>
          <a:bodyPr/>
          <a:lstStyle/>
          <a:p>
            <a:r>
              <a:rPr lang="en-US" smtClean="0"/>
              <a:t>First step - making sure the input is with right type	</a:t>
            </a:r>
          </a:p>
          <a:p>
            <a:pPr lvl="1"/>
            <a:r>
              <a:rPr lang="en-US" smtClean="0"/>
              <a:t>PHP has several functions for type conversions and detection</a:t>
            </a:r>
          </a:p>
          <a:p>
            <a:pPr lvl="1"/>
            <a:r>
              <a:rPr lang="en-US" smtClean="0">
                <a:latin typeface="Courier New" pitchFamily="49" charset="0"/>
              </a:rPr>
              <a:t>is_int</a:t>
            </a:r>
            <a:r>
              <a:rPr lang="en-US" smtClean="0"/>
              <a:t>, </a:t>
            </a:r>
            <a:r>
              <a:rPr lang="en-US" smtClean="0">
                <a:latin typeface="Courier New" pitchFamily="49" charset="0"/>
              </a:rPr>
              <a:t>is_double</a:t>
            </a:r>
            <a:r>
              <a:rPr lang="en-US" smtClean="0"/>
              <a:t>, </a:t>
            </a:r>
            <a:r>
              <a:rPr lang="en-US" smtClean="0">
                <a:latin typeface="Courier New" pitchFamily="49" charset="0"/>
              </a:rPr>
              <a:t>is_numeric</a:t>
            </a:r>
            <a:r>
              <a:rPr lang="en-US" smtClean="0"/>
              <a:t>, </a:t>
            </a:r>
            <a:r>
              <a:rPr lang="en-US" smtClean="0">
                <a:latin typeface="Courier New" pitchFamily="49" charset="0"/>
              </a:rPr>
              <a:t>is_string</a:t>
            </a:r>
            <a:r>
              <a:rPr lang="en-US" smtClean="0"/>
              <a:t> and other functions return true if variable is of the specified  type</a:t>
            </a:r>
          </a:p>
          <a:p>
            <a:pPr lvl="1"/>
            <a:endParaRPr lang="bg-BG" smtClean="0"/>
          </a:p>
        </p:txBody>
      </p:sp>
      <p:sp>
        <p:nvSpPr>
          <p:cNvPr id="1138692" name="Rectangle 4"/>
          <p:cNvSpPr>
            <a:spLocks noChangeArrowheads="1"/>
          </p:cNvSpPr>
          <p:nvPr/>
        </p:nvSpPr>
        <p:spPr bwMode="auto">
          <a:xfrm>
            <a:off x="684213" y="5084763"/>
            <a:ext cx="7886700" cy="1071562"/>
          </a:xfrm>
          <a:prstGeom prst="rect">
            <a:avLst/>
          </a:prstGeom>
          <a:solidFill>
            <a:schemeClr val="bg1">
              <a:alpha val="39999"/>
            </a:schemeClr>
          </a:solidFill>
          <a:ln w="3175" algn="ctr">
            <a:solidFill>
              <a:schemeClr val="hlink"/>
            </a:solidFill>
            <a:miter lim="800000"/>
            <a:headEnd/>
            <a:tailEnd/>
          </a:ln>
          <a:effectLst/>
        </p:spPr>
        <p:txBody>
          <a:bodyPr lIns="144000" tIns="91440" rIns="144000" bIns="109728">
            <a:spAutoFit/>
          </a:bodyPr>
          <a:lstStyle/>
          <a:p>
            <a:pPr>
              <a:lnSpc>
                <a:spcPct val="95000"/>
              </a:lnSpc>
            </a:pPr>
            <a:r>
              <a:rPr lang="en-US" sz="2000">
                <a:solidFill>
                  <a:schemeClr val="tx1"/>
                </a:solidFill>
                <a:effectLst>
                  <a:outerShdw blurRad="38100" dist="38100" dir="2700000" algn="tl">
                    <a:srgbClr val="FFFFFF"/>
                  </a:outerShdw>
                </a:effectLst>
                <a:latin typeface="Courier New" pitchFamily="49" charset="0"/>
              </a:rPr>
              <a:t>is_int (1); // true</a:t>
            </a:r>
          </a:p>
          <a:p>
            <a:pPr>
              <a:lnSpc>
                <a:spcPct val="95000"/>
              </a:lnSpc>
            </a:pPr>
            <a:r>
              <a:rPr lang="en-US" sz="2000">
                <a:solidFill>
                  <a:schemeClr val="tx1"/>
                </a:solidFill>
                <a:effectLst>
                  <a:outerShdw blurRad="38100" dist="38100" dir="2700000" algn="tl">
                    <a:srgbClr val="FFFFFF"/>
                  </a:outerShdw>
                </a:effectLst>
                <a:latin typeface="Courier New" pitchFamily="49" charset="0"/>
              </a:rPr>
              <a:t>is_int ('a'); // false</a:t>
            </a:r>
          </a:p>
          <a:p>
            <a:pPr>
              <a:lnSpc>
                <a:spcPct val="95000"/>
              </a:lnSpc>
            </a:pPr>
            <a:r>
              <a:rPr lang="en-US" sz="2000">
                <a:solidFill>
                  <a:schemeClr val="tx1"/>
                </a:solidFill>
                <a:effectLst>
                  <a:outerShdw blurRad="38100" dist="38100" dir="2700000" algn="tl">
                    <a:srgbClr val="FFFFFF"/>
                  </a:outerShdw>
                </a:effectLst>
                <a:latin typeface="Courier New" pitchFamily="49" charset="0"/>
              </a:rPr>
              <a:t>is_int ('1'); // false</a:t>
            </a:r>
            <a:endParaRPr lang="en-US" sz="2000">
              <a:solidFill>
                <a:srgbClr val="FF0000"/>
              </a:solidFill>
              <a:effectLst>
                <a:outerShdw blurRad="38100" dist="38100" dir="2700000" algn="tl">
                  <a:srgbClr val="000000"/>
                </a:outerShdw>
              </a:effectLst>
              <a:latin typeface="Courier New" pitchFamily="49" charset="0"/>
            </a:endParaRPr>
          </a:p>
        </p:txBody>
      </p:sp>
    </p:spTree>
    <p:extLst>
      <p:ext uri="{BB962C8B-B14F-4D97-AF65-F5344CB8AC3E}">
        <p14:creationId xmlns:p14="http://schemas.microsoft.com/office/powerpoint/2010/main" xmlns="" val="102214234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ctrTitle"/>
          </p:nvPr>
        </p:nvSpPr>
        <p:spPr>
          <a:xfrm>
            <a:off x="1619250" y="2924175"/>
            <a:ext cx="5832475" cy="719138"/>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ctr">
              <a:lnSpc>
                <a:spcPct val="110000"/>
              </a:lnSpc>
            </a:pPr>
            <a:r>
              <a:rPr lang="en-US" smtClean="0"/>
              <a:t>Hello PHP</a:t>
            </a:r>
            <a:endParaRPr lang="bg-BG" smtClean="0"/>
          </a:p>
        </p:txBody>
      </p:sp>
      <p:sp>
        <p:nvSpPr>
          <p:cNvPr id="53251" name="Rectangle 3"/>
          <p:cNvSpPr>
            <a:spLocks noChangeArrowheads="1"/>
          </p:cNvSpPr>
          <p:nvPr/>
        </p:nvSpPr>
        <p:spPr bwMode="auto">
          <a:xfrm>
            <a:off x="1258888" y="3643999"/>
            <a:ext cx="6480175" cy="4739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b">
            <a:spAutoFit/>
          </a:bodyPr>
          <a:lstStyle/>
          <a:p>
            <a:pPr algn="ctr">
              <a:lnSpc>
                <a:spcPct val="110000"/>
              </a:lnSpc>
            </a:pPr>
            <a:r>
              <a:rPr lang="en-US" sz="2800" dirty="0"/>
              <a:t>Live </a:t>
            </a:r>
            <a:r>
              <a:rPr lang="en-US" sz="2800" dirty="0" smtClean="0"/>
              <a:t>Demo – Web and CLI</a:t>
            </a:r>
            <a:endParaRPr lang="bg-BG" sz="2800" dirty="0"/>
          </a:p>
        </p:txBody>
      </p:sp>
    </p:spTree>
    <p:extLst>
      <p:ext uri="{BB962C8B-B14F-4D97-AF65-F5344CB8AC3E}">
        <p14:creationId xmlns:p14="http://schemas.microsoft.com/office/powerpoint/2010/main" xmlns="" val="105774519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ctrTitle"/>
          </p:nvPr>
        </p:nvSpPr>
        <p:spPr>
          <a:xfrm>
            <a:off x="1619250" y="2924175"/>
            <a:ext cx="5832475" cy="719138"/>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ctr">
              <a:lnSpc>
                <a:spcPct val="110000"/>
              </a:lnSpc>
            </a:pPr>
            <a:r>
              <a:rPr lang="en-US" smtClean="0"/>
              <a:t>Escaping</a:t>
            </a:r>
            <a:endParaRPr lang="bg-BG" smtClean="0"/>
          </a:p>
        </p:txBody>
      </p:sp>
      <p:sp>
        <p:nvSpPr>
          <p:cNvPr id="86019" name="Rectangle 3"/>
          <p:cNvSpPr>
            <a:spLocks noChangeArrowheads="1"/>
          </p:cNvSpPr>
          <p:nvPr/>
        </p:nvSpPr>
        <p:spPr bwMode="auto">
          <a:xfrm>
            <a:off x="1258888" y="3648075"/>
            <a:ext cx="6480175" cy="469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b">
            <a:spAutoFit/>
          </a:bodyPr>
          <a:lstStyle/>
          <a:p>
            <a:pPr algn="ctr">
              <a:lnSpc>
                <a:spcPct val="110000"/>
              </a:lnSpc>
            </a:pPr>
            <a:r>
              <a:rPr lang="en-US" sz="2800"/>
              <a:t>Live Demo</a:t>
            </a:r>
            <a:endParaRPr lang="bg-BG" sz="2800"/>
          </a:p>
        </p:txBody>
      </p:sp>
    </p:spTree>
    <p:extLst>
      <p:ext uri="{BB962C8B-B14F-4D97-AF65-F5344CB8AC3E}">
        <p14:creationId xmlns:p14="http://schemas.microsoft.com/office/powerpoint/2010/main" xmlns="" val="235617572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9714" name="Rectangle 2"/>
          <p:cNvSpPr>
            <a:spLocks noGrp="1" noChangeArrowheads="1"/>
          </p:cNvSpPr>
          <p:nvPr>
            <p:ph type="title"/>
          </p:nvPr>
        </p:nvSpPr>
        <p:spPr/>
        <p:txBody>
          <a:bodyPr/>
          <a:lstStyle/>
          <a:p>
            <a:r>
              <a:rPr lang="en-US" smtClean="0"/>
              <a:t>Types Juggling</a:t>
            </a:r>
            <a:endParaRPr lang="bg-BG" smtClean="0"/>
          </a:p>
        </p:txBody>
      </p:sp>
      <p:sp>
        <p:nvSpPr>
          <p:cNvPr id="1139715" name="Rectangle 3"/>
          <p:cNvSpPr>
            <a:spLocks noGrp="1" noChangeArrowheads="1"/>
          </p:cNvSpPr>
          <p:nvPr>
            <p:ph type="body" idx="1"/>
          </p:nvPr>
        </p:nvSpPr>
        <p:spPr/>
        <p:txBody>
          <a:bodyPr/>
          <a:lstStyle/>
          <a:p>
            <a:pPr>
              <a:lnSpc>
                <a:spcPct val="85000"/>
              </a:lnSpc>
            </a:pPr>
            <a:r>
              <a:rPr lang="en-US" sz="2800" smtClean="0"/>
              <a:t>We can read the variables in the necessary type</a:t>
            </a:r>
          </a:p>
          <a:p>
            <a:pPr lvl="1">
              <a:lnSpc>
                <a:spcPct val="85000"/>
              </a:lnSpc>
            </a:pPr>
            <a:r>
              <a:rPr lang="en-US" sz="2600" smtClean="0">
                <a:latin typeface="Courier New" pitchFamily="49" charset="0"/>
              </a:rPr>
              <a:t>intval, floatval, doubleval, strval</a:t>
            </a:r>
            <a:r>
              <a:rPr lang="en-US" sz="2600" smtClean="0"/>
              <a:t> return the variable in the respective type</a:t>
            </a:r>
          </a:p>
          <a:p>
            <a:pPr lvl="1">
              <a:lnSpc>
                <a:spcPct val="85000"/>
              </a:lnSpc>
            </a:pPr>
            <a:endParaRPr lang="en-US" sz="2600" smtClean="0"/>
          </a:p>
          <a:p>
            <a:pPr lvl="1">
              <a:lnSpc>
                <a:spcPct val="85000"/>
              </a:lnSpc>
            </a:pPr>
            <a:endParaRPr lang="en-US" sz="2600" smtClean="0"/>
          </a:p>
          <a:p>
            <a:pPr lvl="1">
              <a:lnSpc>
                <a:spcPct val="85000"/>
              </a:lnSpc>
            </a:pPr>
            <a:endParaRPr lang="en-US" sz="2600" smtClean="0"/>
          </a:p>
          <a:p>
            <a:pPr lvl="1">
              <a:lnSpc>
                <a:spcPct val="85000"/>
              </a:lnSpc>
            </a:pPr>
            <a:endParaRPr lang="en-US" sz="2600" smtClean="0"/>
          </a:p>
          <a:p>
            <a:pPr lvl="2">
              <a:lnSpc>
                <a:spcPct val="85000"/>
              </a:lnSpc>
            </a:pPr>
            <a:r>
              <a:rPr lang="en-US" sz="2400" smtClean="0">
                <a:latin typeface="Courier New" pitchFamily="49" charset="0"/>
              </a:rPr>
              <a:t>intval</a:t>
            </a:r>
            <a:r>
              <a:rPr lang="en-US" sz="2400" smtClean="0"/>
              <a:t> also supports optional second parameter for strings – base of conversion</a:t>
            </a:r>
            <a:endParaRPr lang="bg-BG" sz="2400" smtClean="0"/>
          </a:p>
        </p:txBody>
      </p:sp>
      <p:sp>
        <p:nvSpPr>
          <p:cNvPr id="1139716" name="Rectangle 4"/>
          <p:cNvSpPr>
            <a:spLocks noChangeArrowheads="1"/>
          </p:cNvSpPr>
          <p:nvPr/>
        </p:nvSpPr>
        <p:spPr bwMode="auto">
          <a:xfrm>
            <a:off x="755650" y="2438400"/>
            <a:ext cx="7886700" cy="1649412"/>
          </a:xfrm>
          <a:prstGeom prst="rect">
            <a:avLst/>
          </a:prstGeom>
          <a:solidFill>
            <a:schemeClr val="bg1">
              <a:alpha val="39999"/>
            </a:schemeClr>
          </a:solidFill>
          <a:ln w="3175" algn="ctr">
            <a:solidFill>
              <a:schemeClr val="hlink"/>
            </a:solidFill>
            <a:miter lim="800000"/>
            <a:headEnd/>
            <a:tailEnd/>
          </a:ln>
          <a:effectLst/>
        </p:spPr>
        <p:txBody>
          <a:bodyPr lIns="144000" tIns="91440" rIns="144000" bIns="109728">
            <a:spAutoFit/>
          </a:bodyPr>
          <a:lstStyle/>
          <a:p>
            <a:pPr>
              <a:lnSpc>
                <a:spcPct val="95000"/>
              </a:lnSpc>
              <a:defRPr/>
            </a:pPr>
            <a:r>
              <a:rPr lang="en-US" sz="2000">
                <a:solidFill>
                  <a:schemeClr val="tx1"/>
                </a:solidFill>
                <a:effectLst>
                  <a:outerShdw blurRad="38100" dist="38100" dir="2700000" algn="tl">
                    <a:srgbClr val="FFFFFF"/>
                  </a:outerShdw>
                </a:effectLst>
                <a:latin typeface="Courier New" pitchFamily="49" charset="0"/>
              </a:rPr>
              <a:t>intval</a:t>
            </a:r>
            <a:r>
              <a:rPr lang="en-US" sz="2000" dirty="0">
                <a:solidFill>
                  <a:schemeClr val="tx1"/>
                </a:solidFill>
                <a:effectLst>
                  <a:outerShdw blurRad="38100" dist="38100" dir="2700000" algn="tl">
                    <a:srgbClr val="FFFFFF"/>
                  </a:outerShdw>
                </a:effectLst>
                <a:latin typeface="Courier New" pitchFamily="49" charset="0"/>
              </a:rPr>
              <a:t> (42); //42</a:t>
            </a:r>
          </a:p>
          <a:p>
            <a:pPr>
              <a:lnSpc>
                <a:spcPct val="95000"/>
              </a:lnSpc>
              <a:defRPr/>
            </a:pPr>
            <a:r>
              <a:rPr lang="en-US" sz="2000" dirty="0" err="1">
                <a:solidFill>
                  <a:schemeClr val="tx1"/>
                </a:solidFill>
                <a:effectLst>
                  <a:outerShdw blurRad="38100" dist="38100" dir="2700000" algn="tl">
                    <a:srgbClr val="FFFFFF"/>
                  </a:outerShdw>
                </a:effectLst>
                <a:latin typeface="Courier New" pitchFamily="49" charset="0"/>
              </a:rPr>
              <a:t>intval</a:t>
            </a:r>
            <a:r>
              <a:rPr lang="en-US" sz="2000" dirty="0">
                <a:solidFill>
                  <a:schemeClr val="tx1"/>
                </a:solidFill>
                <a:effectLst>
                  <a:outerShdw blurRad="38100" dist="38100" dir="2700000" algn="tl">
                    <a:srgbClr val="FFFFFF"/>
                  </a:outerShdw>
                </a:effectLst>
                <a:latin typeface="Courier New" pitchFamily="49" charset="0"/>
              </a:rPr>
              <a:t> (4.2); // 4</a:t>
            </a:r>
          </a:p>
          <a:p>
            <a:pPr>
              <a:lnSpc>
                <a:spcPct val="95000"/>
              </a:lnSpc>
              <a:defRPr/>
            </a:pPr>
            <a:r>
              <a:rPr lang="en-US" sz="2000" dirty="0" err="1">
                <a:solidFill>
                  <a:schemeClr val="tx1"/>
                </a:solidFill>
                <a:effectLst>
                  <a:outerShdw blurRad="38100" dist="38100" dir="2700000" algn="tl">
                    <a:srgbClr val="FFFFFF"/>
                  </a:outerShdw>
                </a:effectLst>
                <a:latin typeface="Courier New" pitchFamily="49" charset="0"/>
              </a:rPr>
              <a:t>intval</a:t>
            </a:r>
            <a:r>
              <a:rPr lang="en-US" sz="2000" dirty="0">
                <a:solidFill>
                  <a:schemeClr val="tx1"/>
                </a:solidFill>
                <a:effectLst>
                  <a:outerShdw blurRad="38100" dist="38100" dir="2700000" algn="tl">
                    <a:srgbClr val="FFFFFF"/>
                  </a:outerShdw>
                </a:effectLst>
                <a:latin typeface="Courier New" pitchFamily="49" charset="0"/>
              </a:rPr>
              <a:t> ('042'); // 42</a:t>
            </a:r>
          </a:p>
          <a:p>
            <a:pPr>
              <a:lnSpc>
                <a:spcPct val="95000"/>
              </a:lnSpc>
              <a:defRPr/>
            </a:pPr>
            <a:r>
              <a:rPr lang="en-US" sz="2000" dirty="0" err="1">
                <a:solidFill>
                  <a:schemeClr val="tx1"/>
                </a:solidFill>
                <a:effectLst>
                  <a:outerShdw blurRad="38100" dist="38100" dir="2700000" algn="tl">
                    <a:srgbClr val="FFFFFF"/>
                  </a:outerShdw>
                </a:effectLst>
                <a:latin typeface="Courier New" pitchFamily="49" charset="0"/>
              </a:rPr>
              <a:t>intval</a:t>
            </a:r>
            <a:r>
              <a:rPr lang="en-US" sz="2000" dirty="0">
                <a:solidFill>
                  <a:schemeClr val="tx1"/>
                </a:solidFill>
                <a:effectLst>
                  <a:outerShdw blurRad="38100" dist="38100" dir="2700000" algn="tl">
                    <a:srgbClr val="FFFFFF"/>
                  </a:outerShdw>
                </a:effectLst>
                <a:latin typeface="Courier New" pitchFamily="49" charset="0"/>
              </a:rPr>
              <a:t> (true); // 1</a:t>
            </a:r>
          </a:p>
          <a:p>
            <a:pPr>
              <a:lnSpc>
                <a:spcPct val="95000"/>
              </a:lnSpc>
              <a:defRPr/>
            </a:pPr>
            <a:r>
              <a:rPr lang="en-US" sz="2000" dirty="0" err="1">
                <a:solidFill>
                  <a:schemeClr val="tx1"/>
                </a:solidFill>
                <a:effectLst>
                  <a:outerShdw blurRad="38100" dist="38100" dir="2700000" algn="tl">
                    <a:srgbClr val="FFFFFF"/>
                  </a:outerShdw>
                </a:effectLst>
                <a:latin typeface="Courier New" pitchFamily="49" charset="0"/>
              </a:rPr>
              <a:t>intval</a:t>
            </a:r>
            <a:r>
              <a:rPr lang="en-US" sz="2000" dirty="0">
                <a:solidFill>
                  <a:schemeClr val="tx1"/>
                </a:solidFill>
                <a:effectLst>
                  <a:outerShdw blurRad="38100" dist="38100" dir="2700000" algn="tl">
                    <a:srgbClr val="FFFFFF"/>
                  </a:outerShdw>
                </a:effectLst>
                <a:latin typeface="Courier New" pitchFamily="49" charset="0"/>
              </a:rPr>
              <a:t> ('</a:t>
            </a:r>
            <a:r>
              <a:rPr lang="bg-BG" sz="2000" dirty="0">
                <a:solidFill>
                  <a:schemeClr val="tx1"/>
                </a:solidFill>
                <a:effectLst>
                  <a:outerShdw blurRad="38100" dist="38100" dir="2700000" algn="tl">
                    <a:srgbClr val="FFFFFF"/>
                  </a:outerShdw>
                </a:effectLst>
                <a:latin typeface="Courier New" pitchFamily="49" charset="0"/>
              </a:rPr>
              <a:t>49.99 </a:t>
            </a:r>
            <a:r>
              <a:rPr lang="bg-BG" sz="2000" dirty="0" err="1">
                <a:solidFill>
                  <a:schemeClr val="tx1"/>
                </a:solidFill>
                <a:effectLst>
                  <a:outerShdw blurRad="38100" dist="38100" dir="2700000" algn="tl">
                    <a:srgbClr val="FFFFFF"/>
                  </a:outerShdw>
                </a:effectLst>
                <a:latin typeface="Courier New" pitchFamily="49" charset="0"/>
              </a:rPr>
              <a:t>лв'</a:t>
            </a:r>
            <a:r>
              <a:rPr lang="bg-BG" sz="2000" dirty="0">
                <a:solidFill>
                  <a:schemeClr val="tx1"/>
                </a:solidFill>
                <a:effectLst>
                  <a:outerShdw blurRad="38100" dist="38100" dir="2700000" algn="tl">
                    <a:srgbClr val="FFFFFF"/>
                  </a:outerShdw>
                </a:effectLst>
                <a:latin typeface="Courier New" pitchFamily="49" charset="0"/>
              </a:rPr>
              <a:t>)</a:t>
            </a:r>
            <a:r>
              <a:rPr lang="en-US" sz="2000" dirty="0">
                <a:solidFill>
                  <a:schemeClr val="tx1"/>
                </a:solidFill>
                <a:effectLst>
                  <a:outerShdw blurRad="38100" dist="38100" dir="2700000" algn="tl">
                    <a:srgbClr val="FFFFFF"/>
                  </a:outerShdw>
                </a:effectLst>
                <a:latin typeface="Courier New" pitchFamily="49" charset="0"/>
              </a:rPr>
              <a:t>; // 49</a:t>
            </a:r>
          </a:p>
        </p:txBody>
      </p:sp>
      <p:sp>
        <p:nvSpPr>
          <p:cNvPr id="1139717" name="Rectangle 5"/>
          <p:cNvSpPr>
            <a:spLocks noChangeArrowheads="1"/>
          </p:cNvSpPr>
          <p:nvPr/>
        </p:nvSpPr>
        <p:spPr bwMode="auto">
          <a:xfrm>
            <a:off x="755650" y="5237163"/>
            <a:ext cx="7886700" cy="782637"/>
          </a:xfrm>
          <a:prstGeom prst="rect">
            <a:avLst/>
          </a:prstGeom>
          <a:solidFill>
            <a:schemeClr val="bg1">
              <a:alpha val="39999"/>
            </a:schemeClr>
          </a:solidFill>
          <a:ln w="3175" algn="ctr">
            <a:solidFill>
              <a:schemeClr val="hlink"/>
            </a:solidFill>
            <a:miter lim="800000"/>
            <a:headEnd/>
            <a:tailEnd/>
          </a:ln>
          <a:effectLst/>
        </p:spPr>
        <p:txBody>
          <a:bodyPr lIns="144000" tIns="91440" rIns="144000" bIns="109728">
            <a:spAutoFit/>
          </a:bodyPr>
          <a:lstStyle/>
          <a:p>
            <a:pPr>
              <a:lnSpc>
                <a:spcPct val="95000"/>
              </a:lnSpc>
              <a:defRPr/>
            </a:pPr>
            <a:r>
              <a:rPr lang="en-US" sz="2000" dirty="0" err="1">
                <a:solidFill>
                  <a:schemeClr val="tx1"/>
                </a:solidFill>
                <a:effectLst>
                  <a:outerShdw blurRad="38100" dist="38100" dir="2700000" algn="tl">
                    <a:srgbClr val="FFFFFF"/>
                  </a:outerShdw>
                </a:effectLst>
                <a:latin typeface="Courier New" pitchFamily="49" charset="0"/>
              </a:rPr>
              <a:t>intval</a:t>
            </a:r>
            <a:r>
              <a:rPr lang="en-US" sz="2000" dirty="0">
                <a:solidFill>
                  <a:schemeClr val="tx1"/>
                </a:solidFill>
                <a:effectLst>
                  <a:outerShdw blurRad="38100" dist="38100" dir="2700000" algn="tl">
                    <a:srgbClr val="FFFFFF"/>
                  </a:outerShdw>
                </a:effectLst>
                <a:latin typeface="Courier New" pitchFamily="49" charset="0"/>
              </a:rPr>
              <a:t>(42, 8); // 42</a:t>
            </a:r>
          </a:p>
          <a:p>
            <a:pPr>
              <a:lnSpc>
                <a:spcPct val="95000"/>
              </a:lnSpc>
              <a:defRPr/>
            </a:pPr>
            <a:r>
              <a:rPr lang="en-US" sz="2000" dirty="0" err="1">
                <a:solidFill>
                  <a:schemeClr val="tx1"/>
                </a:solidFill>
                <a:effectLst>
                  <a:outerShdw blurRad="38100" dist="38100" dir="2700000" algn="tl">
                    <a:srgbClr val="FFFFFF"/>
                  </a:outerShdw>
                </a:effectLst>
                <a:latin typeface="Courier New" pitchFamily="49" charset="0"/>
              </a:rPr>
              <a:t>intval</a:t>
            </a:r>
            <a:r>
              <a:rPr lang="en-US" sz="2000" dirty="0">
                <a:solidFill>
                  <a:schemeClr val="tx1"/>
                </a:solidFill>
                <a:effectLst>
                  <a:outerShdw blurRad="38100" dist="38100" dir="2700000" algn="tl">
                    <a:srgbClr val="FFFFFF"/>
                  </a:outerShdw>
                </a:effectLst>
                <a:latin typeface="Courier New" pitchFamily="49" charset="0"/>
              </a:rPr>
              <a:t>('42', 8); // 34</a:t>
            </a:r>
          </a:p>
        </p:txBody>
      </p:sp>
    </p:spTree>
    <p:extLst>
      <p:ext uri="{BB962C8B-B14F-4D97-AF65-F5344CB8AC3E}">
        <p14:creationId xmlns:p14="http://schemas.microsoft.com/office/powerpoint/2010/main" xmlns="" val="236955133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0738" name="Rectangle 2"/>
          <p:cNvSpPr>
            <a:spLocks noGrp="1" noChangeArrowheads="1"/>
          </p:cNvSpPr>
          <p:nvPr>
            <p:ph type="title"/>
          </p:nvPr>
        </p:nvSpPr>
        <p:spPr/>
        <p:txBody>
          <a:bodyPr/>
          <a:lstStyle/>
          <a:p>
            <a:r>
              <a:rPr lang="en-US" smtClean="0"/>
              <a:t>Types Juggling (2)</a:t>
            </a:r>
            <a:endParaRPr lang="bg-BG" smtClean="0"/>
          </a:p>
        </p:txBody>
      </p:sp>
      <p:sp>
        <p:nvSpPr>
          <p:cNvPr id="1140739" name="Rectangle 3"/>
          <p:cNvSpPr>
            <a:spLocks noGrp="1" noChangeArrowheads="1"/>
          </p:cNvSpPr>
          <p:nvPr>
            <p:ph type="body" idx="1"/>
          </p:nvPr>
        </p:nvSpPr>
        <p:spPr/>
        <p:txBody>
          <a:bodyPr/>
          <a:lstStyle/>
          <a:p>
            <a:r>
              <a:rPr lang="en-US" smtClean="0">
                <a:latin typeface="Courier New" pitchFamily="49" charset="0"/>
              </a:rPr>
              <a:t>settype</a:t>
            </a:r>
            <a:r>
              <a:rPr lang="en-US" smtClean="0"/>
              <a:t> converts variable to specified type</a:t>
            </a:r>
          </a:p>
          <a:p>
            <a:pPr lvl="1"/>
            <a:r>
              <a:rPr lang="en-US" smtClean="0"/>
              <a:t>Types can be: boolean (or bool), integer (or int), float (or double), string, array, object, null</a:t>
            </a:r>
            <a:endParaRPr lang="bg-BG" smtClean="0"/>
          </a:p>
        </p:txBody>
      </p:sp>
      <p:sp>
        <p:nvSpPr>
          <p:cNvPr id="1140740" name="Rectangle 4"/>
          <p:cNvSpPr>
            <a:spLocks noChangeArrowheads="1"/>
          </p:cNvSpPr>
          <p:nvPr/>
        </p:nvSpPr>
        <p:spPr bwMode="auto">
          <a:xfrm>
            <a:off x="755650" y="3048000"/>
            <a:ext cx="7886700" cy="1360488"/>
          </a:xfrm>
          <a:prstGeom prst="rect">
            <a:avLst/>
          </a:prstGeom>
          <a:solidFill>
            <a:schemeClr val="bg1">
              <a:alpha val="39999"/>
            </a:schemeClr>
          </a:solidFill>
          <a:ln w="3175" algn="ctr">
            <a:solidFill>
              <a:schemeClr val="hlink"/>
            </a:solidFill>
            <a:miter lim="800000"/>
            <a:headEnd/>
            <a:tailEnd/>
          </a:ln>
          <a:effectLst/>
        </p:spPr>
        <p:txBody>
          <a:bodyPr lIns="144000" tIns="91440" rIns="144000" bIns="109728">
            <a:spAutoFit/>
          </a:bodyPr>
          <a:lstStyle/>
          <a:p>
            <a:pPr>
              <a:lnSpc>
                <a:spcPct val="95000"/>
              </a:lnSpc>
              <a:defRPr/>
            </a:pPr>
            <a:r>
              <a:rPr lang="en-US" sz="2000">
                <a:solidFill>
                  <a:schemeClr val="tx1"/>
                </a:solidFill>
                <a:effectLst>
                  <a:outerShdw blurRad="38100" dist="38100" dir="2700000" algn="tl">
                    <a:srgbClr val="FFFFFF"/>
                  </a:outerShdw>
                </a:effectLst>
                <a:latin typeface="Courier New" pitchFamily="49" charset="0"/>
              </a:rPr>
              <a:t>$foo = "5 bottles of beer";</a:t>
            </a:r>
          </a:p>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$bar = true;</a:t>
            </a:r>
          </a:p>
          <a:p>
            <a:pPr>
              <a:lnSpc>
                <a:spcPct val="95000"/>
              </a:lnSpc>
              <a:defRPr/>
            </a:pPr>
            <a:r>
              <a:rPr lang="en-US" sz="2000" dirty="0" err="1">
                <a:solidFill>
                  <a:schemeClr val="tx1"/>
                </a:solidFill>
                <a:effectLst>
                  <a:outerShdw blurRad="38100" dist="38100" dir="2700000" algn="tl">
                    <a:srgbClr val="FFFFFF"/>
                  </a:outerShdw>
                </a:effectLst>
                <a:latin typeface="Courier New" pitchFamily="49" charset="0"/>
              </a:rPr>
              <a:t>settype</a:t>
            </a:r>
            <a:r>
              <a:rPr lang="en-US" sz="2000" dirty="0">
                <a:solidFill>
                  <a:schemeClr val="tx1"/>
                </a:solidFill>
                <a:effectLst>
                  <a:outerShdw blurRad="38100" dist="38100" dir="2700000" algn="tl">
                    <a:srgbClr val="FFFFFF"/>
                  </a:outerShdw>
                </a:effectLst>
                <a:latin typeface="Courier New" pitchFamily="49" charset="0"/>
              </a:rPr>
              <a:t> ($foo, '</a:t>
            </a:r>
            <a:r>
              <a:rPr lang="en-US" sz="2000" dirty="0" err="1">
                <a:solidFill>
                  <a:schemeClr val="tx1"/>
                </a:solidFill>
                <a:effectLst>
                  <a:outerShdw blurRad="38100" dist="38100" dir="2700000" algn="tl">
                    <a:srgbClr val="FFFFFF"/>
                  </a:outerShdw>
                </a:effectLst>
                <a:latin typeface="Courier New" pitchFamily="49" charset="0"/>
              </a:rPr>
              <a:t>int</a:t>
            </a:r>
            <a:r>
              <a:rPr lang="en-US" sz="2000" dirty="0">
                <a:solidFill>
                  <a:schemeClr val="tx1"/>
                </a:solidFill>
                <a:effectLst>
                  <a:outerShdw blurRad="38100" dist="38100" dir="2700000" algn="tl">
                    <a:srgbClr val="FFFFFF"/>
                  </a:outerShdw>
                </a:effectLst>
                <a:latin typeface="Courier New" pitchFamily="49" charset="0"/>
              </a:rPr>
              <a:t>'); // $foo becomes 5</a:t>
            </a:r>
          </a:p>
          <a:p>
            <a:pPr>
              <a:lnSpc>
                <a:spcPct val="95000"/>
              </a:lnSpc>
              <a:defRPr/>
            </a:pPr>
            <a:r>
              <a:rPr lang="en-US" sz="2000" dirty="0" err="1">
                <a:solidFill>
                  <a:schemeClr val="tx1"/>
                </a:solidFill>
                <a:effectLst>
                  <a:outerShdw blurRad="38100" dist="38100" dir="2700000" algn="tl">
                    <a:srgbClr val="FFFFFF"/>
                  </a:outerShdw>
                </a:effectLst>
                <a:latin typeface="Courier New" pitchFamily="49" charset="0"/>
              </a:rPr>
              <a:t>Settype</a:t>
            </a:r>
            <a:r>
              <a:rPr lang="en-US" sz="2000" dirty="0">
                <a:solidFill>
                  <a:schemeClr val="tx1"/>
                </a:solidFill>
                <a:effectLst>
                  <a:outerShdw blurRad="38100" dist="38100" dir="2700000" algn="tl">
                    <a:srgbClr val="FFFFFF"/>
                  </a:outerShdw>
                </a:effectLst>
                <a:latin typeface="Courier New" pitchFamily="49" charset="0"/>
              </a:rPr>
              <a:t> ($bar, 'string'); //$bar becomes '1'</a:t>
            </a:r>
          </a:p>
        </p:txBody>
      </p:sp>
    </p:spTree>
    <p:extLst>
      <p:ext uri="{BB962C8B-B14F-4D97-AF65-F5344CB8AC3E}">
        <p14:creationId xmlns:p14="http://schemas.microsoft.com/office/powerpoint/2010/main" xmlns="" val="423792012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ctrTitle"/>
          </p:nvPr>
        </p:nvSpPr>
        <p:spPr>
          <a:xfrm>
            <a:off x="1619250" y="2924175"/>
            <a:ext cx="5832475" cy="719138"/>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ctr">
              <a:lnSpc>
                <a:spcPct val="110000"/>
              </a:lnSpc>
            </a:pPr>
            <a:r>
              <a:rPr lang="en-US" smtClean="0"/>
              <a:t>Types Juggling</a:t>
            </a:r>
            <a:endParaRPr lang="bg-BG" smtClean="0"/>
          </a:p>
        </p:txBody>
      </p:sp>
      <p:sp>
        <p:nvSpPr>
          <p:cNvPr id="88067" name="Rectangle 3"/>
          <p:cNvSpPr>
            <a:spLocks noChangeArrowheads="1"/>
          </p:cNvSpPr>
          <p:nvPr/>
        </p:nvSpPr>
        <p:spPr bwMode="auto">
          <a:xfrm>
            <a:off x="1258888" y="3648075"/>
            <a:ext cx="6480175" cy="469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b">
            <a:spAutoFit/>
          </a:bodyPr>
          <a:lstStyle/>
          <a:p>
            <a:pPr algn="ctr">
              <a:lnSpc>
                <a:spcPct val="110000"/>
              </a:lnSpc>
            </a:pPr>
            <a:r>
              <a:rPr lang="en-US" sz="2800"/>
              <a:t>Live Demo</a:t>
            </a:r>
            <a:endParaRPr lang="bg-BG" sz="2800"/>
          </a:p>
        </p:txBody>
      </p:sp>
    </p:spTree>
    <p:extLst>
      <p:ext uri="{BB962C8B-B14F-4D97-AF65-F5344CB8AC3E}">
        <p14:creationId xmlns:p14="http://schemas.microsoft.com/office/powerpoint/2010/main" xmlns="" val="400174730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1762" name="Rectangle 2"/>
          <p:cNvSpPr>
            <a:spLocks noGrp="1" noChangeArrowheads="1"/>
          </p:cNvSpPr>
          <p:nvPr>
            <p:ph type="title"/>
          </p:nvPr>
        </p:nvSpPr>
        <p:spPr/>
        <p:txBody>
          <a:bodyPr/>
          <a:lstStyle/>
          <a:p>
            <a:r>
              <a:rPr lang="en-US" smtClean="0"/>
              <a:t>Types Casting</a:t>
            </a:r>
            <a:endParaRPr lang="bg-BG" smtClean="0"/>
          </a:p>
        </p:txBody>
      </p:sp>
      <p:sp>
        <p:nvSpPr>
          <p:cNvPr id="1141763" name="Rectangle 3"/>
          <p:cNvSpPr>
            <a:spLocks noGrp="1" noChangeArrowheads="1"/>
          </p:cNvSpPr>
          <p:nvPr>
            <p:ph type="body" idx="1"/>
          </p:nvPr>
        </p:nvSpPr>
        <p:spPr/>
        <p:txBody>
          <a:bodyPr/>
          <a:lstStyle/>
          <a:p>
            <a:pPr>
              <a:lnSpc>
                <a:spcPts val="3600"/>
              </a:lnSpc>
            </a:pPr>
            <a:r>
              <a:rPr lang="en-US" sz="2800" dirty="0" smtClean="0"/>
              <a:t>Type casting is changing the type of variable only for current operation</a:t>
            </a:r>
          </a:p>
          <a:p>
            <a:pPr lvl="1">
              <a:lnSpc>
                <a:spcPts val="3600"/>
              </a:lnSpc>
            </a:pPr>
            <a:r>
              <a:rPr lang="en-US" sz="2600" dirty="0" smtClean="0"/>
              <a:t>Syntax is – add the necessary type in brackets before the variable</a:t>
            </a:r>
          </a:p>
          <a:p>
            <a:pPr lvl="1">
              <a:lnSpc>
                <a:spcPts val="3600"/>
              </a:lnSpc>
            </a:pPr>
            <a:endParaRPr lang="en-US" sz="2600" dirty="0" smtClean="0"/>
          </a:p>
          <a:p>
            <a:pPr lvl="1">
              <a:lnSpc>
                <a:spcPts val="3600"/>
              </a:lnSpc>
            </a:pPr>
            <a:endParaRPr lang="en-US" sz="2600" dirty="0" smtClean="0"/>
          </a:p>
          <a:p>
            <a:pPr lvl="1">
              <a:lnSpc>
                <a:spcPts val="3600"/>
              </a:lnSpc>
            </a:pPr>
            <a:r>
              <a:rPr lang="en-US" sz="2600" dirty="0" smtClean="0"/>
              <a:t>Sometimes PHP does implicit casting</a:t>
            </a:r>
            <a:endParaRPr lang="bg-BG" sz="2600" dirty="0" smtClean="0"/>
          </a:p>
        </p:txBody>
      </p:sp>
      <p:sp>
        <p:nvSpPr>
          <p:cNvPr id="1141764" name="Rectangle 4"/>
          <p:cNvSpPr>
            <a:spLocks noChangeArrowheads="1"/>
          </p:cNvSpPr>
          <p:nvPr/>
        </p:nvSpPr>
        <p:spPr bwMode="auto">
          <a:xfrm>
            <a:off x="755650" y="3200400"/>
            <a:ext cx="7886700" cy="1071562"/>
          </a:xfrm>
          <a:prstGeom prst="rect">
            <a:avLst/>
          </a:prstGeom>
          <a:solidFill>
            <a:schemeClr val="bg1">
              <a:alpha val="39999"/>
            </a:schemeClr>
          </a:solidFill>
          <a:ln w="3175" algn="ctr">
            <a:solidFill>
              <a:schemeClr val="hlink"/>
            </a:solidFill>
            <a:miter lim="800000"/>
            <a:headEnd/>
            <a:tailEnd/>
          </a:ln>
          <a:effectLst/>
        </p:spPr>
        <p:txBody>
          <a:bodyPr lIns="144000" tIns="91440" rIns="144000" bIns="109728">
            <a:spAutoFit/>
          </a:bodyPr>
          <a:lstStyle/>
          <a:p>
            <a:pPr>
              <a:lnSpc>
                <a:spcPct val="95000"/>
              </a:lnSpc>
            </a:pPr>
            <a:r>
              <a:rPr lang="en-US" sz="2000" dirty="0">
                <a:solidFill>
                  <a:schemeClr val="tx1"/>
                </a:solidFill>
                <a:effectLst>
                  <a:outerShdw blurRad="38100" dist="38100" dir="2700000" algn="tl">
                    <a:srgbClr val="FFFFFF"/>
                  </a:outerShdw>
                </a:effectLst>
                <a:latin typeface="Courier New" pitchFamily="49" charset="0"/>
              </a:rPr>
              <a:t>$foo = true;</a:t>
            </a:r>
          </a:p>
          <a:p>
            <a:pPr>
              <a:lnSpc>
                <a:spcPct val="95000"/>
              </a:lnSpc>
            </a:pPr>
            <a:r>
              <a:rPr lang="en-US" sz="2000" dirty="0">
                <a:solidFill>
                  <a:schemeClr val="tx1"/>
                </a:solidFill>
                <a:effectLst>
                  <a:outerShdw blurRad="38100" dist="38100" dir="2700000" algn="tl">
                    <a:srgbClr val="FFFFFF"/>
                  </a:outerShdw>
                </a:effectLst>
                <a:latin typeface="Courier New" pitchFamily="49" charset="0"/>
              </a:rPr>
              <a:t>echo (</a:t>
            </a:r>
            <a:r>
              <a:rPr lang="en-US" sz="2000" dirty="0" err="1">
                <a:solidFill>
                  <a:schemeClr val="tx1"/>
                </a:solidFill>
                <a:effectLst>
                  <a:outerShdw blurRad="38100" dist="38100" dir="2700000" algn="tl">
                    <a:srgbClr val="FFFFFF"/>
                  </a:outerShdw>
                </a:effectLst>
                <a:latin typeface="Courier New" pitchFamily="49" charset="0"/>
              </a:rPr>
              <a:t>int</a:t>
            </a:r>
            <a:r>
              <a:rPr lang="en-US" sz="2000" dirty="0">
                <a:solidFill>
                  <a:schemeClr val="tx1"/>
                </a:solidFill>
                <a:effectLst>
                  <a:outerShdw blurRad="38100" dist="38100" dir="2700000" algn="tl">
                    <a:srgbClr val="FFFFFF"/>
                  </a:outerShdw>
                </a:effectLst>
                <a:latin typeface="Courier New" pitchFamily="49" charset="0"/>
              </a:rPr>
              <a:t>)$foo; // prints 1, $foo doesn’t change</a:t>
            </a:r>
          </a:p>
          <a:p>
            <a:pPr>
              <a:lnSpc>
                <a:spcPct val="95000"/>
              </a:lnSpc>
            </a:pPr>
            <a:r>
              <a:rPr lang="en-US" sz="2000" dirty="0">
                <a:solidFill>
                  <a:schemeClr val="tx1"/>
                </a:solidFill>
                <a:effectLst>
                  <a:outerShdw blurRad="38100" dist="38100" dir="2700000" algn="tl">
                    <a:srgbClr val="FFFFFF"/>
                  </a:outerShdw>
                </a:effectLst>
                <a:latin typeface="Courier New" pitchFamily="49" charset="0"/>
              </a:rPr>
              <a:t>echo (string)FALSE; // prints nothing…</a:t>
            </a:r>
          </a:p>
        </p:txBody>
      </p:sp>
      <p:sp>
        <p:nvSpPr>
          <p:cNvPr id="1141765" name="Rectangle 5"/>
          <p:cNvSpPr>
            <a:spLocks noChangeArrowheads="1"/>
          </p:cNvSpPr>
          <p:nvPr/>
        </p:nvSpPr>
        <p:spPr bwMode="auto">
          <a:xfrm>
            <a:off x="755650" y="5029200"/>
            <a:ext cx="7886700" cy="1360488"/>
          </a:xfrm>
          <a:prstGeom prst="rect">
            <a:avLst/>
          </a:prstGeom>
          <a:solidFill>
            <a:schemeClr val="bg1">
              <a:alpha val="39999"/>
            </a:schemeClr>
          </a:solidFill>
          <a:ln w="3175" algn="ctr">
            <a:solidFill>
              <a:schemeClr val="hlink"/>
            </a:solidFill>
            <a:miter lim="800000"/>
            <a:headEnd/>
            <a:tailEnd/>
          </a:ln>
          <a:effectLst/>
        </p:spPr>
        <p:txBody>
          <a:bodyPr lIns="144000" tIns="91440" rIns="144000" bIns="109728">
            <a:spAutoFit/>
          </a:bodyPr>
          <a:lstStyle/>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$foo = 0 + "123"; // $foo is integer 123</a:t>
            </a:r>
          </a:p>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$foo = 0 + "123.4"; // $foo is float 123.4</a:t>
            </a:r>
          </a:p>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$bar = "$foo";	// $bar is string '123.4'</a:t>
            </a:r>
          </a:p>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$foo = "123" + 0; // $foo is string 1230</a:t>
            </a:r>
          </a:p>
        </p:txBody>
      </p:sp>
    </p:spTree>
    <p:extLst>
      <p:ext uri="{BB962C8B-B14F-4D97-AF65-F5344CB8AC3E}">
        <p14:creationId xmlns:p14="http://schemas.microsoft.com/office/powerpoint/2010/main" xmlns="" val="167222497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2786" name="Rectangle 2"/>
          <p:cNvSpPr>
            <a:spLocks noGrp="1" noChangeArrowheads="1"/>
          </p:cNvSpPr>
          <p:nvPr>
            <p:ph type="title"/>
          </p:nvPr>
        </p:nvSpPr>
        <p:spPr/>
        <p:txBody>
          <a:bodyPr/>
          <a:lstStyle/>
          <a:p>
            <a:r>
              <a:rPr lang="en-US" smtClean="0"/>
              <a:t>Escaping Strings</a:t>
            </a:r>
            <a:endParaRPr lang="bg-BG" smtClean="0"/>
          </a:p>
        </p:txBody>
      </p:sp>
      <p:sp>
        <p:nvSpPr>
          <p:cNvPr id="1142787" name="Rectangle 3"/>
          <p:cNvSpPr>
            <a:spLocks noGrp="1" noChangeArrowheads="1"/>
          </p:cNvSpPr>
          <p:nvPr>
            <p:ph type="body" idx="1"/>
          </p:nvPr>
        </p:nvSpPr>
        <p:spPr/>
        <p:txBody>
          <a:bodyPr/>
          <a:lstStyle/>
          <a:p>
            <a:r>
              <a:rPr lang="en-US" smtClean="0"/>
              <a:t>Strings must be escaped with extra caution</a:t>
            </a:r>
          </a:p>
          <a:p>
            <a:pPr lvl="1"/>
            <a:r>
              <a:rPr lang="en-US" smtClean="0"/>
              <a:t>Quotes, semicolons, Unicode symbols and others may break the code</a:t>
            </a:r>
          </a:p>
          <a:p>
            <a:pPr lvl="1"/>
            <a:r>
              <a:rPr lang="en-US" smtClean="0"/>
              <a:t>For instance – quote in a string that is passed on to SQL query may cause the server to execute malicious code</a:t>
            </a:r>
          </a:p>
          <a:p>
            <a:pPr lvl="1"/>
            <a:r>
              <a:rPr lang="en-US" smtClean="0"/>
              <a:t>Most issues are when building string from input data that is passed on to other processes</a:t>
            </a:r>
            <a:endParaRPr lang="bg-BG" smtClean="0"/>
          </a:p>
        </p:txBody>
      </p:sp>
    </p:spTree>
    <p:extLst>
      <p:ext uri="{BB962C8B-B14F-4D97-AF65-F5344CB8AC3E}">
        <p14:creationId xmlns:p14="http://schemas.microsoft.com/office/powerpoint/2010/main" xmlns="" val="235591125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3810" name="Rectangle 2"/>
          <p:cNvSpPr>
            <a:spLocks noGrp="1" noChangeArrowheads="1"/>
          </p:cNvSpPr>
          <p:nvPr>
            <p:ph type="title"/>
          </p:nvPr>
        </p:nvSpPr>
        <p:spPr/>
        <p:txBody>
          <a:bodyPr/>
          <a:lstStyle/>
          <a:p>
            <a:r>
              <a:rPr lang="en-US" smtClean="0"/>
              <a:t>Escaping User Input</a:t>
            </a:r>
            <a:endParaRPr lang="bg-BG" smtClean="0"/>
          </a:p>
        </p:txBody>
      </p:sp>
      <p:sp>
        <p:nvSpPr>
          <p:cNvPr id="1143811" name="Rectangle 3"/>
          <p:cNvSpPr>
            <a:spLocks noGrp="1" noChangeArrowheads="1"/>
          </p:cNvSpPr>
          <p:nvPr>
            <p:ph type="body" idx="1"/>
          </p:nvPr>
        </p:nvSpPr>
        <p:spPr/>
        <p:txBody>
          <a:bodyPr/>
          <a:lstStyle/>
          <a:p>
            <a:pPr>
              <a:lnSpc>
                <a:spcPct val="85000"/>
              </a:lnSpc>
            </a:pPr>
            <a:r>
              <a:rPr lang="en-US" sz="2800" smtClean="0"/>
              <a:t>Example</a:t>
            </a:r>
          </a:p>
          <a:p>
            <a:pPr>
              <a:lnSpc>
                <a:spcPct val="85000"/>
              </a:lnSpc>
            </a:pPr>
            <a:endParaRPr lang="en-US" sz="2800" smtClean="0"/>
          </a:p>
          <a:p>
            <a:pPr>
              <a:lnSpc>
                <a:spcPct val="85000"/>
              </a:lnSpc>
            </a:pPr>
            <a:endParaRPr lang="en-US" sz="2800" smtClean="0"/>
          </a:p>
          <a:p>
            <a:pPr lvl="1">
              <a:lnSpc>
                <a:spcPct val="85000"/>
              </a:lnSpc>
            </a:pPr>
            <a:r>
              <a:rPr lang="en-US" sz="2600" smtClean="0"/>
              <a:t>What if </a:t>
            </a:r>
            <a:r>
              <a:rPr lang="en-US" sz="2600" smtClean="0">
                <a:latin typeface="Courier New" pitchFamily="49" charset="0"/>
              </a:rPr>
              <a:t>$_POST['user']</a:t>
            </a:r>
            <a:r>
              <a:rPr lang="en-US" sz="2600" smtClean="0"/>
              <a:t> contains:</a:t>
            </a:r>
          </a:p>
          <a:p>
            <a:pPr lvl="1">
              <a:lnSpc>
                <a:spcPct val="85000"/>
              </a:lnSpc>
            </a:pPr>
            <a:endParaRPr lang="en-US" sz="2600" smtClean="0"/>
          </a:p>
          <a:p>
            <a:pPr lvl="1">
              <a:lnSpc>
                <a:spcPct val="85000"/>
              </a:lnSpc>
            </a:pPr>
            <a:r>
              <a:rPr lang="en-US" sz="2600" smtClean="0"/>
              <a:t>So the command executed becomes:</a:t>
            </a:r>
          </a:p>
          <a:p>
            <a:pPr lvl="1">
              <a:lnSpc>
                <a:spcPct val="85000"/>
              </a:lnSpc>
            </a:pPr>
            <a:endParaRPr lang="en-US" sz="2600" smtClean="0"/>
          </a:p>
          <a:p>
            <a:pPr lvl="1">
              <a:lnSpc>
                <a:spcPct val="85000"/>
              </a:lnSpc>
            </a:pPr>
            <a:endParaRPr lang="en-US" sz="2600" smtClean="0"/>
          </a:p>
          <a:p>
            <a:pPr lvl="1">
              <a:lnSpc>
                <a:spcPct val="85000"/>
              </a:lnSpc>
            </a:pPr>
            <a:r>
              <a:rPr lang="en-US" sz="2600" smtClean="0"/>
              <a:t>And at address foo@example.com is sent the entire password file </a:t>
            </a:r>
            <a:br>
              <a:rPr lang="en-US" sz="2600" smtClean="0"/>
            </a:br>
            <a:endParaRPr lang="bg-BG" sz="2600" smtClean="0"/>
          </a:p>
        </p:txBody>
      </p:sp>
      <p:sp>
        <p:nvSpPr>
          <p:cNvPr id="1143812" name="Rectangle 4"/>
          <p:cNvSpPr>
            <a:spLocks noChangeArrowheads="1"/>
          </p:cNvSpPr>
          <p:nvPr/>
        </p:nvSpPr>
        <p:spPr bwMode="auto">
          <a:xfrm>
            <a:off x="755650" y="1655762"/>
            <a:ext cx="7886700" cy="782638"/>
          </a:xfrm>
          <a:prstGeom prst="rect">
            <a:avLst/>
          </a:prstGeom>
          <a:solidFill>
            <a:schemeClr val="bg1">
              <a:alpha val="39999"/>
            </a:schemeClr>
          </a:solidFill>
          <a:ln w="3175" algn="ctr">
            <a:solidFill>
              <a:schemeClr val="hlink"/>
            </a:solidFill>
            <a:miter lim="800000"/>
            <a:headEnd/>
            <a:tailEnd/>
          </a:ln>
          <a:effectLst/>
        </p:spPr>
        <p:txBody>
          <a:bodyPr lIns="144000" tIns="91440" rIns="144000" bIns="109728">
            <a:spAutoFit/>
          </a:bodyPr>
          <a:lstStyle/>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a:t>
            </a:r>
            <a:r>
              <a:rPr lang="en-US" sz="2000" dirty="0" err="1">
                <a:solidFill>
                  <a:schemeClr val="tx1"/>
                </a:solidFill>
                <a:effectLst>
                  <a:outerShdw blurRad="38100" dist="38100" dir="2700000" algn="tl">
                    <a:srgbClr val="FFFFFF"/>
                  </a:outerShdw>
                </a:effectLst>
                <a:latin typeface="Courier New" pitchFamily="49" charset="0"/>
              </a:rPr>
              <a:t>cmd</a:t>
            </a:r>
            <a:r>
              <a:rPr lang="en-US" sz="2000" dirty="0">
                <a:solidFill>
                  <a:schemeClr val="tx1"/>
                </a:solidFill>
                <a:effectLst>
                  <a:outerShdw blurRad="38100" dist="38100" dir="2700000" algn="tl">
                    <a:srgbClr val="FFFFFF"/>
                  </a:outerShdw>
                </a:effectLst>
                <a:latin typeface="Courier New" pitchFamily="49" charset="0"/>
              </a:rPr>
              <a:t> = "</a:t>
            </a:r>
            <a:r>
              <a:rPr lang="en-US" sz="2000" dirty="0" err="1">
                <a:solidFill>
                  <a:schemeClr val="tx1"/>
                </a:solidFill>
                <a:effectLst>
                  <a:outerShdw blurRad="38100" dist="38100" dir="2700000" algn="tl">
                    <a:srgbClr val="FFFFFF"/>
                  </a:outerShdw>
                </a:effectLst>
                <a:latin typeface="Courier New" pitchFamily="49" charset="0"/>
              </a:rPr>
              <a:t>mkdir</a:t>
            </a:r>
            <a:r>
              <a:rPr lang="en-US" sz="2000" dirty="0">
                <a:solidFill>
                  <a:schemeClr val="tx1"/>
                </a:solidFill>
                <a:effectLst>
                  <a:outerShdw blurRad="38100" dist="38100" dir="2700000" algn="tl">
                    <a:srgbClr val="FFFFFF"/>
                  </a:outerShdw>
                </a:effectLst>
                <a:latin typeface="Courier New" pitchFamily="49" charset="0"/>
              </a:rPr>
              <a:t> /users/".$_POST['user'];</a:t>
            </a:r>
          </a:p>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exec ($</a:t>
            </a:r>
            <a:r>
              <a:rPr lang="en-US" sz="2000" dirty="0" err="1">
                <a:solidFill>
                  <a:schemeClr val="tx1"/>
                </a:solidFill>
                <a:effectLst>
                  <a:outerShdw blurRad="38100" dist="38100" dir="2700000" algn="tl">
                    <a:srgbClr val="FFFFFF"/>
                  </a:outerShdw>
                </a:effectLst>
                <a:latin typeface="Courier New" pitchFamily="49" charset="0"/>
              </a:rPr>
              <a:t>cmd</a:t>
            </a:r>
            <a:r>
              <a:rPr lang="en-US" sz="2000" dirty="0">
                <a:solidFill>
                  <a:schemeClr val="tx1"/>
                </a:solidFill>
                <a:effectLst>
                  <a:outerShdw blurRad="38100" dist="38100" dir="2700000" algn="tl">
                    <a:srgbClr val="FFFFFF"/>
                  </a:outerShdw>
                </a:effectLst>
                <a:latin typeface="Courier New" pitchFamily="49" charset="0"/>
              </a:rPr>
              <a:t>); // executes $</a:t>
            </a:r>
            <a:r>
              <a:rPr lang="en-US" sz="2000" dirty="0" err="1">
                <a:solidFill>
                  <a:schemeClr val="tx1"/>
                </a:solidFill>
                <a:effectLst>
                  <a:outerShdw blurRad="38100" dist="38100" dir="2700000" algn="tl">
                    <a:srgbClr val="FFFFFF"/>
                  </a:outerShdw>
                </a:effectLst>
                <a:latin typeface="Courier New" pitchFamily="49" charset="0"/>
              </a:rPr>
              <a:t>cmd</a:t>
            </a:r>
            <a:r>
              <a:rPr lang="en-US" sz="2000" dirty="0">
                <a:solidFill>
                  <a:schemeClr val="tx1"/>
                </a:solidFill>
                <a:effectLst>
                  <a:outerShdw blurRad="38100" dist="38100" dir="2700000" algn="tl">
                    <a:srgbClr val="FFFFFF"/>
                  </a:outerShdw>
                </a:effectLst>
                <a:latin typeface="Courier New" pitchFamily="49" charset="0"/>
              </a:rPr>
              <a:t> as shell command</a:t>
            </a:r>
          </a:p>
        </p:txBody>
      </p:sp>
      <p:sp>
        <p:nvSpPr>
          <p:cNvPr id="1143813" name="Rectangle 5"/>
          <p:cNvSpPr>
            <a:spLocks noChangeArrowheads="1"/>
          </p:cNvSpPr>
          <p:nvPr/>
        </p:nvSpPr>
        <p:spPr bwMode="auto">
          <a:xfrm>
            <a:off x="755650" y="3048000"/>
            <a:ext cx="7886700" cy="493712"/>
          </a:xfrm>
          <a:prstGeom prst="rect">
            <a:avLst/>
          </a:prstGeom>
          <a:solidFill>
            <a:schemeClr val="bg1">
              <a:alpha val="39999"/>
            </a:schemeClr>
          </a:solidFill>
          <a:ln w="3175" algn="ctr">
            <a:solidFill>
              <a:schemeClr val="hlink"/>
            </a:solidFill>
            <a:miter lim="800000"/>
            <a:headEnd/>
            <a:tailEnd/>
          </a:ln>
          <a:effectLst/>
        </p:spPr>
        <p:txBody>
          <a:bodyPr lIns="144000" tIns="91440" rIns="144000" bIns="109728">
            <a:spAutoFit/>
          </a:bodyPr>
          <a:lstStyle/>
          <a:p>
            <a:pPr>
              <a:lnSpc>
                <a:spcPct val="95000"/>
              </a:lnSpc>
              <a:defRPr/>
            </a:pPr>
            <a:r>
              <a:rPr lang="en-US" sz="2000" dirty="0" err="1">
                <a:solidFill>
                  <a:schemeClr val="tx1"/>
                </a:solidFill>
                <a:effectLst>
                  <a:outerShdw blurRad="38100" dist="38100" dir="2700000" algn="tl">
                    <a:srgbClr val="FFFFFF"/>
                  </a:outerShdw>
                </a:effectLst>
                <a:latin typeface="Courier New" pitchFamily="49" charset="0"/>
              </a:rPr>
              <a:t>dimitar</a:t>
            </a:r>
            <a:r>
              <a:rPr lang="en-US" sz="2000" dirty="0">
                <a:solidFill>
                  <a:schemeClr val="tx1"/>
                </a:solidFill>
                <a:effectLst>
                  <a:outerShdw blurRad="38100" dist="38100" dir="2700000" algn="tl">
                    <a:srgbClr val="FFFFFF"/>
                  </a:outerShdw>
                </a:effectLst>
                <a:latin typeface="Courier New" pitchFamily="49" charset="0"/>
              </a:rPr>
              <a:t>; </a:t>
            </a:r>
            <a:r>
              <a:rPr lang="en-US" sz="2000" dirty="0" err="1">
                <a:solidFill>
                  <a:schemeClr val="tx1"/>
                </a:solidFill>
                <a:effectLst>
                  <a:outerShdw blurRad="38100" dist="38100" dir="2700000" algn="tl">
                    <a:srgbClr val="FFFFFF"/>
                  </a:outerShdw>
                </a:effectLst>
                <a:latin typeface="Courier New" pitchFamily="49" charset="0"/>
              </a:rPr>
              <a:t>sendmail</a:t>
            </a:r>
            <a:r>
              <a:rPr lang="en-US" sz="2000" dirty="0">
                <a:solidFill>
                  <a:schemeClr val="tx1"/>
                </a:solidFill>
                <a:effectLst>
                  <a:outerShdw blurRad="38100" dist="38100" dir="2700000" algn="tl">
                    <a:srgbClr val="FFFFFF"/>
                  </a:outerShdw>
                </a:effectLst>
                <a:latin typeface="Courier New" pitchFamily="49" charset="0"/>
              </a:rPr>
              <a:t> foo@example.com &lt; /</a:t>
            </a:r>
            <a:r>
              <a:rPr lang="en-US" sz="2000" dirty="0" err="1">
                <a:solidFill>
                  <a:schemeClr val="tx1"/>
                </a:solidFill>
                <a:effectLst>
                  <a:outerShdw blurRad="38100" dist="38100" dir="2700000" algn="tl">
                    <a:srgbClr val="FFFFFF"/>
                  </a:outerShdw>
                </a:effectLst>
                <a:latin typeface="Courier New" pitchFamily="49" charset="0"/>
              </a:rPr>
              <a:t>etc</a:t>
            </a:r>
            <a:r>
              <a:rPr lang="en-US" sz="2000" dirty="0">
                <a:solidFill>
                  <a:schemeClr val="tx1"/>
                </a:solidFill>
                <a:effectLst>
                  <a:outerShdw blurRad="38100" dist="38100" dir="2700000" algn="tl">
                    <a:srgbClr val="FFFFFF"/>
                  </a:outerShdw>
                </a:effectLst>
                <a:latin typeface="Courier New" pitchFamily="49" charset="0"/>
              </a:rPr>
              <a:t>/</a:t>
            </a:r>
            <a:r>
              <a:rPr lang="en-US" sz="2000" dirty="0" err="1">
                <a:solidFill>
                  <a:schemeClr val="tx1"/>
                </a:solidFill>
                <a:effectLst>
                  <a:outerShdw blurRad="38100" dist="38100" dir="2700000" algn="tl">
                    <a:srgbClr val="FFFFFF"/>
                  </a:outerShdw>
                </a:effectLst>
                <a:latin typeface="Courier New" pitchFamily="49" charset="0"/>
              </a:rPr>
              <a:t>passwd</a:t>
            </a:r>
            <a:endParaRPr lang="en-US" sz="2000" dirty="0">
              <a:solidFill>
                <a:schemeClr val="tx1"/>
              </a:solidFill>
              <a:effectLst>
                <a:outerShdw blurRad="38100" dist="38100" dir="2700000" algn="tl">
                  <a:srgbClr val="FFFFFF"/>
                </a:outerShdw>
              </a:effectLst>
              <a:latin typeface="Courier New" pitchFamily="49" charset="0"/>
            </a:endParaRPr>
          </a:p>
        </p:txBody>
      </p:sp>
      <p:sp>
        <p:nvSpPr>
          <p:cNvPr id="1143814" name="Rectangle 6"/>
          <p:cNvSpPr>
            <a:spLocks noChangeArrowheads="1"/>
          </p:cNvSpPr>
          <p:nvPr/>
        </p:nvSpPr>
        <p:spPr bwMode="auto">
          <a:xfrm>
            <a:off x="755650" y="4114800"/>
            <a:ext cx="7886700" cy="782638"/>
          </a:xfrm>
          <a:prstGeom prst="rect">
            <a:avLst/>
          </a:prstGeom>
          <a:solidFill>
            <a:schemeClr val="bg1">
              <a:alpha val="39999"/>
            </a:schemeClr>
          </a:solidFill>
          <a:ln w="3175" algn="ctr">
            <a:solidFill>
              <a:schemeClr val="hlink"/>
            </a:solidFill>
            <a:miter lim="800000"/>
            <a:headEnd/>
            <a:tailEnd/>
          </a:ln>
          <a:effectLst/>
        </p:spPr>
        <p:txBody>
          <a:bodyPr lIns="144000" tIns="91440" rIns="144000" bIns="109728">
            <a:spAutoFit/>
          </a:bodyPr>
          <a:lstStyle/>
          <a:p>
            <a:pPr>
              <a:lnSpc>
                <a:spcPct val="95000"/>
              </a:lnSpc>
              <a:defRPr/>
            </a:pPr>
            <a:r>
              <a:rPr lang="en-US" sz="2000" dirty="0" err="1">
                <a:solidFill>
                  <a:schemeClr val="tx1"/>
                </a:solidFill>
                <a:effectLst>
                  <a:outerShdw blurRad="38100" dist="38100" dir="2700000" algn="tl">
                    <a:srgbClr val="FFFFFF"/>
                  </a:outerShdw>
                </a:effectLst>
                <a:latin typeface="Courier New" pitchFamily="49" charset="0"/>
              </a:rPr>
              <a:t>mkdir</a:t>
            </a:r>
            <a:r>
              <a:rPr lang="en-US" sz="2000" dirty="0">
                <a:solidFill>
                  <a:schemeClr val="tx1"/>
                </a:solidFill>
                <a:effectLst>
                  <a:outerShdw blurRad="38100" dist="38100" dir="2700000" algn="tl">
                    <a:srgbClr val="FFFFFF"/>
                  </a:outerShdw>
                </a:effectLst>
                <a:latin typeface="Courier New" pitchFamily="49" charset="0"/>
              </a:rPr>
              <a:t> /users/</a:t>
            </a:r>
            <a:r>
              <a:rPr lang="en-US" sz="2000" dirty="0" err="1">
                <a:solidFill>
                  <a:schemeClr val="tx1"/>
                </a:solidFill>
                <a:effectLst>
                  <a:outerShdw blurRad="38100" dist="38100" dir="2700000" algn="tl">
                    <a:srgbClr val="FFFFFF"/>
                  </a:outerShdw>
                </a:effectLst>
                <a:latin typeface="Courier New" pitchFamily="49" charset="0"/>
              </a:rPr>
              <a:t>dimitar</a:t>
            </a:r>
            <a:r>
              <a:rPr lang="en-US" sz="2000" dirty="0">
                <a:solidFill>
                  <a:schemeClr val="tx1"/>
                </a:solidFill>
                <a:effectLst>
                  <a:outerShdw blurRad="38100" dist="38100" dir="2700000" algn="tl">
                    <a:srgbClr val="FFFFFF"/>
                  </a:outerShdw>
                </a:effectLst>
                <a:latin typeface="Courier New" pitchFamily="49" charset="0"/>
              </a:rPr>
              <a:t>; </a:t>
            </a:r>
            <a:r>
              <a:rPr lang="en-US" sz="2000" dirty="0" err="1">
                <a:solidFill>
                  <a:schemeClr val="tx1"/>
                </a:solidFill>
                <a:effectLst>
                  <a:outerShdw blurRad="38100" dist="38100" dir="2700000" algn="tl">
                    <a:srgbClr val="FFFFFF"/>
                  </a:outerShdw>
                </a:effectLst>
                <a:latin typeface="Courier New" pitchFamily="49" charset="0"/>
              </a:rPr>
              <a:t>sendmail</a:t>
            </a:r>
            <a:r>
              <a:rPr lang="en-US" sz="2000" dirty="0">
                <a:solidFill>
                  <a:schemeClr val="tx1"/>
                </a:solidFill>
                <a:effectLst>
                  <a:outerShdw blurRad="38100" dist="38100" dir="2700000" algn="tl">
                    <a:srgbClr val="FFFFFF"/>
                  </a:outerShdw>
                </a:effectLst>
                <a:latin typeface="Courier New" pitchFamily="49" charset="0"/>
              </a:rPr>
              <a:t> foo@example.com &lt; /</a:t>
            </a:r>
            <a:r>
              <a:rPr lang="en-US" sz="2000" dirty="0" err="1">
                <a:solidFill>
                  <a:schemeClr val="tx1"/>
                </a:solidFill>
                <a:effectLst>
                  <a:outerShdw blurRad="38100" dist="38100" dir="2700000" algn="tl">
                    <a:srgbClr val="FFFFFF"/>
                  </a:outerShdw>
                </a:effectLst>
                <a:latin typeface="Courier New" pitchFamily="49" charset="0"/>
              </a:rPr>
              <a:t>etc</a:t>
            </a:r>
            <a:r>
              <a:rPr lang="en-US" sz="2000" dirty="0">
                <a:solidFill>
                  <a:schemeClr val="tx1"/>
                </a:solidFill>
                <a:effectLst>
                  <a:outerShdw blurRad="38100" dist="38100" dir="2700000" algn="tl">
                    <a:srgbClr val="FFFFFF"/>
                  </a:outerShdw>
                </a:effectLst>
                <a:latin typeface="Courier New" pitchFamily="49" charset="0"/>
              </a:rPr>
              <a:t>/</a:t>
            </a:r>
            <a:r>
              <a:rPr lang="en-US" sz="2000" dirty="0" err="1">
                <a:solidFill>
                  <a:schemeClr val="tx1"/>
                </a:solidFill>
                <a:effectLst>
                  <a:outerShdw blurRad="38100" dist="38100" dir="2700000" algn="tl">
                    <a:srgbClr val="FFFFFF"/>
                  </a:outerShdw>
                </a:effectLst>
                <a:latin typeface="Courier New" pitchFamily="49" charset="0"/>
              </a:rPr>
              <a:t>passwd</a:t>
            </a:r>
            <a:endParaRPr lang="en-US" sz="2000" dirty="0">
              <a:solidFill>
                <a:schemeClr val="tx1"/>
              </a:solidFill>
              <a:effectLst>
                <a:outerShdw blurRad="38100" dist="38100" dir="2700000" algn="tl">
                  <a:srgbClr val="FFFFFF"/>
                </a:outerShdw>
              </a:effectLst>
              <a:latin typeface="Courier New" pitchFamily="49" charset="0"/>
            </a:endParaRPr>
          </a:p>
        </p:txBody>
      </p:sp>
    </p:spTree>
    <p:extLst>
      <p:ext uri="{BB962C8B-B14F-4D97-AF65-F5344CB8AC3E}">
        <p14:creationId xmlns:p14="http://schemas.microsoft.com/office/powerpoint/2010/main" xmlns="" val="201641601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5858" name="Rectangle 2"/>
          <p:cNvSpPr>
            <a:spLocks noGrp="1" noChangeArrowheads="1"/>
          </p:cNvSpPr>
          <p:nvPr>
            <p:ph type="title"/>
          </p:nvPr>
        </p:nvSpPr>
        <p:spPr/>
        <p:txBody>
          <a:bodyPr/>
          <a:lstStyle/>
          <a:p>
            <a:r>
              <a:rPr lang="en-US" smtClean="0"/>
              <a:t>Escaping User Input (2)</a:t>
            </a:r>
            <a:endParaRPr lang="bg-BG" smtClean="0"/>
          </a:p>
        </p:txBody>
      </p:sp>
      <p:sp>
        <p:nvSpPr>
          <p:cNvPr id="1145859" name="Rectangle 3"/>
          <p:cNvSpPr>
            <a:spLocks noGrp="1" noChangeArrowheads="1"/>
          </p:cNvSpPr>
          <p:nvPr>
            <p:ph type="body" idx="1"/>
          </p:nvPr>
        </p:nvSpPr>
        <p:spPr/>
        <p:txBody>
          <a:bodyPr/>
          <a:lstStyle/>
          <a:p>
            <a:r>
              <a:rPr lang="en-US" smtClean="0"/>
              <a:t>There are several characters to be careful for:</a:t>
            </a:r>
          </a:p>
          <a:p>
            <a:pPr lvl="1"/>
            <a:r>
              <a:rPr lang="en-US" smtClean="0"/>
              <a:t>Quotes or double quotes – string ending (beginning)</a:t>
            </a:r>
          </a:p>
          <a:p>
            <a:pPr lvl="1"/>
            <a:r>
              <a:rPr lang="en-US" smtClean="0"/>
              <a:t>Semicolons, pipe operators (|&lt;&gt;) – shell operators</a:t>
            </a:r>
          </a:p>
          <a:p>
            <a:pPr lvl="1"/>
            <a:r>
              <a:rPr lang="en-US" smtClean="0"/>
              <a:t>Depending on the purpose there may be more and the escaping may differ</a:t>
            </a:r>
          </a:p>
          <a:p>
            <a:pPr lvl="2"/>
            <a:r>
              <a:rPr lang="en-US" smtClean="0"/>
              <a:t>Usually you have to place backslash (\) in front of them </a:t>
            </a:r>
            <a:endParaRPr lang="bg-BG" smtClean="0"/>
          </a:p>
        </p:txBody>
      </p:sp>
    </p:spTree>
    <p:extLst>
      <p:ext uri="{BB962C8B-B14F-4D97-AF65-F5344CB8AC3E}">
        <p14:creationId xmlns:p14="http://schemas.microsoft.com/office/powerpoint/2010/main" xmlns="" val="329715586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82" name="Rectangle 2"/>
          <p:cNvSpPr>
            <a:spLocks noGrp="1" noChangeArrowheads="1"/>
          </p:cNvSpPr>
          <p:nvPr>
            <p:ph type="title"/>
          </p:nvPr>
        </p:nvSpPr>
        <p:spPr/>
        <p:txBody>
          <a:bodyPr/>
          <a:lstStyle/>
          <a:p>
            <a:r>
              <a:rPr lang="en-US" smtClean="0"/>
              <a:t>Escaping User Input (3)</a:t>
            </a:r>
            <a:endParaRPr lang="bg-BG" smtClean="0"/>
          </a:p>
        </p:txBody>
      </p:sp>
      <p:sp>
        <p:nvSpPr>
          <p:cNvPr id="1146883" name="Rectangle 3"/>
          <p:cNvSpPr>
            <a:spLocks noGrp="1" noChangeArrowheads="1"/>
          </p:cNvSpPr>
          <p:nvPr>
            <p:ph type="body" idx="1"/>
          </p:nvPr>
        </p:nvSpPr>
        <p:spPr>
          <a:xfrm>
            <a:off x="228600" y="1219200"/>
            <a:ext cx="8686800" cy="5486400"/>
          </a:xfrm>
        </p:spPr>
        <p:txBody>
          <a:bodyPr/>
          <a:lstStyle/>
          <a:p>
            <a:pPr>
              <a:lnSpc>
                <a:spcPct val="85000"/>
              </a:lnSpc>
            </a:pPr>
            <a:r>
              <a:rPr lang="en-US" dirty="0" err="1" smtClean="0">
                <a:latin typeface="Courier New" pitchFamily="49" charset="0"/>
              </a:rPr>
              <a:t>addslashes</a:t>
            </a:r>
            <a:r>
              <a:rPr lang="en-US" dirty="0" smtClean="0"/>
              <a:t> – escapes all special symbols in a string (quote, double quote, backslash)</a:t>
            </a:r>
          </a:p>
          <a:p>
            <a:pPr>
              <a:lnSpc>
                <a:spcPct val="85000"/>
              </a:lnSpc>
            </a:pPr>
            <a:r>
              <a:rPr lang="en-US" dirty="0" err="1" smtClean="0">
                <a:latin typeface="Courier New" pitchFamily="49" charset="0"/>
              </a:rPr>
              <a:t>addcslashes</a:t>
            </a:r>
            <a:r>
              <a:rPr lang="en-US" dirty="0" smtClean="0"/>
              <a:t> – escapes given list of characters in a string</a:t>
            </a:r>
          </a:p>
          <a:p>
            <a:pPr>
              <a:lnSpc>
                <a:spcPct val="85000"/>
              </a:lnSpc>
            </a:pPr>
            <a:endParaRPr lang="en-US" dirty="0" smtClean="0"/>
          </a:p>
          <a:p>
            <a:pPr lvl="1">
              <a:lnSpc>
                <a:spcPct val="85000"/>
              </a:lnSpc>
            </a:pPr>
            <a:r>
              <a:rPr lang="en-US" dirty="0" smtClean="0"/>
              <a:t>Will place backslash in front of all the listed symbols - ; | &lt; &gt; ' "</a:t>
            </a:r>
          </a:p>
          <a:p>
            <a:pPr lvl="1">
              <a:lnSpc>
                <a:spcPct val="85000"/>
              </a:lnSpc>
            </a:pPr>
            <a:r>
              <a:rPr lang="en-US" dirty="0" smtClean="0"/>
              <a:t>Be careful to escape the symbols in the list if necessary</a:t>
            </a:r>
            <a:endParaRPr lang="bg-BG" dirty="0" smtClean="0"/>
          </a:p>
        </p:txBody>
      </p:sp>
      <p:sp>
        <p:nvSpPr>
          <p:cNvPr id="1146884" name="Rectangle 4"/>
          <p:cNvSpPr>
            <a:spLocks noChangeArrowheads="1"/>
          </p:cNvSpPr>
          <p:nvPr/>
        </p:nvSpPr>
        <p:spPr bwMode="auto">
          <a:xfrm>
            <a:off x="755650" y="3218656"/>
            <a:ext cx="7886700" cy="493712"/>
          </a:xfrm>
          <a:prstGeom prst="rect">
            <a:avLst/>
          </a:prstGeom>
          <a:solidFill>
            <a:schemeClr val="bg1">
              <a:alpha val="39999"/>
            </a:schemeClr>
          </a:solidFill>
          <a:ln w="3175" algn="ctr">
            <a:solidFill>
              <a:schemeClr val="hlink"/>
            </a:solidFill>
            <a:miter lim="800000"/>
            <a:headEnd/>
            <a:tailEnd/>
          </a:ln>
          <a:effectLst/>
        </p:spPr>
        <p:txBody>
          <a:bodyPr lIns="144000" tIns="91440" rIns="144000" bIns="109728">
            <a:spAutoFit/>
          </a:bodyPr>
          <a:lstStyle/>
          <a:p>
            <a:pPr>
              <a:lnSpc>
                <a:spcPct val="95000"/>
              </a:lnSpc>
              <a:defRPr/>
            </a:pPr>
            <a:r>
              <a:rPr lang="en-US" sz="2000" dirty="0" err="1">
                <a:solidFill>
                  <a:schemeClr val="tx1"/>
                </a:solidFill>
                <a:effectLst>
                  <a:outerShdw blurRad="38100" dist="38100" dir="2700000" algn="tl">
                    <a:srgbClr val="FFFFFF"/>
                  </a:outerShdw>
                </a:effectLst>
                <a:latin typeface="Courier New" pitchFamily="49" charset="0"/>
              </a:rPr>
              <a:t>addcslashes</a:t>
            </a:r>
            <a:r>
              <a:rPr lang="en-US" sz="2000" dirty="0">
                <a:solidFill>
                  <a:schemeClr val="tx1"/>
                </a:solidFill>
                <a:effectLst>
                  <a:outerShdw blurRad="38100" dist="38100" dir="2700000" algn="tl">
                    <a:srgbClr val="FFFFFF"/>
                  </a:outerShdw>
                </a:effectLst>
                <a:latin typeface="Courier New" pitchFamily="49" charset="0"/>
              </a:rPr>
              <a:t> ("</a:t>
            </a:r>
            <a:r>
              <a:rPr lang="en-US" sz="2000" dirty="0" err="1">
                <a:solidFill>
                  <a:schemeClr val="tx1"/>
                </a:solidFill>
                <a:effectLst>
                  <a:outerShdw blurRad="38100" dist="38100" dir="2700000" algn="tl">
                    <a:srgbClr val="FFFFFF"/>
                  </a:outerShdw>
                </a:effectLst>
                <a:latin typeface="Courier New" pitchFamily="49" charset="0"/>
              </a:rPr>
              <a:t>dimitar</a:t>
            </a:r>
            <a:r>
              <a:rPr lang="en-US" sz="2000" dirty="0">
                <a:solidFill>
                  <a:schemeClr val="tx1"/>
                </a:solidFill>
                <a:effectLst>
                  <a:outerShdw blurRad="38100" dist="38100" dir="2700000" algn="tl">
                    <a:srgbClr val="FFFFFF"/>
                  </a:outerShdw>
                </a:effectLst>
                <a:latin typeface="Courier New" pitchFamily="49" charset="0"/>
              </a:rPr>
              <a:t>; format c:", ';|&lt;&gt;\'"');</a:t>
            </a:r>
          </a:p>
        </p:txBody>
      </p:sp>
    </p:spTree>
    <p:extLst>
      <p:ext uri="{BB962C8B-B14F-4D97-AF65-F5344CB8AC3E}">
        <p14:creationId xmlns:p14="http://schemas.microsoft.com/office/powerpoint/2010/main" xmlns="" val="379490131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4834" name="Rectangle 2"/>
          <p:cNvSpPr>
            <a:spLocks noGrp="1" noChangeArrowheads="1"/>
          </p:cNvSpPr>
          <p:nvPr>
            <p:ph type="title"/>
          </p:nvPr>
        </p:nvSpPr>
        <p:spPr/>
        <p:txBody>
          <a:bodyPr/>
          <a:lstStyle/>
          <a:p>
            <a:r>
              <a:rPr lang="en-US" smtClean="0"/>
              <a:t>Escaping User Input (4)</a:t>
            </a:r>
            <a:endParaRPr lang="bg-BG" smtClean="0"/>
          </a:p>
        </p:txBody>
      </p:sp>
      <p:sp>
        <p:nvSpPr>
          <p:cNvPr id="1144835" name="Rectangle 3"/>
          <p:cNvSpPr>
            <a:spLocks noGrp="1" noChangeArrowheads="1"/>
          </p:cNvSpPr>
          <p:nvPr>
            <p:ph type="body" idx="1"/>
          </p:nvPr>
        </p:nvSpPr>
        <p:spPr>
          <a:xfrm>
            <a:off x="228600" y="1066800"/>
            <a:ext cx="8686800" cy="5638800"/>
          </a:xfrm>
        </p:spPr>
        <p:txBody>
          <a:bodyPr/>
          <a:lstStyle/>
          <a:p>
            <a:pPr>
              <a:lnSpc>
                <a:spcPct val="85000"/>
              </a:lnSpc>
              <a:defRPr/>
            </a:pPr>
            <a:r>
              <a:rPr lang="en-US" dirty="0" smtClean="0"/>
              <a:t>There are several other functions for escaping that are useful in variety of cases</a:t>
            </a:r>
          </a:p>
          <a:p>
            <a:pPr lvl="1">
              <a:lnSpc>
                <a:spcPct val="85000"/>
              </a:lnSpc>
              <a:defRPr/>
            </a:pPr>
            <a:r>
              <a:rPr lang="en-US" dirty="0" err="1" smtClean="0">
                <a:latin typeface="Courier New" pitchFamily="49" charset="0"/>
              </a:rPr>
              <a:t>quotemeta</a:t>
            </a:r>
            <a:r>
              <a:rPr lang="en-US" dirty="0" smtClean="0"/>
              <a:t> – escapes the symbols </a:t>
            </a:r>
            <a:br>
              <a:rPr lang="en-US" dirty="0" smtClean="0"/>
            </a:br>
            <a:r>
              <a:rPr lang="en-US" dirty="0" smtClean="0"/>
              <a:t>. \ + * ? [ ^ ] ( $ )</a:t>
            </a:r>
          </a:p>
          <a:p>
            <a:pPr lvl="1">
              <a:lnSpc>
                <a:spcPct val="85000"/>
              </a:lnSpc>
              <a:defRPr/>
            </a:pPr>
            <a:r>
              <a:rPr lang="en-US" dirty="0" err="1" smtClean="0">
                <a:latin typeface="Courier New" pitchFamily="49" charset="0"/>
              </a:rPr>
              <a:t>htmlspecialchars</a:t>
            </a:r>
            <a:r>
              <a:rPr lang="en-US" dirty="0" smtClean="0"/>
              <a:t> – convert HTML special characters to entities: &amp;, ", ', &lt; and &gt; become </a:t>
            </a:r>
            <a:r>
              <a:rPr lang="en-US" dirty="0" smtClean="0">
                <a:latin typeface="Courier New" pitchFamily="49" charset="0"/>
              </a:rPr>
              <a:t>&amp;amp; &amp;quote; &amp;#039; &amp;</a:t>
            </a:r>
            <a:r>
              <a:rPr lang="en-US" dirty="0" err="1" smtClean="0">
                <a:latin typeface="Courier New" pitchFamily="49" charset="0"/>
              </a:rPr>
              <a:t>lt</a:t>
            </a:r>
            <a:r>
              <a:rPr lang="en-US" dirty="0" smtClean="0">
                <a:latin typeface="Courier New" pitchFamily="49" charset="0"/>
              </a:rPr>
              <a:t>; </a:t>
            </a:r>
            <a:r>
              <a:rPr lang="en-US" dirty="0" smtClean="0"/>
              <a:t>and</a:t>
            </a:r>
            <a:r>
              <a:rPr lang="en-US" dirty="0" smtClean="0">
                <a:latin typeface="Courier New" pitchFamily="49" charset="0"/>
              </a:rPr>
              <a:t> $</a:t>
            </a:r>
            <a:r>
              <a:rPr lang="en-US" dirty="0" err="1" smtClean="0">
                <a:latin typeface="Courier New" pitchFamily="49" charset="0"/>
              </a:rPr>
              <a:t>gt</a:t>
            </a:r>
            <a:r>
              <a:rPr lang="en-US" dirty="0" smtClean="0">
                <a:latin typeface="Courier New" pitchFamily="49" charset="0"/>
              </a:rPr>
              <a:t>;</a:t>
            </a:r>
          </a:p>
        </p:txBody>
      </p:sp>
    </p:spTree>
    <p:extLst>
      <p:ext uri="{BB962C8B-B14F-4D97-AF65-F5344CB8AC3E}">
        <p14:creationId xmlns:p14="http://schemas.microsoft.com/office/powerpoint/2010/main" xmlns="" val="50461609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ctrTitle"/>
          </p:nvPr>
        </p:nvSpPr>
        <p:spPr>
          <a:xfrm>
            <a:off x="1187450" y="2763838"/>
            <a:ext cx="6480175" cy="12414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762000" indent="-762000" algn="ctr">
              <a:lnSpc>
                <a:spcPct val="110000"/>
              </a:lnSpc>
            </a:pPr>
            <a:r>
              <a:rPr lang="en-US" smtClean="0"/>
              <a:t>Syntax</a:t>
            </a:r>
            <a:endParaRPr lang="bg-BG" smtClean="0"/>
          </a:p>
        </p:txBody>
      </p:sp>
    </p:spTree>
    <p:extLst>
      <p:ext uri="{BB962C8B-B14F-4D97-AF65-F5344CB8AC3E}">
        <p14:creationId xmlns:p14="http://schemas.microsoft.com/office/powerpoint/2010/main" xmlns="" val="157530769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лавие 4"/>
          <p:cNvSpPr>
            <a:spLocks noGrp="1"/>
          </p:cNvSpPr>
          <p:nvPr>
            <p:ph type="ctrTitle"/>
          </p:nvPr>
        </p:nvSpPr>
        <p:spPr/>
        <p:txBody>
          <a:bodyPr/>
          <a:lstStyle/>
          <a:p>
            <a:r>
              <a:rPr lang="en-US" dirty="0" smtClean="0"/>
              <a:t>Files</a:t>
            </a:r>
            <a:endParaRPr lang="en-US" dirty="0"/>
          </a:p>
        </p:txBody>
      </p:sp>
      <p:sp>
        <p:nvSpPr>
          <p:cNvPr id="6" name="Подзаглавие 5"/>
          <p:cNvSpPr>
            <a:spLocks noGrp="1"/>
          </p:cNvSpPr>
          <p:nvPr>
            <p:ph type="subTitle" idx="1"/>
          </p:nvPr>
        </p:nvSpPr>
        <p:spPr/>
        <p:txBody>
          <a:bodyPr/>
          <a:lstStyle/>
          <a:p>
            <a:r>
              <a:rPr lang="en-US" dirty="0" smtClean="0"/>
              <a:t>How to store things</a:t>
            </a:r>
            <a:endParaRPr lang="en-US" dirty="0"/>
          </a:p>
        </p:txBody>
      </p:sp>
      <p:sp>
        <p:nvSpPr>
          <p:cNvPr id="4" name="Контейнер за номер на слайда 3"/>
          <p:cNvSpPr>
            <a:spLocks noGrp="1"/>
          </p:cNvSpPr>
          <p:nvPr>
            <p:ph type="sldNum" sz="quarter" idx="4294967295"/>
          </p:nvPr>
        </p:nvSpPr>
        <p:spPr>
          <a:xfrm>
            <a:off x="8686800" y="6553200"/>
            <a:ext cx="457200" cy="228600"/>
          </a:xfrm>
          <a:prstGeom prst="rect">
            <a:avLst/>
          </a:prstGeom>
        </p:spPr>
        <p:txBody>
          <a:bodyPr/>
          <a:lstStyle/>
          <a:p>
            <a:pPr>
              <a:defRPr/>
            </a:pPr>
            <a:fld id="{58452FF4-89E3-4D1B-9927-2DBDC00E58D7}" type="slidenum">
              <a:rPr lang="en-US" smtClean="0"/>
              <a:pPr>
                <a:defRPr/>
              </a:pPr>
              <a:t>120</a:t>
            </a:fld>
            <a:endParaRPr lang="en-US" dirty="0"/>
          </a:p>
        </p:txBody>
      </p:sp>
    </p:spTree>
    <p:extLst>
      <p:ext uri="{BB962C8B-B14F-4D97-AF65-F5344CB8AC3E}">
        <p14:creationId xmlns:p14="http://schemas.microsoft.com/office/powerpoint/2010/main" xmlns="" val="1001504472"/>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лавие 3"/>
          <p:cNvSpPr>
            <a:spLocks noGrp="1"/>
          </p:cNvSpPr>
          <p:nvPr>
            <p:ph type="title"/>
          </p:nvPr>
        </p:nvSpPr>
        <p:spPr/>
        <p:txBody>
          <a:bodyPr/>
          <a:lstStyle/>
          <a:p>
            <a:r>
              <a:rPr lang="en-US" dirty="0" smtClean="0"/>
              <a:t>Reading files</a:t>
            </a:r>
            <a:endParaRPr lang="en-US" dirty="0"/>
          </a:p>
        </p:txBody>
      </p:sp>
      <p:sp>
        <p:nvSpPr>
          <p:cNvPr id="5" name="Контейнер за съдържание 4"/>
          <p:cNvSpPr>
            <a:spLocks noGrp="1"/>
          </p:cNvSpPr>
          <p:nvPr>
            <p:ph idx="1"/>
          </p:nvPr>
        </p:nvSpPr>
        <p:spPr/>
        <p:txBody>
          <a:bodyPr/>
          <a:lstStyle/>
          <a:p>
            <a:r>
              <a:rPr lang="en-US" dirty="0" smtClean="0"/>
              <a:t>Files are the basic way to store data</a:t>
            </a:r>
          </a:p>
          <a:p>
            <a:endParaRPr lang="en-US" dirty="0"/>
          </a:p>
          <a:p>
            <a:endParaRPr lang="en-US" dirty="0" smtClean="0"/>
          </a:p>
          <a:p>
            <a:r>
              <a:rPr lang="en-US" dirty="0" smtClean="0"/>
              <a:t>In PHP, there are many ways to read a file</a:t>
            </a:r>
          </a:p>
          <a:p>
            <a:endParaRPr lang="en-US" dirty="0" smtClean="0"/>
          </a:p>
          <a:p>
            <a:endParaRPr lang="en-US" dirty="0"/>
          </a:p>
        </p:txBody>
      </p:sp>
      <p:sp>
        <p:nvSpPr>
          <p:cNvPr id="6" name="Rectangle 4"/>
          <p:cNvSpPr>
            <a:spLocks noChangeArrowheads="1"/>
          </p:cNvSpPr>
          <p:nvPr/>
        </p:nvSpPr>
        <p:spPr bwMode="auto">
          <a:xfrm>
            <a:off x="533400" y="1644876"/>
            <a:ext cx="7886700" cy="791755"/>
          </a:xfrm>
          <a:prstGeom prst="rect">
            <a:avLst/>
          </a:prstGeom>
          <a:solidFill>
            <a:schemeClr val="bg1">
              <a:alpha val="39999"/>
            </a:schemeClr>
          </a:solidFill>
          <a:ln w="3175" algn="ctr">
            <a:solidFill>
              <a:schemeClr val="hlink"/>
            </a:solidFill>
            <a:miter lim="800000"/>
            <a:headEnd/>
            <a:tailEnd/>
          </a:ln>
          <a:effectLst/>
        </p:spPr>
        <p:txBody>
          <a:bodyPr lIns="144000" tIns="91440" rIns="144000" bIns="109728">
            <a:spAutoFit/>
          </a:bodyPr>
          <a:lstStyle/>
          <a:p>
            <a:pPr>
              <a:lnSpc>
                <a:spcPct val="95000"/>
              </a:lnSpc>
              <a:defRPr/>
            </a:pPr>
            <a:r>
              <a:rPr lang="en-US" sz="2000" dirty="0" smtClean="0">
                <a:solidFill>
                  <a:schemeClr val="tx1"/>
                </a:solidFill>
                <a:effectLst>
                  <a:outerShdw blurRad="38100" dist="38100" dir="2700000" algn="tl">
                    <a:srgbClr val="FFFFFF"/>
                  </a:outerShdw>
                </a:effectLst>
                <a:latin typeface="Courier New" pitchFamily="49" charset="0"/>
              </a:rPr>
              <a:t>// if we have a file with name names.txt</a:t>
            </a:r>
          </a:p>
          <a:p>
            <a:pPr>
              <a:lnSpc>
                <a:spcPct val="95000"/>
              </a:lnSpc>
              <a:defRPr/>
            </a:pPr>
            <a:r>
              <a:rPr lang="en-US" sz="2000" dirty="0" smtClean="0">
                <a:solidFill>
                  <a:schemeClr val="tx1"/>
                </a:solidFill>
                <a:effectLst>
                  <a:outerShdw blurRad="38100" dist="38100" dir="2700000" algn="tl">
                    <a:srgbClr val="FFFFFF"/>
                  </a:outerShdw>
                </a:effectLst>
                <a:latin typeface="Courier New" pitchFamily="49" charset="0"/>
              </a:rPr>
              <a:t>$content = </a:t>
            </a:r>
            <a:r>
              <a:rPr lang="en-US" sz="2000" dirty="0" err="1" smtClean="0">
                <a:solidFill>
                  <a:schemeClr val="tx1"/>
                </a:solidFill>
                <a:effectLst>
                  <a:outerShdw blurRad="38100" dist="38100" dir="2700000" algn="tl">
                    <a:srgbClr val="FFFFFF"/>
                  </a:outerShdw>
                </a:effectLst>
                <a:latin typeface="Courier New" pitchFamily="49" charset="0"/>
              </a:rPr>
              <a:t>file_get_contents</a:t>
            </a:r>
            <a:r>
              <a:rPr lang="en-US" sz="2000" dirty="0" smtClean="0">
                <a:solidFill>
                  <a:schemeClr val="tx1"/>
                </a:solidFill>
                <a:effectLst>
                  <a:outerShdw blurRad="38100" dist="38100" dir="2700000" algn="tl">
                    <a:srgbClr val="FFFFFF"/>
                  </a:outerShdw>
                </a:effectLst>
                <a:latin typeface="Courier New" pitchFamily="49" charset="0"/>
              </a:rPr>
              <a:t>(‘names.txt’);</a:t>
            </a:r>
            <a:endParaRPr lang="en-US" sz="2000" dirty="0">
              <a:solidFill>
                <a:schemeClr val="tx1"/>
              </a:solidFill>
              <a:effectLst>
                <a:outerShdw blurRad="38100" dist="38100" dir="2700000" algn="tl">
                  <a:srgbClr val="FFFFFF"/>
                </a:outerShdw>
              </a:effectLst>
              <a:latin typeface="Courier New" pitchFamily="49" charset="0"/>
            </a:endParaRPr>
          </a:p>
        </p:txBody>
      </p:sp>
      <p:sp>
        <p:nvSpPr>
          <p:cNvPr id="7" name="Rectangle 4"/>
          <p:cNvSpPr>
            <a:spLocks noChangeArrowheads="1"/>
          </p:cNvSpPr>
          <p:nvPr/>
        </p:nvSpPr>
        <p:spPr bwMode="auto">
          <a:xfrm>
            <a:off x="533400" y="3636962"/>
            <a:ext cx="7886700" cy="2546082"/>
          </a:xfrm>
          <a:prstGeom prst="rect">
            <a:avLst/>
          </a:prstGeom>
          <a:solidFill>
            <a:schemeClr val="bg1">
              <a:alpha val="39999"/>
            </a:schemeClr>
          </a:solidFill>
          <a:ln w="3175" algn="ctr">
            <a:solidFill>
              <a:schemeClr val="hlink"/>
            </a:solidFill>
            <a:miter lim="800000"/>
            <a:headEnd/>
            <a:tailEnd/>
          </a:ln>
          <a:effectLst/>
        </p:spPr>
        <p:txBody>
          <a:bodyPr lIns="144000" tIns="91440" rIns="144000" bIns="109728">
            <a:spAutoFit/>
          </a:bodyPr>
          <a:lstStyle/>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$lines = file('test.txt');</a:t>
            </a:r>
          </a:p>
          <a:p>
            <a:pPr>
              <a:lnSpc>
                <a:spcPct val="95000"/>
              </a:lnSpc>
              <a:defRPr/>
            </a:pPr>
            <a:endParaRPr lang="en-US" sz="2000" dirty="0">
              <a:solidFill>
                <a:schemeClr val="tx1"/>
              </a:solidFill>
              <a:effectLst>
                <a:outerShdw blurRad="38100" dist="38100" dir="2700000" algn="tl">
                  <a:srgbClr val="FFFFFF"/>
                </a:outerShdw>
              </a:effectLst>
              <a:latin typeface="Courier New" pitchFamily="49" charset="0"/>
            </a:endParaRPr>
          </a:p>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 Loop through our array, show HTML source as HTML source; and line numbers too.</a:t>
            </a:r>
          </a:p>
          <a:p>
            <a:pPr>
              <a:lnSpc>
                <a:spcPct val="95000"/>
              </a:lnSpc>
              <a:defRPr/>
            </a:pPr>
            <a:r>
              <a:rPr lang="en-US" sz="2000" dirty="0" err="1">
                <a:solidFill>
                  <a:schemeClr val="tx1"/>
                </a:solidFill>
                <a:effectLst>
                  <a:outerShdw blurRad="38100" dist="38100" dir="2700000" algn="tl">
                    <a:srgbClr val="FFFFFF"/>
                  </a:outerShdw>
                </a:effectLst>
                <a:latin typeface="Courier New" pitchFamily="49" charset="0"/>
              </a:rPr>
              <a:t>foreach</a:t>
            </a:r>
            <a:r>
              <a:rPr lang="en-US" sz="2000" dirty="0">
                <a:solidFill>
                  <a:schemeClr val="tx1"/>
                </a:solidFill>
                <a:effectLst>
                  <a:outerShdw blurRad="38100" dist="38100" dir="2700000" algn="tl">
                    <a:srgbClr val="FFFFFF"/>
                  </a:outerShdw>
                </a:effectLst>
                <a:latin typeface="Courier New" pitchFamily="49" charset="0"/>
              </a:rPr>
              <a:t> ($lines as $</a:t>
            </a:r>
            <a:r>
              <a:rPr lang="en-US" sz="2000" dirty="0" err="1">
                <a:solidFill>
                  <a:schemeClr val="tx1"/>
                </a:solidFill>
                <a:effectLst>
                  <a:outerShdw blurRad="38100" dist="38100" dir="2700000" algn="tl">
                    <a:srgbClr val="FFFFFF"/>
                  </a:outerShdw>
                </a:effectLst>
                <a:latin typeface="Courier New" pitchFamily="49" charset="0"/>
              </a:rPr>
              <a:t>line_num</a:t>
            </a:r>
            <a:r>
              <a:rPr lang="en-US" sz="2000" dirty="0">
                <a:solidFill>
                  <a:schemeClr val="tx1"/>
                </a:solidFill>
                <a:effectLst>
                  <a:outerShdw blurRad="38100" dist="38100" dir="2700000" algn="tl">
                    <a:srgbClr val="FFFFFF"/>
                  </a:outerShdw>
                </a:effectLst>
                <a:latin typeface="Courier New" pitchFamily="49" charset="0"/>
              </a:rPr>
              <a:t> =&gt; $line) {</a:t>
            </a:r>
          </a:p>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    echo "Line </a:t>
            </a:r>
            <a:r>
              <a:rPr lang="en-US" sz="2000" dirty="0" smtClean="0">
                <a:solidFill>
                  <a:schemeClr val="tx1"/>
                </a:solidFill>
                <a:effectLst>
                  <a:outerShdw blurRad="38100" dist="38100" dir="2700000" algn="tl">
                    <a:srgbClr val="FFFFFF"/>
                  </a:outerShdw>
                </a:effectLst>
                <a:latin typeface="Courier New" pitchFamily="49" charset="0"/>
              </a:rPr>
              <a:t>#&lt;strong&gt;{$</a:t>
            </a:r>
            <a:r>
              <a:rPr lang="en-US" sz="2000" dirty="0" err="1">
                <a:solidFill>
                  <a:schemeClr val="tx1"/>
                </a:solidFill>
                <a:effectLst>
                  <a:outerShdw blurRad="38100" dist="38100" dir="2700000" algn="tl">
                    <a:srgbClr val="FFFFFF"/>
                  </a:outerShdw>
                </a:effectLst>
                <a:latin typeface="Courier New" pitchFamily="49" charset="0"/>
              </a:rPr>
              <a:t>line_num</a:t>
            </a:r>
            <a:r>
              <a:rPr lang="en-US" sz="2000" dirty="0" smtClean="0">
                <a:solidFill>
                  <a:schemeClr val="tx1"/>
                </a:solidFill>
                <a:effectLst>
                  <a:outerShdw blurRad="38100" dist="38100" dir="2700000" algn="tl">
                    <a:srgbClr val="FFFFFF"/>
                  </a:outerShdw>
                </a:effectLst>
                <a:latin typeface="Courier New" pitchFamily="49" charset="0"/>
              </a:rPr>
              <a:t>}&lt;/strong&gt; </a:t>
            </a:r>
            <a:r>
              <a:rPr lang="en-US" sz="2000" dirty="0">
                <a:solidFill>
                  <a:schemeClr val="tx1"/>
                </a:solidFill>
                <a:effectLst>
                  <a:outerShdw blurRad="38100" dist="38100" dir="2700000" algn="tl">
                    <a:srgbClr val="FFFFFF"/>
                  </a:outerShdw>
                </a:effectLst>
                <a:latin typeface="Courier New" pitchFamily="49" charset="0"/>
              </a:rPr>
              <a:t>: " . </a:t>
            </a:r>
            <a:r>
              <a:rPr lang="en-US" sz="2000" dirty="0" err="1">
                <a:solidFill>
                  <a:schemeClr val="tx1"/>
                </a:solidFill>
                <a:effectLst>
                  <a:outerShdw blurRad="38100" dist="38100" dir="2700000" algn="tl">
                    <a:srgbClr val="FFFFFF"/>
                  </a:outerShdw>
                </a:effectLst>
                <a:latin typeface="Courier New" pitchFamily="49" charset="0"/>
              </a:rPr>
              <a:t>htmlspecialchars</a:t>
            </a:r>
            <a:r>
              <a:rPr lang="en-US" sz="2000" dirty="0">
                <a:solidFill>
                  <a:schemeClr val="tx1"/>
                </a:solidFill>
                <a:effectLst>
                  <a:outerShdw blurRad="38100" dist="38100" dir="2700000" algn="tl">
                    <a:srgbClr val="FFFFFF"/>
                  </a:outerShdw>
                </a:effectLst>
                <a:latin typeface="Courier New" pitchFamily="49" charset="0"/>
              </a:rPr>
              <a:t>($line) . "&lt;</a:t>
            </a:r>
            <a:r>
              <a:rPr lang="en-US" sz="2000" dirty="0" err="1">
                <a:solidFill>
                  <a:schemeClr val="tx1"/>
                </a:solidFill>
                <a:effectLst>
                  <a:outerShdw blurRad="38100" dist="38100" dir="2700000" algn="tl">
                    <a:srgbClr val="FFFFFF"/>
                  </a:outerShdw>
                </a:effectLst>
                <a:latin typeface="Courier New" pitchFamily="49" charset="0"/>
              </a:rPr>
              <a:t>br</a:t>
            </a:r>
            <a:r>
              <a:rPr lang="en-US" sz="2000" dirty="0">
                <a:solidFill>
                  <a:schemeClr val="tx1"/>
                </a:solidFill>
                <a:effectLst>
                  <a:outerShdw blurRad="38100" dist="38100" dir="2700000" algn="tl">
                    <a:srgbClr val="FFFFFF"/>
                  </a:outerShdw>
                </a:effectLst>
                <a:latin typeface="Courier New" pitchFamily="49" charset="0"/>
              </a:rPr>
              <a:t> /&gt;\n";</a:t>
            </a:r>
          </a:p>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a:t>
            </a:r>
          </a:p>
        </p:txBody>
      </p:sp>
    </p:spTree>
    <p:extLst>
      <p:ext uri="{BB962C8B-B14F-4D97-AF65-F5344CB8AC3E}">
        <p14:creationId xmlns:p14="http://schemas.microsoft.com/office/powerpoint/2010/main" xmlns="" val="3852545913"/>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Applications</a:t>
            </a:r>
            <a:endParaRPr lang="en-US" dirty="0"/>
          </a:p>
        </p:txBody>
      </p:sp>
      <p:sp>
        <p:nvSpPr>
          <p:cNvPr id="3" name="Content Placeholder 2"/>
          <p:cNvSpPr>
            <a:spLocks noGrp="1"/>
          </p:cNvSpPr>
          <p:nvPr>
            <p:ph idx="1"/>
          </p:nvPr>
        </p:nvSpPr>
        <p:spPr>
          <a:xfrm>
            <a:off x="228600" y="914400"/>
            <a:ext cx="8686800" cy="5715000"/>
          </a:xfrm>
        </p:spPr>
        <p:txBody>
          <a:bodyPr/>
          <a:lstStyle/>
          <a:p>
            <a:pPr>
              <a:lnSpc>
                <a:spcPct val="100000"/>
              </a:lnSpc>
            </a:pPr>
            <a:r>
              <a:rPr lang="en-US" dirty="0" smtClean="0"/>
              <a:t>Web Sites and Web Applications</a:t>
            </a:r>
          </a:p>
          <a:p>
            <a:pPr>
              <a:lnSpc>
                <a:spcPct val="100000"/>
              </a:lnSpc>
            </a:pPr>
            <a:r>
              <a:rPr lang="en-US" dirty="0" smtClean="0"/>
              <a:t>Web 1.0, 2.0, 3.0</a:t>
            </a:r>
          </a:p>
          <a:p>
            <a:pPr>
              <a:lnSpc>
                <a:spcPct val="100000"/>
              </a:lnSpc>
            </a:pPr>
            <a:r>
              <a:rPr lang="en-US" dirty="0" smtClean="0"/>
              <a:t>Web Browsers</a:t>
            </a:r>
          </a:p>
          <a:p>
            <a:pPr>
              <a:lnSpc>
                <a:spcPct val="100000"/>
              </a:lnSpc>
            </a:pPr>
            <a:r>
              <a:rPr lang="en-US" dirty="0" smtClean="0"/>
              <a:t>Hardware Servers</a:t>
            </a:r>
          </a:p>
          <a:p>
            <a:pPr>
              <a:lnSpc>
                <a:spcPct val="100000"/>
              </a:lnSpc>
            </a:pPr>
            <a:r>
              <a:rPr lang="en-US" dirty="0" smtClean="0"/>
              <a:t>Web Servers</a:t>
            </a:r>
          </a:p>
          <a:p>
            <a:pPr>
              <a:lnSpc>
                <a:spcPct val="100000"/>
              </a:lnSpc>
            </a:pPr>
            <a:r>
              <a:rPr lang="en-US" dirty="0" smtClean="0"/>
              <a:t>Client-Server Architecture</a:t>
            </a:r>
          </a:p>
          <a:p>
            <a:pPr>
              <a:lnSpc>
                <a:spcPct val="100000"/>
              </a:lnSpc>
            </a:pPr>
            <a:r>
              <a:rPr lang="en-US" dirty="0"/>
              <a:t>3-Tier / Multi-Tier </a:t>
            </a:r>
            <a:r>
              <a:rPr lang="en-US" dirty="0" smtClean="0"/>
              <a:t>Architectures</a:t>
            </a:r>
          </a:p>
          <a:p>
            <a:pPr>
              <a:lnSpc>
                <a:spcPct val="100000"/>
              </a:lnSpc>
            </a:pPr>
            <a:r>
              <a:rPr lang="en-US" dirty="0"/>
              <a:t>MVC (</a:t>
            </a:r>
            <a:r>
              <a:rPr lang="en-US" dirty="0" smtClean="0"/>
              <a:t>Model-View-Controller)</a:t>
            </a:r>
          </a:p>
          <a:p>
            <a:pPr>
              <a:lnSpc>
                <a:spcPct val="100000"/>
              </a:lnSpc>
            </a:pPr>
            <a:r>
              <a:rPr lang="en-US" dirty="0"/>
              <a:t>Service-Oriented Architecture (SOA)</a:t>
            </a:r>
            <a:endParaRPr lang="en-US" dirty="0" smtClean="0"/>
          </a:p>
          <a:p>
            <a:pPr>
              <a:lnSpc>
                <a:spcPct val="100000"/>
              </a:lnSpc>
            </a:pPr>
            <a:endParaRPr lang="en-US" dirty="0" smtClean="0"/>
          </a:p>
          <a:p>
            <a:pPr>
              <a:lnSpc>
                <a:spcPct val="100000"/>
              </a:lnSpc>
            </a:pPr>
            <a:endParaRPr lang="en-US" dirty="0" smtClean="0"/>
          </a:p>
        </p:txBody>
      </p:sp>
      <p:pic>
        <p:nvPicPr>
          <p:cNvPr id="5" name="Picture 5" descr="C:\Users\nkostov\Desktop\Untitled.png"/>
          <p:cNvPicPr>
            <a:picLocks noChangeAspect="1" noChangeArrowheads="1"/>
          </p:cNvPicPr>
          <p:nvPr/>
        </p:nvPicPr>
        <p:blipFill>
          <a:blip r:embed="rId2" cstate="print">
            <a:extLst>
              <a:ext uri="{28A0092B-C50C-407E-A947-70E740481C1C}">
                <a14:useLocalDpi xmlns:a14="http://schemas.microsoft.com/office/drawing/2010/main" xmlns=""/>
              </a:ext>
            </a:extLst>
          </a:blip>
          <a:srcRect/>
          <a:stretch>
            <a:fillRect/>
          </a:stretch>
        </p:blipFill>
        <p:spPr bwMode="auto">
          <a:xfrm rot="1502284">
            <a:off x="4288249" y="1251541"/>
            <a:ext cx="4286250" cy="3571875"/>
          </a:xfrm>
          <a:prstGeom prst="rect">
            <a:avLst/>
          </a:prstGeom>
          <a:ln>
            <a:noFill/>
          </a:ln>
          <a:effectLst>
            <a:softEdge rad="112500"/>
          </a:effectLst>
          <a:extLst>
            <a:ext uri="{909E8E84-426E-40DD-AFC4-6F175D3DCCD1}">
              <a14:hiddenFill xmlns:a14="http://schemas.microsoft.com/office/drawing/2010/main" xmlns="">
                <a:solidFill>
                  <a:srgbClr val="FFFFFF"/>
                </a:solidFill>
              </a14:hiddenFill>
            </a:ext>
          </a:extLst>
        </p:spPr>
      </p:pic>
      <p:sp>
        <p:nvSpPr>
          <p:cNvPr id="6" name="Slide Number Placeholder 5"/>
          <p:cNvSpPr>
            <a:spLocks noGrp="1"/>
          </p:cNvSpPr>
          <p:nvPr>
            <p:ph type="sldNum" sz="quarter" idx="10"/>
          </p:nvPr>
        </p:nvSpPr>
        <p:spPr/>
        <p:txBody>
          <a:bodyPr/>
          <a:lstStyle/>
          <a:p>
            <a:pPr>
              <a:defRPr/>
            </a:pPr>
            <a:fld id="{58452FF4-89E3-4D1B-9927-2DBDC00E58D7}" type="slidenum">
              <a:rPr lang="en-US" smtClean="0"/>
              <a:pPr>
                <a:defRPr/>
              </a:pPr>
              <a:t>122</a:t>
            </a:fld>
            <a:endParaRPr lang="en-US" dirty="0"/>
          </a:p>
        </p:txBody>
      </p:sp>
    </p:spTree>
    <p:extLst>
      <p:ext uri="{BB962C8B-B14F-4D97-AF65-F5344CB8AC3E}">
        <p14:creationId xmlns:p14="http://schemas.microsoft.com/office/powerpoint/2010/main" xmlns="" val="2038267162"/>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9600" y="914400"/>
            <a:ext cx="7924800" cy="1676401"/>
          </a:xfrm>
        </p:spPr>
        <p:txBody>
          <a:bodyPr/>
          <a:lstStyle/>
          <a:p>
            <a:r>
              <a:rPr lang="en-US" dirty="0"/>
              <a:t>MVC (</a:t>
            </a:r>
            <a:r>
              <a:rPr lang="en-US" dirty="0" smtClean="0"/>
              <a:t>Model-</a:t>
            </a:r>
            <a:br>
              <a:rPr lang="en-US" dirty="0" smtClean="0"/>
            </a:br>
            <a:r>
              <a:rPr lang="en-US" dirty="0" smtClean="0"/>
              <a:t>View-Controller)</a:t>
            </a:r>
            <a:endParaRPr lang="en-US" dirty="0"/>
          </a:p>
        </p:txBody>
      </p:sp>
      <p:sp>
        <p:nvSpPr>
          <p:cNvPr id="6" name="Subtitle 5"/>
          <p:cNvSpPr>
            <a:spLocks noGrp="1"/>
          </p:cNvSpPr>
          <p:nvPr>
            <p:ph type="subTitle" idx="1"/>
          </p:nvPr>
        </p:nvSpPr>
        <p:spPr>
          <a:xfrm>
            <a:off x="609600" y="2555080"/>
            <a:ext cx="7924800" cy="569120"/>
          </a:xfrm>
        </p:spPr>
        <p:txBody>
          <a:bodyPr/>
          <a:lstStyle/>
          <a:p>
            <a:r>
              <a:rPr lang="en-US" dirty="0" smtClean="0"/>
              <a:t>What is MVC and How It Works?</a:t>
            </a:r>
            <a:endParaRPr lang="en-US" dirty="0"/>
          </a:p>
        </p:txBody>
      </p:sp>
      <p:pic>
        <p:nvPicPr>
          <p:cNvPr id="8194" name="Picture 2" descr="http://www.doolwind.com/images/blog/MVC.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260176" y="3505200"/>
            <a:ext cx="3198024" cy="2753430"/>
          </a:xfrm>
          <a:prstGeom prst="rect">
            <a:avLst/>
          </a:prstGeom>
          <a:noFill/>
          <a:extLst>
            <a:ext uri="{909E8E84-426E-40DD-AFC4-6F175D3DCCD1}">
              <a14:hiddenFill xmlns:a14="http://schemas.microsoft.com/office/drawing/2010/main" xmlns="">
                <a:solidFill>
                  <a:srgbClr val="FFFFFF"/>
                </a:solidFill>
              </a14:hiddenFill>
            </a:ext>
          </a:extLst>
        </p:spPr>
      </p:pic>
      <p:pic>
        <p:nvPicPr>
          <p:cNvPr id="8196" name="Picture 4" descr="http://www.shopno-dinga.com/dustbin/mvc.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73037" y="3505200"/>
            <a:ext cx="3394163" cy="2715330"/>
          </a:xfrm>
          <a:prstGeom prst="roundRect">
            <a:avLst>
              <a:gd name="adj" fmla="val 5442"/>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33430328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Model-View-Controller (MVC)</a:t>
            </a:r>
            <a:endParaRPr lang="en-US" dirty="0"/>
          </a:p>
        </p:txBody>
      </p:sp>
      <p:sp>
        <p:nvSpPr>
          <p:cNvPr id="3" name="Content Placeholder 2"/>
          <p:cNvSpPr>
            <a:spLocks noGrp="1"/>
          </p:cNvSpPr>
          <p:nvPr>
            <p:ph idx="1"/>
          </p:nvPr>
        </p:nvSpPr>
        <p:spPr/>
        <p:txBody>
          <a:bodyPr/>
          <a:lstStyle/>
          <a:p>
            <a:r>
              <a:rPr lang="en-US" dirty="0">
                <a:solidFill>
                  <a:schemeClr val="accent5">
                    <a:lumMod val="20000"/>
                    <a:lumOff val="80000"/>
                  </a:schemeClr>
                </a:solidFill>
              </a:rPr>
              <a:t>Model-View-Controller (MVC</a:t>
            </a:r>
            <a:r>
              <a:rPr lang="en-US" dirty="0" smtClean="0">
                <a:solidFill>
                  <a:schemeClr val="accent5">
                    <a:lumMod val="20000"/>
                    <a:lumOff val="80000"/>
                  </a:schemeClr>
                </a:solidFill>
              </a:rPr>
              <a:t>)</a:t>
            </a:r>
            <a:r>
              <a:rPr lang="en-US" dirty="0" smtClean="0"/>
              <a:t> architecture </a:t>
            </a:r>
          </a:p>
          <a:p>
            <a:pPr lvl="1"/>
            <a:r>
              <a:rPr lang="en-US" dirty="0" smtClean="0"/>
              <a:t>Separates the business logic from application data and presentation</a:t>
            </a:r>
          </a:p>
          <a:p>
            <a:r>
              <a:rPr lang="en-US" dirty="0" smtClean="0">
                <a:solidFill>
                  <a:schemeClr val="accent5">
                    <a:lumMod val="20000"/>
                    <a:lumOff val="80000"/>
                  </a:schemeClr>
                </a:solidFill>
              </a:rPr>
              <a:t>Model</a:t>
            </a:r>
          </a:p>
          <a:p>
            <a:pPr lvl="1"/>
            <a:r>
              <a:rPr lang="en-US" dirty="0" smtClean="0"/>
              <a:t>Keeps the application state (data)</a:t>
            </a:r>
          </a:p>
          <a:p>
            <a:r>
              <a:rPr lang="en-US" dirty="0" smtClean="0">
                <a:solidFill>
                  <a:schemeClr val="accent5">
                    <a:lumMod val="20000"/>
                    <a:lumOff val="80000"/>
                  </a:schemeClr>
                </a:solidFill>
              </a:rPr>
              <a:t>View</a:t>
            </a:r>
          </a:p>
          <a:p>
            <a:pPr lvl="1"/>
            <a:r>
              <a:rPr lang="en-US" dirty="0" smtClean="0"/>
              <a:t>Displays the data to the user (shows UI)</a:t>
            </a:r>
          </a:p>
          <a:p>
            <a:r>
              <a:rPr lang="en-US" dirty="0" smtClean="0">
                <a:solidFill>
                  <a:schemeClr val="accent5">
                    <a:lumMod val="20000"/>
                    <a:lumOff val="80000"/>
                  </a:schemeClr>
                </a:solidFill>
              </a:rPr>
              <a:t>Controller</a:t>
            </a:r>
          </a:p>
          <a:p>
            <a:pPr lvl="1"/>
            <a:r>
              <a:rPr lang="en-US" dirty="0" smtClean="0"/>
              <a:t>Handles the interaction with the user</a:t>
            </a:r>
            <a:endParaRPr lang="en-US" dirty="0"/>
          </a:p>
        </p:txBody>
      </p:sp>
      <p:sp>
        <p:nvSpPr>
          <p:cNvPr id="5" name="Slide Number Placeholder 4"/>
          <p:cNvSpPr>
            <a:spLocks noGrp="1"/>
          </p:cNvSpPr>
          <p:nvPr>
            <p:ph type="sldNum" sz="quarter" idx="10"/>
          </p:nvPr>
        </p:nvSpPr>
        <p:spPr/>
        <p:txBody>
          <a:bodyPr/>
          <a:lstStyle/>
          <a:p>
            <a:pPr>
              <a:defRPr/>
            </a:pPr>
            <a:fld id="{58452FF4-89E3-4D1B-9927-2DBDC00E58D7}" type="slidenum">
              <a:rPr lang="en-US" smtClean="0"/>
              <a:pPr>
                <a:defRPr/>
              </a:pPr>
              <a:t>124</a:t>
            </a:fld>
            <a:endParaRPr lang="en-US" dirty="0"/>
          </a:p>
        </p:txBody>
      </p:sp>
    </p:spTree>
    <p:extLst>
      <p:ext uri="{BB962C8B-B14F-4D97-AF65-F5344CB8AC3E}">
        <p14:creationId xmlns:p14="http://schemas.microsoft.com/office/powerpoint/2010/main" xmlns="" val="379782276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Architecture Blueprint</a:t>
            </a:r>
            <a:endParaRPr lang="en-US" dirty="0"/>
          </a:p>
        </p:txBody>
      </p:sp>
      <p:pic>
        <p:nvPicPr>
          <p:cNvPr id="7170" name="Picture 2" descr="http://java.sun.com/blueprints/patterns/images/mvc-structure-generic.gif"/>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38200" y="1143000"/>
            <a:ext cx="7415896" cy="5191128"/>
          </a:xfrm>
          <a:prstGeom prst="roundRect">
            <a:avLst>
              <a:gd name="adj" fmla="val 2477"/>
            </a:avLst>
          </a:prstGeom>
          <a:noFill/>
          <a:extLst>
            <a:ext uri="{909E8E84-426E-40DD-AFC4-6F175D3DCCD1}">
              <a14:hiddenFill xmlns:a14="http://schemas.microsoft.com/office/drawing/2010/main" xmlns="">
                <a:solidFill>
                  <a:srgbClr val="FFFFFF"/>
                </a:solidFill>
              </a14:hiddenFill>
            </a:ext>
          </a:extLst>
        </p:spPr>
      </p:pic>
      <p:sp>
        <p:nvSpPr>
          <p:cNvPr id="3" name="Slide Number Placeholder 2"/>
          <p:cNvSpPr>
            <a:spLocks noGrp="1"/>
          </p:cNvSpPr>
          <p:nvPr>
            <p:ph type="sldNum" sz="quarter" idx="10"/>
          </p:nvPr>
        </p:nvSpPr>
        <p:spPr/>
        <p:txBody>
          <a:bodyPr/>
          <a:lstStyle/>
          <a:p>
            <a:pPr>
              <a:defRPr/>
            </a:pPr>
            <a:fld id="{58452FF4-89E3-4D1B-9927-2DBDC00E58D7}" type="slidenum">
              <a:rPr lang="en-US" smtClean="0"/>
              <a:pPr>
                <a:defRPr/>
              </a:pPr>
              <a:t>125</a:t>
            </a:fld>
            <a:endParaRPr lang="en-US" dirty="0"/>
          </a:p>
        </p:txBody>
      </p:sp>
    </p:spTree>
    <p:extLst>
      <p:ext uri="{BB962C8B-B14F-4D97-AF65-F5344CB8AC3E}">
        <p14:creationId xmlns:p14="http://schemas.microsoft.com/office/powerpoint/2010/main" xmlns="" val="2158498310"/>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MVC-Based Frameworks</a:t>
            </a:r>
            <a:endParaRPr lang="en-US" dirty="0"/>
          </a:p>
        </p:txBody>
      </p:sp>
      <p:sp>
        <p:nvSpPr>
          <p:cNvPr id="3" name="Content Placeholder 2"/>
          <p:cNvSpPr>
            <a:spLocks noGrp="1"/>
          </p:cNvSpPr>
          <p:nvPr>
            <p:ph idx="1"/>
          </p:nvPr>
        </p:nvSpPr>
        <p:spPr>
          <a:xfrm>
            <a:off x="228600" y="838200"/>
            <a:ext cx="8686800" cy="5638800"/>
          </a:xfrm>
        </p:spPr>
        <p:txBody>
          <a:bodyPr/>
          <a:lstStyle/>
          <a:p>
            <a:pPr>
              <a:lnSpc>
                <a:spcPct val="100000"/>
              </a:lnSpc>
            </a:pPr>
            <a:r>
              <a:rPr lang="en-US" sz="3000" dirty="0" smtClean="0"/>
              <a:t>.NET</a:t>
            </a:r>
          </a:p>
          <a:p>
            <a:pPr lvl="1">
              <a:lnSpc>
                <a:spcPct val="100000"/>
              </a:lnSpc>
            </a:pPr>
            <a:r>
              <a:rPr lang="en-US" sz="2800" dirty="0" smtClean="0"/>
              <a:t>ASP.NET MVC, MonoRail</a:t>
            </a:r>
          </a:p>
          <a:p>
            <a:pPr>
              <a:lnSpc>
                <a:spcPct val="100000"/>
              </a:lnSpc>
            </a:pPr>
            <a:r>
              <a:rPr lang="en-US" sz="3000" dirty="0" smtClean="0"/>
              <a:t>Java</a:t>
            </a:r>
          </a:p>
          <a:p>
            <a:pPr lvl="1">
              <a:lnSpc>
                <a:spcPct val="100000"/>
              </a:lnSpc>
            </a:pPr>
            <a:r>
              <a:rPr lang="en-US" sz="2800" dirty="0" smtClean="0"/>
              <a:t>JavaServer Faces (JSF), Struts</a:t>
            </a:r>
            <a:r>
              <a:rPr lang="en-US" sz="2800" dirty="0"/>
              <a:t>, Spring Web </a:t>
            </a:r>
            <a:r>
              <a:rPr lang="en-US" sz="2800" dirty="0" smtClean="0"/>
              <a:t>MVC, Tapestry, JBoss Seam, Swing</a:t>
            </a:r>
            <a:endParaRPr lang="en-US" sz="2800" dirty="0"/>
          </a:p>
          <a:p>
            <a:pPr>
              <a:lnSpc>
                <a:spcPct val="100000"/>
              </a:lnSpc>
            </a:pPr>
            <a:r>
              <a:rPr lang="en-US" sz="3000" dirty="0" smtClean="0"/>
              <a:t>PHP</a:t>
            </a:r>
          </a:p>
          <a:p>
            <a:pPr lvl="1">
              <a:lnSpc>
                <a:spcPct val="100000"/>
              </a:lnSpc>
            </a:pPr>
            <a:r>
              <a:rPr lang="en-US" sz="2800" dirty="0" smtClean="0"/>
              <a:t>CakePHP, Symfony, Zend</a:t>
            </a:r>
            <a:r>
              <a:rPr lang="bg-BG" sz="2800" dirty="0" smtClean="0"/>
              <a:t>, </a:t>
            </a:r>
            <a:r>
              <a:rPr lang="en-US" sz="2800" dirty="0" smtClean="0"/>
              <a:t>Joomla</a:t>
            </a:r>
            <a:r>
              <a:rPr lang="bg-BG" sz="2800" dirty="0" smtClean="0"/>
              <a:t>, </a:t>
            </a:r>
            <a:r>
              <a:rPr lang="en-US" sz="2800" dirty="0" err="1" smtClean="0"/>
              <a:t>Yii</a:t>
            </a:r>
            <a:r>
              <a:rPr lang="en-US" sz="2800" dirty="0" smtClean="0"/>
              <a:t>, </a:t>
            </a:r>
            <a:r>
              <a:rPr lang="en-US" sz="2800" dirty="0" err="1" smtClean="0"/>
              <a:t>Mojavi</a:t>
            </a:r>
            <a:endParaRPr lang="en-US" sz="2800" dirty="0" smtClean="0"/>
          </a:p>
          <a:p>
            <a:pPr>
              <a:lnSpc>
                <a:spcPct val="100000"/>
              </a:lnSpc>
            </a:pPr>
            <a:r>
              <a:rPr lang="en-US" sz="3000" dirty="0" smtClean="0"/>
              <a:t>Python</a:t>
            </a:r>
          </a:p>
          <a:p>
            <a:pPr lvl="1">
              <a:lnSpc>
                <a:spcPct val="100000"/>
              </a:lnSpc>
            </a:pPr>
            <a:r>
              <a:rPr lang="en-US" sz="2800" dirty="0" smtClean="0"/>
              <a:t>Django, </a:t>
            </a:r>
            <a:r>
              <a:rPr lang="en-US" sz="2800" dirty="0" err="1" smtClean="0"/>
              <a:t>Zope</a:t>
            </a:r>
            <a:r>
              <a:rPr lang="en-US" sz="2800" dirty="0" smtClean="0"/>
              <a:t> Application Server, </a:t>
            </a:r>
            <a:r>
              <a:rPr lang="en-US" sz="2800" dirty="0" err="1" smtClean="0"/>
              <a:t>TurboGears</a:t>
            </a:r>
            <a:endParaRPr lang="en-US" sz="2800" dirty="0" smtClean="0"/>
          </a:p>
          <a:p>
            <a:pPr>
              <a:lnSpc>
                <a:spcPct val="100000"/>
              </a:lnSpc>
            </a:pPr>
            <a:r>
              <a:rPr lang="en-US" dirty="0" smtClean="0"/>
              <a:t>Ruby on Rails</a:t>
            </a:r>
            <a:endParaRPr lang="en-US" dirty="0"/>
          </a:p>
        </p:txBody>
      </p:sp>
      <p:sp>
        <p:nvSpPr>
          <p:cNvPr id="5" name="Slide Number Placeholder 4"/>
          <p:cNvSpPr>
            <a:spLocks noGrp="1"/>
          </p:cNvSpPr>
          <p:nvPr>
            <p:ph type="sldNum" sz="quarter" idx="10"/>
          </p:nvPr>
        </p:nvSpPr>
        <p:spPr/>
        <p:txBody>
          <a:bodyPr/>
          <a:lstStyle/>
          <a:p>
            <a:pPr>
              <a:defRPr/>
            </a:pPr>
            <a:fld id="{58452FF4-89E3-4D1B-9927-2DBDC00E58D7}" type="slidenum">
              <a:rPr lang="en-US" smtClean="0"/>
              <a:pPr>
                <a:defRPr/>
              </a:pPr>
              <a:t>126</a:t>
            </a:fld>
            <a:endParaRPr lang="en-US" dirty="0"/>
          </a:p>
        </p:txBody>
      </p:sp>
    </p:spTree>
    <p:extLst>
      <p:ext uri="{BB962C8B-B14F-4D97-AF65-F5344CB8AC3E}">
        <p14:creationId xmlns:p14="http://schemas.microsoft.com/office/powerpoint/2010/main" xmlns="" val="633806678"/>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533400" y="1797569"/>
            <a:ext cx="8229600" cy="1524000"/>
          </a:xfrm>
        </p:spPr>
        <p:txBody>
          <a:bodyPr/>
          <a:lstStyle/>
          <a:p>
            <a:r>
              <a:rPr lang="en-US" dirty="0" smtClean="0"/>
              <a:t>Object-Oriented Programming with PHP</a:t>
            </a:r>
            <a:endParaRPr lang="en-US" dirty="0"/>
          </a:p>
        </p:txBody>
      </p:sp>
      <p:sp>
        <p:nvSpPr>
          <p:cNvPr id="6" name="Subtitle 5"/>
          <p:cNvSpPr>
            <a:spLocks noGrp="1"/>
          </p:cNvSpPr>
          <p:nvPr>
            <p:ph type="subTitle" idx="1"/>
          </p:nvPr>
        </p:nvSpPr>
        <p:spPr>
          <a:xfrm>
            <a:off x="440292" y="3352800"/>
            <a:ext cx="8229600" cy="569120"/>
          </a:xfrm>
        </p:spPr>
        <p:txBody>
          <a:bodyPr/>
          <a:lstStyle/>
          <a:p>
            <a:r>
              <a:rPr lang="en-US" dirty="0" smtClean="0"/>
              <a:t>Methods, Classes, Objects, Abstraction</a:t>
            </a:r>
            <a:endParaRPr lang="en-US" dirty="0"/>
          </a:p>
        </p:txBody>
      </p:sp>
      <p:pic>
        <p:nvPicPr>
          <p:cNvPr id="14" name="Picture 2" descr="C:\Users\InfiniteCat\Desktop\php\php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352800" y="4364182"/>
            <a:ext cx="3051175" cy="1991816"/>
          </a:xfrm>
          <a:prstGeom prst="rect">
            <a:avLst/>
          </a:prstGeom>
          <a:noFill/>
          <a:extLst>
            <a:ext uri="{909E8E84-426E-40DD-AFC4-6F175D3DCCD1}">
              <a14:hiddenFill xmlns:a14="http://schemas.microsoft.com/office/drawing/2010/main" xmlns="">
                <a:solidFill>
                  <a:srgbClr val="FFFFFF"/>
                </a:solidFill>
              </a14:hiddenFill>
            </a:ext>
          </a:extLst>
        </p:spPr>
      </p:pic>
      <p:pic>
        <p:nvPicPr>
          <p:cNvPr id="3" name="Picture 2"/>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821661" y="4316036"/>
            <a:ext cx="1509336" cy="2039962"/>
          </a:xfrm>
          <a:prstGeom prst="rect">
            <a:avLst/>
          </a:prstGeom>
        </p:spPr>
      </p:pic>
      <p:pic>
        <p:nvPicPr>
          <p:cNvPr id="2" name="Picture 1">
            <a:hlinkClick r:id="rId4"/>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5424554" y="307440"/>
            <a:ext cx="1585846" cy="1585846"/>
          </a:xfrm>
          <a:prstGeom prst="rect">
            <a:avLst/>
          </a:prstGeom>
        </p:spPr>
      </p:pic>
      <p:pic>
        <p:nvPicPr>
          <p:cNvPr id="15" name="Picture 5"/>
          <p:cNvPicPr>
            <a:picLocks noChangeAspect="1" noChangeArrowheads="1"/>
          </p:cNvPicPr>
          <p:nvPr/>
        </p:nvPicPr>
        <p:blipFill>
          <a:blip r:embed="rId6" cstate="print">
            <a:extLst>
              <a:ext uri="{28A0092B-C50C-407E-A947-70E740481C1C}">
                <a14:useLocalDpi xmlns:a14="http://schemas.microsoft.com/office/drawing/2010/main" xmlns=""/>
              </a:ext>
            </a:extLst>
          </a:blip>
          <a:srcRect/>
          <a:stretch>
            <a:fillRect/>
          </a:stretch>
        </p:blipFill>
        <p:spPr bwMode="auto">
          <a:xfrm>
            <a:off x="7210264" y="269229"/>
            <a:ext cx="1652517" cy="18027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78647220"/>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Summary</a:t>
            </a:r>
            <a:endParaRPr lang="bg-BG" smtClean="0"/>
          </a:p>
        </p:txBody>
      </p:sp>
      <p:sp>
        <p:nvSpPr>
          <p:cNvPr id="3" name="Content Placeholder 2"/>
          <p:cNvSpPr>
            <a:spLocks noGrp="1"/>
          </p:cNvSpPr>
          <p:nvPr>
            <p:ph idx="1"/>
          </p:nvPr>
        </p:nvSpPr>
        <p:spPr>
          <a:xfrm>
            <a:off x="685800" y="1066800"/>
            <a:ext cx="8229600" cy="5638800"/>
          </a:xfrm>
        </p:spPr>
        <p:txBody>
          <a:bodyPr/>
          <a:lstStyle/>
          <a:p>
            <a:pPr>
              <a:defRPr/>
            </a:pPr>
            <a:r>
              <a:rPr lang="en-US" dirty="0" smtClean="0"/>
              <a:t>Classes and objects</a:t>
            </a:r>
          </a:p>
          <a:p>
            <a:pPr>
              <a:defRPr/>
            </a:pPr>
            <a:r>
              <a:rPr lang="en-US" dirty="0" smtClean="0"/>
              <a:t>Methods and properties</a:t>
            </a:r>
          </a:p>
          <a:p>
            <a:pPr>
              <a:defRPr/>
            </a:pPr>
            <a:r>
              <a:rPr lang="en-US" dirty="0" smtClean="0"/>
              <a:t>Scope</a:t>
            </a:r>
          </a:p>
          <a:p>
            <a:pPr>
              <a:defRPr/>
            </a:pPr>
            <a:r>
              <a:rPr lang="en-US" dirty="0" smtClean="0"/>
              <a:t>Inheritance</a:t>
            </a:r>
          </a:p>
          <a:p>
            <a:pPr>
              <a:defRPr/>
            </a:pPr>
            <a:r>
              <a:rPr lang="en-US" dirty="0" smtClean="0"/>
              <a:t>Static methods and properties</a:t>
            </a:r>
          </a:p>
          <a:p>
            <a:pPr>
              <a:defRPr/>
            </a:pPr>
            <a:r>
              <a:rPr lang="en-US" dirty="0" smtClean="0"/>
              <a:t>Constants</a:t>
            </a:r>
          </a:p>
          <a:p>
            <a:pPr>
              <a:defRPr/>
            </a:pPr>
            <a:r>
              <a:rPr lang="en-US" dirty="0" smtClean="0"/>
              <a:t>Abstraction and interfaces</a:t>
            </a:r>
          </a:p>
        </p:txBody>
      </p:sp>
    </p:spTree>
    <p:extLst>
      <p:ext uri="{BB962C8B-B14F-4D97-AF65-F5344CB8AC3E}">
        <p14:creationId xmlns:p14="http://schemas.microsoft.com/office/powerpoint/2010/main" xmlns="" val="319911180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Classes and Objects</a:t>
            </a:r>
            <a:endParaRPr lang="bg-BG" smtClean="0"/>
          </a:p>
        </p:txBody>
      </p:sp>
      <p:sp>
        <p:nvSpPr>
          <p:cNvPr id="3" name="Content Placeholder 2"/>
          <p:cNvSpPr>
            <a:spLocks noGrp="1"/>
          </p:cNvSpPr>
          <p:nvPr>
            <p:ph idx="1"/>
          </p:nvPr>
        </p:nvSpPr>
        <p:spPr>
          <a:xfrm>
            <a:off x="228600" y="914400"/>
            <a:ext cx="8686800" cy="5638800"/>
          </a:xfrm>
        </p:spPr>
        <p:txBody>
          <a:bodyPr/>
          <a:lstStyle/>
          <a:p>
            <a:r>
              <a:rPr lang="en-US" dirty="0" smtClean="0"/>
              <a:t>The idea of Object Oriented Programming is to move the architecture of an application closer to real world</a:t>
            </a:r>
          </a:p>
          <a:p>
            <a:pPr lvl="1"/>
            <a:r>
              <a:rPr lang="en-US" dirty="0" smtClean="0"/>
              <a:t>Classes are types of entities</a:t>
            </a:r>
          </a:p>
          <a:p>
            <a:pPr lvl="1"/>
            <a:r>
              <a:rPr lang="en-US" dirty="0" smtClean="0"/>
              <a:t>Objects are single units of a given class</a:t>
            </a:r>
          </a:p>
          <a:p>
            <a:pPr lvl="1"/>
            <a:r>
              <a:rPr lang="en-US" dirty="0" smtClean="0"/>
              <a:t>Example – Dog is a class, your dog Lassie is an object of class Dog</a:t>
            </a:r>
          </a:p>
          <a:p>
            <a:pPr lvl="1"/>
            <a:r>
              <a:rPr lang="en-US" dirty="0" smtClean="0"/>
              <a:t>Classes have methods and properties</a:t>
            </a:r>
          </a:p>
          <a:p>
            <a:pPr lvl="1"/>
            <a:r>
              <a:rPr lang="en-US" dirty="0" smtClean="0"/>
              <a:t>Classes and objects help to create well-structured application</a:t>
            </a:r>
            <a:endParaRPr lang="bg-BG" dirty="0" smtClean="0"/>
          </a:p>
        </p:txBody>
      </p:sp>
    </p:spTree>
    <p:extLst>
      <p:ext uri="{BB962C8B-B14F-4D97-AF65-F5344CB8AC3E}">
        <p14:creationId xmlns:p14="http://schemas.microsoft.com/office/powerpoint/2010/main" xmlns="" val="314738565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1890" name="Rectangle 2"/>
          <p:cNvSpPr>
            <a:spLocks noGrp="1" noChangeArrowheads="1"/>
          </p:cNvSpPr>
          <p:nvPr>
            <p:ph type="title"/>
          </p:nvPr>
        </p:nvSpPr>
        <p:spPr/>
        <p:txBody>
          <a:bodyPr/>
          <a:lstStyle/>
          <a:p>
            <a:r>
              <a:rPr lang="en-US" smtClean="0"/>
              <a:t>PHP Syntax</a:t>
            </a:r>
            <a:endParaRPr lang="bg-BG" smtClean="0"/>
          </a:p>
        </p:txBody>
      </p:sp>
      <p:sp>
        <p:nvSpPr>
          <p:cNvPr id="1061891" name="Rectangle 3"/>
          <p:cNvSpPr>
            <a:spLocks noGrp="1" noChangeArrowheads="1"/>
          </p:cNvSpPr>
          <p:nvPr>
            <p:ph type="body" idx="1"/>
          </p:nvPr>
        </p:nvSpPr>
        <p:spPr>
          <a:xfrm>
            <a:off x="228600" y="914400"/>
            <a:ext cx="8686800" cy="5791200"/>
          </a:xfrm>
        </p:spPr>
        <p:txBody>
          <a:bodyPr/>
          <a:lstStyle/>
          <a:p>
            <a:r>
              <a:rPr lang="en-US" sz="2800" dirty="0" smtClean="0"/>
              <a:t>The PHP code starts with &lt;?</a:t>
            </a:r>
            <a:r>
              <a:rPr lang="en-US" sz="2800" dirty="0" err="1" smtClean="0"/>
              <a:t>php</a:t>
            </a:r>
            <a:r>
              <a:rPr lang="en-US" sz="2800" dirty="0" smtClean="0"/>
              <a:t> and ends with ?&gt;</a:t>
            </a:r>
          </a:p>
          <a:p>
            <a:pPr lvl="1"/>
            <a:r>
              <a:rPr lang="en-US" sz="2600" dirty="0" smtClean="0"/>
              <a:t>Depending on server configuration may also start with &lt;? (Short style) – but this is </a:t>
            </a:r>
            <a:r>
              <a:rPr lang="en-US" sz="2600" dirty="0" smtClean="0">
                <a:solidFill>
                  <a:srgbClr val="FF0000"/>
                </a:solidFill>
              </a:rPr>
              <a:t>bad practice</a:t>
            </a:r>
            <a:r>
              <a:rPr lang="en-US" sz="2600" dirty="0" smtClean="0"/>
              <a:t>!</a:t>
            </a:r>
          </a:p>
          <a:p>
            <a:pPr lvl="1"/>
            <a:r>
              <a:rPr lang="en-US" sz="2600" dirty="0" smtClean="0"/>
              <a:t>In terms of XML the &lt;?</a:t>
            </a:r>
            <a:r>
              <a:rPr lang="en-US" sz="2600" dirty="0" err="1" smtClean="0"/>
              <a:t>php</a:t>
            </a:r>
            <a:r>
              <a:rPr lang="en-US" sz="2600" dirty="0" smtClean="0"/>
              <a:t> - ?&gt; part is called "processing instruction"</a:t>
            </a:r>
          </a:p>
          <a:p>
            <a:r>
              <a:rPr lang="en-US" sz="2800" dirty="0" smtClean="0"/>
              <a:t>PHP follows the Perl syntax</a:t>
            </a:r>
          </a:p>
          <a:p>
            <a:pPr lvl="1"/>
            <a:r>
              <a:rPr lang="en-US" sz="2600" dirty="0" smtClean="0"/>
              <a:t>Simplified</a:t>
            </a:r>
          </a:p>
          <a:p>
            <a:pPr lvl="1"/>
            <a:r>
              <a:rPr lang="en-US" sz="2600" dirty="0" smtClean="0"/>
              <a:t>Procedural (Now has OOP too)</a:t>
            </a:r>
          </a:p>
          <a:p>
            <a:pPr lvl="1"/>
            <a:r>
              <a:rPr lang="en-US" sz="2600" dirty="0" smtClean="0"/>
              <a:t>Similar to C and Java</a:t>
            </a:r>
            <a:endParaRPr lang="bg-BG" sz="2600" dirty="0" smtClean="0"/>
          </a:p>
        </p:txBody>
      </p:sp>
    </p:spTree>
    <p:extLst>
      <p:ext uri="{BB962C8B-B14F-4D97-AF65-F5344CB8AC3E}">
        <p14:creationId xmlns:p14="http://schemas.microsoft.com/office/powerpoint/2010/main" xmlns="" val="915603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in PHP (2)</a:t>
            </a:r>
            <a:endParaRPr lang="bg-BG" dirty="0" smtClean="0"/>
          </a:p>
        </p:txBody>
      </p:sp>
      <p:sp>
        <p:nvSpPr>
          <p:cNvPr id="3" name="Content Placeholder 2"/>
          <p:cNvSpPr>
            <a:spLocks noGrp="1"/>
          </p:cNvSpPr>
          <p:nvPr>
            <p:ph idx="1"/>
          </p:nvPr>
        </p:nvSpPr>
        <p:spPr>
          <a:xfrm>
            <a:off x="228600" y="762000"/>
            <a:ext cx="8686800" cy="5638800"/>
          </a:xfrm>
        </p:spPr>
        <p:txBody>
          <a:bodyPr/>
          <a:lstStyle/>
          <a:p>
            <a:r>
              <a:rPr lang="en-US" dirty="0" smtClean="0"/>
              <a:t>Class definition begins with the </a:t>
            </a:r>
            <a:r>
              <a:rPr lang="en-US" dirty="0" smtClean="0">
                <a:latin typeface="Courier New" pitchFamily="49" charset="0"/>
                <a:cs typeface="Courier New" pitchFamily="49" charset="0"/>
              </a:rPr>
              <a:t>class</a:t>
            </a:r>
            <a:r>
              <a:rPr lang="en-US" dirty="0" smtClean="0"/>
              <a:t> keyword, followed by its name and methods and properties list</a:t>
            </a:r>
          </a:p>
          <a:p>
            <a:endParaRPr lang="en-US" dirty="0" smtClean="0"/>
          </a:p>
          <a:p>
            <a:endParaRPr lang="en-US" dirty="0" smtClean="0"/>
          </a:p>
          <a:p>
            <a:endParaRPr lang="en-US" dirty="0" smtClean="0"/>
          </a:p>
          <a:p>
            <a:endParaRPr lang="en-US" dirty="0" smtClean="0"/>
          </a:p>
          <a:p>
            <a:endParaRPr lang="en-US" dirty="0" smtClean="0"/>
          </a:p>
          <a:p>
            <a:pPr lvl="1"/>
            <a:r>
              <a:rPr lang="en-US" dirty="0" smtClean="0"/>
              <a:t>Objects of class (instances) are created with the keyword </a:t>
            </a:r>
            <a:r>
              <a:rPr lang="en-US" dirty="0" smtClean="0">
                <a:latin typeface="Courier New" pitchFamily="49" charset="0"/>
                <a:cs typeface="Courier New" pitchFamily="49" charset="0"/>
              </a:rPr>
              <a:t>new</a:t>
            </a:r>
            <a:endParaRPr lang="bg-BG" dirty="0" smtClean="0">
              <a:latin typeface="Courier New" pitchFamily="49" charset="0"/>
              <a:cs typeface="Courier New" pitchFamily="49" charset="0"/>
            </a:endParaRPr>
          </a:p>
        </p:txBody>
      </p:sp>
      <p:sp>
        <p:nvSpPr>
          <p:cNvPr id="5" name="Rectangle 4"/>
          <p:cNvSpPr/>
          <p:nvPr/>
        </p:nvSpPr>
        <p:spPr bwMode="auto">
          <a:xfrm>
            <a:off x="428625" y="2386012"/>
            <a:ext cx="8358188" cy="3046988"/>
          </a:xfrm>
          <a:prstGeom prst="rect">
            <a:avLst/>
          </a:prstGeom>
          <a:solidFill>
            <a:schemeClr val="bg1"/>
          </a:solidFill>
          <a:ln w="9525" cap="flat" cmpd="sng" algn="ctr">
            <a:solidFill>
              <a:schemeClr val="tx1"/>
            </a:solidFill>
            <a:prstDash val="solid"/>
            <a:round/>
            <a:headEnd type="none" w="med" len="med"/>
            <a:tailEnd type="none" w="med" len="med"/>
          </a:ln>
          <a:effectLst>
            <a:outerShdw dist="17961" dir="2700000" algn="ctr" rotWithShape="0">
              <a:srgbClr val="FFFFFF"/>
            </a:outerShdw>
          </a:effectLst>
        </p:spPr>
        <p:txBody>
          <a:bodyPr>
            <a:spAutoFit/>
          </a:bodyPr>
          <a:lstStyle/>
          <a:p>
            <a:r>
              <a:rPr lang="en-US" sz="2400" dirty="0">
                <a:solidFill>
                  <a:schemeClr val="tx1"/>
                </a:solidFill>
                <a:effectLst>
                  <a:outerShdw blurRad="38100" dist="38100" dir="2700000" algn="tl">
                    <a:srgbClr val="000000">
                      <a:alpha val="43137"/>
                    </a:srgbClr>
                  </a:outerShdw>
                </a:effectLst>
                <a:latin typeface="Courier New" pitchFamily="49" charset="0"/>
                <a:cs typeface="Courier New" pitchFamily="49" charset="0"/>
              </a:rPr>
              <a:t>class A {</a:t>
            </a:r>
          </a:p>
          <a:p>
            <a:r>
              <a:rPr lang="en-US" sz="2400" dirty="0">
                <a:solidFill>
                  <a:schemeClr val="tx1"/>
                </a:solidFill>
                <a:effectLst>
                  <a:outerShdw blurRad="38100" dist="38100" dir="2700000" algn="tl">
                    <a:srgbClr val="000000">
                      <a:alpha val="43137"/>
                    </a:srgbClr>
                  </a:outerShdw>
                </a:effectLst>
                <a:latin typeface="Courier New" pitchFamily="49" charset="0"/>
                <a:cs typeface="Courier New" pitchFamily="49" charset="0"/>
              </a:rPr>
              <a:t>	function foo () {</a:t>
            </a:r>
          </a:p>
          <a:p>
            <a:r>
              <a:rPr lang="en-US" sz="2400" dirty="0">
                <a:solidFill>
                  <a:schemeClr val="tx1"/>
                </a:solidFill>
                <a:effectLst>
                  <a:outerShdw blurRad="38100" dist="38100" dir="2700000" algn="tl">
                    <a:srgbClr val="000000">
                      <a:alpha val="43137"/>
                    </a:srgbClr>
                  </a:outerShdw>
                </a:effectLst>
                <a:latin typeface="Courier New" pitchFamily="49" charset="0"/>
                <a:cs typeface="Courier New" pitchFamily="49" charset="0"/>
              </a:rPr>
              <a:t>		echo "foo here!";</a:t>
            </a:r>
            <a:br>
              <a:rPr lang="en-US" sz="2400" dirty="0">
                <a:solidFill>
                  <a:schemeClr val="tx1"/>
                </a:solidFill>
                <a:effectLst>
                  <a:outerShdw blurRad="38100" dist="38100" dir="2700000" algn="tl">
                    <a:srgbClr val="000000">
                      <a:alpha val="43137"/>
                    </a:srgbClr>
                  </a:outerShdw>
                </a:effectLst>
                <a:latin typeface="Courier New" pitchFamily="49" charset="0"/>
                <a:cs typeface="Courier New" pitchFamily="49" charset="0"/>
              </a:rPr>
            </a:br>
            <a:r>
              <a:rPr lang="en-US" sz="2400" dirty="0">
                <a:solidFill>
                  <a:schemeClr val="tx1"/>
                </a:solidFill>
                <a:effectLst>
                  <a:outerShdw blurRad="38100" dist="38100" dir="2700000" algn="tl">
                    <a:srgbClr val="000000">
                      <a:alpha val="43137"/>
                    </a:srgbClr>
                  </a:outerShdw>
                </a:effectLst>
                <a:latin typeface="Courier New" pitchFamily="49" charset="0"/>
                <a:cs typeface="Courier New" pitchFamily="49" charset="0"/>
              </a:rPr>
              <a:t>	}</a:t>
            </a:r>
          </a:p>
          <a:p>
            <a:r>
              <a:rPr lang="en-US" sz="2400" dirty="0">
                <a:solidFill>
                  <a:schemeClr val="tx1"/>
                </a:solidFill>
                <a:effectLst>
                  <a:outerShdw blurRad="38100" dist="38100" dir="2700000" algn="tl">
                    <a:srgbClr val="000000">
                      <a:alpha val="43137"/>
                    </a:srgbClr>
                  </a:outerShdw>
                </a:effectLst>
                <a:latin typeface="Courier New" pitchFamily="49" charset="0"/>
                <a:cs typeface="Courier New" pitchFamily="49" charset="0"/>
              </a:rPr>
              <a:t>}</a:t>
            </a:r>
          </a:p>
          <a:p>
            <a:r>
              <a:rPr lang="en-US" sz="2400" dirty="0">
                <a:solidFill>
                  <a:schemeClr val="tx1"/>
                </a:solidFill>
                <a:effectLst>
                  <a:outerShdw blurRad="38100" dist="38100" dir="2700000" algn="tl">
                    <a:srgbClr val="000000">
                      <a:alpha val="43137"/>
                    </a:srgbClr>
                  </a:outerShdw>
                </a:effectLst>
                <a:latin typeface="Courier New" pitchFamily="49" charset="0"/>
                <a:cs typeface="Courier New" pitchFamily="49" charset="0"/>
              </a:rPr>
              <a:t>$</a:t>
            </a:r>
            <a:r>
              <a:rPr lang="en-US" sz="2400" dirty="0" err="1">
                <a:solidFill>
                  <a:schemeClr val="tx1"/>
                </a:solidFill>
                <a:effectLst>
                  <a:outerShdw blurRad="38100" dist="38100" dir="2700000" algn="tl">
                    <a:srgbClr val="000000">
                      <a:alpha val="43137"/>
                    </a:srgbClr>
                  </a:outerShdw>
                </a:effectLst>
                <a:latin typeface="Courier New" pitchFamily="49" charset="0"/>
                <a:cs typeface="Courier New" pitchFamily="49" charset="0"/>
              </a:rPr>
              <a:t>myFirstObject</a:t>
            </a:r>
            <a:r>
              <a:rPr lang="en-US" sz="2400" dirty="0">
                <a:solidFill>
                  <a:schemeClr val="tx1"/>
                </a:solidFill>
                <a:effectLst>
                  <a:outerShdw blurRad="38100" dist="38100" dir="2700000" algn="tl">
                    <a:srgbClr val="000000">
                      <a:alpha val="43137"/>
                    </a:srgbClr>
                  </a:outerShdw>
                </a:effectLst>
                <a:latin typeface="Courier New" pitchFamily="49" charset="0"/>
                <a:cs typeface="Courier New" pitchFamily="49" charset="0"/>
              </a:rPr>
              <a:t> = new A();</a:t>
            </a:r>
          </a:p>
          <a:p>
            <a:r>
              <a:rPr lang="en-US" sz="2400" dirty="0">
                <a:solidFill>
                  <a:schemeClr val="tx1"/>
                </a:solidFill>
                <a:effectLst>
                  <a:outerShdw blurRad="38100" dist="38100" dir="2700000" algn="tl">
                    <a:srgbClr val="000000">
                      <a:alpha val="43137"/>
                    </a:srgbClr>
                  </a:outerShdw>
                </a:effectLst>
                <a:latin typeface="Courier New" pitchFamily="49" charset="0"/>
                <a:cs typeface="Courier New" pitchFamily="49" charset="0"/>
              </a:rPr>
              <a:t>$</a:t>
            </a:r>
            <a:r>
              <a:rPr lang="en-US" sz="2400" dirty="0" err="1">
                <a:solidFill>
                  <a:schemeClr val="tx1"/>
                </a:solidFill>
                <a:effectLst>
                  <a:outerShdw blurRad="38100" dist="38100" dir="2700000" algn="tl">
                    <a:srgbClr val="000000">
                      <a:alpha val="43137"/>
                    </a:srgbClr>
                  </a:outerShdw>
                </a:effectLst>
                <a:latin typeface="Courier New" pitchFamily="49" charset="0"/>
                <a:cs typeface="Courier New" pitchFamily="49" charset="0"/>
              </a:rPr>
              <a:t>myFirstObject</a:t>
            </a:r>
            <a:r>
              <a:rPr lang="en-US" sz="2400" dirty="0">
                <a:solidFill>
                  <a:schemeClr val="tx1"/>
                </a:solidFill>
                <a:effectLst>
                  <a:outerShdw blurRad="38100" dist="38100" dir="2700000" algn="tl">
                    <a:srgbClr val="000000">
                      <a:alpha val="43137"/>
                    </a:srgbClr>
                  </a:outerShdw>
                </a:effectLst>
                <a:latin typeface="Courier New" pitchFamily="49" charset="0"/>
                <a:cs typeface="Courier New" pitchFamily="49" charset="0"/>
              </a:rPr>
              <a:t>-&gt;foo(); // prints out "foo here!";</a:t>
            </a:r>
          </a:p>
        </p:txBody>
      </p:sp>
      <p:sp>
        <p:nvSpPr>
          <p:cNvPr id="6" name="Rectangular Callout 5"/>
          <p:cNvSpPr/>
          <p:nvPr/>
        </p:nvSpPr>
        <p:spPr bwMode="auto">
          <a:xfrm>
            <a:off x="1000125" y="1662112"/>
            <a:ext cx="2357438" cy="642938"/>
          </a:xfrm>
          <a:prstGeom prst="wedgeRectCallout">
            <a:avLst/>
          </a:prstGeom>
          <a:ln>
            <a:headEnd type="none" w="med" len="med"/>
            <a:tailEnd type="none" w="med" len="med"/>
          </a:ln>
        </p:spPr>
        <p:style>
          <a:lnRef idx="3">
            <a:schemeClr val="lt1"/>
          </a:lnRef>
          <a:fillRef idx="1">
            <a:schemeClr val="dk1"/>
          </a:fillRef>
          <a:effectRef idx="1">
            <a:schemeClr val="dk1"/>
          </a:effectRef>
          <a:fontRef idx="minor">
            <a:schemeClr val="lt1"/>
          </a:fontRef>
        </p:style>
        <p:txBody>
          <a:bodyPr anchor="ctr"/>
          <a:lstStyle/>
          <a:p>
            <a:r>
              <a:rPr lang="en-US" sz="2800" dirty="0">
                <a:effectLst>
                  <a:outerShdw blurRad="38100" dist="38100" dir="2700000" algn="tl">
                    <a:srgbClr val="FFFFFF"/>
                  </a:outerShdw>
                </a:effectLst>
              </a:rPr>
              <a:t>class name</a:t>
            </a:r>
            <a:endParaRPr lang="bg-BG" sz="2800" dirty="0">
              <a:effectLst>
                <a:outerShdw blurRad="38100" dist="38100" dir="2700000" algn="tl">
                  <a:srgbClr val="FFFFFF"/>
                </a:outerShdw>
              </a:effectLst>
            </a:endParaRPr>
          </a:p>
        </p:txBody>
      </p:sp>
      <p:sp>
        <p:nvSpPr>
          <p:cNvPr id="7" name="Rectangular Callout 6"/>
          <p:cNvSpPr/>
          <p:nvPr/>
        </p:nvSpPr>
        <p:spPr bwMode="auto">
          <a:xfrm>
            <a:off x="2643188" y="1590675"/>
            <a:ext cx="2786062" cy="1071562"/>
          </a:xfrm>
          <a:prstGeom prst="wedgeRectCallout">
            <a:avLst/>
          </a:prstGeom>
          <a:ln>
            <a:headEnd type="none" w="med" len="med"/>
            <a:tailEnd type="none" w="med" len="med"/>
          </a:ln>
        </p:spPr>
        <p:style>
          <a:lnRef idx="3">
            <a:schemeClr val="lt1"/>
          </a:lnRef>
          <a:fillRef idx="1">
            <a:schemeClr val="dk1"/>
          </a:fillRef>
          <a:effectRef idx="1">
            <a:schemeClr val="dk1"/>
          </a:effectRef>
          <a:fontRef idx="minor">
            <a:schemeClr val="lt1"/>
          </a:fontRef>
        </p:style>
        <p:txBody>
          <a:bodyPr anchor="ctr"/>
          <a:lstStyle/>
          <a:p>
            <a:r>
              <a:rPr lang="en-US" sz="2800" dirty="0">
                <a:effectLst>
                  <a:outerShdw blurRad="38100" dist="38100" dir="2700000" algn="tl">
                    <a:srgbClr val="FFFFFF"/>
                  </a:outerShdw>
                </a:effectLst>
              </a:rPr>
              <a:t>Method name and body</a:t>
            </a:r>
            <a:endParaRPr lang="bg-BG" sz="2800" dirty="0">
              <a:effectLst>
                <a:outerShdw blurRad="38100" dist="38100" dir="2700000" algn="tl">
                  <a:srgbClr val="FFFFFF"/>
                </a:outerShdw>
              </a:effectLst>
            </a:endParaRPr>
          </a:p>
        </p:txBody>
      </p:sp>
      <p:sp>
        <p:nvSpPr>
          <p:cNvPr id="8" name="Rectangular Callout 7"/>
          <p:cNvSpPr/>
          <p:nvPr/>
        </p:nvSpPr>
        <p:spPr bwMode="auto">
          <a:xfrm>
            <a:off x="3143250" y="2876550"/>
            <a:ext cx="3143250" cy="1000125"/>
          </a:xfrm>
          <a:prstGeom prst="wedgeRectCallout">
            <a:avLst/>
          </a:prstGeom>
          <a:ln>
            <a:headEnd type="none" w="med" len="med"/>
            <a:tailEnd type="none" w="med" len="med"/>
          </a:ln>
        </p:spPr>
        <p:style>
          <a:lnRef idx="3">
            <a:schemeClr val="lt1"/>
          </a:lnRef>
          <a:fillRef idx="1">
            <a:schemeClr val="dk1"/>
          </a:fillRef>
          <a:effectRef idx="1">
            <a:schemeClr val="dk1"/>
          </a:effectRef>
          <a:fontRef idx="minor">
            <a:schemeClr val="lt1"/>
          </a:fontRef>
        </p:style>
        <p:txBody>
          <a:bodyPr anchor="ctr"/>
          <a:lstStyle/>
          <a:p>
            <a:r>
              <a:rPr lang="en-US" sz="2800" dirty="0">
                <a:effectLst>
                  <a:outerShdw blurRad="38100" dist="38100" dir="2700000" algn="tl">
                    <a:srgbClr val="FFFFFF"/>
                  </a:outerShdw>
                </a:effectLst>
              </a:rPr>
              <a:t>Create new object of class A</a:t>
            </a:r>
            <a:endParaRPr lang="bg-BG" sz="2800" dirty="0">
              <a:effectLst>
                <a:outerShdw blurRad="38100" dist="38100" dir="2700000" algn="tl">
                  <a:srgbClr val="FFFFFF"/>
                </a:outerShdw>
              </a:effectLst>
            </a:endParaRPr>
          </a:p>
        </p:txBody>
      </p:sp>
      <p:sp>
        <p:nvSpPr>
          <p:cNvPr id="10" name="Rectangular Callout 9"/>
          <p:cNvSpPr/>
          <p:nvPr/>
        </p:nvSpPr>
        <p:spPr bwMode="auto">
          <a:xfrm>
            <a:off x="928688" y="5019675"/>
            <a:ext cx="3143250" cy="1000125"/>
          </a:xfrm>
          <a:prstGeom prst="wedgeRectCallout">
            <a:avLst>
              <a:gd name="adj1" fmla="val -22397"/>
              <a:gd name="adj2" fmla="val -91846"/>
            </a:avLst>
          </a:prstGeom>
          <a:ln>
            <a:headEnd type="none" w="med" len="med"/>
            <a:tailEnd type="none" w="med" len="med"/>
          </a:ln>
        </p:spPr>
        <p:style>
          <a:lnRef idx="3">
            <a:schemeClr val="lt1"/>
          </a:lnRef>
          <a:fillRef idx="1">
            <a:schemeClr val="dk1"/>
          </a:fillRef>
          <a:effectRef idx="1">
            <a:schemeClr val="dk1"/>
          </a:effectRef>
          <a:fontRef idx="minor">
            <a:schemeClr val="lt1"/>
          </a:fontRef>
        </p:style>
        <p:txBody>
          <a:bodyPr anchor="ctr"/>
          <a:lstStyle/>
          <a:p>
            <a:r>
              <a:rPr lang="en-US" sz="2800" dirty="0">
                <a:effectLst>
                  <a:outerShdw blurRad="38100" dist="38100" dir="2700000" algn="tl">
                    <a:srgbClr val="FFFFFF"/>
                  </a:outerShdw>
                </a:effectLst>
              </a:rPr>
              <a:t>Execute method of this </a:t>
            </a:r>
            <a:r>
              <a:rPr lang="en-US" sz="2800" u="sng" dirty="0">
                <a:effectLst>
                  <a:outerShdw blurRad="38100" dist="38100" dir="2700000" algn="tl">
                    <a:srgbClr val="FFFFFF"/>
                  </a:outerShdw>
                </a:effectLst>
              </a:rPr>
              <a:t>object</a:t>
            </a:r>
            <a:endParaRPr lang="bg-BG" sz="2800" u="sng" dirty="0">
              <a:effectLst>
                <a:outerShdw blurRad="38100" dist="38100" dir="2700000" algn="tl">
                  <a:srgbClr val="FFFFFF"/>
                </a:outerShdw>
              </a:effectLst>
            </a:endParaRPr>
          </a:p>
        </p:txBody>
      </p:sp>
    </p:spTree>
    <p:extLst>
      <p:ext uri="{BB962C8B-B14F-4D97-AF65-F5344CB8AC3E}">
        <p14:creationId xmlns:p14="http://schemas.microsoft.com/office/powerpoint/2010/main" xmlns="" val="397660092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7"/>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8"/>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10" grpId="0" animBg="1"/>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Constructors</a:t>
            </a:r>
            <a:endParaRPr lang="bg-BG" smtClean="0"/>
          </a:p>
        </p:txBody>
      </p:sp>
      <p:sp>
        <p:nvSpPr>
          <p:cNvPr id="3" name="Content Placeholder 2"/>
          <p:cNvSpPr>
            <a:spLocks noGrp="1"/>
          </p:cNvSpPr>
          <p:nvPr>
            <p:ph idx="1"/>
          </p:nvPr>
        </p:nvSpPr>
        <p:spPr>
          <a:xfrm>
            <a:off x="323850" y="990600"/>
            <a:ext cx="8496300" cy="5329238"/>
          </a:xfrm>
        </p:spPr>
        <p:txBody>
          <a:bodyPr/>
          <a:lstStyle/>
          <a:p>
            <a:r>
              <a:rPr lang="en-US" smtClean="0"/>
              <a:t>Each class can have only one constructor</a:t>
            </a:r>
          </a:p>
          <a:p>
            <a:endParaRPr lang="en-US" dirty="0" smtClean="0"/>
          </a:p>
          <a:p>
            <a:endParaRPr lang="en-US" dirty="0" smtClean="0"/>
          </a:p>
          <a:p>
            <a:endParaRPr lang="en-US" dirty="0" smtClean="0"/>
          </a:p>
          <a:p>
            <a:endParaRPr lang="en-US" dirty="0" smtClean="0"/>
          </a:p>
          <a:p>
            <a:endParaRPr lang="en-US" dirty="0" smtClean="0"/>
          </a:p>
          <a:p>
            <a:endParaRPr lang="en-US" dirty="0" smtClean="0"/>
          </a:p>
          <a:p>
            <a:pPr lvl="1"/>
            <a:r>
              <a:rPr lang="en-US" dirty="0" smtClean="0"/>
              <a:t>All parameters of the creating of the object are passed to the constructor</a:t>
            </a:r>
            <a:endParaRPr lang="bg-BG" dirty="0" smtClean="0"/>
          </a:p>
        </p:txBody>
      </p:sp>
      <p:sp>
        <p:nvSpPr>
          <p:cNvPr id="4" name="Rectangle 3"/>
          <p:cNvSpPr/>
          <p:nvPr/>
        </p:nvSpPr>
        <p:spPr bwMode="auto">
          <a:xfrm>
            <a:off x="428625" y="1600200"/>
            <a:ext cx="8358188" cy="3785652"/>
          </a:xfrm>
          <a:prstGeom prst="rect">
            <a:avLst/>
          </a:prstGeom>
          <a:solidFill>
            <a:schemeClr val="bg1"/>
          </a:solidFill>
          <a:ln w="9525" cap="flat" cmpd="sng" algn="ctr">
            <a:solidFill>
              <a:schemeClr val="tx1"/>
            </a:solidFill>
            <a:prstDash val="solid"/>
            <a:round/>
            <a:headEnd type="none" w="med" len="med"/>
            <a:tailEnd type="none" w="med" len="med"/>
          </a:ln>
          <a:effectLst>
            <a:outerShdw dist="17961" dir="2700000" algn="ctr" rotWithShape="0">
              <a:srgbClr val="FFFFFF"/>
            </a:outerShdw>
          </a:effectLst>
        </p:spPr>
        <p:txBody>
          <a:bodyPr>
            <a:spAutoFit/>
          </a:bodyPr>
          <a:lstStyle/>
          <a:p>
            <a:r>
              <a:rPr lang="en-US" sz="2400" dirty="0">
                <a:solidFill>
                  <a:schemeClr val="tx1"/>
                </a:solidFill>
                <a:effectLst>
                  <a:outerShdw blurRad="38100" dist="38100" dir="2700000" algn="tl">
                    <a:srgbClr val="000000">
                      <a:alpha val="43137"/>
                    </a:srgbClr>
                  </a:outerShdw>
                </a:effectLst>
                <a:latin typeface="Courier New" pitchFamily="49" charset="0"/>
                <a:cs typeface="Courier New" pitchFamily="49" charset="0"/>
              </a:rPr>
              <a:t>class A {</a:t>
            </a:r>
          </a:p>
          <a:p>
            <a:r>
              <a:rPr lang="en-US" sz="2400" dirty="0">
                <a:solidFill>
                  <a:schemeClr val="tx1"/>
                </a:solidFill>
                <a:effectLst>
                  <a:outerShdw blurRad="38100" dist="38100" dir="2700000" algn="tl">
                    <a:srgbClr val="000000">
                      <a:alpha val="43137"/>
                    </a:srgbClr>
                  </a:outerShdw>
                </a:effectLst>
                <a:latin typeface="Courier New" pitchFamily="49" charset="0"/>
                <a:cs typeface="Courier New" pitchFamily="49" charset="0"/>
              </a:rPr>
              <a:t>	function __construct ($bar) {</a:t>
            </a:r>
          </a:p>
          <a:p>
            <a:r>
              <a:rPr lang="en-US" sz="2400" dirty="0">
                <a:solidFill>
                  <a:schemeClr val="tx1"/>
                </a:solidFill>
                <a:effectLst>
                  <a:outerShdw blurRad="38100" dist="38100" dir="2700000" algn="tl">
                    <a:srgbClr val="000000">
                      <a:alpha val="43137"/>
                    </a:srgbClr>
                  </a:outerShdw>
                </a:effectLst>
                <a:latin typeface="Courier New" pitchFamily="49" charset="0"/>
                <a:cs typeface="Courier New" pitchFamily="49" charset="0"/>
              </a:rPr>
              <a:t>		echo $bar;</a:t>
            </a:r>
            <a:br>
              <a:rPr lang="en-US" sz="2400" dirty="0">
                <a:solidFill>
                  <a:schemeClr val="tx1"/>
                </a:solidFill>
                <a:effectLst>
                  <a:outerShdw blurRad="38100" dist="38100" dir="2700000" algn="tl">
                    <a:srgbClr val="000000">
                      <a:alpha val="43137"/>
                    </a:srgbClr>
                  </a:outerShdw>
                </a:effectLst>
                <a:latin typeface="Courier New" pitchFamily="49" charset="0"/>
                <a:cs typeface="Courier New" pitchFamily="49" charset="0"/>
              </a:rPr>
            </a:br>
            <a:r>
              <a:rPr lang="en-US" sz="2400" dirty="0">
                <a:solidFill>
                  <a:schemeClr val="tx1"/>
                </a:solidFill>
                <a:effectLst>
                  <a:outerShdw blurRad="38100" dist="38100" dir="2700000" algn="tl">
                    <a:srgbClr val="000000">
                      <a:alpha val="43137"/>
                    </a:srgbClr>
                  </a:outerShdw>
                </a:effectLst>
                <a:latin typeface="Courier New" pitchFamily="49" charset="0"/>
                <a:cs typeface="Courier New" pitchFamily="49" charset="0"/>
              </a:rPr>
              <a:t>	}</a:t>
            </a:r>
          </a:p>
          <a:p>
            <a:r>
              <a:rPr lang="en-US" sz="2400" dirty="0">
                <a:solidFill>
                  <a:schemeClr val="tx1"/>
                </a:solidFill>
                <a:effectLst>
                  <a:outerShdw blurRad="38100" dist="38100" dir="2700000" algn="tl">
                    <a:srgbClr val="000000">
                      <a:alpha val="43137"/>
                    </a:srgbClr>
                  </a:outerShdw>
                </a:effectLst>
                <a:latin typeface="Courier New" pitchFamily="49" charset="0"/>
                <a:cs typeface="Courier New" pitchFamily="49" charset="0"/>
              </a:rPr>
              <a:t>	function foo () {</a:t>
            </a:r>
          </a:p>
          <a:p>
            <a:r>
              <a:rPr lang="en-US" sz="2400" dirty="0">
                <a:solidFill>
                  <a:schemeClr val="tx1"/>
                </a:solidFill>
                <a:effectLst>
                  <a:outerShdw blurRad="38100" dist="38100" dir="2700000" algn="tl">
                    <a:srgbClr val="000000">
                      <a:alpha val="43137"/>
                    </a:srgbClr>
                  </a:outerShdw>
                </a:effectLst>
                <a:latin typeface="Courier New" pitchFamily="49" charset="0"/>
                <a:cs typeface="Courier New" pitchFamily="49" charset="0"/>
              </a:rPr>
              <a:t>		echo "foo here!";</a:t>
            </a:r>
            <a:br>
              <a:rPr lang="en-US" sz="2400" dirty="0">
                <a:solidFill>
                  <a:schemeClr val="tx1"/>
                </a:solidFill>
                <a:effectLst>
                  <a:outerShdw blurRad="38100" dist="38100" dir="2700000" algn="tl">
                    <a:srgbClr val="000000">
                      <a:alpha val="43137"/>
                    </a:srgbClr>
                  </a:outerShdw>
                </a:effectLst>
                <a:latin typeface="Courier New" pitchFamily="49" charset="0"/>
                <a:cs typeface="Courier New" pitchFamily="49" charset="0"/>
              </a:rPr>
            </a:br>
            <a:r>
              <a:rPr lang="en-US" sz="2400" dirty="0">
                <a:solidFill>
                  <a:schemeClr val="tx1"/>
                </a:solidFill>
                <a:effectLst>
                  <a:outerShdw blurRad="38100" dist="38100" dir="2700000" algn="tl">
                    <a:srgbClr val="000000">
                      <a:alpha val="43137"/>
                    </a:srgbClr>
                  </a:outerShdw>
                </a:effectLst>
                <a:latin typeface="Courier New" pitchFamily="49" charset="0"/>
                <a:cs typeface="Courier New" pitchFamily="49" charset="0"/>
              </a:rPr>
              <a:t>	}</a:t>
            </a:r>
          </a:p>
          <a:p>
            <a:r>
              <a:rPr lang="en-US" sz="2400" dirty="0">
                <a:solidFill>
                  <a:schemeClr val="tx1"/>
                </a:solidFill>
                <a:effectLst>
                  <a:outerShdw blurRad="38100" dist="38100" dir="2700000" algn="tl">
                    <a:srgbClr val="000000">
                      <a:alpha val="43137"/>
                    </a:srgbClr>
                  </a:outerShdw>
                </a:effectLst>
                <a:latin typeface="Courier New" pitchFamily="49" charset="0"/>
                <a:cs typeface="Courier New" pitchFamily="49" charset="0"/>
              </a:rPr>
              <a:t>}</a:t>
            </a:r>
          </a:p>
          <a:p>
            <a:r>
              <a:rPr lang="en-US" sz="2400" dirty="0">
                <a:solidFill>
                  <a:schemeClr val="tx1"/>
                </a:solidFill>
                <a:effectLst>
                  <a:outerShdw blurRad="38100" dist="38100" dir="2700000" algn="tl">
                    <a:srgbClr val="000000">
                      <a:alpha val="43137"/>
                    </a:srgbClr>
                  </a:outerShdw>
                </a:effectLst>
                <a:latin typeface="Courier New" pitchFamily="49" charset="0"/>
                <a:cs typeface="Courier New" pitchFamily="49" charset="0"/>
              </a:rPr>
              <a:t>$</a:t>
            </a:r>
            <a:r>
              <a:rPr lang="en-US" sz="2400" dirty="0" err="1">
                <a:solidFill>
                  <a:schemeClr val="tx1"/>
                </a:solidFill>
                <a:effectLst>
                  <a:outerShdw blurRad="38100" dist="38100" dir="2700000" algn="tl">
                    <a:srgbClr val="000000">
                      <a:alpha val="43137"/>
                    </a:srgbClr>
                  </a:outerShdw>
                </a:effectLst>
                <a:latin typeface="Courier New" pitchFamily="49" charset="0"/>
                <a:cs typeface="Courier New" pitchFamily="49" charset="0"/>
              </a:rPr>
              <a:t>myFirstObject</a:t>
            </a:r>
            <a:r>
              <a:rPr lang="en-US" sz="2400" dirty="0">
                <a:solidFill>
                  <a:schemeClr val="tx1"/>
                </a:solidFill>
                <a:effectLst>
                  <a:outerShdw blurRad="38100" dist="38100" dir="2700000" algn="tl">
                    <a:srgbClr val="000000">
                      <a:alpha val="43137"/>
                    </a:srgbClr>
                  </a:outerShdw>
                </a:effectLst>
                <a:latin typeface="Courier New" pitchFamily="49" charset="0"/>
                <a:cs typeface="Courier New" pitchFamily="49" charset="0"/>
              </a:rPr>
              <a:t> = new A('test'); </a:t>
            </a:r>
          </a:p>
          <a:p>
            <a:r>
              <a:rPr lang="en-US" sz="2400" dirty="0">
                <a:solidFill>
                  <a:schemeClr val="tx1"/>
                </a:solidFill>
                <a:effectLst>
                  <a:outerShdw blurRad="38100" dist="38100" dir="2700000" algn="tl">
                    <a:srgbClr val="000000">
                      <a:alpha val="43137"/>
                    </a:srgbClr>
                  </a:outerShdw>
                </a:effectLst>
                <a:latin typeface="Courier New" pitchFamily="49" charset="0"/>
                <a:cs typeface="Courier New" pitchFamily="49" charset="0"/>
              </a:rPr>
              <a:t>// print 'test'</a:t>
            </a:r>
          </a:p>
        </p:txBody>
      </p:sp>
    </p:spTree>
    <p:extLst>
      <p:ext uri="{BB962C8B-B14F-4D97-AF65-F5344CB8AC3E}">
        <p14:creationId xmlns:p14="http://schemas.microsoft.com/office/powerpoint/2010/main" xmlns="" val="43377341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Properties</a:t>
            </a:r>
            <a:endParaRPr lang="bg-BG" smtClean="0"/>
          </a:p>
        </p:txBody>
      </p:sp>
      <p:sp>
        <p:nvSpPr>
          <p:cNvPr id="3" name="Content Placeholder 2"/>
          <p:cNvSpPr>
            <a:spLocks noGrp="1"/>
          </p:cNvSpPr>
          <p:nvPr>
            <p:ph idx="1"/>
          </p:nvPr>
        </p:nvSpPr>
        <p:spPr>
          <a:xfrm>
            <a:off x="228600" y="914400"/>
            <a:ext cx="8686800" cy="5638800"/>
          </a:xfrm>
        </p:spPr>
        <p:txBody>
          <a:bodyPr/>
          <a:lstStyle/>
          <a:p>
            <a:pPr>
              <a:spcBef>
                <a:spcPct val="50000"/>
              </a:spcBef>
            </a:pPr>
            <a:r>
              <a:rPr lang="en-US" sz="2800" dirty="0" smtClean="0"/>
              <a:t>Class can have unlimited number of properties</a:t>
            </a:r>
          </a:p>
          <a:p>
            <a:pPr>
              <a:spcBef>
                <a:spcPct val="50000"/>
              </a:spcBef>
            </a:pPr>
            <a:endParaRPr lang="en-US" sz="2800" dirty="0" smtClean="0"/>
          </a:p>
          <a:p>
            <a:pPr>
              <a:spcBef>
                <a:spcPct val="50000"/>
              </a:spcBef>
            </a:pPr>
            <a:endParaRPr lang="en-US" sz="2800" dirty="0" smtClean="0"/>
          </a:p>
          <a:p>
            <a:pPr>
              <a:spcBef>
                <a:spcPct val="50000"/>
              </a:spcBef>
            </a:pPr>
            <a:endParaRPr lang="en-US" sz="2800" dirty="0" smtClean="0"/>
          </a:p>
          <a:p>
            <a:pPr>
              <a:spcBef>
                <a:spcPct val="50000"/>
              </a:spcBef>
            </a:pPr>
            <a:endParaRPr lang="en-US" sz="2800" dirty="0" smtClean="0"/>
          </a:p>
          <a:p>
            <a:pPr>
              <a:spcBef>
                <a:spcPct val="50000"/>
              </a:spcBef>
            </a:pPr>
            <a:endParaRPr lang="en-US" sz="2800" dirty="0" smtClean="0"/>
          </a:p>
          <a:p>
            <a:pPr>
              <a:spcBef>
                <a:spcPct val="50000"/>
              </a:spcBef>
            </a:pPr>
            <a:r>
              <a:rPr lang="en-US" sz="3000" dirty="0" smtClean="0"/>
              <a:t>The </a:t>
            </a:r>
            <a:r>
              <a:rPr lang="en-US" sz="3000" dirty="0" smtClean="0">
                <a:latin typeface="Courier New" pitchFamily="49" charset="0"/>
                <a:cs typeface="Courier New" pitchFamily="49" charset="0"/>
              </a:rPr>
              <a:t>$this</a:t>
            </a:r>
            <a:r>
              <a:rPr lang="en-US" sz="3000" dirty="0" smtClean="0"/>
              <a:t> variable points to the current object – called </a:t>
            </a:r>
            <a:r>
              <a:rPr lang="en-US" sz="3000" dirty="0" smtClean="0">
                <a:solidFill>
                  <a:schemeClr val="folHlink"/>
                </a:solidFill>
                <a:effectLst>
                  <a:outerShdw blurRad="38100" dist="38100" dir="2700000" algn="tl">
                    <a:srgbClr val="000000"/>
                  </a:outerShdw>
                </a:effectLst>
              </a:rPr>
              <a:t>execution context</a:t>
            </a:r>
            <a:endParaRPr lang="bg-BG" sz="3000" dirty="0" smtClean="0">
              <a:solidFill>
                <a:schemeClr val="folHlink"/>
              </a:solidFill>
              <a:effectLst>
                <a:outerShdw blurRad="38100" dist="38100" dir="2700000" algn="tl">
                  <a:srgbClr val="000000"/>
                </a:outerShdw>
              </a:effectLst>
            </a:endParaRPr>
          </a:p>
        </p:txBody>
      </p:sp>
      <p:sp>
        <p:nvSpPr>
          <p:cNvPr id="4" name="Rectangle 3"/>
          <p:cNvSpPr/>
          <p:nvPr/>
        </p:nvSpPr>
        <p:spPr bwMode="auto">
          <a:xfrm>
            <a:off x="539750" y="1407616"/>
            <a:ext cx="7461250" cy="3985706"/>
          </a:xfrm>
          <a:prstGeom prst="rect">
            <a:avLst/>
          </a:prstGeom>
          <a:solidFill>
            <a:schemeClr val="bg1"/>
          </a:solidFill>
          <a:ln w="9525" cap="flat" cmpd="sng" algn="ctr">
            <a:solidFill>
              <a:schemeClr val="tx1"/>
            </a:solidFill>
            <a:prstDash val="solid"/>
            <a:round/>
            <a:headEnd type="none" w="med" len="med"/>
            <a:tailEnd type="none" w="med" len="med"/>
          </a:ln>
          <a:effectLst>
            <a:outerShdw dist="17961" dir="2700000" algn="ctr" rotWithShape="0">
              <a:srgbClr val="FFFFFF"/>
            </a:outerShdw>
          </a:effectLst>
        </p:spPr>
        <p:txBody>
          <a:bodyPr wrap="square">
            <a:spAutoFit/>
          </a:bodyPr>
          <a:lstStyle/>
          <a:p>
            <a:r>
              <a:rPr lang="en-US" sz="2300" dirty="0">
                <a:solidFill>
                  <a:schemeClr val="tx1"/>
                </a:solidFill>
                <a:effectLst>
                  <a:outerShdw blurRad="38100" dist="38100" dir="2700000" algn="tl">
                    <a:srgbClr val="000000">
                      <a:alpha val="43137"/>
                    </a:srgbClr>
                  </a:outerShdw>
                </a:effectLst>
                <a:latin typeface="Courier New" pitchFamily="49" charset="0"/>
                <a:cs typeface="Courier New" pitchFamily="49" charset="0"/>
              </a:rPr>
              <a:t>class A {</a:t>
            </a:r>
          </a:p>
          <a:p>
            <a:r>
              <a:rPr lang="en-US" sz="2300" dirty="0">
                <a:solidFill>
                  <a:schemeClr val="tx1"/>
                </a:solidFill>
                <a:effectLst>
                  <a:outerShdw blurRad="38100" dist="38100" dir="2700000" algn="tl">
                    <a:srgbClr val="000000">
                      <a:alpha val="43137"/>
                    </a:srgbClr>
                  </a:outerShdw>
                </a:effectLst>
                <a:latin typeface="Courier New" pitchFamily="49" charset="0"/>
                <a:cs typeface="Courier New" pitchFamily="49" charset="0"/>
              </a:rPr>
              <a:t>	var $bar;</a:t>
            </a:r>
          </a:p>
          <a:p>
            <a:r>
              <a:rPr lang="en-US" sz="2300" dirty="0">
                <a:solidFill>
                  <a:schemeClr val="tx1"/>
                </a:solidFill>
                <a:effectLst>
                  <a:outerShdw blurRad="38100" dist="38100" dir="2700000" algn="tl">
                    <a:srgbClr val="000000">
                      <a:alpha val="43137"/>
                    </a:srgbClr>
                  </a:outerShdw>
                </a:effectLst>
                <a:latin typeface="Courier New" pitchFamily="49" charset="0"/>
                <a:cs typeface="Courier New" pitchFamily="49" charset="0"/>
              </a:rPr>
              <a:t>	function __construct ($bar) {</a:t>
            </a:r>
          </a:p>
          <a:p>
            <a:r>
              <a:rPr lang="en-US" sz="2300" dirty="0">
                <a:solidFill>
                  <a:schemeClr val="tx1"/>
                </a:solidFill>
                <a:effectLst>
                  <a:outerShdw blurRad="38100" dist="38100" dir="2700000" algn="tl">
                    <a:srgbClr val="000000">
                      <a:alpha val="43137"/>
                    </a:srgbClr>
                  </a:outerShdw>
                </a:effectLst>
                <a:latin typeface="Courier New" pitchFamily="49" charset="0"/>
                <a:cs typeface="Courier New" pitchFamily="49" charset="0"/>
              </a:rPr>
              <a:t>		$this-&gt;bar = $bar;</a:t>
            </a:r>
            <a:br>
              <a:rPr lang="en-US" sz="2300" dirty="0">
                <a:solidFill>
                  <a:schemeClr val="tx1"/>
                </a:solidFill>
                <a:effectLst>
                  <a:outerShdw blurRad="38100" dist="38100" dir="2700000" algn="tl">
                    <a:srgbClr val="000000">
                      <a:alpha val="43137"/>
                    </a:srgbClr>
                  </a:outerShdw>
                </a:effectLst>
                <a:latin typeface="Courier New" pitchFamily="49" charset="0"/>
                <a:cs typeface="Courier New" pitchFamily="49" charset="0"/>
              </a:rPr>
            </a:br>
            <a:r>
              <a:rPr lang="en-US" sz="2300" dirty="0">
                <a:solidFill>
                  <a:schemeClr val="tx1"/>
                </a:solidFill>
                <a:effectLst>
                  <a:outerShdw blurRad="38100" dist="38100" dir="2700000" algn="tl">
                    <a:srgbClr val="000000">
                      <a:alpha val="43137"/>
                    </a:srgbClr>
                  </a:outerShdw>
                </a:effectLst>
                <a:latin typeface="Courier New" pitchFamily="49" charset="0"/>
                <a:cs typeface="Courier New" pitchFamily="49" charset="0"/>
              </a:rPr>
              <a:t>	}</a:t>
            </a:r>
          </a:p>
          <a:p>
            <a:r>
              <a:rPr lang="en-US" sz="2300" dirty="0">
                <a:solidFill>
                  <a:schemeClr val="tx1"/>
                </a:solidFill>
                <a:effectLst>
                  <a:outerShdw blurRad="38100" dist="38100" dir="2700000" algn="tl">
                    <a:srgbClr val="000000">
                      <a:alpha val="43137"/>
                    </a:srgbClr>
                  </a:outerShdw>
                </a:effectLst>
                <a:latin typeface="Courier New" pitchFamily="49" charset="0"/>
                <a:cs typeface="Courier New" pitchFamily="49" charset="0"/>
              </a:rPr>
              <a:t>	function </a:t>
            </a:r>
            <a:r>
              <a:rPr lang="en-US" sz="2300" dirty="0" err="1">
                <a:solidFill>
                  <a:schemeClr val="tx1"/>
                </a:solidFill>
                <a:effectLst>
                  <a:outerShdw blurRad="38100" dist="38100" dir="2700000" algn="tl">
                    <a:srgbClr val="000000">
                      <a:alpha val="43137"/>
                    </a:srgbClr>
                  </a:outerShdw>
                </a:effectLst>
                <a:latin typeface="Courier New" pitchFamily="49" charset="0"/>
                <a:cs typeface="Courier New" pitchFamily="49" charset="0"/>
              </a:rPr>
              <a:t>myPrint</a:t>
            </a:r>
            <a:r>
              <a:rPr lang="en-US" sz="2300" dirty="0">
                <a:solidFill>
                  <a:schemeClr val="tx1"/>
                </a:solidFill>
                <a:effectLst>
                  <a:outerShdw blurRad="38100" dist="38100" dir="2700000" algn="tl">
                    <a:srgbClr val="000000">
                      <a:alpha val="43137"/>
                    </a:srgbClr>
                  </a:outerShdw>
                </a:effectLst>
                <a:latin typeface="Courier New" pitchFamily="49" charset="0"/>
                <a:cs typeface="Courier New" pitchFamily="49" charset="0"/>
              </a:rPr>
              <a:t> () {</a:t>
            </a:r>
          </a:p>
          <a:p>
            <a:r>
              <a:rPr lang="en-US" sz="2300" dirty="0">
                <a:solidFill>
                  <a:schemeClr val="tx1"/>
                </a:solidFill>
                <a:effectLst>
                  <a:outerShdw blurRad="38100" dist="38100" dir="2700000" algn="tl">
                    <a:srgbClr val="000000">
                      <a:alpha val="43137"/>
                    </a:srgbClr>
                  </a:outerShdw>
                </a:effectLst>
                <a:latin typeface="Courier New" pitchFamily="49" charset="0"/>
                <a:cs typeface="Courier New" pitchFamily="49" charset="0"/>
              </a:rPr>
              <a:t>		echo $this-&gt;bar;</a:t>
            </a:r>
          </a:p>
          <a:p>
            <a:pPr lvl="2"/>
            <a:r>
              <a:rPr lang="en-US" sz="2300" dirty="0">
                <a:solidFill>
                  <a:schemeClr val="tx1"/>
                </a:solidFill>
                <a:effectLst>
                  <a:outerShdw blurRad="38100" dist="38100" dir="2700000" algn="tl">
                    <a:srgbClr val="000000">
                      <a:alpha val="43137"/>
                    </a:srgbClr>
                  </a:outerShdw>
                </a:effectLst>
                <a:latin typeface="Courier New" pitchFamily="49" charset="0"/>
                <a:cs typeface="Courier New" pitchFamily="49" charset="0"/>
              </a:rPr>
              <a:t>}</a:t>
            </a:r>
          </a:p>
          <a:p>
            <a:r>
              <a:rPr lang="en-US" sz="2300" dirty="0">
                <a:solidFill>
                  <a:schemeClr val="tx1"/>
                </a:solidFill>
                <a:effectLst>
                  <a:outerShdw blurRad="38100" dist="38100" dir="2700000" algn="tl">
                    <a:srgbClr val="000000">
                      <a:alpha val="43137"/>
                    </a:srgbClr>
                  </a:outerShdw>
                </a:effectLst>
                <a:latin typeface="Courier New" pitchFamily="49" charset="0"/>
                <a:cs typeface="Courier New" pitchFamily="49" charset="0"/>
              </a:rPr>
              <a:t>}</a:t>
            </a:r>
          </a:p>
          <a:p>
            <a:r>
              <a:rPr lang="en-US" sz="2300" dirty="0">
                <a:solidFill>
                  <a:schemeClr val="tx1"/>
                </a:solidFill>
                <a:effectLst>
                  <a:outerShdw blurRad="38100" dist="38100" dir="2700000" algn="tl">
                    <a:srgbClr val="000000">
                      <a:alpha val="43137"/>
                    </a:srgbClr>
                  </a:outerShdw>
                </a:effectLst>
                <a:latin typeface="Courier New" pitchFamily="49" charset="0"/>
                <a:cs typeface="Courier New" pitchFamily="49" charset="0"/>
              </a:rPr>
              <a:t>$</a:t>
            </a:r>
            <a:r>
              <a:rPr lang="en-US" sz="2300" dirty="0" err="1">
                <a:solidFill>
                  <a:schemeClr val="tx1"/>
                </a:solidFill>
                <a:effectLst>
                  <a:outerShdw blurRad="38100" dist="38100" dir="2700000" algn="tl">
                    <a:srgbClr val="000000">
                      <a:alpha val="43137"/>
                    </a:srgbClr>
                  </a:outerShdw>
                </a:effectLst>
                <a:latin typeface="Courier New" pitchFamily="49" charset="0"/>
                <a:cs typeface="Courier New" pitchFamily="49" charset="0"/>
              </a:rPr>
              <a:t>myFirstObject</a:t>
            </a:r>
            <a:r>
              <a:rPr lang="en-US" sz="2300" dirty="0">
                <a:solidFill>
                  <a:schemeClr val="tx1"/>
                </a:solidFill>
                <a:effectLst>
                  <a:outerShdw blurRad="38100" dist="38100" dir="2700000" algn="tl">
                    <a:srgbClr val="000000">
                      <a:alpha val="43137"/>
                    </a:srgbClr>
                  </a:outerShdw>
                </a:effectLst>
                <a:latin typeface="Courier New" pitchFamily="49" charset="0"/>
                <a:cs typeface="Courier New" pitchFamily="49" charset="0"/>
              </a:rPr>
              <a:t> = new A('test'); </a:t>
            </a:r>
          </a:p>
          <a:p>
            <a:r>
              <a:rPr lang="en-US" sz="2300" dirty="0">
                <a:solidFill>
                  <a:schemeClr val="tx1"/>
                </a:solidFill>
                <a:effectLst>
                  <a:outerShdw blurRad="38100" dist="38100" dir="2700000" algn="tl">
                    <a:srgbClr val="000000">
                      <a:alpha val="43137"/>
                    </a:srgbClr>
                  </a:outerShdw>
                </a:effectLst>
                <a:latin typeface="Courier New" pitchFamily="49" charset="0"/>
                <a:cs typeface="Courier New" pitchFamily="49" charset="0"/>
              </a:rPr>
              <a:t>$</a:t>
            </a:r>
            <a:r>
              <a:rPr lang="en-US" sz="2300" dirty="0" err="1">
                <a:solidFill>
                  <a:schemeClr val="tx1"/>
                </a:solidFill>
                <a:effectLst>
                  <a:outerShdw blurRad="38100" dist="38100" dir="2700000" algn="tl">
                    <a:srgbClr val="000000">
                      <a:alpha val="43137"/>
                    </a:srgbClr>
                  </a:outerShdw>
                </a:effectLst>
                <a:latin typeface="Courier New" pitchFamily="49" charset="0"/>
                <a:cs typeface="Courier New" pitchFamily="49" charset="0"/>
              </a:rPr>
              <a:t>myFirstObject</a:t>
            </a:r>
            <a:r>
              <a:rPr lang="en-US" sz="2300" dirty="0">
                <a:solidFill>
                  <a:schemeClr val="tx1"/>
                </a:solidFill>
                <a:effectLst>
                  <a:outerShdw blurRad="38100" dist="38100" dir="2700000" algn="tl">
                    <a:srgbClr val="000000">
                      <a:alpha val="43137"/>
                    </a:srgbClr>
                  </a:outerShdw>
                </a:effectLst>
                <a:latin typeface="Courier New" pitchFamily="49" charset="0"/>
                <a:cs typeface="Courier New" pitchFamily="49" charset="0"/>
              </a:rPr>
              <a:t>-&gt;</a:t>
            </a:r>
            <a:r>
              <a:rPr lang="en-US" sz="2300" dirty="0" err="1">
                <a:solidFill>
                  <a:schemeClr val="tx1"/>
                </a:solidFill>
                <a:effectLst>
                  <a:outerShdw blurRad="38100" dist="38100" dir="2700000" algn="tl">
                    <a:srgbClr val="000000">
                      <a:alpha val="43137"/>
                    </a:srgbClr>
                  </a:outerShdw>
                </a:effectLst>
                <a:latin typeface="Courier New" pitchFamily="49" charset="0"/>
                <a:cs typeface="Courier New" pitchFamily="49" charset="0"/>
              </a:rPr>
              <a:t>myPrint</a:t>
            </a:r>
            <a:r>
              <a:rPr lang="en-US" sz="2300" dirty="0" smtClean="0">
                <a:solidFill>
                  <a:schemeClr val="tx1"/>
                </a:solidFill>
                <a:effectLst>
                  <a:outerShdw blurRad="38100" dist="38100" dir="2700000" algn="tl">
                    <a:srgbClr val="000000">
                      <a:alpha val="43137"/>
                    </a:srgbClr>
                  </a:outerShdw>
                </a:effectLst>
                <a:latin typeface="Courier New" pitchFamily="49" charset="0"/>
                <a:cs typeface="Courier New" pitchFamily="49" charset="0"/>
              </a:rPr>
              <a:t>();</a:t>
            </a:r>
          </a:p>
        </p:txBody>
      </p:sp>
    </p:spTree>
    <p:extLst>
      <p:ext uri="{BB962C8B-B14F-4D97-AF65-F5344CB8AC3E}">
        <p14:creationId xmlns:p14="http://schemas.microsoft.com/office/powerpoint/2010/main" xmlns="" val="404316392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Constants Example</a:t>
            </a:r>
            <a:endParaRPr lang="bg-BG" dirty="0" smtClean="0"/>
          </a:p>
        </p:txBody>
      </p:sp>
      <p:sp>
        <p:nvSpPr>
          <p:cNvPr id="3" name="Content Placeholder 2"/>
          <p:cNvSpPr>
            <a:spLocks noGrp="1"/>
          </p:cNvSpPr>
          <p:nvPr>
            <p:ph idx="1"/>
          </p:nvPr>
        </p:nvSpPr>
        <p:spPr/>
        <p:txBody>
          <a:bodyPr/>
          <a:lstStyle/>
          <a:p>
            <a:r>
              <a:rPr lang="en-US" smtClean="0"/>
              <a:t>Example of a class constant</a:t>
            </a:r>
            <a:endParaRPr lang="bg-BG" smtClean="0"/>
          </a:p>
        </p:txBody>
      </p:sp>
      <p:sp>
        <p:nvSpPr>
          <p:cNvPr id="4" name="Rectangle 3"/>
          <p:cNvSpPr/>
          <p:nvPr/>
        </p:nvSpPr>
        <p:spPr bwMode="auto">
          <a:xfrm>
            <a:off x="573088" y="1752600"/>
            <a:ext cx="8031162" cy="4524315"/>
          </a:xfrm>
          <a:prstGeom prst="rect">
            <a:avLst/>
          </a:prstGeom>
          <a:solidFill>
            <a:schemeClr val="bg1"/>
          </a:solidFill>
          <a:ln w="9525" cap="flat" cmpd="sng" algn="ctr">
            <a:solidFill>
              <a:schemeClr val="tx1"/>
            </a:solidFill>
            <a:prstDash val="solid"/>
            <a:round/>
            <a:headEnd type="none" w="med" len="med"/>
            <a:tailEnd type="none" w="med" len="med"/>
          </a:ln>
          <a:effectLst>
            <a:outerShdw dist="17961" dir="2700000" algn="ctr" rotWithShape="0">
              <a:srgbClr val="FFFFFF"/>
            </a:outerShdw>
          </a:effectLst>
        </p:spPr>
        <p:txBody>
          <a:bodyPr>
            <a:spAutoFit/>
          </a:bodyPr>
          <a:lstStyle/>
          <a:p>
            <a:r>
              <a:rPr lang="en-US" sz="2400" dirty="0">
                <a:solidFill>
                  <a:schemeClr val="tx1"/>
                </a:solidFill>
                <a:effectLst>
                  <a:outerShdw blurRad="38100" dist="38100" dir="2700000" algn="tl">
                    <a:srgbClr val="000000">
                      <a:alpha val="43137"/>
                    </a:srgbClr>
                  </a:outerShdw>
                </a:effectLst>
                <a:latin typeface="Courier New" pitchFamily="49" charset="0"/>
                <a:cs typeface="Courier New" pitchFamily="49" charset="0"/>
              </a:rPr>
              <a:t>class A {</a:t>
            </a:r>
          </a:p>
          <a:p>
            <a:r>
              <a:rPr lang="en-US" sz="2400" dirty="0">
                <a:solidFill>
                  <a:schemeClr val="tx1"/>
                </a:solidFill>
                <a:effectLst>
                  <a:outerShdw blurRad="38100" dist="38100" dir="2700000" algn="tl">
                    <a:srgbClr val="000000">
                      <a:alpha val="43137"/>
                    </a:srgbClr>
                  </a:outerShdw>
                </a:effectLst>
                <a:latin typeface="Courier New" pitchFamily="49" charset="0"/>
                <a:cs typeface="Courier New" pitchFamily="49" charset="0"/>
              </a:rPr>
              <a:t>	const </a:t>
            </a:r>
            <a:r>
              <a:rPr lang="en-US" sz="2400" dirty="0" err="1">
                <a:solidFill>
                  <a:schemeClr val="tx1"/>
                </a:solidFill>
                <a:effectLst>
                  <a:outerShdw blurRad="38100" dist="38100" dir="2700000" algn="tl">
                    <a:srgbClr val="000000">
                      <a:alpha val="43137"/>
                    </a:srgbClr>
                  </a:outerShdw>
                </a:effectLst>
                <a:latin typeface="Courier New" pitchFamily="49" charset="0"/>
                <a:cs typeface="Courier New" pitchFamily="49" charset="0"/>
              </a:rPr>
              <a:t>myConstant</a:t>
            </a:r>
            <a:r>
              <a:rPr lang="en-US" sz="2400" dirty="0">
                <a:solidFill>
                  <a:schemeClr val="tx1"/>
                </a:solidFill>
                <a:effectLst>
                  <a:outerShdw blurRad="38100" dist="38100" dir="2700000" algn="tl">
                    <a:srgbClr val="000000">
                      <a:alpha val="43137"/>
                    </a:srgbClr>
                  </a:outerShdw>
                </a:effectLst>
                <a:latin typeface="Courier New" pitchFamily="49" charset="0"/>
                <a:cs typeface="Courier New" pitchFamily="49" charset="0"/>
              </a:rPr>
              <a:t> = 'value';</a:t>
            </a:r>
          </a:p>
          <a:p>
            <a:endParaRPr lang="en-US" sz="2400" dirty="0">
              <a:solidFill>
                <a:schemeClr val="tx1"/>
              </a:solidFill>
              <a:effectLst>
                <a:outerShdw blurRad="38100" dist="38100" dir="2700000" algn="tl">
                  <a:srgbClr val="000000">
                    <a:alpha val="43137"/>
                  </a:srgbClr>
                </a:outerShdw>
              </a:effectLst>
              <a:latin typeface="Courier New" pitchFamily="49" charset="0"/>
              <a:cs typeface="Courier New" pitchFamily="49" charset="0"/>
            </a:endParaRPr>
          </a:p>
          <a:p>
            <a:r>
              <a:rPr lang="en-US" sz="2400" dirty="0">
                <a:solidFill>
                  <a:schemeClr val="tx1"/>
                </a:solidFill>
                <a:effectLst>
                  <a:outerShdw blurRad="38100" dist="38100" dir="2700000" algn="tl">
                    <a:srgbClr val="000000">
                      <a:alpha val="43137"/>
                    </a:srgbClr>
                  </a:outerShdw>
                </a:effectLst>
                <a:latin typeface="Courier New" pitchFamily="49" charset="0"/>
                <a:cs typeface="Courier New" pitchFamily="49" charset="0"/>
              </a:rPr>
              <a:t>	public function </a:t>
            </a:r>
            <a:r>
              <a:rPr lang="en-US" sz="2400" dirty="0" err="1">
                <a:solidFill>
                  <a:schemeClr val="tx1"/>
                </a:solidFill>
                <a:effectLst>
                  <a:outerShdw blurRad="38100" dist="38100" dir="2700000" algn="tl">
                    <a:srgbClr val="000000">
                      <a:alpha val="43137"/>
                    </a:srgbClr>
                  </a:outerShdw>
                </a:effectLst>
                <a:latin typeface="Courier New" pitchFamily="49" charset="0"/>
                <a:cs typeface="Courier New" pitchFamily="49" charset="0"/>
              </a:rPr>
              <a:t>showConstant</a:t>
            </a:r>
            <a:r>
              <a:rPr lang="en-US" sz="2400" dirty="0">
                <a:solidFill>
                  <a:schemeClr val="tx1"/>
                </a:solidFill>
                <a:effectLst>
                  <a:outerShdw blurRad="38100" dist="38100" dir="2700000" algn="tl">
                    <a:srgbClr val="000000">
                      <a:alpha val="43137"/>
                    </a:srgbClr>
                  </a:outerShdw>
                </a:effectLst>
                <a:latin typeface="Courier New" pitchFamily="49" charset="0"/>
                <a:cs typeface="Courier New" pitchFamily="49" charset="0"/>
              </a:rPr>
              <a:t>() {</a:t>
            </a:r>
          </a:p>
          <a:p>
            <a:r>
              <a:rPr lang="en-US" sz="2400" dirty="0">
                <a:solidFill>
                  <a:schemeClr val="tx1"/>
                </a:solidFill>
                <a:effectLst>
                  <a:outerShdw blurRad="38100" dist="38100" dir="2700000" algn="tl">
                    <a:srgbClr val="000000">
                      <a:alpha val="43137"/>
                    </a:srgbClr>
                  </a:outerShdw>
                </a:effectLst>
                <a:latin typeface="Courier New" pitchFamily="49" charset="0"/>
                <a:cs typeface="Courier New" pitchFamily="49" charset="0"/>
              </a:rPr>
              <a:t>		echo self::</a:t>
            </a:r>
            <a:r>
              <a:rPr lang="en-US" sz="2400" dirty="0" err="1">
                <a:solidFill>
                  <a:schemeClr val="tx1"/>
                </a:solidFill>
                <a:effectLst>
                  <a:outerShdw blurRad="38100" dist="38100" dir="2700000" algn="tl">
                    <a:srgbClr val="000000">
                      <a:alpha val="43137"/>
                    </a:srgbClr>
                  </a:outerShdw>
                </a:effectLst>
                <a:latin typeface="Courier New" pitchFamily="49" charset="0"/>
                <a:cs typeface="Courier New" pitchFamily="49" charset="0"/>
              </a:rPr>
              <a:t>myConstant</a:t>
            </a:r>
            <a:r>
              <a:rPr lang="en-US" sz="2400" dirty="0">
                <a:solidFill>
                  <a:schemeClr val="tx1"/>
                </a:solidFill>
                <a:effectLst>
                  <a:outerShdw blurRad="38100" dist="38100" dir="2700000" algn="tl">
                    <a:srgbClr val="000000">
                      <a:alpha val="43137"/>
                    </a:srgbClr>
                  </a:outerShdw>
                </a:effectLst>
                <a:latin typeface="Courier New" pitchFamily="49" charset="0"/>
                <a:cs typeface="Courier New" pitchFamily="49" charset="0"/>
              </a:rPr>
              <a:t>;</a:t>
            </a:r>
            <a:br>
              <a:rPr lang="en-US" sz="2400" dirty="0">
                <a:solidFill>
                  <a:schemeClr val="tx1"/>
                </a:solidFill>
                <a:effectLst>
                  <a:outerShdw blurRad="38100" dist="38100" dir="2700000" algn="tl">
                    <a:srgbClr val="000000">
                      <a:alpha val="43137"/>
                    </a:srgbClr>
                  </a:outerShdw>
                </a:effectLst>
                <a:latin typeface="Courier New" pitchFamily="49" charset="0"/>
                <a:cs typeface="Courier New" pitchFamily="49" charset="0"/>
              </a:rPr>
            </a:br>
            <a:r>
              <a:rPr lang="en-US" sz="2400" dirty="0">
                <a:solidFill>
                  <a:schemeClr val="tx1"/>
                </a:solidFill>
                <a:effectLst>
                  <a:outerShdw blurRad="38100" dist="38100" dir="2700000" algn="tl">
                    <a:srgbClr val="000000">
                      <a:alpha val="43137"/>
                    </a:srgbClr>
                  </a:outerShdw>
                </a:effectLst>
                <a:latin typeface="Courier New" pitchFamily="49" charset="0"/>
                <a:cs typeface="Courier New" pitchFamily="49" charset="0"/>
              </a:rPr>
              <a:t>	}</a:t>
            </a:r>
          </a:p>
          <a:p>
            <a:r>
              <a:rPr lang="en-US" sz="2400" dirty="0">
                <a:solidFill>
                  <a:schemeClr val="tx1"/>
                </a:solidFill>
                <a:effectLst>
                  <a:outerShdw blurRad="38100" dist="38100" dir="2700000" algn="tl">
                    <a:srgbClr val="000000">
                      <a:alpha val="43137"/>
                    </a:srgbClr>
                  </a:outerShdw>
                </a:effectLst>
                <a:latin typeface="Courier New" pitchFamily="49" charset="0"/>
                <a:cs typeface="Courier New" pitchFamily="49" charset="0"/>
              </a:rPr>
              <a:t>}</a:t>
            </a:r>
          </a:p>
          <a:p>
            <a:endParaRPr lang="en-US" sz="2400" dirty="0">
              <a:solidFill>
                <a:schemeClr val="tx1"/>
              </a:solidFill>
              <a:effectLst>
                <a:outerShdw blurRad="38100" dist="38100" dir="2700000" algn="tl">
                  <a:srgbClr val="000000">
                    <a:alpha val="43137"/>
                  </a:srgbClr>
                </a:outerShdw>
              </a:effectLst>
              <a:latin typeface="Courier New" pitchFamily="49" charset="0"/>
              <a:cs typeface="Courier New" pitchFamily="49" charset="0"/>
            </a:endParaRPr>
          </a:p>
          <a:p>
            <a:r>
              <a:rPr lang="en-US" sz="2400" dirty="0">
                <a:solidFill>
                  <a:schemeClr val="tx1"/>
                </a:solidFill>
                <a:effectLst>
                  <a:outerShdw blurRad="38100" dist="38100" dir="2700000" algn="tl">
                    <a:srgbClr val="000000">
                      <a:alpha val="43137"/>
                    </a:srgbClr>
                  </a:outerShdw>
                </a:effectLst>
                <a:latin typeface="Courier New" pitchFamily="49" charset="0"/>
                <a:cs typeface="Courier New" pitchFamily="49" charset="0"/>
              </a:rPr>
              <a:t>echo A::myConstant;</a:t>
            </a:r>
          </a:p>
          <a:p>
            <a:endParaRPr lang="en-US" sz="2400" dirty="0">
              <a:solidFill>
                <a:schemeClr val="tx1"/>
              </a:solidFill>
              <a:effectLst>
                <a:outerShdw blurRad="38100" dist="38100" dir="2700000" algn="tl">
                  <a:srgbClr val="000000">
                    <a:alpha val="43137"/>
                  </a:srgbClr>
                </a:outerShdw>
              </a:effectLst>
              <a:latin typeface="Courier New" pitchFamily="49" charset="0"/>
              <a:cs typeface="Courier New" pitchFamily="49" charset="0"/>
            </a:endParaRPr>
          </a:p>
          <a:p>
            <a:r>
              <a:rPr lang="en-US" sz="2400" dirty="0">
                <a:solidFill>
                  <a:schemeClr val="tx1"/>
                </a:solidFill>
                <a:effectLst>
                  <a:outerShdw blurRad="38100" dist="38100" dir="2700000" algn="tl">
                    <a:srgbClr val="000000">
                      <a:alpha val="43137"/>
                    </a:srgbClr>
                  </a:outerShdw>
                </a:effectLst>
                <a:latin typeface="Courier New" pitchFamily="49" charset="0"/>
                <a:cs typeface="Courier New" pitchFamily="49" charset="0"/>
              </a:rPr>
              <a:t>$</a:t>
            </a:r>
            <a:r>
              <a:rPr lang="en-US" sz="2400" dirty="0" err="1">
                <a:solidFill>
                  <a:schemeClr val="tx1"/>
                </a:solidFill>
                <a:effectLst>
                  <a:outerShdw blurRad="38100" dist="38100" dir="2700000" algn="tl">
                    <a:srgbClr val="000000">
                      <a:alpha val="43137"/>
                    </a:srgbClr>
                  </a:outerShdw>
                </a:effectLst>
                <a:latin typeface="Courier New" pitchFamily="49" charset="0"/>
                <a:cs typeface="Courier New" pitchFamily="49" charset="0"/>
              </a:rPr>
              <a:t>obj</a:t>
            </a:r>
            <a:r>
              <a:rPr lang="en-US" sz="2400" dirty="0">
                <a:solidFill>
                  <a:schemeClr val="tx1"/>
                </a:solidFill>
                <a:effectLst>
                  <a:outerShdw blurRad="38100" dist="38100" dir="2700000" algn="tl">
                    <a:srgbClr val="000000">
                      <a:alpha val="43137"/>
                    </a:srgbClr>
                  </a:outerShdw>
                </a:effectLst>
                <a:latin typeface="Courier New" pitchFamily="49" charset="0"/>
                <a:cs typeface="Courier New" pitchFamily="49" charset="0"/>
              </a:rPr>
              <a:t> = new A();</a:t>
            </a:r>
          </a:p>
          <a:p>
            <a:r>
              <a:rPr lang="en-US" sz="2400" dirty="0">
                <a:solidFill>
                  <a:schemeClr val="tx1"/>
                </a:solidFill>
                <a:effectLst>
                  <a:outerShdw blurRad="38100" dist="38100" dir="2700000" algn="tl">
                    <a:srgbClr val="000000">
                      <a:alpha val="43137"/>
                    </a:srgbClr>
                  </a:outerShdw>
                </a:effectLst>
                <a:latin typeface="Courier New" pitchFamily="49" charset="0"/>
                <a:cs typeface="Courier New" pitchFamily="49" charset="0"/>
              </a:rPr>
              <a:t>$</a:t>
            </a:r>
            <a:r>
              <a:rPr lang="en-US" sz="2400" dirty="0" err="1">
                <a:solidFill>
                  <a:schemeClr val="tx1"/>
                </a:solidFill>
                <a:effectLst>
                  <a:outerShdw blurRad="38100" dist="38100" dir="2700000" algn="tl">
                    <a:srgbClr val="000000">
                      <a:alpha val="43137"/>
                    </a:srgbClr>
                  </a:outerShdw>
                </a:effectLst>
                <a:latin typeface="Courier New" pitchFamily="49" charset="0"/>
                <a:cs typeface="Courier New" pitchFamily="49" charset="0"/>
              </a:rPr>
              <a:t>obj</a:t>
            </a:r>
            <a:r>
              <a:rPr lang="en-US" sz="2400" dirty="0">
                <a:solidFill>
                  <a:schemeClr val="tx1"/>
                </a:solidFill>
                <a:effectLst>
                  <a:outerShdw blurRad="38100" dist="38100" dir="2700000" algn="tl">
                    <a:srgbClr val="000000">
                      <a:alpha val="43137"/>
                    </a:srgbClr>
                  </a:outerShdw>
                </a:effectLst>
                <a:latin typeface="Courier New" pitchFamily="49" charset="0"/>
                <a:cs typeface="Courier New" pitchFamily="49" charset="0"/>
              </a:rPr>
              <a:t>-&gt;</a:t>
            </a:r>
            <a:r>
              <a:rPr lang="en-US" sz="2400" dirty="0" err="1">
                <a:solidFill>
                  <a:schemeClr val="tx1"/>
                </a:solidFill>
                <a:effectLst>
                  <a:outerShdw blurRad="38100" dist="38100" dir="2700000" algn="tl">
                    <a:srgbClr val="000000">
                      <a:alpha val="43137"/>
                    </a:srgbClr>
                  </a:outerShdw>
                </a:effectLst>
                <a:latin typeface="Courier New" pitchFamily="49" charset="0"/>
                <a:cs typeface="Courier New" pitchFamily="49" charset="0"/>
              </a:rPr>
              <a:t>showConstant</a:t>
            </a:r>
            <a:r>
              <a:rPr lang="en-US" sz="2400" dirty="0">
                <a:solidFill>
                  <a:schemeClr val="tx1"/>
                </a:solidFill>
                <a:effectLst>
                  <a:outerShdw blurRad="38100" dist="38100" dir="2700000" algn="tl">
                    <a:srgbClr val="000000">
                      <a:alpha val="43137"/>
                    </a:srgbClr>
                  </a:outerShdw>
                </a:effectLst>
                <a:latin typeface="Courier New" pitchFamily="49" charset="0"/>
                <a:cs typeface="Courier New" pitchFamily="49" charset="0"/>
              </a:rPr>
              <a:t>();</a:t>
            </a:r>
          </a:p>
        </p:txBody>
      </p:sp>
    </p:spTree>
    <p:extLst>
      <p:ext uri="{BB962C8B-B14F-4D97-AF65-F5344CB8AC3E}">
        <p14:creationId xmlns:p14="http://schemas.microsoft.com/office/powerpoint/2010/main" xmlns="" val="192950163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SQL and MySQL</a:t>
            </a:r>
            <a:endParaRPr lang="en-US" dirty="0"/>
          </a:p>
        </p:txBody>
      </p:sp>
      <p:sp>
        <p:nvSpPr>
          <p:cNvPr id="6" name="Subtitle 5"/>
          <p:cNvSpPr>
            <a:spLocks noGrp="1"/>
          </p:cNvSpPr>
          <p:nvPr>
            <p:ph type="subTitle" idx="1"/>
          </p:nvPr>
        </p:nvSpPr>
        <p:spPr/>
        <p:txBody>
          <a:bodyPr/>
          <a:lstStyle/>
          <a:p>
            <a:r>
              <a:rPr lang="en-US" dirty="0" smtClean="0"/>
              <a:t>What is a Database, MySQL Specifics</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400800" y="4314825"/>
            <a:ext cx="2057400" cy="2057400"/>
          </a:xfrm>
          <a:prstGeom prst="rect">
            <a:avLst/>
          </a:prstGeom>
        </p:spPr>
      </p:pic>
      <p:pic>
        <p:nvPicPr>
          <p:cNvPr id="2" name="Picture 1">
            <a:hlinkClick r:id="rId3"/>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5257800" y="304800"/>
            <a:ext cx="1676400" cy="1676400"/>
          </a:xfrm>
          <a:prstGeom prst="rect">
            <a:avLst/>
          </a:prstGeom>
        </p:spPr>
      </p:pic>
      <p:pic>
        <p:nvPicPr>
          <p:cNvPr id="14" name="Picture 5"/>
          <p:cNvPicPr>
            <a:picLocks noChangeAspect="1" noChangeArrowheads="1"/>
          </p:cNvPicPr>
          <p:nvPr/>
        </p:nvPicPr>
        <p:blipFill>
          <a:blip r:embed="rId5" cstate="print">
            <a:extLst>
              <a:ext uri="{28A0092B-C50C-407E-A947-70E740481C1C}">
                <a14:useLocalDpi xmlns:a14="http://schemas.microsoft.com/office/drawing/2010/main" xmlns=""/>
              </a:ext>
            </a:extLst>
          </a:blip>
          <a:srcRect/>
          <a:stretch>
            <a:fillRect/>
          </a:stretch>
        </p:blipFill>
        <p:spPr bwMode="auto">
          <a:xfrm>
            <a:off x="7210264" y="269229"/>
            <a:ext cx="1652517" cy="18027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166311598"/>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Contents</a:t>
            </a:r>
            <a:endParaRPr lang="bg-BG" smtClean="0"/>
          </a:p>
        </p:txBody>
      </p:sp>
      <p:sp>
        <p:nvSpPr>
          <p:cNvPr id="3" name="Content Placeholder 2"/>
          <p:cNvSpPr>
            <a:spLocks noGrp="1"/>
          </p:cNvSpPr>
          <p:nvPr>
            <p:ph idx="1"/>
          </p:nvPr>
        </p:nvSpPr>
        <p:spPr/>
        <p:txBody>
          <a:bodyPr>
            <a:normAutofit/>
          </a:bodyPr>
          <a:lstStyle/>
          <a:p>
            <a:pPr marL="609600" indent="-609600">
              <a:lnSpc>
                <a:spcPct val="85000"/>
              </a:lnSpc>
              <a:buFontTx/>
              <a:buAutoNum type="arabicPeriod"/>
            </a:pPr>
            <a:r>
              <a:rPr lang="en-US" dirty="0" smtClean="0"/>
              <a:t>What is Database?</a:t>
            </a:r>
          </a:p>
          <a:p>
            <a:pPr marL="609600" indent="-609600">
              <a:lnSpc>
                <a:spcPct val="85000"/>
              </a:lnSpc>
              <a:buFontTx/>
              <a:buAutoNum type="arabicPeriod"/>
            </a:pPr>
            <a:r>
              <a:rPr lang="en-US" dirty="0" smtClean="0"/>
              <a:t>Keys and Table Relations</a:t>
            </a:r>
          </a:p>
          <a:p>
            <a:pPr marL="609600" indent="-609600">
              <a:lnSpc>
                <a:spcPct val="85000"/>
              </a:lnSpc>
              <a:buFontTx/>
              <a:buAutoNum type="arabicPeriod"/>
            </a:pPr>
            <a:r>
              <a:rPr lang="en-US" dirty="0" smtClean="0"/>
              <a:t>Data </a:t>
            </a:r>
            <a:r>
              <a:rPr lang="en-US" dirty="0"/>
              <a:t>M</a:t>
            </a:r>
            <a:r>
              <a:rPr lang="en-US" dirty="0" smtClean="0"/>
              <a:t>anipulation Language</a:t>
            </a:r>
          </a:p>
          <a:p>
            <a:pPr marL="1028700" lvl="1" indent="-571500">
              <a:lnSpc>
                <a:spcPct val="85000"/>
              </a:lnSpc>
            </a:pPr>
            <a:r>
              <a:rPr lang="en-US" dirty="0" smtClean="0"/>
              <a:t>Select</a:t>
            </a:r>
          </a:p>
          <a:p>
            <a:pPr marL="1028700" lvl="1" indent="-571500">
              <a:lnSpc>
                <a:spcPct val="85000"/>
              </a:lnSpc>
            </a:pPr>
            <a:r>
              <a:rPr lang="en-US" dirty="0" smtClean="0"/>
              <a:t>Insert</a:t>
            </a:r>
          </a:p>
          <a:p>
            <a:pPr marL="1028700" lvl="1" indent="-571500">
              <a:lnSpc>
                <a:spcPct val="85000"/>
              </a:lnSpc>
            </a:pPr>
            <a:r>
              <a:rPr lang="en-US" dirty="0" smtClean="0"/>
              <a:t>Update</a:t>
            </a:r>
          </a:p>
          <a:p>
            <a:pPr marL="1028700" lvl="1" indent="-571500">
              <a:lnSpc>
                <a:spcPct val="85000"/>
              </a:lnSpc>
            </a:pPr>
            <a:r>
              <a:rPr lang="en-US" dirty="0" smtClean="0"/>
              <a:t>Delete</a:t>
            </a:r>
          </a:p>
          <a:p>
            <a:pPr marL="609600" indent="-609600">
              <a:lnSpc>
                <a:spcPct val="85000"/>
              </a:lnSpc>
              <a:buFontTx/>
              <a:buAutoNum type="arabicPeriod"/>
            </a:pPr>
            <a:r>
              <a:rPr lang="en-US" dirty="0" smtClean="0"/>
              <a:t>Aggregate </a:t>
            </a:r>
            <a:r>
              <a:rPr lang="en-US" dirty="0"/>
              <a:t>F</a:t>
            </a:r>
            <a:r>
              <a:rPr lang="en-US" dirty="0" smtClean="0"/>
              <a:t>unctions</a:t>
            </a:r>
          </a:p>
          <a:p>
            <a:pPr marL="609600" indent="-609600">
              <a:lnSpc>
                <a:spcPct val="85000"/>
              </a:lnSpc>
              <a:buFontTx/>
              <a:buAutoNum type="arabicPeriod"/>
            </a:pPr>
            <a:r>
              <a:rPr lang="en-US" dirty="0" smtClean="0"/>
              <a:t>MySQL </a:t>
            </a:r>
            <a:r>
              <a:rPr lang="en-US" dirty="0"/>
              <a:t>S</a:t>
            </a:r>
            <a:r>
              <a:rPr lang="en-US" dirty="0" smtClean="0"/>
              <a:t>pecifics</a:t>
            </a:r>
          </a:p>
        </p:txBody>
      </p:sp>
    </p:spTree>
    <p:extLst>
      <p:ext uri="{BB962C8B-B14F-4D97-AF65-F5344CB8AC3E}">
        <p14:creationId xmlns:p14="http://schemas.microsoft.com/office/powerpoint/2010/main" xmlns="" val="280630929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ctrTitle"/>
          </p:nvPr>
        </p:nvSpPr>
        <p:spPr>
          <a:xfrm>
            <a:off x="1187450" y="2763838"/>
            <a:ext cx="6480175" cy="12414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762000" indent="-762000" algn="ctr">
              <a:lnSpc>
                <a:spcPct val="110000"/>
              </a:lnSpc>
            </a:pPr>
            <a:r>
              <a:rPr lang="en-US" smtClean="0"/>
              <a:t>What is Database?</a:t>
            </a:r>
            <a:endParaRPr lang="bg-BG" smtClean="0"/>
          </a:p>
        </p:txBody>
      </p:sp>
    </p:spTree>
    <p:extLst>
      <p:ext uri="{BB962C8B-B14F-4D97-AF65-F5344CB8AC3E}">
        <p14:creationId xmlns:p14="http://schemas.microsoft.com/office/powerpoint/2010/main" xmlns="" val="213552748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database?</a:t>
            </a:r>
            <a:endParaRPr lang="bg-BG" smtClean="0"/>
          </a:p>
        </p:txBody>
      </p:sp>
      <p:sp>
        <p:nvSpPr>
          <p:cNvPr id="3" name="Content Placeholder 2"/>
          <p:cNvSpPr>
            <a:spLocks noGrp="1"/>
          </p:cNvSpPr>
          <p:nvPr>
            <p:ph idx="1"/>
          </p:nvPr>
        </p:nvSpPr>
        <p:spPr/>
        <p:txBody>
          <a:bodyPr/>
          <a:lstStyle/>
          <a:p>
            <a:r>
              <a:rPr lang="en-US" dirty="0" smtClean="0"/>
              <a:t>Relational database is set of tables with defined relations between them</a:t>
            </a:r>
          </a:p>
          <a:p>
            <a:pPr lvl="1"/>
            <a:r>
              <a:rPr lang="en-US" dirty="0" smtClean="0"/>
              <a:t>Each table has columns (fields) and rows</a:t>
            </a:r>
          </a:p>
          <a:p>
            <a:pPr lvl="1"/>
            <a:r>
              <a:rPr lang="en-US" dirty="0" smtClean="0"/>
              <a:t>Some fields are called primary and foreign keys and define relation</a:t>
            </a:r>
            <a:endParaRPr lang="bg-BG" dirty="0" smtClean="0"/>
          </a:p>
        </p:txBody>
      </p:sp>
      <p:graphicFrame>
        <p:nvGraphicFramePr>
          <p:cNvPr id="5" name="Group 60"/>
          <p:cNvGraphicFramePr>
            <a:graphicFrameLocks noGrp="1"/>
          </p:cNvGraphicFramePr>
          <p:nvPr>
            <p:extLst>
              <p:ext uri="{D42A27DB-BD31-4B8C-83A1-F6EECF244321}">
                <p14:modId xmlns:p14="http://schemas.microsoft.com/office/powerpoint/2010/main" xmlns="" val="1321771393"/>
              </p:ext>
            </p:extLst>
          </p:nvPr>
        </p:nvGraphicFramePr>
        <p:xfrm>
          <a:off x="857250" y="4071938"/>
          <a:ext cx="7378700" cy="2468880"/>
        </p:xfrm>
        <a:graphic>
          <a:graphicData uri="http://schemas.openxmlformats.org/drawingml/2006/table">
            <a:tbl>
              <a:tblPr/>
              <a:tblGrid>
                <a:gridCol w="1809750"/>
                <a:gridCol w="1644650"/>
                <a:gridCol w="1581150"/>
                <a:gridCol w="1123950"/>
                <a:gridCol w="1219200"/>
              </a:tblGrid>
              <a:tr h="355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all" spc="0" normalizeH="0" baseline="0" noProof="1" smtClean="0">
                          <a:ln w="9000" cmpd="sng">
                            <a:solidFill>
                              <a:schemeClr val="accent4">
                                <a:shade val="50000"/>
                                <a:satMod val="120000"/>
                              </a:schemeClr>
                            </a:solidFill>
                            <a:prstDash val="solid"/>
                          </a:ln>
                          <a:solidFill>
                            <a:schemeClr val="bg1"/>
                          </a:solidFill>
                          <a:effectLst>
                            <a:reflection blurRad="12700" stA="28000" endPos="45000" dist="1000" dir="5400000" sy="-100000" algn="bl" rotWithShape="0"/>
                          </a:effectLst>
                          <a:latin typeface="Arial" charset="0"/>
                        </a:rPr>
                        <a:t>EMPLOYEE_ID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all" spc="0" normalizeH="0" baseline="0" noProof="1" smtClean="0">
                          <a:ln w="9000" cmpd="sng">
                            <a:solidFill>
                              <a:schemeClr val="accent4">
                                <a:shade val="50000"/>
                                <a:satMod val="120000"/>
                              </a:schemeClr>
                            </a:solidFill>
                            <a:prstDash val="solid"/>
                          </a:ln>
                          <a:solidFill>
                            <a:schemeClr val="bg1"/>
                          </a:solidFill>
                          <a:effectLst>
                            <a:reflection blurRad="12700" stA="28000" endPos="45000" dist="1000" dir="5400000" sy="-100000" algn="bl" rotWithShape="0"/>
                          </a:effectLst>
                          <a:latin typeface="Arial" charset="0"/>
                        </a:rPr>
                        <a:t>FIRST_NAME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all" spc="0" normalizeH="0" baseline="0" noProof="1" smtClean="0">
                          <a:ln w="9000" cmpd="sng">
                            <a:solidFill>
                              <a:schemeClr val="accent4">
                                <a:shade val="50000"/>
                                <a:satMod val="120000"/>
                              </a:schemeClr>
                            </a:solidFill>
                            <a:prstDash val="solid"/>
                          </a:ln>
                          <a:solidFill>
                            <a:schemeClr val="bg1"/>
                          </a:solidFill>
                          <a:effectLst>
                            <a:reflection blurRad="12700" stA="28000" endPos="45000" dist="1000" dir="5400000" sy="-100000" algn="bl" rotWithShape="0"/>
                          </a:effectLst>
                          <a:latin typeface="Arial" charset="0"/>
                        </a:rPr>
                        <a:t>LAST_NAME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all" spc="0" normalizeH="0" baseline="0" dirty="0" smtClean="0">
                          <a:ln w="9000" cmpd="sng">
                            <a:solidFill>
                              <a:schemeClr val="accent4">
                                <a:shade val="50000"/>
                                <a:satMod val="120000"/>
                              </a:schemeClr>
                            </a:solidFill>
                            <a:prstDash val="solid"/>
                          </a:ln>
                          <a:solidFill>
                            <a:schemeClr val="bg1"/>
                          </a:solidFill>
                          <a:effectLst>
                            <a:reflection blurRad="12700" stA="28000" endPos="45000" dist="1000" dir="5400000" sy="-100000" algn="bl" rotWithShape="0"/>
                          </a:effectLst>
                          <a:latin typeface="Arial" charset="0"/>
                        </a:rPr>
                        <a:t>SALARY</a:t>
                      </a:r>
                      <a:endParaRPr kumimoji="0" lang="en-US" sz="1800" b="1" i="0" u="none" strike="noStrike" cap="all" spc="0" normalizeH="0" baseline="0" noProof="1" smtClean="0">
                        <a:ln w="9000" cmpd="sng">
                          <a:solidFill>
                            <a:schemeClr val="accent4">
                              <a:shade val="50000"/>
                              <a:satMod val="120000"/>
                            </a:schemeClr>
                          </a:solidFill>
                          <a:prstDash val="solid"/>
                        </a:ln>
                        <a:solidFill>
                          <a:schemeClr val="bg1"/>
                        </a:solidFill>
                        <a:effectLst>
                          <a:reflection blurRad="12700" stA="28000" endPos="45000" dist="1000" dir="5400000" sy="-100000" algn="bl" rotWithShape="0"/>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all" spc="0" normalizeH="0" baseline="0" dirty="0" smtClean="0">
                          <a:ln w="9000" cmpd="sng">
                            <a:solidFill>
                              <a:schemeClr val="accent4">
                                <a:shade val="50000"/>
                                <a:satMod val="120000"/>
                              </a:schemeClr>
                            </a:solidFill>
                            <a:prstDash val="solid"/>
                          </a:ln>
                          <a:solidFill>
                            <a:schemeClr val="bg1"/>
                          </a:solidFill>
                          <a:effectLst>
                            <a:reflection blurRad="12700" stA="28000" endPos="45000" dist="1000" dir="5400000" sy="-100000" algn="bl" rotWithShape="0"/>
                          </a:effectLst>
                          <a:latin typeface="Arial" charset="0"/>
                        </a:rPr>
                        <a:t>DEPARTMENT_ID</a:t>
                      </a:r>
                      <a:endParaRPr kumimoji="0" lang="en-US" sz="1800" b="1" i="0" u="none" strike="noStrike" cap="all" spc="0" normalizeH="0" baseline="0" noProof="1" smtClean="0">
                        <a:ln w="9000" cmpd="sng">
                          <a:solidFill>
                            <a:schemeClr val="accent4">
                              <a:shade val="50000"/>
                              <a:satMod val="120000"/>
                            </a:schemeClr>
                          </a:solidFill>
                          <a:prstDash val="solid"/>
                        </a:ln>
                        <a:solidFill>
                          <a:schemeClr val="bg1"/>
                        </a:solidFill>
                        <a:effectLst>
                          <a:reflection blurRad="12700" stA="28000" endPos="45000" dist="1000" dir="5400000" sy="-100000" algn="bl" rotWithShape="0"/>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2D050"/>
                    </a:solidFill>
                  </a:tcPr>
                </a:tc>
              </a:tr>
              <a:tr h="355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noProof="1" smtClean="0">
                          <a:ln>
                            <a:noFill/>
                          </a:ln>
                          <a:solidFill>
                            <a:schemeClr val="tx1"/>
                          </a:solidFill>
                          <a:effectLst/>
                          <a:latin typeface="Arial"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noProof="1" smtClean="0">
                          <a:ln>
                            <a:noFill/>
                          </a:ln>
                          <a:solidFill>
                            <a:schemeClr val="tx1"/>
                          </a:solidFill>
                          <a:effectLst/>
                          <a:latin typeface="Arial" charset="0"/>
                        </a:rPr>
                        <a:t>Steven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noProof="1" smtClean="0">
                          <a:ln>
                            <a:noFill/>
                          </a:ln>
                          <a:solidFill>
                            <a:schemeClr val="tx1"/>
                          </a:solidFill>
                          <a:effectLst/>
                          <a:latin typeface="Arial" charset="0"/>
                        </a:rPr>
                        <a:t>King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24000</a:t>
                      </a:r>
                      <a:endParaRPr kumimoji="0" lang="en-US" sz="1800" b="0" i="0" u="none" strike="noStrike" cap="none" normalizeH="0" baseline="0" noProof="1"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80</a:t>
                      </a:r>
                      <a:endParaRPr kumimoji="0" lang="en-US" sz="1800" b="0" i="0" u="none" strike="noStrike" cap="none" normalizeH="0" baseline="0" noProof="1"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76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noProof="1" smtClean="0">
                          <a:ln>
                            <a:noFill/>
                          </a:ln>
                          <a:solidFill>
                            <a:schemeClr val="tx1"/>
                          </a:solidFill>
                          <a:effectLst/>
                          <a:latin typeface="Arial" charset="0"/>
                        </a:rPr>
                        <a:t>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noProof="1" smtClean="0">
                          <a:ln>
                            <a:noFill/>
                          </a:ln>
                          <a:solidFill>
                            <a:schemeClr val="tx1"/>
                          </a:solidFill>
                          <a:effectLst/>
                          <a:latin typeface="Arial" charset="0"/>
                        </a:rPr>
                        <a:t>Neenah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noProof="1" smtClean="0">
                          <a:ln>
                            <a:noFill/>
                          </a:ln>
                          <a:solidFill>
                            <a:schemeClr val="tx1"/>
                          </a:solidFill>
                          <a:effectLst/>
                          <a:latin typeface="Arial" charset="0"/>
                        </a:rPr>
                        <a:t>Kochhar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17000</a:t>
                      </a:r>
                      <a:endParaRPr kumimoji="0" lang="en-US" sz="1800" b="0" i="0" u="none" strike="noStrike" cap="none" normalizeH="0" baseline="0" noProof="1"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50</a:t>
                      </a:r>
                      <a:endParaRPr kumimoji="0" lang="en-US" sz="1800" b="0" i="0" u="none" strike="noStrike" cap="none" normalizeH="0" baseline="0" noProof="1"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5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noProof="1" smtClean="0">
                          <a:ln>
                            <a:noFill/>
                          </a:ln>
                          <a:solidFill>
                            <a:schemeClr val="tx1"/>
                          </a:solidFill>
                          <a:effectLst/>
                          <a:latin typeface="Arial" charset="0"/>
                        </a:rPr>
                        <a:t>102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noProof="1" smtClean="0">
                          <a:ln>
                            <a:noFill/>
                          </a:ln>
                          <a:solidFill>
                            <a:schemeClr val="tx1"/>
                          </a:solidFill>
                          <a:effectLst/>
                          <a:latin typeface="Arial" charset="0"/>
                        </a:rPr>
                        <a:t>Lex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noProof="1" smtClean="0">
                          <a:ln>
                            <a:noFill/>
                          </a:ln>
                          <a:solidFill>
                            <a:schemeClr val="tx1"/>
                          </a:solidFill>
                          <a:effectLst/>
                          <a:latin typeface="Arial" charset="0"/>
                        </a:rPr>
                        <a:t>De Haan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(null)</a:t>
                      </a:r>
                      <a:endParaRPr kumimoji="0" lang="en-US" sz="1800" b="0" i="0" u="none" strike="noStrike" cap="none" normalizeH="0" baseline="0" noProof="1"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90</a:t>
                      </a:r>
                      <a:endParaRPr kumimoji="0" lang="en-US" sz="1800" b="0" i="0" u="none" strike="noStrike" cap="none" normalizeH="0" baseline="0" noProof="1"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5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noProof="1" smtClean="0">
                          <a:ln>
                            <a:noFill/>
                          </a:ln>
                          <a:solidFill>
                            <a:schemeClr val="tx1"/>
                          </a:solidFill>
                          <a:effectLst/>
                          <a:latin typeface="Arial" charset="0"/>
                        </a:rPr>
                        <a:t>10</a:t>
                      </a:r>
                      <a:r>
                        <a:rPr kumimoji="0" lang="en-US" sz="1800" b="0" i="0" u="none" strike="noStrike" cap="none" normalizeH="0" baseline="0" smtClean="0">
                          <a:ln>
                            <a:noFill/>
                          </a:ln>
                          <a:solidFill>
                            <a:schemeClr val="tx1"/>
                          </a:solidFill>
                          <a:effectLst/>
                          <a:latin typeface="Arial" charset="0"/>
                        </a:rPr>
                        <a:t>3</a:t>
                      </a:r>
                      <a:endParaRPr kumimoji="0" lang="en-US" sz="1800" b="0" i="0" u="none" strike="noStrike" cap="none" normalizeH="0" baseline="0" noProof="1"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Hunold</a:t>
                      </a:r>
                      <a:endParaRPr kumimoji="0" lang="en-US" sz="1800" b="0" i="0" u="none" strike="noStrike" cap="none" normalizeH="0" baseline="0" noProof="1"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Alexander</a:t>
                      </a:r>
                      <a:endParaRPr kumimoji="0" lang="en-US" sz="1800" b="0" i="0" u="none" strike="noStrike" cap="none" normalizeH="0" baseline="0" noProof="1"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9000</a:t>
                      </a:r>
                      <a:endParaRPr kumimoji="0" lang="en-US" sz="1800" b="0" i="0" u="none" strike="noStrike" cap="none" normalizeH="0" baseline="0" noProof="1"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60</a:t>
                      </a:r>
                      <a:endParaRPr kumimoji="0" lang="en-US" sz="1800" b="0" i="0" u="none" strike="noStrike" cap="none" normalizeH="0" baseline="0" noProof="1"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5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noProof="1" smtClean="0">
                          <a:ln>
                            <a:noFill/>
                          </a:ln>
                          <a:solidFill>
                            <a:schemeClr val="tx1"/>
                          </a:solidFill>
                          <a:effectLst/>
                          <a:latin typeface="Arial" charset="0"/>
                        </a:rPr>
                        <a:t>10</a:t>
                      </a:r>
                      <a:r>
                        <a:rPr kumimoji="0" lang="en-US" sz="1800" b="0" i="0" u="none" strike="noStrike" cap="none" normalizeH="0" baseline="0" smtClean="0">
                          <a:ln>
                            <a:noFill/>
                          </a:ln>
                          <a:solidFill>
                            <a:schemeClr val="tx1"/>
                          </a:solidFill>
                          <a:effectLst/>
                          <a:latin typeface="Arial" charset="0"/>
                        </a:rPr>
                        <a:t>4</a:t>
                      </a:r>
                      <a:endParaRPr kumimoji="0" lang="en-US" sz="1800" b="0" i="0" u="none" strike="noStrike" cap="none" normalizeH="0" baseline="0" noProof="1"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Ernst</a:t>
                      </a:r>
                      <a:endParaRPr kumimoji="0" lang="en-US" sz="1800" b="0" i="0" u="none" strike="noStrike" cap="none" normalizeH="0" baseline="0" noProof="1"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Bruce</a:t>
                      </a:r>
                      <a:endParaRPr kumimoji="0" lang="en-US" sz="1800" b="0" i="0" u="none" strike="noStrike" cap="none" normalizeH="0" baseline="0" noProof="1"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6000</a:t>
                      </a:r>
                      <a:endParaRPr kumimoji="0" lang="en-US" sz="1800" b="0" i="0" u="none" strike="noStrike" cap="none" normalizeH="0" baseline="0" noProof="1"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90</a:t>
                      </a:r>
                      <a:endParaRPr kumimoji="0" lang="en-US" sz="1800" b="0" i="0" u="none" strike="noStrike" cap="none" normalizeH="0" baseline="0" noProof="1"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AutoShape 57"/>
          <p:cNvSpPr>
            <a:spLocks noChangeArrowheads="1"/>
          </p:cNvSpPr>
          <p:nvPr/>
        </p:nvSpPr>
        <p:spPr bwMode="auto">
          <a:xfrm>
            <a:off x="714375" y="2643188"/>
            <a:ext cx="1296988" cy="504825"/>
          </a:xfrm>
          <a:prstGeom prst="wedgeRoundRectCallout">
            <a:avLst>
              <a:gd name="adj1" fmla="val 55405"/>
              <a:gd name="adj2" fmla="val 217878"/>
              <a:gd name="adj3" fmla="val 16667"/>
            </a:avLst>
          </a:prstGeom>
          <a:ln>
            <a:headEnd/>
            <a:tailEnd/>
          </a:ln>
        </p:spPr>
        <p:style>
          <a:lnRef idx="3">
            <a:schemeClr val="lt1"/>
          </a:lnRef>
          <a:fillRef idx="1">
            <a:schemeClr val="dk1"/>
          </a:fillRef>
          <a:effectRef idx="1">
            <a:schemeClr val="dk1"/>
          </a:effectRef>
          <a:fontRef idx="minor">
            <a:schemeClr val="lt1"/>
          </a:fontRef>
        </p:style>
        <p:txBody>
          <a:bodyPr anchor="ctr"/>
          <a:lstStyle/>
          <a:p>
            <a:pPr algn="ctr"/>
            <a:r>
              <a:rPr lang="en-US" sz="2400" dirty="0">
                <a:effectLst>
                  <a:outerShdw blurRad="38100" dist="38100" dir="2700000" algn="tl">
                    <a:srgbClr val="FFFFFF"/>
                  </a:outerShdw>
                </a:effectLst>
              </a:rPr>
              <a:t>Field</a:t>
            </a:r>
            <a:endParaRPr lang="bg-BG" sz="2400" dirty="0">
              <a:effectLst>
                <a:outerShdw blurRad="38100" dist="38100" dir="2700000" algn="tl">
                  <a:srgbClr val="FFFFFF"/>
                </a:outerShdw>
              </a:effectLst>
            </a:endParaRPr>
          </a:p>
        </p:txBody>
      </p:sp>
      <p:sp>
        <p:nvSpPr>
          <p:cNvPr id="7" name="Rectangle 6"/>
          <p:cNvSpPr/>
          <p:nvPr/>
        </p:nvSpPr>
        <p:spPr bwMode="auto">
          <a:xfrm>
            <a:off x="785813" y="4000500"/>
            <a:ext cx="1928812" cy="714375"/>
          </a:xfrm>
          <a:prstGeom prst="rect">
            <a:avLst/>
          </a:prstGeom>
          <a:noFill/>
          <a:ln w="31750" cap="flat" cmpd="sng" algn="ctr">
            <a:solidFill>
              <a:srgbClr val="FF0000"/>
            </a:solidFill>
            <a:prstDash val="solid"/>
            <a:round/>
            <a:headEnd type="none" w="med" len="med"/>
            <a:tailEnd type="none" w="med" len="med"/>
          </a:ln>
          <a:effectLst>
            <a:outerShdw dist="17961" dir="2700000" algn="ctr" rotWithShape="0">
              <a:srgbClr val="FFFFFF"/>
            </a:outerShdw>
          </a:effectLst>
        </p:spPr>
        <p:txBody>
          <a:bodyPr anchor="ctr"/>
          <a:lstStyle/>
          <a:p>
            <a:endParaRPr lang="bg-BG">
              <a:effectLst>
                <a:outerShdw blurRad="38100" dist="38100" dir="2700000" algn="tl">
                  <a:srgbClr val="FFFFFF"/>
                </a:outerShdw>
              </a:effectLst>
            </a:endParaRPr>
          </a:p>
        </p:txBody>
      </p:sp>
      <p:sp>
        <p:nvSpPr>
          <p:cNvPr id="8" name="Rectangle 7"/>
          <p:cNvSpPr/>
          <p:nvPr/>
        </p:nvSpPr>
        <p:spPr bwMode="auto">
          <a:xfrm>
            <a:off x="785813" y="4643438"/>
            <a:ext cx="7500937" cy="500062"/>
          </a:xfrm>
          <a:prstGeom prst="rect">
            <a:avLst/>
          </a:prstGeom>
          <a:noFill/>
          <a:ln w="31750" cap="flat" cmpd="sng" algn="ctr">
            <a:solidFill>
              <a:srgbClr val="FF0000"/>
            </a:solidFill>
            <a:prstDash val="solid"/>
            <a:round/>
            <a:headEnd type="none" w="med" len="med"/>
            <a:tailEnd type="none" w="med" len="med"/>
          </a:ln>
          <a:effectLst>
            <a:outerShdw dist="17961" dir="2700000" algn="ctr" rotWithShape="0">
              <a:srgbClr val="FFFFFF"/>
            </a:outerShdw>
          </a:effectLst>
        </p:spPr>
        <p:txBody>
          <a:bodyPr anchor="ctr"/>
          <a:lstStyle/>
          <a:p>
            <a:endParaRPr lang="bg-BG">
              <a:effectLst>
                <a:outerShdw blurRad="38100" dist="38100" dir="2700000" algn="tl">
                  <a:srgbClr val="FFFFFF"/>
                </a:outerShdw>
              </a:effectLst>
            </a:endParaRPr>
          </a:p>
        </p:txBody>
      </p:sp>
      <p:sp>
        <p:nvSpPr>
          <p:cNvPr id="9" name="AutoShape 57"/>
          <p:cNvSpPr>
            <a:spLocks noChangeArrowheads="1"/>
          </p:cNvSpPr>
          <p:nvPr/>
        </p:nvSpPr>
        <p:spPr bwMode="auto">
          <a:xfrm>
            <a:off x="6929438" y="3286125"/>
            <a:ext cx="1296987" cy="504825"/>
          </a:xfrm>
          <a:prstGeom prst="wedgeRoundRectCallout">
            <a:avLst>
              <a:gd name="adj1" fmla="val -44925"/>
              <a:gd name="adj2" fmla="val 214395"/>
              <a:gd name="adj3" fmla="val 16667"/>
            </a:avLst>
          </a:prstGeom>
          <a:ln>
            <a:headEnd/>
            <a:tailEnd/>
          </a:ln>
        </p:spPr>
        <p:style>
          <a:lnRef idx="3">
            <a:schemeClr val="lt1"/>
          </a:lnRef>
          <a:fillRef idx="1">
            <a:schemeClr val="dk1"/>
          </a:fillRef>
          <a:effectRef idx="1">
            <a:schemeClr val="dk1"/>
          </a:effectRef>
          <a:fontRef idx="minor">
            <a:schemeClr val="lt1"/>
          </a:fontRef>
        </p:style>
        <p:txBody>
          <a:bodyPr anchor="ctr"/>
          <a:lstStyle/>
          <a:p>
            <a:pPr algn="ctr"/>
            <a:r>
              <a:rPr lang="en-US" sz="2400" dirty="0">
                <a:effectLst>
                  <a:outerShdw blurRad="38100" dist="38100" dir="2700000" algn="tl">
                    <a:srgbClr val="FFFFFF"/>
                  </a:outerShdw>
                </a:effectLst>
              </a:rPr>
              <a:t>Row</a:t>
            </a:r>
            <a:endParaRPr lang="bg-BG" sz="2400" dirty="0">
              <a:effectLst>
                <a:outerShdw blurRad="38100" dist="38100" dir="2700000" algn="tl">
                  <a:srgbClr val="FFFFFF"/>
                </a:outerShdw>
              </a:effectLst>
            </a:endParaRPr>
          </a:p>
        </p:txBody>
      </p:sp>
    </p:spTree>
    <p:extLst>
      <p:ext uri="{BB962C8B-B14F-4D97-AF65-F5344CB8AC3E}">
        <p14:creationId xmlns:p14="http://schemas.microsoft.com/office/powerpoint/2010/main" xmlns="" val="188250548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7"/>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9" grpId="0" animBg="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SQL?</a:t>
            </a:r>
            <a:endParaRPr lang="bg-BG" smtClean="0"/>
          </a:p>
        </p:txBody>
      </p:sp>
      <p:sp>
        <p:nvSpPr>
          <p:cNvPr id="3" name="Content Placeholder 2"/>
          <p:cNvSpPr>
            <a:spLocks noGrp="1"/>
          </p:cNvSpPr>
          <p:nvPr>
            <p:ph idx="1"/>
          </p:nvPr>
        </p:nvSpPr>
        <p:spPr/>
        <p:txBody>
          <a:bodyPr/>
          <a:lstStyle/>
          <a:p>
            <a:pPr>
              <a:defRPr/>
            </a:pPr>
            <a:r>
              <a:rPr lang="en-US" dirty="0" smtClean="0"/>
              <a:t>Relational databases are manipulated using Structure Query Language (SQL)</a:t>
            </a:r>
          </a:p>
          <a:p>
            <a:pPr lvl="1">
              <a:defRPr/>
            </a:pPr>
            <a:r>
              <a:rPr lang="en-US" dirty="0" smtClean="0"/>
              <a:t>Language for describing operations on structure and content of the database</a:t>
            </a:r>
          </a:p>
          <a:p>
            <a:pPr lvl="1">
              <a:defRPr/>
            </a:pPr>
            <a:r>
              <a:rPr lang="en-US" dirty="0" smtClean="0"/>
              <a:t>Easy and straightforward to learn</a:t>
            </a:r>
          </a:p>
          <a:p>
            <a:pPr lvl="1">
              <a:defRPr/>
            </a:pPr>
            <a:r>
              <a:rPr lang="en-US" dirty="0" smtClean="0"/>
              <a:t>Most databases follow the SQL standard 99 with little exceptions and additions </a:t>
            </a:r>
          </a:p>
          <a:p>
            <a:pPr lvl="1">
              <a:defRPr/>
            </a:pPr>
            <a:r>
              <a:rPr lang="en-US" dirty="0" smtClean="0"/>
              <a:t>Uses English phrases and words:</a:t>
            </a:r>
          </a:p>
        </p:txBody>
      </p:sp>
      <p:sp>
        <p:nvSpPr>
          <p:cNvPr id="4" name="Text Box 22"/>
          <p:cNvSpPr txBox="1">
            <a:spLocks noChangeArrowheads="1"/>
          </p:cNvSpPr>
          <p:nvPr/>
        </p:nvSpPr>
        <p:spPr bwMode="auto">
          <a:xfrm>
            <a:off x="1000125" y="5695950"/>
            <a:ext cx="7429500" cy="830997"/>
          </a:xfrm>
          <a:prstGeom prst="rect">
            <a:avLst/>
          </a:prstGeom>
          <a:solidFill>
            <a:schemeClr val="bg1">
              <a:alpha val="50000"/>
            </a:schemeClr>
          </a:solidFill>
          <a:ln w="9525">
            <a:solidFill>
              <a:schemeClr val="tx1"/>
            </a:solidFill>
            <a:miter lim="800000"/>
            <a:headEnd/>
            <a:tailEnd/>
          </a:ln>
          <a:effectLst/>
        </p:spPr>
        <p:txBody>
          <a:bodyPr>
            <a:spAutoFit/>
          </a:bodyPr>
          <a:lstStyle/>
          <a:p>
            <a:pPr>
              <a:defRPr/>
            </a:pPr>
            <a:r>
              <a:rPr lang="en-US" sz="2400" dirty="0">
                <a:effectLst>
                  <a:outerShdw blurRad="38100" dist="38100" dir="2700000" algn="tl">
                    <a:srgbClr val="000000">
                      <a:alpha val="43137"/>
                    </a:srgbClr>
                  </a:outerShdw>
                </a:effectLst>
                <a:latin typeface="Courier New" pitchFamily="49" charset="0"/>
                <a:cs typeface="Courier New" pitchFamily="49" charset="0"/>
              </a:rPr>
              <a:t>SELECT department_name </a:t>
            </a:r>
          </a:p>
          <a:p>
            <a:pPr>
              <a:defRPr/>
            </a:pPr>
            <a:r>
              <a:rPr lang="en-US" sz="2400" dirty="0">
                <a:effectLst>
                  <a:outerShdw blurRad="38100" dist="38100" dir="2700000" algn="tl">
                    <a:srgbClr val="000000">
                      <a:alpha val="43137"/>
                    </a:srgbClr>
                  </a:outerShdw>
                </a:effectLst>
                <a:latin typeface="Courier New" pitchFamily="49" charset="0"/>
                <a:cs typeface="Courier New" pitchFamily="49" charset="0"/>
              </a:rPr>
              <a:t>FROM departments</a:t>
            </a:r>
          </a:p>
        </p:txBody>
      </p:sp>
    </p:spTree>
    <p:extLst>
      <p:ext uri="{BB962C8B-B14F-4D97-AF65-F5344CB8AC3E}">
        <p14:creationId xmlns:p14="http://schemas.microsoft.com/office/powerpoint/2010/main" xmlns="" val="412009493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Communication</a:t>
            </a:r>
            <a:endParaRPr lang="bg-BG" smtClean="0"/>
          </a:p>
        </p:txBody>
      </p:sp>
      <p:sp>
        <p:nvSpPr>
          <p:cNvPr id="3" name="Content Placeholder 2"/>
          <p:cNvSpPr>
            <a:spLocks noGrp="1"/>
          </p:cNvSpPr>
          <p:nvPr>
            <p:ph idx="1"/>
          </p:nvPr>
        </p:nvSpPr>
        <p:spPr/>
        <p:txBody>
          <a:bodyPr/>
          <a:lstStyle/>
          <a:p>
            <a:pPr>
              <a:buFontTx/>
              <a:buNone/>
            </a:pPr>
            <a:r>
              <a:rPr lang="en-US" dirty="0" smtClean="0"/>
              <a:t> </a:t>
            </a:r>
            <a:endParaRPr lang="bg-BG" dirty="0" smtClean="0"/>
          </a:p>
        </p:txBody>
      </p:sp>
      <p:grpSp>
        <p:nvGrpSpPr>
          <p:cNvPr id="4" name="Group 3"/>
          <p:cNvGrpSpPr>
            <a:grpSpLocks/>
          </p:cNvGrpSpPr>
          <p:nvPr/>
        </p:nvGrpSpPr>
        <p:grpSpPr bwMode="auto">
          <a:xfrm>
            <a:off x="6808788" y="2781300"/>
            <a:ext cx="1662112" cy="1719263"/>
            <a:chOff x="4329" y="2997"/>
            <a:chExt cx="1047" cy="1083"/>
          </a:xfrm>
        </p:grpSpPr>
        <p:sp>
          <p:nvSpPr>
            <p:cNvPr id="5" name="Rectangle 4"/>
            <p:cNvSpPr>
              <a:spLocks noChangeArrowheads="1"/>
            </p:cNvSpPr>
            <p:nvPr/>
          </p:nvSpPr>
          <p:spPr bwMode="ltGray">
            <a:xfrm>
              <a:off x="4329" y="3217"/>
              <a:ext cx="1047" cy="649"/>
            </a:xfrm>
            <a:prstGeom prst="rect">
              <a:avLst/>
            </a:prstGeom>
            <a:gradFill rotWithShape="0">
              <a:gsLst>
                <a:gs pos="0">
                  <a:srgbClr val="B2B2B2">
                    <a:gamma/>
                    <a:shade val="80000"/>
                    <a:invGamma/>
                  </a:srgbClr>
                </a:gs>
                <a:gs pos="50000">
                  <a:srgbClr val="B2B2B2"/>
                </a:gs>
                <a:gs pos="100000">
                  <a:srgbClr val="B2B2B2">
                    <a:gamma/>
                    <a:shade val="80000"/>
                    <a:invGamma/>
                  </a:srgbClr>
                </a:gs>
              </a:gsLst>
              <a:lin ang="0" scaled="1"/>
            </a:gradFill>
            <a:ln w="9525">
              <a:noFill/>
              <a:miter lim="800000"/>
              <a:headEnd/>
              <a:tailEnd/>
            </a:ln>
            <a:effectLst/>
          </p:spPr>
          <p:txBody>
            <a:bodyPr wrap="none" anchor="ctr"/>
            <a:lstStyle/>
            <a:p>
              <a:endParaRPr lang="bg-BG">
                <a:effectLst>
                  <a:outerShdw blurRad="38100" dist="38100" dir="2700000" algn="tl">
                    <a:srgbClr val="FFFFFF"/>
                  </a:outerShdw>
                </a:effectLst>
              </a:endParaRPr>
            </a:p>
          </p:txBody>
        </p:sp>
        <p:sp>
          <p:nvSpPr>
            <p:cNvPr id="6" name="Oval 5"/>
            <p:cNvSpPr>
              <a:spLocks noChangeArrowheads="1"/>
            </p:cNvSpPr>
            <p:nvPr/>
          </p:nvSpPr>
          <p:spPr bwMode="ltGray">
            <a:xfrm>
              <a:off x="4329" y="2997"/>
              <a:ext cx="1047" cy="416"/>
            </a:xfrm>
            <a:prstGeom prst="ellipse">
              <a:avLst/>
            </a:prstGeom>
            <a:gradFill rotWithShape="0">
              <a:gsLst>
                <a:gs pos="0">
                  <a:srgbClr val="B2B2B2">
                    <a:gamma/>
                    <a:shade val="89804"/>
                    <a:invGamma/>
                  </a:srgbClr>
                </a:gs>
                <a:gs pos="100000">
                  <a:srgbClr val="B2B2B2"/>
                </a:gs>
              </a:gsLst>
              <a:lin ang="5400000" scaled="1"/>
            </a:gradFill>
            <a:ln w="9525">
              <a:noFill/>
              <a:round/>
              <a:headEnd/>
              <a:tailEnd/>
            </a:ln>
            <a:effectLst/>
          </p:spPr>
          <p:txBody>
            <a:bodyPr wrap="none" anchor="ctr"/>
            <a:lstStyle/>
            <a:p>
              <a:endParaRPr lang="bg-BG">
                <a:effectLst>
                  <a:outerShdw blurRad="38100" dist="38100" dir="2700000" algn="tl">
                    <a:srgbClr val="FFFFFF"/>
                  </a:outerShdw>
                </a:effectLst>
              </a:endParaRPr>
            </a:p>
          </p:txBody>
        </p:sp>
        <p:sp>
          <p:nvSpPr>
            <p:cNvPr id="7" name="Oval 6"/>
            <p:cNvSpPr>
              <a:spLocks noChangeArrowheads="1"/>
            </p:cNvSpPr>
            <p:nvPr/>
          </p:nvSpPr>
          <p:spPr bwMode="ltGray">
            <a:xfrm>
              <a:off x="4329" y="3664"/>
              <a:ext cx="1047" cy="416"/>
            </a:xfrm>
            <a:prstGeom prst="ellipse">
              <a:avLst/>
            </a:prstGeom>
            <a:gradFill rotWithShape="0">
              <a:gsLst>
                <a:gs pos="0">
                  <a:srgbClr val="B2B2B2">
                    <a:gamma/>
                    <a:shade val="80000"/>
                    <a:invGamma/>
                  </a:srgbClr>
                </a:gs>
                <a:gs pos="50000">
                  <a:srgbClr val="B2B2B2"/>
                </a:gs>
                <a:gs pos="100000">
                  <a:srgbClr val="B2B2B2">
                    <a:gamma/>
                    <a:shade val="80000"/>
                    <a:invGamma/>
                  </a:srgbClr>
                </a:gs>
              </a:gsLst>
              <a:lin ang="0" scaled="1"/>
            </a:gradFill>
            <a:ln w="9525">
              <a:noFill/>
              <a:round/>
              <a:headEnd/>
              <a:tailEnd/>
            </a:ln>
            <a:effectLst/>
          </p:spPr>
          <p:txBody>
            <a:bodyPr wrap="none" anchor="ctr"/>
            <a:lstStyle/>
            <a:p>
              <a:endParaRPr lang="bg-BG">
                <a:effectLst>
                  <a:outerShdw blurRad="38100" dist="38100" dir="2700000" algn="tl">
                    <a:srgbClr val="FFFFFF"/>
                  </a:outerShdw>
                </a:effectLst>
              </a:endParaRPr>
            </a:p>
          </p:txBody>
        </p:sp>
        <p:sp>
          <p:nvSpPr>
            <p:cNvPr id="8" name="Rectangle 7"/>
            <p:cNvSpPr>
              <a:spLocks noChangeArrowheads="1"/>
            </p:cNvSpPr>
            <p:nvPr/>
          </p:nvSpPr>
          <p:spPr bwMode="auto">
            <a:xfrm>
              <a:off x="4361" y="3044"/>
              <a:ext cx="1008" cy="240"/>
            </a:xfrm>
            <a:prstGeom prst="rect">
              <a:avLst/>
            </a:prstGeom>
            <a:noFill/>
            <a:ln w="9525">
              <a:noFill/>
              <a:miter lim="800000"/>
              <a:headEnd/>
              <a:tailEnd/>
            </a:ln>
            <a:effectLst/>
          </p:spPr>
          <p:txBody>
            <a:bodyPr lIns="92075" tIns="46038" rIns="92075" bIns="46038">
              <a:spAutoFit/>
            </a:bodyPr>
            <a:lstStyle/>
            <a:p>
              <a:pPr algn="ctr">
                <a:defRPr/>
              </a:pPr>
              <a:r>
                <a:rPr kumimoji="0" lang="en-US" sz="2200" dirty="0">
                  <a:effectLst>
                    <a:outerShdw blurRad="38100" dist="38100" dir="2700000" algn="tl">
                      <a:srgbClr val="C0C0C0"/>
                    </a:outerShdw>
                  </a:effectLst>
                </a:rPr>
                <a:t>DB</a:t>
              </a:r>
            </a:p>
          </p:txBody>
        </p:sp>
        <p:grpSp>
          <p:nvGrpSpPr>
            <p:cNvPr id="9" name="Group 8"/>
            <p:cNvGrpSpPr>
              <a:grpSpLocks/>
            </p:cNvGrpSpPr>
            <p:nvPr/>
          </p:nvGrpSpPr>
          <p:grpSpPr bwMode="auto">
            <a:xfrm>
              <a:off x="4446" y="3500"/>
              <a:ext cx="755" cy="457"/>
              <a:chOff x="2293" y="2088"/>
              <a:chExt cx="755" cy="457"/>
            </a:xfrm>
          </p:grpSpPr>
          <p:sp>
            <p:nvSpPr>
              <p:cNvPr id="10" name="Rectangle 9"/>
              <p:cNvSpPr>
                <a:spLocks noChangeArrowheads="1"/>
              </p:cNvSpPr>
              <p:nvPr/>
            </p:nvSpPr>
            <p:spPr bwMode="blackWhite">
              <a:xfrm>
                <a:off x="2293" y="2088"/>
                <a:ext cx="214" cy="118"/>
              </a:xfrm>
              <a:prstGeom prst="rect">
                <a:avLst/>
              </a:prstGeom>
              <a:solidFill>
                <a:schemeClr val="hlink"/>
              </a:solidFill>
              <a:ln w="12700">
                <a:solidFill>
                  <a:srgbClr val="000000"/>
                </a:solidFill>
                <a:miter lim="800000"/>
                <a:headEnd/>
                <a:tailEnd/>
              </a:ln>
              <a:effectLst/>
            </p:spPr>
            <p:txBody>
              <a:bodyPr wrap="none" anchor="ctr"/>
              <a:lstStyle/>
              <a:p>
                <a:endParaRPr lang="bg-BG">
                  <a:effectLst>
                    <a:outerShdw blurRad="38100" dist="38100" dir="2700000" algn="tl">
                      <a:srgbClr val="FFFFFF"/>
                    </a:outerShdw>
                  </a:effectLst>
                </a:endParaRPr>
              </a:p>
            </p:txBody>
          </p:sp>
          <p:sp>
            <p:nvSpPr>
              <p:cNvPr id="11" name="Rectangle 10"/>
              <p:cNvSpPr>
                <a:spLocks noChangeArrowheads="1"/>
              </p:cNvSpPr>
              <p:nvPr/>
            </p:nvSpPr>
            <p:spPr bwMode="blackWhite">
              <a:xfrm>
                <a:off x="2564" y="2088"/>
                <a:ext cx="214" cy="118"/>
              </a:xfrm>
              <a:prstGeom prst="rect">
                <a:avLst/>
              </a:prstGeom>
              <a:solidFill>
                <a:schemeClr val="hlink"/>
              </a:solidFill>
              <a:ln w="12700">
                <a:solidFill>
                  <a:srgbClr val="000000"/>
                </a:solidFill>
                <a:miter lim="800000"/>
                <a:headEnd/>
                <a:tailEnd/>
              </a:ln>
              <a:effectLst/>
            </p:spPr>
            <p:txBody>
              <a:bodyPr wrap="none" anchor="ctr"/>
              <a:lstStyle/>
              <a:p>
                <a:endParaRPr lang="bg-BG">
                  <a:effectLst>
                    <a:outerShdw blurRad="38100" dist="38100" dir="2700000" algn="tl">
                      <a:srgbClr val="FFFFFF"/>
                    </a:outerShdw>
                  </a:effectLst>
                </a:endParaRPr>
              </a:p>
            </p:txBody>
          </p:sp>
          <p:sp>
            <p:nvSpPr>
              <p:cNvPr id="12" name="Rectangle 11"/>
              <p:cNvSpPr>
                <a:spLocks noChangeArrowheads="1"/>
              </p:cNvSpPr>
              <p:nvPr/>
            </p:nvSpPr>
            <p:spPr bwMode="blackWhite">
              <a:xfrm>
                <a:off x="2833" y="2088"/>
                <a:ext cx="214" cy="118"/>
              </a:xfrm>
              <a:prstGeom prst="rect">
                <a:avLst/>
              </a:prstGeom>
              <a:solidFill>
                <a:schemeClr val="hlink"/>
              </a:solidFill>
              <a:ln w="12700">
                <a:solidFill>
                  <a:srgbClr val="000000"/>
                </a:solidFill>
                <a:miter lim="800000"/>
                <a:headEnd/>
                <a:tailEnd/>
              </a:ln>
              <a:effectLst/>
            </p:spPr>
            <p:txBody>
              <a:bodyPr wrap="none" anchor="ctr"/>
              <a:lstStyle/>
              <a:p>
                <a:endParaRPr lang="bg-BG">
                  <a:effectLst>
                    <a:outerShdw blurRad="38100" dist="38100" dir="2700000" algn="tl">
                      <a:srgbClr val="FFFFFF"/>
                    </a:outerShdw>
                  </a:effectLst>
                </a:endParaRPr>
              </a:p>
            </p:txBody>
          </p:sp>
          <p:sp>
            <p:nvSpPr>
              <p:cNvPr id="13" name="Rectangle 12"/>
              <p:cNvSpPr>
                <a:spLocks noChangeArrowheads="1"/>
              </p:cNvSpPr>
              <p:nvPr/>
            </p:nvSpPr>
            <p:spPr bwMode="blackWhite">
              <a:xfrm>
                <a:off x="2294" y="2259"/>
                <a:ext cx="214" cy="118"/>
              </a:xfrm>
              <a:prstGeom prst="rect">
                <a:avLst/>
              </a:prstGeom>
              <a:solidFill>
                <a:schemeClr val="hlink"/>
              </a:solidFill>
              <a:ln w="12700">
                <a:solidFill>
                  <a:srgbClr val="000000"/>
                </a:solidFill>
                <a:miter lim="800000"/>
                <a:headEnd/>
                <a:tailEnd/>
              </a:ln>
              <a:effectLst/>
            </p:spPr>
            <p:txBody>
              <a:bodyPr wrap="none" anchor="ctr"/>
              <a:lstStyle/>
              <a:p>
                <a:endParaRPr lang="bg-BG">
                  <a:effectLst>
                    <a:outerShdw blurRad="38100" dist="38100" dir="2700000" algn="tl">
                      <a:srgbClr val="FFFFFF"/>
                    </a:outerShdw>
                  </a:effectLst>
                </a:endParaRPr>
              </a:p>
            </p:txBody>
          </p:sp>
          <p:sp>
            <p:nvSpPr>
              <p:cNvPr id="14" name="Rectangle 13"/>
              <p:cNvSpPr>
                <a:spLocks noChangeArrowheads="1"/>
              </p:cNvSpPr>
              <p:nvPr/>
            </p:nvSpPr>
            <p:spPr bwMode="blackWhite">
              <a:xfrm>
                <a:off x="2565" y="2259"/>
                <a:ext cx="214" cy="118"/>
              </a:xfrm>
              <a:prstGeom prst="rect">
                <a:avLst/>
              </a:prstGeom>
              <a:solidFill>
                <a:schemeClr val="hlink"/>
              </a:solidFill>
              <a:ln w="12700">
                <a:solidFill>
                  <a:srgbClr val="000000"/>
                </a:solidFill>
                <a:miter lim="800000"/>
                <a:headEnd/>
                <a:tailEnd/>
              </a:ln>
              <a:effectLst/>
            </p:spPr>
            <p:txBody>
              <a:bodyPr wrap="none" anchor="ctr"/>
              <a:lstStyle/>
              <a:p>
                <a:endParaRPr lang="bg-BG">
                  <a:effectLst>
                    <a:outerShdw blurRad="38100" dist="38100" dir="2700000" algn="tl">
                      <a:srgbClr val="FFFFFF"/>
                    </a:outerShdw>
                  </a:effectLst>
                </a:endParaRPr>
              </a:p>
            </p:txBody>
          </p:sp>
          <p:sp>
            <p:nvSpPr>
              <p:cNvPr id="15" name="Rectangle 14"/>
              <p:cNvSpPr>
                <a:spLocks noChangeArrowheads="1"/>
              </p:cNvSpPr>
              <p:nvPr/>
            </p:nvSpPr>
            <p:spPr bwMode="blackWhite">
              <a:xfrm>
                <a:off x="2834" y="2259"/>
                <a:ext cx="214" cy="118"/>
              </a:xfrm>
              <a:prstGeom prst="rect">
                <a:avLst/>
              </a:prstGeom>
              <a:solidFill>
                <a:schemeClr val="hlink"/>
              </a:solidFill>
              <a:ln w="12700">
                <a:solidFill>
                  <a:srgbClr val="000000"/>
                </a:solidFill>
                <a:miter lim="800000"/>
                <a:headEnd/>
                <a:tailEnd/>
              </a:ln>
              <a:effectLst/>
            </p:spPr>
            <p:txBody>
              <a:bodyPr wrap="none" anchor="ctr"/>
              <a:lstStyle/>
              <a:p>
                <a:endParaRPr lang="bg-BG">
                  <a:effectLst>
                    <a:outerShdw blurRad="38100" dist="38100" dir="2700000" algn="tl">
                      <a:srgbClr val="FFFFFF"/>
                    </a:outerShdw>
                  </a:effectLst>
                </a:endParaRPr>
              </a:p>
            </p:txBody>
          </p:sp>
          <p:sp>
            <p:nvSpPr>
              <p:cNvPr id="16" name="Rectangle 15"/>
              <p:cNvSpPr>
                <a:spLocks noChangeArrowheads="1"/>
              </p:cNvSpPr>
              <p:nvPr/>
            </p:nvSpPr>
            <p:spPr bwMode="blackWhite">
              <a:xfrm>
                <a:off x="2294" y="2427"/>
                <a:ext cx="214" cy="118"/>
              </a:xfrm>
              <a:prstGeom prst="rect">
                <a:avLst/>
              </a:prstGeom>
              <a:solidFill>
                <a:schemeClr val="hlink"/>
              </a:solidFill>
              <a:ln w="12700">
                <a:solidFill>
                  <a:srgbClr val="000000"/>
                </a:solidFill>
                <a:miter lim="800000"/>
                <a:headEnd/>
                <a:tailEnd/>
              </a:ln>
              <a:effectLst/>
            </p:spPr>
            <p:txBody>
              <a:bodyPr wrap="none" anchor="ctr"/>
              <a:lstStyle/>
              <a:p>
                <a:endParaRPr lang="bg-BG">
                  <a:effectLst>
                    <a:outerShdw blurRad="38100" dist="38100" dir="2700000" algn="tl">
                      <a:srgbClr val="FFFFFF"/>
                    </a:outerShdw>
                  </a:effectLst>
                </a:endParaRPr>
              </a:p>
            </p:txBody>
          </p:sp>
          <p:sp>
            <p:nvSpPr>
              <p:cNvPr id="17" name="Rectangle 16"/>
              <p:cNvSpPr>
                <a:spLocks noChangeArrowheads="1"/>
              </p:cNvSpPr>
              <p:nvPr/>
            </p:nvSpPr>
            <p:spPr bwMode="blackWhite">
              <a:xfrm>
                <a:off x="2565" y="2427"/>
                <a:ext cx="214" cy="118"/>
              </a:xfrm>
              <a:prstGeom prst="rect">
                <a:avLst/>
              </a:prstGeom>
              <a:solidFill>
                <a:schemeClr val="hlink"/>
              </a:solidFill>
              <a:ln w="12700">
                <a:solidFill>
                  <a:srgbClr val="000000"/>
                </a:solidFill>
                <a:miter lim="800000"/>
                <a:headEnd/>
                <a:tailEnd/>
              </a:ln>
              <a:effectLst/>
            </p:spPr>
            <p:txBody>
              <a:bodyPr wrap="none" anchor="ctr"/>
              <a:lstStyle/>
              <a:p>
                <a:endParaRPr lang="bg-BG">
                  <a:effectLst>
                    <a:outerShdw blurRad="38100" dist="38100" dir="2700000" algn="tl">
                      <a:srgbClr val="FFFFFF"/>
                    </a:outerShdw>
                  </a:effectLst>
                </a:endParaRPr>
              </a:p>
            </p:txBody>
          </p:sp>
          <p:sp>
            <p:nvSpPr>
              <p:cNvPr id="18" name="Rectangle 17"/>
              <p:cNvSpPr>
                <a:spLocks noChangeArrowheads="1"/>
              </p:cNvSpPr>
              <p:nvPr/>
            </p:nvSpPr>
            <p:spPr bwMode="blackWhite">
              <a:xfrm>
                <a:off x="2834" y="2427"/>
                <a:ext cx="214" cy="118"/>
              </a:xfrm>
              <a:prstGeom prst="rect">
                <a:avLst/>
              </a:prstGeom>
              <a:solidFill>
                <a:schemeClr val="hlink"/>
              </a:solidFill>
              <a:ln w="12700">
                <a:solidFill>
                  <a:srgbClr val="000000"/>
                </a:solidFill>
                <a:miter lim="800000"/>
                <a:headEnd/>
                <a:tailEnd/>
              </a:ln>
              <a:effectLst/>
            </p:spPr>
            <p:txBody>
              <a:bodyPr wrap="none" anchor="ctr"/>
              <a:lstStyle/>
              <a:p>
                <a:endParaRPr lang="bg-BG">
                  <a:effectLst>
                    <a:outerShdw blurRad="38100" dist="38100" dir="2700000" algn="tl">
                      <a:srgbClr val="FFFFFF"/>
                    </a:outerShdw>
                  </a:effectLst>
                </a:endParaRPr>
              </a:p>
            </p:txBody>
          </p:sp>
        </p:grpSp>
      </p:grpSp>
      <p:sp>
        <p:nvSpPr>
          <p:cNvPr id="19" name="Arc 18"/>
          <p:cNvSpPr>
            <a:spLocks/>
          </p:cNvSpPr>
          <p:nvPr/>
        </p:nvSpPr>
        <p:spPr bwMode="auto">
          <a:xfrm>
            <a:off x="3621088" y="2882900"/>
            <a:ext cx="3182937" cy="447675"/>
          </a:xfrm>
          <a:custGeom>
            <a:avLst/>
            <a:gdLst>
              <a:gd name="G0" fmla="+- 0 0 0"/>
              <a:gd name="G1" fmla="+- 21597 0 0"/>
              <a:gd name="G2" fmla="+- 21600 0 0"/>
              <a:gd name="T0" fmla="*/ 375 w 19771"/>
              <a:gd name="T1" fmla="*/ 0 h 21597"/>
              <a:gd name="T2" fmla="*/ 19771 w 19771"/>
              <a:gd name="T3" fmla="*/ 12899 h 21597"/>
              <a:gd name="T4" fmla="*/ 0 w 19771"/>
              <a:gd name="T5" fmla="*/ 21597 h 21597"/>
            </a:gdLst>
            <a:ahLst/>
            <a:cxnLst>
              <a:cxn ang="0">
                <a:pos x="T0" y="T1"/>
              </a:cxn>
              <a:cxn ang="0">
                <a:pos x="T2" y="T3"/>
              </a:cxn>
              <a:cxn ang="0">
                <a:pos x="T4" y="T5"/>
              </a:cxn>
            </a:cxnLst>
            <a:rect l="0" t="0" r="r" b="b"/>
            <a:pathLst>
              <a:path w="19771" h="21597" fill="none" extrusionOk="0">
                <a:moveTo>
                  <a:pt x="374" y="0"/>
                </a:moveTo>
                <a:cubicBezTo>
                  <a:pt x="8803" y="146"/>
                  <a:pt x="16376" y="5182"/>
                  <a:pt x="19771" y="12898"/>
                </a:cubicBezTo>
              </a:path>
              <a:path w="19771" h="21597" stroke="0" extrusionOk="0">
                <a:moveTo>
                  <a:pt x="374" y="0"/>
                </a:moveTo>
                <a:cubicBezTo>
                  <a:pt x="8803" y="146"/>
                  <a:pt x="16376" y="5182"/>
                  <a:pt x="19771" y="12898"/>
                </a:cubicBezTo>
                <a:lnTo>
                  <a:pt x="0" y="21597"/>
                </a:lnTo>
                <a:close/>
              </a:path>
            </a:pathLst>
          </a:custGeom>
          <a:noFill/>
          <a:ln w="50800" cap="rnd">
            <a:solidFill>
              <a:schemeClr val="tx1"/>
            </a:solidFill>
            <a:round/>
            <a:headEnd type="none" w="sm" len="sm"/>
            <a:tailEnd type="stealth" w="med" len="lg"/>
          </a:ln>
          <a:effectLst/>
        </p:spPr>
        <p:txBody>
          <a:bodyPr/>
          <a:lstStyle/>
          <a:p>
            <a:endParaRPr lang="bg-BG">
              <a:effectLst>
                <a:outerShdw blurRad="38100" dist="38100" dir="2700000" algn="tl">
                  <a:srgbClr val="FFFFFF"/>
                </a:outerShdw>
              </a:effectLst>
            </a:endParaRPr>
          </a:p>
        </p:txBody>
      </p:sp>
      <p:sp>
        <p:nvSpPr>
          <p:cNvPr id="20" name="Arc 19"/>
          <p:cNvSpPr>
            <a:spLocks/>
          </p:cNvSpPr>
          <p:nvPr/>
        </p:nvSpPr>
        <p:spPr bwMode="auto">
          <a:xfrm rot="10800000">
            <a:off x="4356100" y="4457700"/>
            <a:ext cx="3001963" cy="585788"/>
          </a:xfrm>
          <a:custGeom>
            <a:avLst/>
            <a:gdLst>
              <a:gd name="G0" fmla="+- 21558 0 0"/>
              <a:gd name="G1" fmla="+- 21594 0 0"/>
              <a:gd name="G2" fmla="+- 21600 0 0"/>
              <a:gd name="T0" fmla="*/ 0 w 21558"/>
              <a:gd name="T1" fmla="*/ 20244 h 21594"/>
              <a:gd name="T2" fmla="*/ 21062 w 21558"/>
              <a:gd name="T3" fmla="*/ 0 h 21594"/>
              <a:gd name="T4" fmla="*/ 21558 w 21558"/>
              <a:gd name="T5" fmla="*/ 21594 h 21594"/>
            </a:gdLst>
            <a:ahLst/>
            <a:cxnLst>
              <a:cxn ang="0">
                <a:pos x="T0" y="T1"/>
              </a:cxn>
              <a:cxn ang="0">
                <a:pos x="T2" y="T3"/>
              </a:cxn>
              <a:cxn ang="0">
                <a:pos x="T4" y="T5"/>
              </a:cxn>
            </a:cxnLst>
            <a:rect l="0" t="0" r="r" b="b"/>
            <a:pathLst>
              <a:path w="21558" h="21594" fill="none" extrusionOk="0">
                <a:moveTo>
                  <a:pt x="0" y="20244"/>
                </a:moveTo>
                <a:cubicBezTo>
                  <a:pt x="701" y="9051"/>
                  <a:pt x="9850" y="257"/>
                  <a:pt x="21061" y="-1"/>
                </a:cubicBezTo>
              </a:path>
              <a:path w="21558" h="21594" stroke="0" extrusionOk="0">
                <a:moveTo>
                  <a:pt x="0" y="20244"/>
                </a:moveTo>
                <a:cubicBezTo>
                  <a:pt x="701" y="9051"/>
                  <a:pt x="9850" y="257"/>
                  <a:pt x="21061" y="-1"/>
                </a:cubicBezTo>
                <a:lnTo>
                  <a:pt x="21558" y="21594"/>
                </a:lnTo>
                <a:close/>
              </a:path>
            </a:pathLst>
          </a:custGeom>
          <a:noFill/>
          <a:ln w="50800" cap="rnd">
            <a:solidFill>
              <a:schemeClr val="tx1"/>
            </a:solidFill>
            <a:round/>
            <a:headEnd type="none" w="sm" len="sm"/>
            <a:tailEnd type="stealth" w="med" len="lg"/>
          </a:ln>
          <a:effectLst/>
        </p:spPr>
        <p:txBody>
          <a:bodyPr/>
          <a:lstStyle/>
          <a:p>
            <a:endParaRPr lang="bg-BG">
              <a:effectLst>
                <a:outerShdw blurRad="38100" dist="38100" dir="2700000" algn="tl">
                  <a:srgbClr val="FFFFFF"/>
                </a:outerShdw>
              </a:effectLst>
            </a:endParaRPr>
          </a:p>
        </p:txBody>
      </p:sp>
      <p:sp>
        <p:nvSpPr>
          <p:cNvPr id="21" name="Text Box 20"/>
          <p:cNvSpPr txBox="1">
            <a:spLocks noChangeArrowheads="1"/>
          </p:cNvSpPr>
          <p:nvPr/>
        </p:nvSpPr>
        <p:spPr bwMode="auto">
          <a:xfrm>
            <a:off x="3708400" y="1987550"/>
            <a:ext cx="2714625" cy="720725"/>
          </a:xfrm>
          <a:prstGeom prst="rect">
            <a:avLst/>
          </a:prstGeom>
          <a:noFill/>
          <a:ln w="9525">
            <a:noFill/>
            <a:miter lim="800000"/>
            <a:headEnd/>
            <a:tailEnd/>
          </a:ln>
          <a:effectLst/>
        </p:spPr>
        <p:txBody>
          <a:bodyPr wrap="none">
            <a:spAutoFit/>
          </a:bodyPr>
          <a:lstStyle/>
          <a:p>
            <a:pPr>
              <a:defRPr/>
            </a:pPr>
            <a:r>
              <a:rPr lang="en-US" sz="2400" dirty="0">
                <a:effectLst>
                  <a:outerShdw blurRad="38100" dist="38100" dir="2700000" algn="tl">
                    <a:srgbClr val="C0C0C0"/>
                  </a:outerShdw>
                </a:effectLst>
              </a:rPr>
              <a:t>The query is sent</a:t>
            </a:r>
            <a:br>
              <a:rPr lang="en-US" sz="2400" dirty="0">
                <a:effectLst>
                  <a:outerShdw blurRad="38100" dist="38100" dir="2700000" algn="tl">
                    <a:srgbClr val="C0C0C0"/>
                  </a:outerShdw>
                </a:effectLst>
              </a:rPr>
            </a:br>
            <a:r>
              <a:rPr lang="en-US" sz="2400" dirty="0">
                <a:effectLst>
                  <a:outerShdw blurRad="38100" dist="38100" dir="2700000" algn="tl">
                    <a:srgbClr val="C0C0C0"/>
                  </a:outerShdw>
                </a:effectLst>
              </a:rPr>
              <a:t>to the server</a:t>
            </a:r>
          </a:p>
        </p:txBody>
      </p:sp>
      <p:sp>
        <p:nvSpPr>
          <p:cNvPr id="22" name="Text Box 21"/>
          <p:cNvSpPr txBox="1">
            <a:spLocks noChangeArrowheads="1"/>
          </p:cNvSpPr>
          <p:nvPr/>
        </p:nvSpPr>
        <p:spPr bwMode="auto">
          <a:xfrm>
            <a:off x="684213" y="1736725"/>
            <a:ext cx="2606675" cy="406400"/>
          </a:xfrm>
          <a:prstGeom prst="rect">
            <a:avLst/>
          </a:prstGeom>
          <a:noFill/>
          <a:ln w="9525">
            <a:noFill/>
            <a:miter lim="800000"/>
            <a:headEnd/>
            <a:tailEnd/>
          </a:ln>
          <a:effectLst/>
        </p:spPr>
        <p:txBody>
          <a:bodyPr wrap="none">
            <a:spAutoFit/>
          </a:bodyPr>
          <a:lstStyle/>
          <a:p>
            <a:pPr>
              <a:defRPr/>
            </a:pPr>
            <a:r>
              <a:rPr lang="en-US" sz="2400" dirty="0">
                <a:effectLst>
                  <a:outerShdw blurRad="38100" dist="38100" dir="2700000" algn="tl">
                    <a:srgbClr val="C0C0C0"/>
                  </a:outerShdw>
                </a:effectLst>
              </a:rPr>
              <a:t>Enter SQL query</a:t>
            </a:r>
          </a:p>
        </p:txBody>
      </p:sp>
      <p:sp>
        <p:nvSpPr>
          <p:cNvPr id="23" name="Text Box 22"/>
          <p:cNvSpPr txBox="1">
            <a:spLocks noChangeArrowheads="1"/>
          </p:cNvSpPr>
          <p:nvPr/>
        </p:nvSpPr>
        <p:spPr bwMode="auto">
          <a:xfrm>
            <a:off x="693738" y="2443163"/>
            <a:ext cx="2887662" cy="1015663"/>
          </a:xfrm>
          <a:prstGeom prst="rect">
            <a:avLst/>
          </a:prstGeom>
          <a:solidFill>
            <a:schemeClr val="bg1">
              <a:alpha val="50000"/>
            </a:schemeClr>
          </a:solidFill>
          <a:ln w="9525">
            <a:solidFill>
              <a:schemeClr val="tx1"/>
            </a:solidFill>
            <a:miter lim="800000"/>
            <a:headEnd/>
            <a:tailEnd/>
          </a:ln>
          <a:effectLst/>
        </p:spPr>
        <p:txBody>
          <a:bodyPr>
            <a:spAutoFit/>
          </a:bodyPr>
          <a:lstStyle/>
          <a:p>
            <a:pPr>
              <a:defRPr/>
            </a:pPr>
            <a:r>
              <a:rPr lang="en-US" sz="2000" dirty="0">
                <a:effectLst>
                  <a:outerShdw blurRad="38100" dist="38100" dir="2700000" algn="tl">
                    <a:srgbClr val="000000">
                      <a:alpha val="43137"/>
                    </a:srgbClr>
                  </a:outerShdw>
                </a:effectLst>
                <a:latin typeface="Courier New" pitchFamily="49" charset="0"/>
                <a:cs typeface="Courier New" pitchFamily="49" charset="0"/>
              </a:rPr>
              <a:t>SELECT department_name </a:t>
            </a:r>
          </a:p>
          <a:p>
            <a:pPr>
              <a:defRPr/>
            </a:pPr>
            <a:r>
              <a:rPr lang="en-US" sz="2000" dirty="0">
                <a:effectLst>
                  <a:outerShdw blurRad="38100" dist="38100" dir="2700000" algn="tl">
                    <a:srgbClr val="000000">
                      <a:alpha val="43137"/>
                    </a:srgbClr>
                  </a:outerShdw>
                </a:effectLst>
                <a:latin typeface="Courier New" pitchFamily="49" charset="0"/>
                <a:cs typeface="Courier New" pitchFamily="49" charset="0"/>
              </a:rPr>
              <a:t>FROM departments</a:t>
            </a:r>
          </a:p>
        </p:txBody>
      </p:sp>
      <p:graphicFrame>
        <p:nvGraphicFramePr>
          <p:cNvPr id="24" name="Group 23"/>
          <p:cNvGraphicFramePr>
            <a:graphicFrameLocks noGrp="1"/>
          </p:cNvGraphicFramePr>
          <p:nvPr/>
        </p:nvGraphicFramePr>
        <p:xfrm>
          <a:off x="1765300" y="4648200"/>
          <a:ext cx="2571750" cy="1463676"/>
        </p:xfrm>
        <a:graphic>
          <a:graphicData uri="http://schemas.openxmlformats.org/drawingml/2006/table">
            <a:tbl>
              <a:tblPr/>
              <a:tblGrid>
                <a:gridCol w="2571750"/>
              </a:tblGrid>
              <a:tr h="36591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noProof="1" smtClean="0">
                          <a:ln>
                            <a:noFill/>
                          </a:ln>
                          <a:solidFill>
                            <a:schemeClr val="tx1"/>
                          </a:solidFill>
                          <a:effectLst/>
                          <a:latin typeface="Arial" charset="0"/>
                        </a:rPr>
                        <a:t>DEPARTMENT_NAME</a:t>
                      </a:r>
                    </a:p>
                  </a:txBody>
                  <a:tcPr marT="45740" marB="4574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91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noProof="1" smtClean="0">
                          <a:ln>
                            <a:noFill/>
                          </a:ln>
                          <a:solidFill>
                            <a:schemeClr val="tx1"/>
                          </a:solidFill>
                          <a:effectLst/>
                          <a:latin typeface="Arial" charset="0"/>
                        </a:rPr>
                        <a:t>Administration</a:t>
                      </a:r>
                    </a:p>
                  </a:txBody>
                  <a:tcPr marT="45740" marB="4574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91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noProof="1" smtClean="0">
                          <a:ln>
                            <a:noFill/>
                          </a:ln>
                          <a:solidFill>
                            <a:schemeClr val="tx1"/>
                          </a:solidFill>
                          <a:effectLst/>
                          <a:latin typeface="Arial" charset="0"/>
                        </a:rPr>
                        <a:t>Marketing</a:t>
                      </a:r>
                    </a:p>
                  </a:txBody>
                  <a:tcPr marT="45740" marB="4574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91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noProof="1" smtClean="0">
                          <a:ln>
                            <a:noFill/>
                          </a:ln>
                          <a:solidFill>
                            <a:schemeClr val="tx1"/>
                          </a:solidFill>
                          <a:effectLst/>
                          <a:latin typeface="Arial" charset="0"/>
                        </a:rPr>
                        <a:t>Shipping</a:t>
                      </a:r>
                    </a:p>
                  </a:txBody>
                  <a:tcPr marT="45740" marB="4574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5" name="Text Box 35"/>
          <p:cNvSpPr txBox="1">
            <a:spLocks noChangeArrowheads="1"/>
          </p:cNvSpPr>
          <p:nvPr/>
        </p:nvSpPr>
        <p:spPr bwMode="auto">
          <a:xfrm>
            <a:off x="4589463" y="5084763"/>
            <a:ext cx="3330575" cy="720725"/>
          </a:xfrm>
          <a:prstGeom prst="rect">
            <a:avLst/>
          </a:prstGeom>
          <a:noFill/>
          <a:ln w="9525">
            <a:noFill/>
            <a:miter lim="800000"/>
            <a:headEnd/>
            <a:tailEnd/>
          </a:ln>
          <a:effectLst/>
        </p:spPr>
        <p:txBody>
          <a:bodyPr wrap="none">
            <a:spAutoFit/>
          </a:bodyPr>
          <a:lstStyle/>
          <a:p>
            <a:pPr>
              <a:defRPr/>
            </a:pPr>
            <a:r>
              <a:rPr lang="en-US" sz="2400" dirty="0">
                <a:effectLst>
                  <a:outerShdw blurRad="38100" dist="38100" dir="2700000" algn="tl">
                    <a:srgbClr val="C0C0C0"/>
                  </a:outerShdw>
                </a:effectLst>
              </a:rPr>
              <a:t>The DB returns result</a:t>
            </a:r>
            <a:br>
              <a:rPr lang="en-US" sz="2400" dirty="0">
                <a:effectLst>
                  <a:outerShdw blurRad="38100" dist="38100" dir="2700000" algn="tl">
                    <a:srgbClr val="C0C0C0"/>
                  </a:outerShdw>
                </a:effectLst>
              </a:rPr>
            </a:br>
            <a:r>
              <a:rPr lang="en-US" sz="2400" dirty="0">
                <a:effectLst>
                  <a:outerShdw blurRad="38100" dist="38100" dir="2700000" algn="tl">
                    <a:srgbClr val="C0C0C0"/>
                  </a:outerShdw>
                </a:effectLst>
              </a:rPr>
              <a:t>(usually a table)</a:t>
            </a:r>
          </a:p>
        </p:txBody>
      </p:sp>
    </p:spTree>
    <p:extLst>
      <p:ext uri="{BB962C8B-B14F-4D97-AF65-F5344CB8AC3E}">
        <p14:creationId xmlns:p14="http://schemas.microsoft.com/office/powerpoint/2010/main" xmlns="" val="207334948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2914" name="Rectangle 2"/>
          <p:cNvSpPr>
            <a:spLocks noGrp="1" noChangeArrowheads="1"/>
          </p:cNvSpPr>
          <p:nvPr>
            <p:ph type="title"/>
          </p:nvPr>
        </p:nvSpPr>
        <p:spPr/>
        <p:txBody>
          <a:bodyPr/>
          <a:lstStyle/>
          <a:p>
            <a:r>
              <a:rPr lang="en-US" dirty="0" smtClean="0"/>
              <a:t>PHP Syntax (2)</a:t>
            </a:r>
            <a:endParaRPr lang="bg-BG" dirty="0" smtClean="0"/>
          </a:p>
        </p:txBody>
      </p:sp>
      <p:sp>
        <p:nvSpPr>
          <p:cNvPr id="1062915" name="Rectangle 3"/>
          <p:cNvSpPr>
            <a:spLocks noGrp="1" noChangeArrowheads="1"/>
          </p:cNvSpPr>
          <p:nvPr>
            <p:ph type="body" idx="1"/>
          </p:nvPr>
        </p:nvSpPr>
        <p:spPr>
          <a:xfrm>
            <a:off x="228600" y="1066800"/>
            <a:ext cx="8686800" cy="5638800"/>
          </a:xfrm>
        </p:spPr>
        <p:txBody>
          <a:bodyPr/>
          <a:lstStyle/>
          <a:p>
            <a:pPr>
              <a:lnSpc>
                <a:spcPct val="85000"/>
              </a:lnSpc>
            </a:pPr>
            <a:r>
              <a:rPr lang="en-US" dirty="0" smtClean="0"/>
              <a:t>PHP Script contains one or more statements</a:t>
            </a:r>
          </a:p>
          <a:p>
            <a:pPr lvl="1">
              <a:lnSpc>
                <a:spcPct val="85000"/>
              </a:lnSpc>
            </a:pPr>
            <a:r>
              <a:rPr lang="en-US" dirty="0" smtClean="0"/>
              <a:t>Statement are handed to the PHP Preprocessor one by one</a:t>
            </a:r>
          </a:p>
          <a:p>
            <a:pPr lvl="1">
              <a:lnSpc>
                <a:spcPct val="85000"/>
              </a:lnSpc>
            </a:pPr>
            <a:r>
              <a:rPr lang="en-US" dirty="0" smtClean="0"/>
              <a:t>Each statement ends in semicolon ";"</a:t>
            </a:r>
          </a:p>
          <a:p>
            <a:pPr>
              <a:lnSpc>
                <a:spcPct val="85000"/>
              </a:lnSpc>
            </a:pPr>
            <a:r>
              <a:rPr lang="en-US" dirty="0" smtClean="0"/>
              <a:t>Our first script contains only one statement:</a:t>
            </a:r>
          </a:p>
          <a:p>
            <a:pPr>
              <a:lnSpc>
                <a:spcPct val="85000"/>
              </a:lnSpc>
            </a:pPr>
            <a:endParaRPr lang="en-US" dirty="0" smtClean="0"/>
          </a:p>
          <a:p>
            <a:pPr>
              <a:lnSpc>
                <a:spcPct val="85000"/>
              </a:lnSpc>
            </a:pPr>
            <a:endParaRPr lang="en-US" dirty="0" smtClean="0"/>
          </a:p>
          <a:p>
            <a:pPr>
              <a:lnSpc>
                <a:spcPct val="85000"/>
              </a:lnSpc>
            </a:pPr>
            <a:endParaRPr lang="en-US" dirty="0" smtClean="0"/>
          </a:p>
          <a:p>
            <a:pPr lvl="1">
              <a:lnSpc>
                <a:spcPct val="85000"/>
              </a:lnSpc>
            </a:pPr>
            <a:r>
              <a:rPr lang="en-US" dirty="0" smtClean="0"/>
              <a:t>call of the function </a:t>
            </a:r>
            <a:r>
              <a:rPr lang="en-US" dirty="0" smtClean="0">
                <a:latin typeface="Courier New" pitchFamily="49" charset="0"/>
              </a:rPr>
              <a:t>print</a:t>
            </a:r>
          </a:p>
          <a:p>
            <a:pPr>
              <a:lnSpc>
                <a:spcPct val="85000"/>
              </a:lnSpc>
            </a:pPr>
            <a:endParaRPr lang="en-US" dirty="0" smtClean="0"/>
          </a:p>
          <a:p>
            <a:pPr>
              <a:lnSpc>
                <a:spcPct val="85000"/>
              </a:lnSpc>
            </a:pPr>
            <a:endParaRPr lang="en-US" dirty="0" smtClean="0"/>
          </a:p>
          <a:p>
            <a:pPr>
              <a:lnSpc>
                <a:spcPct val="85000"/>
              </a:lnSpc>
            </a:pPr>
            <a:endParaRPr lang="bg-BG" dirty="0" smtClean="0"/>
          </a:p>
        </p:txBody>
      </p:sp>
      <p:sp>
        <p:nvSpPr>
          <p:cNvPr id="1062916" name="Rectangle 4"/>
          <p:cNvSpPr>
            <a:spLocks noChangeArrowheads="1"/>
          </p:cNvSpPr>
          <p:nvPr/>
        </p:nvSpPr>
        <p:spPr bwMode="auto">
          <a:xfrm>
            <a:off x="611188" y="3810000"/>
            <a:ext cx="7886700" cy="1071562"/>
          </a:xfrm>
          <a:prstGeom prst="rect">
            <a:avLst/>
          </a:prstGeom>
          <a:solidFill>
            <a:schemeClr val="bg1">
              <a:alpha val="39999"/>
            </a:schemeClr>
          </a:solidFill>
          <a:ln w="3175" algn="ctr">
            <a:solidFill>
              <a:schemeClr val="hlink"/>
            </a:solidFill>
            <a:miter lim="800000"/>
            <a:headEnd/>
            <a:tailEnd/>
          </a:ln>
          <a:effectLst/>
        </p:spPr>
        <p:txBody>
          <a:bodyPr lIns="144000" tIns="91440" rIns="144000" bIns="109728">
            <a:spAutoFit/>
          </a:bodyPr>
          <a:lstStyle/>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&lt;?</a:t>
            </a:r>
            <a:r>
              <a:rPr lang="en-US" sz="2000" dirty="0" err="1">
                <a:solidFill>
                  <a:schemeClr val="tx1"/>
                </a:solidFill>
                <a:effectLst>
                  <a:outerShdw blurRad="38100" dist="38100" dir="2700000" algn="tl">
                    <a:srgbClr val="FFFFFF"/>
                  </a:outerShdw>
                </a:effectLst>
                <a:latin typeface="Courier New" pitchFamily="49" charset="0"/>
              </a:rPr>
              <a:t>php</a:t>
            </a:r>
            <a:r>
              <a:rPr lang="en-US" sz="2000" dirty="0">
                <a:solidFill>
                  <a:schemeClr val="tx1"/>
                </a:solidFill>
                <a:effectLst>
                  <a:outerShdw blurRad="38100" dist="38100" dir="2700000" algn="tl">
                    <a:srgbClr val="FFFFFF"/>
                  </a:outerShdw>
                </a:effectLst>
                <a:latin typeface="Courier New" pitchFamily="49" charset="0"/>
              </a:rPr>
              <a:t> </a:t>
            </a:r>
          </a:p>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print ("Hello PHP!"); // this is the statement </a:t>
            </a:r>
          </a:p>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?&gt;</a:t>
            </a:r>
          </a:p>
        </p:txBody>
      </p:sp>
    </p:spTree>
    <p:extLst>
      <p:ext uri="{BB962C8B-B14F-4D97-AF65-F5344CB8AC3E}">
        <p14:creationId xmlns:p14="http://schemas.microsoft.com/office/powerpoint/2010/main" xmlns="" val="382864820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629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2916" grpId="0" animBg="1"/>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SQL</a:t>
            </a:r>
            <a:endParaRPr lang="bg-BG" smtClean="0"/>
          </a:p>
        </p:txBody>
      </p:sp>
      <p:sp>
        <p:nvSpPr>
          <p:cNvPr id="3" name="Content Placeholder 2"/>
          <p:cNvSpPr>
            <a:spLocks noGrp="1"/>
          </p:cNvSpPr>
          <p:nvPr>
            <p:ph idx="1"/>
          </p:nvPr>
        </p:nvSpPr>
        <p:spPr/>
        <p:txBody>
          <a:bodyPr/>
          <a:lstStyle/>
          <a:p>
            <a:pPr>
              <a:defRPr/>
            </a:pPr>
            <a:r>
              <a:rPr lang="en-US" dirty="0" smtClean="0"/>
              <a:t>SQL (Structured Query Language)</a:t>
            </a:r>
          </a:p>
          <a:p>
            <a:pPr lvl="1">
              <a:defRPr/>
            </a:pPr>
            <a:r>
              <a:rPr lang="en-US" dirty="0" smtClean="0"/>
              <a:t>Language for describing and modifying database structure and data</a:t>
            </a:r>
          </a:p>
          <a:p>
            <a:pPr lvl="1">
              <a:defRPr/>
            </a:pPr>
            <a:r>
              <a:rPr lang="en-US" dirty="0" smtClean="0"/>
              <a:t>Consists of DDL and DML</a:t>
            </a:r>
          </a:p>
          <a:p>
            <a:pPr lvl="2">
              <a:defRPr/>
            </a:pPr>
            <a:r>
              <a:rPr lang="en-US" dirty="0" smtClean="0"/>
              <a:t>Data Definition Language (DDL) – defines the database structure – tables, fields and relations</a:t>
            </a:r>
          </a:p>
          <a:p>
            <a:pPr lvl="2">
              <a:defRPr/>
            </a:pPr>
            <a:r>
              <a:rPr lang="en-US" dirty="0" smtClean="0"/>
              <a:t>Data Manipulation Language (DML) – modifies the data, stored in the tables – insert, delete, update or fetch rows</a:t>
            </a:r>
          </a:p>
        </p:txBody>
      </p:sp>
    </p:spTree>
    <p:extLst>
      <p:ext uri="{BB962C8B-B14F-4D97-AF65-F5344CB8AC3E}">
        <p14:creationId xmlns:p14="http://schemas.microsoft.com/office/powerpoint/2010/main" xmlns="" val="185511316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ctrTitle"/>
          </p:nvPr>
        </p:nvSpPr>
        <p:spPr>
          <a:xfrm>
            <a:off x="1187450" y="2763838"/>
            <a:ext cx="6480175" cy="12414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762000" indent="-762000" algn="ctr">
              <a:lnSpc>
                <a:spcPct val="110000"/>
              </a:lnSpc>
            </a:pPr>
            <a:r>
              <a:rPr lang="en-US" smtClean="0"/>
              <a:t>Keys and Table Relations</a:t>
            </a:r>
            <a:endParaRPr lang="bg-BG" smtClean="0"/>
          </a:p>
        </p:txBody>
      </p:sp>
    </p:spTree>
    <p:extLst>
      <p:ext uri="{BB962C8B-B14F-4D97-AF65-F5344CB8AC3E}">
        <p14:creationId xmlns:p14="http://schemas.microsoft.com/office/powerpoint/2010/main" xmlns="" val="300630928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Keys and Table Relations</a:t>
            </a:r>
            <a:endParaRPr lang="bg-BG" smtClean="0"/>
          </a:p>
        </p:txBody>
      </p:sp>
      <p:sp>
        <p:nvSpPr>
          <p:cNvPr id="3" name="Content Placeholder 2"/>
          <p:cNvSpPr>
            <a:spLocks noGrp="1"/>
          </p:cNvSpPr>
          <p:nvPr>
            <p:ph idx="1"/>
          </p:nvPr>
        </p:nvSpPr>
        <p:spPr/>
        <p:txBody>
          <a:bodyPr/>
          <a:lstStyle/>
          <a:p>
            <a:pPr>
              <a:defRPr/>
            </a:pPr>
            <a:r>
              <a:rPr lang="en-US" dirty="0" smtClean="0"/>
              <a:t>Tables relations are defined by primary and foreign keys</a:t>
            </a:r>
          </a:p>
          <a:p>
            <a:pPr lvl="1">
              <a:defRPr/>
            </a:pPr>
            <a:r>
              <a:rPr lang="en-US" dirty="0" smtClean="0"/>
              <a:t>Special properties of tables</a:t>
            </a:r>
          </a:p>
          <a:p>
            <a:pPr lvl="1">
              <a:defRPr/>
            </a:pPr>
            <a:r>
              <a:rPr lang="en-US" dirty="0" smtClean="0"/>
              <a:t>Pair is formed by primary key in one table and linked foreign key in another</a:t>
            </a:r>
          </a:p>
          <a:p>
            <a:pPr lvl="1">
              <a:defRPr/>
            </a:pPr>
            <a:r>
              <a:rPr lang="en-US" dirty="0" smtClean="0"/>
              <a:t>The values in a primary key field must be unique across the rows in the table</a:t>
            </a:r>
          </a:p>
          <a:p>
            <a:pPr lvl="1">
              <a:defRPr/>
            </a:pPr>
            <a:r>
              <a:rPr lang="en-US" dirty="0" smtClean="0"/>
              <a:t>In a table there can be only one primary key but multiple foreign keys, pointing to other tables</a:t>
            </a:r>
          </a:p>
        </p:txBody>
      </p:sp>
    </p:spTree>
    <p:extLst>
      <p:ext uri="{BB962C8B-B14F-4D97-AF65-F5344CB8AC3E}">
        <p14:creationId xmlns:p14="http://schemas.microsoft.com/office/powerpoint/2010/main" xmlns="" val="71106587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14400"/>
            <a:ext cx="8686800" cy="5638800"/>
          </a:xfrm>
        </p:spPr>
        <p:txBody>
          <a:bodyPr/>
          <a:lstStyle/>
          <a:p>
            <a:pPr>
              <a:lnSpc>
                <a:spcPts val="3600"/>
              </a:lnSpc>
              <a:spcBef>
                <a:spcPct val="0"/>
              </a:spcBef>
            </a:pPr>
            <a:r>
              <a:rPr lang="en-US" sz="2400" dirty="0" smtClean="0"/>
              <a:t>Example of two tables with primary and foreign key</a:t>
            </a:r>
          </a:p>
          <a:p>
            <a:pPr lvl="1">
              <a:lnSpc>
                <a:spcPts val="3600"/>
              </a:lnSpc>
              <a:spcBef>
                <a:spcPct val="0"/>
              </a:spcBef>
            </a:pPr>
            <a:r>
              <a:rPr lang="en-US" sz="2400" dirty="0" smtClean="0"/>
              <a:t>In table Employees we put the department id instead of all the information for the department</a:t>
            </a:r>
          </a:p>
          <a:p>
            <a:pPr lvl="1">
              <a:lnSpc>
                <a:spcPts val="3600"/>
              </a:lnSpc>
              <a:spcBef>
                <a:spcPct val="0"/>
              </a:spcBef>
            </a:pPr>
            <a:r>
              <a:rPr lang="en-US" sz="2400" dirty="0" smtClean="0"/>
              <a:t>Data is not duplicated, less storage space required</a:t>
            </a:r>
            <a:endParaRPr lang="bg-BG" sz="2400" dirty="0" smtClean="0"/>
          </a:p>
        </p:txBody>
      </p:sp>
      <p:graphicFrame>
        <p:nvGraphicFramePr>
          <p:cNvPr id="10" name="Group 12"/>
          <p:cNvGraphicFramePr>
            <a:graphicFrameLocks noGrp="1"/>
          </p:cNvGraphicFramePr>
          <p:nvPr>
            <p:extLst>
              <p:ext uri="{D42A27DB-BD31-4B8C-83A1-F6EECF244321}">
                <p14:modId xmlns:p14="http://schemas.microsoft.com/office/powerpoint/2010/main" xmlns="" val="3030883880"/>
              </p:ext>
            </p:extLst>
          </p:nvPr>
        </p:nvGraphicFramePr>
        <p:xfrm>
          <a:off x="533400" y="3435350"/>
          <a:ext cx="3929063" cy="2194560"/>
        </p:xfrm>
        <a:graphic>
          <a:graphicData uri="http://schemas.openxmlformats.org/drawingml/2006/table">
            <a:tbl>
              <a:tblPr/>
              <a:tblGrid>
                <a:gridCol w="1543050"/>
                <a:gridCol w="2386013"/>
              </a:tblGrid>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bg1"/>
                          </a:solidFill>
                          <a:effectLst/>
                          <a:latin typeface="Arial" charset="0"/>
                        </a:rPr>
                        <a:t>LAST_NAME</a:t>
                      </a:r>
                      <a:endParaRPr kumimoji="0" lang="en-US" sz="1800" b="0" i="0" u="none" strike="noStrike" cap="none" normalizeH="0" baseline="0" noProof="1" smtClean="0">
                        <a:ln>
                          <a:noFill/>
                        </a:ln>
                        <a:solidFill>
                          <a:schemeClr val="bg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bg1"/>
                          </a:solidFill>
                          <a:effectLst/>
                          <a:latin typeface="Arial" charset="0"/>
                        </a:rPr>
                        <a:t>DEPARTMENT_ID</a:t>
                      </a:r>
                      <a:endParaRPr kumimoji="0" lang="en-US" sz="1800" b="0" i="0" u="none" strike="noStrike" cap="none" normalizeH="0" baseline="0" noProof="1" smtClean="0">
                        <a:ln>
                          <a:noFill/>
                        </a:ln>
                        <a:solidFill>
                          <a:schemeClr val="bg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2D050"/>
                    </a:solidFill>
                  </a:tcPr>
                </a:tc>
              </a:tr>
              <a:tr h="258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King</a:t>
                      </a:r>
                      <a:endParaRPr kumimoji="0" lang="en-US" sz="1800" b="0" i="0" u="none" strike="noStrike" cap="none" normalizeH="0" baseline="0" noProof="1"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noProof="1"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Kochhar</a:t>
                      </a:r>
                      <a:endParaRPr kumimoji="0" lang="en-US" sz="1800" b="0" i="0" u="none" strike="noStrike" cap="none" normalizeH="0" baseline="0" noProof="1"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noProof="1"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Fay</a:t>
                      </a:r>
                      <a:endParaRPr kumimoji="0" lang="en-US" sz="1800" b="0" i="0" u="none" strike="noStrike" cap="none" normalizeH="0" baseline="0" noProof="1"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2</a:t>
                      </a:r>
                      <a:endParaRPr kumimoji="0" lang="en-US" sz="1800" b="0" i="0" u="none" strike="noStrike" cap="none" normalizeH="0" baseline="0" noProof="1"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noProof="1" smtClean="0">
                          <a:ln>
                            <a:noFill/>
                          </a:ln>
                          <a:solidFill>
                            <a:schemeClr val="tx1"/>
                          </a:solidFill>
                          <a:effectLst/>
                          <a:latin typeface="Arial" charset="0"/>
                        </a:rPr>
                        <a:t>Toto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noProof="1" smtClean="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noProof="1" smtClean="0">
                          <a:ln>
                            <a:noFill/>
                          </a:ln>
                          <a:solidFill>
                            <a:schemeClr val="tx1"/>
                          </a:solidFill>
                          <a:effectLst/>
                          <a:latin typeface="Arial" charset="0"/>
                        </a:rPr>
                        <a:t>Jack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noProof="1" smtClean="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Title 1"/>
          <p:cNvSpPr>
            <a:spLocks noGrp="1"/>
          </p:cNvSpPr>
          <p:nvPr>
            <p:ph type="title"/>
          </p:nvPr>
        </p:nvSpPr>
        <p:spPr>
          <a:xfrm>
            <a:off x="1828800" y="76200"/>
            <a:ext cx="7086600" cy="838200"/>
          </a:xfrm>
        </p:spPr>
        <p:txBody>
          <a:bodyPr/>
          <a:lstStyle/>
          <a:p>
            <a:r>
              <a:rPr lang="en-US" sz="3600" dirty="0" smtClean="0"/>
              <a:t>Keys and Table Relations (2)</a:t>
            </a:r>
            <a:endParaRPr lang="bg-BG" sz="3600" dirty="0" smtClean="0"/>
          </a:p>
        </p:txBody>
      </p:sp>
      <p:graphicFrame>
        <p:nvGraphicFramePr>
          <p:cNvPr id="11" name="Group 31"/>
          <p:cNvGraphicFramePr>
            <a:graphicFrameLocks noGrp="1"/>
          </p:cNvGraphicFramePr>
          <p:nvPr>
            <p:extLst>
              <p:ext uri="{D42A27DB-BD31-4B8C-83A1-F6EECF244321}">
                <p14:modId xmlns:p14="http://schemas.microsoft.com/office/powerpoint/2010/main" xmlns="" val="2313367155"/>
              </p:ext>
            </p:extLst>
          </p:nvPr>
        </p:nvGraphicFramePr>
        <p:xfrm>
          <a:off x="5675313" y="3897312"/>
          <a:ext cx="3144837" cy="1463040"/>
        </p:xfrm>
        <a:graphic>
          <a:graphicData uri="http://schemas.openxmlformats.org/drawingml/2006/table">
            <a:tbl>
              <a:tblPr/>
              <a:tblGrid>
                <a:gridCol w="1009650"/>
                <a:gridCol w="2135187"/>
              </a:tblGrid>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kern="1200" cap="none" normalizeH="0" baseline="0" dirty="0" smtClean="0">
                          <a:ln>
                            <a:noFill/>
                          </a:ln>
                          <a:solidFill>
                            <a:schemeClr val="bg1"/>
                          </a:solidFill>
                          <a:effectLst/>
                          <a:latin typeface="Arial" charset="0"/>
                          <a:ea typeface="+mn-ea"/>
                          <a:cs typeface="+mn-cs"/>
                        </a:rPr>
                        <a:t>ID</a:t>
                      </a:r>
                      <a:endParaRPr kumimoji="0" lang="en-US" sz="1800" b="0" i="0" u="none" strike="noStrike" kern="1200" cap="none" normalizeH="0" baseline="0" noProof="1" smtClean="0">
                        <a:ln>
                          <a:noFill/>
                        </a:ln>
                        <a:solidFill>
                          <a:schemeClr val="bg1"/>
                        </a:solidFill>
                        <a:effectLst/>
                        <a:latin typeface="Arial" charset="0"/>
                        <a:ea typeface="+mn-ea"/>
                        <a:cs typeface="+mn-cs"/>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kern="1200" cap="none" normalizeH="0" baseline="0" dirty="0" smtClean="0">
                          <a:ln>
                            <a:noFill/>
                          </a:ln>
                          <a:solidFill>
                            <a:schemeClr val="bg1"/>
                          </a:solidFill>
                          <a:effectLst/>
                          <a:latin typeface="Arial" charset="0"/>
                          <a:ea typeface="+mn-ea"/>
                          <a:cs typeface="+mn-cs"/>
                        </a:rPr>
                        <a:t>NAME</a:t>
                      </a:r>
                      <a:endParaRPr kumimoji="0" lang="en-US" sz="1800" b="0" i="0" u="none" strike="noStrike" kern="1200" cap="none" normalizeH="0" baseline="0" noProof="1" smtClean="0">
                        <a:ln>
                          <a:noFill/>
                        </a:ln>
                        <a:solidFill>
                          <a:schemeClr val="bg1"/>
                        </a:solidFill>
                        <a:effectLst/>
                        <a:latin typeface="Arial" charset="0"/>
                        <a:ea typeface="+mn-ea"/>
                        <a:cs typeface="+mn-cs"/>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2D050"/>
                    </a:solid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1</a:t>
                      </a:r>
                      <a:endParaRPr kumimoji="0" lang="en-US" sz="1800" b="0" i="0" u="none" strike="noStrike" cap="none" normalizeH="0" baseline="0" noProof="1"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Executive</a:t>
                      </a:r>
                      <a:endParaRPr kumimoji="0" lang="en-US" sz="1800" b="0" i="0" u="none" strike="noStrike" cap="none" normalizeH="0" baseline="0" noProof="1"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2</a:t>
                      </a:r>
                      <a:endParaRPr kumimoji="0" lang="en-US" sz="1800" b="0" i="0" u="none" strike="noStrike" cap="none" normalizeH="0" baseline="0" noProof="1"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Marketing</a:t>
                      </a:r>
                      <a:endParaRPr kumimoji="0" lang="en-US" sz="1800" b="0" i="0" u="none" strike="noStrike" cap="none" normalizeH="0" baseline="0" noProof="1"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noProof="1" smtClean="0">
                          <a:ln>
                            <a:noFill/>
                          </a:ln>
                          <a:solidFill>
                            <a:schemeClr val="tx1"/>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Administration</a:t>
                      </a:r>
                      <a:endParaRPr kumimoji="0" lang="en-US" sz="1800" b="0" i="0" u="none" strike="noStrike" cap="none" normalizeH="0" baseline="0" noProof="1"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 name="Rectangle 48"/>
          <p:cNvSpPr>
            <a:spLocks noChangeArrowheads="1"/>
          </p:cNvSpPr>
          <p:nvPr/>
        </p:nvSpPr>
        <p:spPr bwMode="auto">
          <a:xfrm>
            <a:off x="5676900" y="3435350"/>
            <a:ext cx="2141538" cy="354012"/>
          </a:xfrm>
          <a:prstGeom prst="rect">
            <a:avLst/>
          </a:prstGeom>
          <a:noFill/>
          <a:ln w="9525">
            <a:noFill/>
            <a:miter lim="800000"/>
            <a:headEnd/>
            <a:tailEnd/>
          </a:ln>
          <a:effectLst/>
        </p:spPr>
        <p:txBody>
          <a:bodyPr lIns="92075" tIns="46038" rIns="92075" bIns="46038">
            <a:spAutoFit/>
          </a:bodyPr>
          <a:lstStyle/>
          <a:p>
            <a:pPr>
              <a:defRPr/>
            </a:pPr>
            <a:r>
              <a:rPr kumimoji="0" lang="en-US" sz="2000" dirty="0">
                <a:effectLst>
                  <a:outerShdw blurRad="38100" dist="38100" dir="2700000" algn="tl">
                    <a:srgbClr val="C0C0C0"/>
                  </a:outerShdw>
                </a:effectLst>
              </a:rPr>
              <a:t>DEPARTMENTS</a:t>
            </a:r>
          </a:p>
        </p:txBody>
      </p:sp>
      <p:sp>
        <p:nvSpPr>
          <p:cNvPr id="14" name="Rectangle 48"/>
          <p:cNvSpPr>
            <a:spLocks noChangeArrowheads="1"/>
          </p:cNvSpPr>
          <p:nvPr/>
        </p:nvSpPr>
        <p:spPr bwMode="auto">
          <a:xfrm>
            <a:off x="533400" y="2971800"/>
            <a:ext cx="1784350" cy="355600"/>
          </a:xfrm>
          <a:prstGeom prst="rect">
            <a:avLst/>
          </a:prstGeom>
          <a:noFill/>
          <a:ln w="9525">
            <a:noFill/>
            <a:miter lim="800000"/>
            <a:headEnd/>
            <a:tailEnd/>
          </a:ln>
          <a:effectLst/>
        </p:spPr>
        <p:txBody>
          <a:bodyPr wrap="none" lIns="92075" tIns="46038" rIns="92075" bIns="46038">
            <a:spAutoFit/>
          </a:bodyPr>
          <a:lstStyle/>
          <a:p>
            <a:pPr>
              <a:defRPr/>
            </a:pPr>
            <a:r>
              <a:rPr kumimoji="0" lang="en-US" sz="2000" dirty="0">
                <a:effectLst>
                  <a:outerShdw blurRad="38100" dist="38100" dir="2700000" algn="tl">
                    <a:srgbClr val="C0C0C0"/>
                  </a:outerShdw>
                </a:effectLst>
              </a:rPr>
              <a:t>EMPLOYEES</a:t>
            </a:r>
          </a:p>
        </p:txBody>
      </p:sp>
      <p:sp>
        <p:nvSpPr>
          <p:cNvPr id="15" name="Rounded Rectangular Callout 14"/>
          <p:cNvSpPr/>
          <p:nvPr/>
        </p:nvSpPr>
        <p:spPr bwMode="auto">
          <a:xfrm>
            <a:off x="5675313" y="5649912"/>
            <a:ext cx="1928812" cy="428625"/>
          </a:xfrm>
          <a:prstGeom prst="wedgeRoundRectCallout">
            <a:avLst>
              <a:gd name="adj1" fmla="val -33141"/>
              <a:gd name="adj2" fmla="val -109807"/>
              <a:gd name="adj3" fmla="val 16667"/>
            </a:avLst>
          </a:prstGeom>
          <a:ln>
            <a:headEnd type="none" w="med" len="med"/>
            <a:tailEnd type="none" w="med" len="med"/>
          </a:ln>
        </p:spPr>
        <p:style>
          <a:lnRef idx="3">
            <a:schemeClr val="lt1"/>
          </a:lnRef>
          <a:fillRef idx="1">
            <a:schemeClr val="dk1"/>
          </a:fillRef>
          <a:effectRef idx="1">
            <a:schemeClr val="dk1"/>
          </a:effectRef>
          <a:fontRef idx="minor">
            <a:schemeClr val="lt1"/>
          </a:fontRef>
        </p:style>
        <p:txBody>
          <a:bodyPr anchor="ctr"/>
          <a:lstStyle/>
          <a:p>
            <a:r>
              <a:rPr lang="en-US" sz="2000" dirty="0">
                <a:effectLst>
                  <a:outerShdw blurRad="38100" dist="38100" dir="2700000" algn="tl">
                    <a:srgbClr val="FFFFFF"/>
                  </a:outerShdw>
                </a:effectLst>
              </a:rPr>
              <a:t>Primary key</a:t>
            </a:r>
            <a:endParaRPr lang="bg-BG" sz="2000" dirty="0">
              <a:effectLst>
                <a:outerShdw blurRad="38100" dist="38100" dir="2700000" algn="tl">
                  <a:srgbClr val="FFFFFF"/>
                </a:outerShdw>
              </a:effectLst>
            </a:endParaRPr>
          </a:p>
        </p:txBody>
      </p:sp>
      <p:sp>
        <p:nvSpPr>
          <p:cNvPr id="16" name="Rounded Rectangular Callout 15"/>
          <p:cNvSpPr/>
          <p:nvPr/>
        </p:nvSpPr>
        <p:spPr bwMode="auto">
          <a:xfrm>
            <a:off x="890588" y="5757862"/>
            <a:ext cx="3214687" cy="785813"/>
          </a:xfrm>
          <a:prstGeom prst="wedgeRoundRectCallout">
            <a:avLst>
              <a:gd name="adj1" fmla="val 21373"/>
              <a:gd name="adj2" fmla="val -69152"/>
              <a:gd name="adj3" fmla="val 16667"/>
            </a:avLst>
          </a:prstGeom>
          <a:ln>
            <a:headEnd type="none" w="med" len="med"/>
            <a:tailEnd type="none" w="med" len="med"/>
          </a:ln>
        </p:spPr>
        <p:style>
          <a:lnRef idx="3">
            <a:schemeClr val="lt1"/>
          </a:lnRef>
          <a:fillRef idx="1">
            <a:schemeClr val="dk1"/>
          </a:fillRef>
          <a:effectRef idx="1">
            <a:schemeClr val="dk1"/>
          </a:effectRef>
          <a:fontRef idx="minor">
            <a:schemeClr val="lt1"/>
          </a:fontRef>
        </p:style>
        <p:txBody>
          <a:bodyPr anchor="ctr"/>
          <a:lstStyle/>
          <a:p>
            <a:r>
              <a:rPr lang="en-US" sz="2000" dirty="0">
                <a:effectLst>
                  <a:outerShdw blurRad="38100" dist="38100" dir="2700000" algn="tl">
                    <a:srgbClr val="FFFFFF"/>
                  </a:outerShdw>
                </a:effectLst>
              </a:rPr>
              <a:t>Foreign key to field ID in table Departments</a:t>
            </a:r>
            <a:endParaRPr lang="bg-BG" sz="2000" dirty="0">
              <a:effectLst>
                <a:outerShdw blurRad="38100" dist="38100" dir="2700000" algn="tl">
                  <a:srgbClr val="FFFFFF"/>
                </a:outerShdw>
              </a:effectLst>
            </a:endParaRPr>
          </a:p>
        </p:txBody>
      </p:sp>
      <p:cxnSp>
        <p:nvCxnSpPr>
          <p:cNvPr id="18" name="Straight Arrow Connector 17"/>
          <p:cNvCxnSpPr/>
          <p:nvPr/>
        </p:nvCxnSpPr>
        <p:spPr bwMode="auto">
          <a:xfrm>
            <a:off x="2390775" y="4006850"/>
            <a:ext cx="3214688" cy="428625"/>
          </a:xfrm>
          <a:prstGeom prst="straightConnector1">
            <a:avLst/>
          </a:prstGeom>
          <a:noFill/>
          <a:ln w="22225" cap="flat" cmpd="sng" algn="ctr">
            <a:solidFill>
              <a:srgbClr val="FF0000">
                <a:alpha val="45000"/>
              </a:srgbClr>
            </a:solidFill>
            <a:prstDash val="solid"/>
            <a:round/>
            <a:headEnd type="none" w="med" len="med"/>
            <a:tailEnd type="arrow"/>
          </a:ln>
          <a:effectLst>
            <a:outerShdw dist="17961" dir="2700000" algn="ctr" rotWithShape="0">
              <a:srgbClr val="FFFFFF"/>
            </a:outerShdw>
          </a:effectLst>
        </p:spPr>
      </p:cxnSp>
      <p:cxnSp>
        <p:nvCxnSpPr>
          <p:cNvPr id="19" name="Straight Arrow Connector 18"/>
          <p:cNvCxnSpPr/>
          <p:nvPr/>
        </p:nvCxnSpPr>
        <p:spPr bwMode="auto">
          <a:xfrm>
            <a:off x="2390775" y="4364037"/>
            <a:ext cx="3214688" cy="71438"/>
          </a:xfrm>
          <a:prstGeom prst="straightConnector1">
            <a:avLst/>
          </a:prstGeom>
          <a:noFill/>
          <a:ln w="22225" cap="flat" cmpd="sng" algn="ctr">
            <a:solidFill>
              <a:srgbClr val="FF0000">
                <a:alpha val="45000"/>
              </a:srgbClr>
            </a:solidFill>
            <a:prstDash val="solid"/>
            <a:round/>
            <a:headEnd type="none" w="med" len="med"/>
            <a:tailEnd type="arrow"/>
          </a:ln>
          <a:effectLst>
            <a:outerShdw dist="17961" dir="2700000" algn="ctr" rotWithShape="0">
              <a:srgbClr val="FFFFFF"/>
            </a:outerShdw>
          </a:effectLst>
        </p:spPr>
      </p:cxnSp>
      <p:cxnSp>
        <p:nvCxnSpPr>
          <p:cNvPr id="22" name="Straight Arrow Connector 21"/>
          <p:cNvCxnSpPr/>
          <p:nvPr/>
        </p:nvCxnSpPr>
        <p:spPr bwMode="auto">
          <a:xfrm>
            <a:off x="2390775" y="4721225"/>
            <a:ext cx="3214688" cy="71437"/>
          </a:xfrm>
          <a:prstGeom prst="straightConnector1">
            <a:avLst/>
          </a:prstGeom>
          <a:noFill/>
          <a:ln w="22225" cap="flat" cmpd="sng" algn="ctr">
            <a:solidFill>
              <a:srgbClr val="FF0000">
                <a:alpha val="45000"/>
              </a:srgbClr>
            </a:solidFill>
            <a:prstDash val="solid"/>
            <a:round/>
            <a:headEnd type="none" w="med" len="med"/>
            <a:tailEnd type="arrow"/>
          </a:ln>
          <a:effectLst>
            <a:outerShdw dist="17961" dir="2700000" algn="ctr" rotWithShape="0">
              <a:srgbClr val="FFFFFF"/>
            </a:outerShdw>
          </a:effectLst>
        </p:spPr>
      </p:cxnSp>
      <p:cxnSp>
        <p:nvCxnSpPr>
          <p:cNvPr id="25" name="Straight Arrow Connector 24"/>
          <p:cNvCxnSpPr/>
          <p:nvPr/>
        </p:nvCxnSpPr>
        <p:spPr bwMode="auto">
          <a:xfrm>
            <a:off x="2390775" y="5078412"/>
            <a:ext cx="3214688" cy="71438"/>
          </a:xfrm>
          <a:prstGeom prst="straightConnector1">
            <a:avLst/>
          </a:prstGeom>
          <a:noFill/>
          <a:ln w="22225" cap="flat" cmpd="sng" algn="ctr">
            <a:solidFill>
              <a:srgbClr val="FF0000">
                <a:alpha val="45000"/>
              </a:srgbClr>
            </a:solidFill>
            <a:prstDash val="solid"/>
            <a:round/>
            <a:headEnd type="none" w="med" len="med"/>
            <a:tailEnd type="arrow"/>
          </a:ln>
          <a:effectLst>
            <a:outerShdw dist="17961" dir="2700000" algn="ctr" rotWithShape="0">
              <a:srgbClr val="FFFFFF"/>
            </a:outerShdw>
          </a:effectLst>
        </p:spPr>
      </p:cxnSp>
      <p:cxnSp>
        <p:nvCxnSpPr>
          <p:cNvPr id="26" name="Straight Arrow Connector 25"/>
          <p:cNvCxnSpPr/>
          <p:nvPr/>
        </p:nvCxnSpPr>
        <p:spPr bwMode="auto">
          <a:xfrm flipV="1">
            <a:off x="2390775" y="4792662"/>
            <a:ext cx="3214688" cy="642938"/>
          </a:xfrm>
          <a:prstGeom prst="straightConnector1">
            <a:avLst/>
          </a:prstGeom>
          <a:noFill/>
          <a:ln w="22225" cap="flat" cmpd="sng" algn="ctr">
            <a:solidFill>
              <a:srgbClr val="FF0000">
                <a:alpha val="45000"/>
              </a:srgbClr>
            </a:solidFill>
            <a:prstDash val="solid"/>
            <a:round/>
            <a:headEnd type="none" w="med" len="med"/>
            <a:tailEnd type="arrow"/>
          </a:ln>
          <a:effectLst>
            <a:outerShdw dist="17961" dir="2700000" algn="ctr" rotWithShape="0">
              <a:srgbClr val="FFFFFF"/>
            </a:outerShdw>
          </a:effectLst>
        </p:spPr>
      </p:cxnSp>
    </p:spTree>
    <p:extLst>
      <p:ext uri="{BB962C8B-B14F-4D97-AF65-F5344CB8AC3E}">
        <p14:creationId xmlns:p14="http://schemas.microsoft.com/office/powerpoint/2010/main" xmlns="" val="247640257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Types of Relations</a:t>
            </a:r>
            <a:endParaRPr lang="bg-BG" smtClean="0"/>
          </a:p>
        </p:txBody>
      </p:sp>
      <p:sp>
        <p:nvSpPr>
          <p:cNvPr id="3" name="Content Placeholder 2"/>
          <p:cNvSpPr>
            <a:spLocks noGrp="1"/>
          </p:cNvSpPr>
          <p:nvPr>
            <p:ph idx="1"/>
          </p:nvPr>
        </p:nvSpPr>
        <p:spPr>
          <a:xfrm>
            <a:off x="228600" y="838200"/>
            <a:ext cx="8686800" cy="5638800"/>
          </a:xfrm>
        </p:spPr>
        <p:txBody>
          <a:bodyPr/>
          <a:lstStyle/>
          <a:p>
            <a:r>
              <a:rPr lang="en-US" smtClean="0"/>
              <a:t>There are three types of relations between two tables</a:t>
            </a:r>
          </a:p>
          <a:p>
            <a:pPr lvl="1"/>
            <a:r>
              <a:rPr lang="en-US" dirty="0" smtClean="0"/>
              <a:t>One-to-one – one row in the first table corresponds to single row in the other</a:t>
            </a:r>
          </a:p>
          <a:p>
            <a:pPr lvl="1"/>
            <a:r>
              <a:rPr lang="en-US" dirty="0" smtClean="0"/>
              <a:t>One-to-many – one row in the first table corresponds to many rows in the other</a:t>
            </a:r>
          </a:p>
          <a:p>
            <a:pPr lvl="1"/>
            <a:r>
              <a:rPr lang="en-US" dirty="0" smtClean="0"/>
              <a:t>Many-to-many – many rows in one table correspond to many rows in the other</a:t>
            </a:r>
          </a:p>
          <a:p>
            <a:pPr lvl="2"/>
            <a:r>
              <a:rPr lang="en-US" dirty="0" smtClean="0"/>
              <a:t>Third table is needed to be achieved</a:t>
            </a:r>
          </a:p>
          <a:p>
            <a:pPr lvl="2"/>
            <a:r>
              <a:rPr lang="en-US" dirty="0" smtClean="0"/>
              <a:t>Sum of two one-to-many relations</a:t>
            </a:r>
            <a:endParaRPr lang="bg-BG" dirty="0" smtClean="0"/>
          </a:p>
        </p:txBody>
      </p:sp>
    </p:spTree>
    <p:extLst>
      <p:ext uri="{BB962C8B-B14F-4D97-AF65-F5344CB8AC3E}">
        <p14:creationId xmlns:p14="http://schemas.microsoft.com/office/powerpoint/2010/main" xmlns="" val="416295548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Fields Properties</a:t>
            </a:r>
            <a:endParaRPr lang="bg-BG" smtClean="0"/>
          </a:p>
        </p:txBody>
      </p:sp>
      <p:sp>
        <p:nvSpPr>
          <p:cNvPr id="3" name="Content Placeholder 2"/>
          <p:cNvSpPr>
            <a:spLocks noGrp="1"/>
          </p:cNvSpPr>
          <p:nvPr>
            <p:ph idx="1"/>
          </p:nvPr>
        </p:nvSpPr>
        <p:spPr>
          <a:xfrm>
            <a:off x="228600" y="914400"/>
            <a:ext cx="8686800" cy="5638800"/>
          </a:xfrm>
        </p:spPr>
        <p:txBody>
          <a:bodyPr>
            <a:normAutofit/>
          </a:bodyPr>
          <a:lstStyle/>
          <a:p>
            <a:pPr>
              <a:defRPr/>
            </a:pPr>
            <a:r>
              <a:rPr lang="en-US" dirty="0" smtClean="0"/>
              <a:t>There are additional properties of the fields that change their behavior</a:t>
            </a:r>
          </a:p>
          <a:p>
            <a:pPr lvl="1">
              <a:defRPr/>
            </a:pPr>
            <a:r>
              <a:rPr lang="en-US" dirty="0" smtClean="0"/>
              <a:t>Unique – requires the values in that field to be unique</a:t>
            </a:r>
          </a:p>
          <a:p>
            <a:pPr lvl="2">
              <a:defRPr/>
            </a:pPr>
            <a:r>
              <a:rPr lang="en-US" dirty="0" smtClean="0"/>
              <a:t>Inserting or modifying value that already exists raises error</a:t>
            </a:r>
          </a:p>
          <a:p>
            <a:pPr lvl="1">
              <a:defRPr/>
            </a:pPr>
            <a:r>
              <a:rPr lang="en-US" dirty="0" smtClean="0"/>
              <a:t>Index – modifies the internal work of the storage engine – speeds up searching for value in that field</a:t>
            </a:r>
          </a:p>
          <a:p>
            <a:pPr lvl="2">
              <a:defRPr/>
            </a:pPr>
            <a:r>
              <a:rPr lang="en-US" dirty="0" smtClean="0"/>
              <a:t>Requires storage space</a:t>
            </a:r>
          </a:p>
        </p:txBody>
      </p:sp>
    </p:spTree>
    <p:extLst>
      <p:ext uri="{BB962C8B-B14F-4D97-AF65-F5344CB8AC3E}">
        <p14:creationId xmlns:p14="http://schemas.microsoft.com/office/powerpoint/2010/main" xmlns="" val="338702892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Fields Properties (2)</a:t>
            </a:r>
            <a:endParaRPr lang="bg-BG" smtClean="0"/>
          </a:p>
        </p:txBody>
      </p:sp>
      <p:sp>
        <p:nvSpPr>
          <p:cNvPr id="3" name="Content Placeholder 2"/>
          <p:cNvSpPr>
            <a:spLocks noGrp="1"/>
          </p:cNvSpPr>
          <p:nvPr>
            <p:ph idx="1"/>
          </p:nvPr>
        </p:nvSpPr>
        <p:spPr/>
        <p:txBody>
          <a:bodyPr/>
          <a:lstStyle/>
          <a:p>
            <a:pPr lvl="1">
              <a:defRPr/>
            </a:pPr>
            <a:r>
              <a:rPr lang="en-US" dirty="0" smtClean="0"/>
              <a:t>Autoincrement – usually used for primary key fields; if the inserted value is NULL a new value is generated and used instead</a:t>
            </a:r>
          </a:p>
          <a:p>
            <a:pPr lvl="1">
              <a:defRPr/>
            </a:pPr>
            <a:r>
              <a:rPr lang="en-US" dirty="0" smtClean="0"/>
              <a:t>Not null fields – require the inserted value to be distinct from NULL</a:t>
            </a:r>
          </a:p>
          <a:p>
            <a:pPr lvl="2">
              <a:defRPr/>
            </a:pPr>
            <a:r>
              <a:rPr lang="en-US" dirty="0" smtClean="0"/>
              <a:t>Raises error otherwise</a:t>
            </a:r>
          </a:p>
          <a:p>
            <a:pPr lvl="2">
              <a:defRPr/>
            </a:pPr>
            <a:r>
              <a:rPr lang="en-US" dirty="0" smtClean="0"/>
              <a:t>All primary keys are not null</a:t>
            </a:r>
          </a:p>
          <a:p>
            <a:pPr lvl="1">
              <a:defRPr/>
            </a:pPr>
            <a:r>
              <a:rPr lang="en-US" dirty="0" smtClean="0"/>
              <a:t>MySQL supports also full text index – index for string fields</a:t>
            </a:r>
          </a:p>
        </p:txBody>
      </p:sp>
    </p:spTree>
    <p:extLst>
      <p:ext uri="{BB962C8B-B14F-4D97-AF65-F5344CB8AC3E}">
        <p14:creationId xmlns:p14="http://schemas.microsoft.com/office/powerpoint/2010/main" xmlns="" val="338758387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ctrTitle"/>
          </p:nvPr>
        </p:nvSpPr>
        <p:spPr>
          <a:xfrm>
            <a:off x="1187450" y="2763838"/>
            <a:ext cx="6480175" cy="12414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762000" indent="-762000" algn="ctr">
              <a:lnSpc>
                <a:spcPct val="110000"/>
              </a:lnSpc>
            </a:pPr>
            <a:r>
              <a:rPr lang="en-US" smtClean="0"/>
              <a:t>Data Manipulation Language</a:t>
            </a:r>
            <a:endParaRPr lang="bg-BG" smtClean="0"/>
          </a:p>
        </p:txBody>
      </p:sp>
    </p:spTree>
    <p:extLst>
      <p:ext uri="{BB962C8B-B14F-4D97-AF65-F5344CB8AC3E}">
        <p14:creationId xmlns:p14="http://schemas.microsoft.com/office/powerpoint/2010/main" xmlns="" val="57465611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Select Query</a:t>
            </a:r>
            <a:endParaRPr lang="bg-BG" smtClean="0"/>
          </a:p>
        </p:txBody>
      </p:sp>
      <p:sp>
        <p:nvSpPr>
          <p:cNvPr id="4" name="Rectangle 3"/>
          <p:cNvSpPr>
            <a:spLocks noChangeArrowheads="1"/>
          </p:cNvSpPr>
          <p:nvPr/>
        </p:nvSpPr>
        <p:spPr bwMode="blackWhite">
          <a:xfrm>
            <a:off x="601663" y="2597150"/>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a:p>
        </p:txBody>
      </p:sp>
      <p:sp>
        <p:nvSpPr>
          <p:cNvPr id="5" name="Rectangle 4"/>
          <p:cNvSpPr>
            <a:spLocks noChangeArrowheads="1"/>
          </p:cNvSpPr>
          <p:nvPr/>
        </p:nvSpPr>
        <p:spPr bwMode="blackWhite">
          <a:xfrm>
            <a:off x="2813050" y="4591050"/>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a:p>
        </p:txBody>
      </p:sp>
      <p:sp>
        <p:nvSpPr>
          <p:cNvPr id="6" name="Rectangle 5"/>
          <p:cNvSpPr>
            <a:spLocks noChangeArrowheads="1"/>
          </p:cNvSpPr>
          <p:nvPr/>
        </p:nvSpPr>
        <p:spPr bwMode="blackWhite">
          <a:xfrm>
            <a:off x="5448300" y="2563813"/>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a:p>
        </p:txBody>
      </p:sp>
      <p:grpSp>
        <p:nvGrpSpPr>
          <p:cNvPr id="3" name="Group 6"/>
          <p:cNvGrpSpPr>
            <a:grpSpLocks/>
          </p:cNvGrpSpPr>
          <p:nvPr/>
        </p:nvGrpSpPr>
        <p:grpSpPr bwMode="auto">
          <a:xfrm>
            <a:off x="884238" y="2608263"/>
            <a:ext cx="1274762" cy="1327150"/>
            <a:chOff x="1244" y="1460"/>
            <a:chExt cx="803" cy="836"/>
          </a:xfrm>
        </p:grpSpPr>
        <p:sp>
          <p:nvSpPr>
            <p:cNvPr id="14407" name="Rectangle 7"/>
            <p:cNvSpPr>
              <a:spLocks noChangeArrowheads="1"/>
            </p:cNvSpPr>
            <p:nvPr/>
          </p:nvSpPr>
          <p:spPr bwMode="ltGray">
            <a:xfrm>
              <a:off x="1244" y="1460"/>
              <a:ext cx="425" cy="836"/>
            </a:xfrm>
            <a:prstGeom prst="rect">
              <a:avLst/>
            </a:prstGeom>
            <a:solidFill>
              <a:schemeClr val="accent1"/>
            </a:solidFill>
            <a:ln w="9525">
              <a:solidFill>
                <a:schemeClr val="tx1"/>
              </a:solidFill>
              <a:miter lim="800000"/>
              <a:headEnd/>
              <a:tailEnd/>
            </a:ln>
          </p:spPr>
          <p:txBody>
            <a:bodyPr wrap="none" anchor="ctr"/>
            <a:lstStyle/>
            <a:p>
              <a:endParaRPr lang="bg-BG"/>
            </a:p>
          </p:txBody>
        </p:sp>
        <p:sp>
          <p:nvSpPr>
            <p:cNvPr id="14408" name="Rectangle 8"/>
            <p:cNvSpPr>
              <a:spLocks noChangeArrowheads="1"/>
            </p:cNvSpPr>
            <p:nvPr/>
          </p:nvSpPr>
          <p:spPr bwMode="ltGray">
            <a:xfrm>
              <a:off x="1852" y="1460"/>
              <a:ext cx="195" cy="836"/>
            </a:xfrm>
            <a:prstGeom prst="rect">
              <a:avLst/>
            </a:prstGeom>
            <a:solidFill>
              <a:schemeClr val="accent1"/>
            </a:solidFill>
            <a:ln w="9525">
              <a:solidFill>
                <a:schemeClr val="tx1"/>
              </a:solidFill>
              <a:miter lim="800000"/>
              <a:headEnd/>
              <a:tailEnd/>
            </a:ln>
          </p:spPr>
          <p:txBody>
            <a:bodyPr wrap="none" anchor="ctr"/>
            <a:lstStyle/>
            <a:p>
              <a:endParaRPr lang="bg-BG"/>
            </a:p>
          </p:txBody>
        </p:sp>
      </p:grpSp>
      <p:grpSp>
        <p:nvGrpSpPr>
          <p:cNvPr id="7" name="Group 9"/>
          <p:cNvGrpSpPr>
            <a:grpSpLocks/>
          </p:cNvGrpSpPr>
          <p:nvPr/>
        </p:nvGrpSpPr>
        <p:grpSpPr bwMode="auto">
          <a:xfrm>
            <a:off x="5457825" y="2727325"/>
            <a:ext cx="1825625" cy="1066800"/>
            <a:chOff x="3422" y="1549"/>
            <a:chExt cx="1150" cy="672"/>
          </a:xfrm>
        </p:grpSpPr>
        <p:sp>
          <p:nvSpPr>
            <p:cNvPr id="14404" name="Rectangle 10"/>
            <p:cNvSpPr>
              <a:spLocks noChangeArrowheads="1"/>
            </p:cNvSpPr>
            <p:nvPr/>
          </p:nvSpPr>
          <p:spPr bwMode="ltGray">
            <a:xfrm>
              <a:off x="3422" y="1741"/>
              <a:ext cx="1150" cy="91"/>
            </a:xfrm>
            <a:prstGeom prst="rect">
              <a:avLst/>
            </a:prstGeom>
            <a:solidFill>
              <a:schemeClr val="accent1"/>
            </a:solidFill>
            <a:ln w="9525">
              <a:solidFill>
                <a:schemeClr val="tx1"/>
              </a:solidFill>
              <a:miter lim="800000"/>
              <a:headEnd/>
              <a:tailEnd/>
            </a:ln>
          </p:spPr>
          <p:txBody>
            <a:bodyPr wrap="none" anchor="ctr"/>
            <a:lstStyle/>
            <a:p>
              <a:endParaRPr lang="bg-BG"/>
            </a:p>
          </p:txBody>
        </p:sp>
        <p:sp>
          <p:nvSpPr>
            <p:cNvPr id="14405" name="Rectangle 11"/>
            <p:cNvSpPr>
              <a:spLocks noChangeArrowheads="1"/>
            </p:cNvSpPr>
            <p:nvPr/>
          </p:nvSpPr>
          <p:spPr bwMode="ltGray">
            <a:xfrm>
              <a:off x="3422" y="2026"/>
              <a:ext cx="1150" cy="195"/>
            </a:xfrm>
            <a:prstGeom prst="rect">
              <a:avLst/>
            </a:prstGeom>
            <a:solidFill>
              <a:schemeClr val="accent1"/>
            </a:solidFill>
            <a:ln w="9525">
              <a:solidFill>
                <a:schemeClr val="tx1"/>
              </a:solidFill>
              <a:miter lim="800000"/>
              <a:headEnd/>
              <a:tailEnd/>
            </a:ln>
          </p:spPr>
          <p:txBody>
            <a:bodyPr wrap="none" anchor="ctr"/>
            <a:lstStyle/>
            <a:p>
              <a:endParaRPr lang="bg-BG"/>
            </a:p>
          </p:txBody>
        </p:sp>
        <p:sp>
          <p:nvSpPr>
            <p:cNvPr id="14406" name="Rectangle 12"/>
            <p:cNvSpPr>
              <a:spLocks noChangeArrowheads="1"/>
            </p:cNvSpPr>
            <p:nvPr/>
          </p:nvSpPr>
          <p:spPr bwMode="ltGray">
            <a:xfrm>
              <a:off x="3422" y="1549"/>
              <a:ext cx="1150" cy="85"/>
            </a:xfrm>
            <a:prstGeom prst="rect">
              <a:avLst/>
            </a:prstGeom>
            <a:solidFill>
              <a:schemeClr val="accent1"/>
            </a:solidFill>
            <a:ln w="9525">
              <a:solidFill>
                <a:schemeClr val="tx1"/>
              </a:solidFill>
              <a:miter lim="800000"/>
              <a:headEnd/>
              <a:tailEnd/>
            </a:ln>
          </p:spPr>
          <p:txBody>
            <a:bodyPr wrap="none" anchor="ctr"/>
            <a:lstStyle/>
            <a:p>
              <a:endParaRPr lang="bg-BG"/>
            </a:p>
          </p:txBody>
        </p:sp>
      </p:grpSp>
      <p:sp>
        <p:nvSpPr>
          <p:cNvPr id="14344" name="Line 13"/>
          <p:cNvSpPr>
            <a:spLocks noChangeShapeType="1"/>
          </p:cNvSpPr>
          <p:nvPr/>
        </p:nvSpPr>
        <p:spPr bwMode="auto">
          <a:xfrm>
            <a:off x="6416675" y="2551113"/>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bg-BG"/>
          </a:p>
        </p:txBody>
      </p:sp>
      <p:sp>
        <p:nvSpPr>
          <p:cNvPr id="14345" name="Line 14"/>
          <p:cNvSpPr>
            <a:spLocks noChangeShapeType="1"/>
          </p:cNvSpPr>
          <p:nvPr/>
        </p:nvSpPr>
        <p:spPr bwMode="auto">
          <a:xfrm>
            <a:off x="5721350" y="2551113"/>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bg-BG"/>
          </a:p>
        </p:txBody>
      </p:sp>
      <p:sp>
        <p:nvSpPr>
          <p:cNvPr id="14346" name="Line 15"/>
          <p:cNvSpPr>
            <a:spLocks noChangeShapeType="1"/>
          </p:cNvSpPr>
          <p:nvPr/>
        </p:nvSpPr>
        <p:spPr bwMode="auto">
          <a:xfrm>
            <a:off x="5435600" y="2722563"/>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bg-BG"/>
          </a:p>
        </p:txBody>
      </p:sp>
      <p:sp>
        <p:nvSpPr>
          <p:cNvPr id="14347" name="Line 16"/>
          <p:cNvSpPr>
            <a:spLocks noChangeShapeType="1"/>
          </p:cNvSpPr>
          <p:nvPr/>
        </p:nvSpPr>
        <p:spPr bwMode="auto">
          <a:xfrm>
            <a:off x="5435600" y="2874963"/>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bg-BG"/>
          </a:p>
        </p:txBody>
      </p:sp>
      <p:sp>
        <p:nvSpPr>
          <p:cNvPr id="14348" name="Line 17"/>
          <p:cNvSpPr>
            <a:spLocks noChangeShapeType="1"/>
          </p:cNvSpPr>
          <p:nvPr/>
        </p:nvSpPr>
        <p:spPr bwMode="auto">
          <a:xfrm>
            <a:off x="5435600" y="3027363"/>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bg-BG"/>
          </a:p>
        </p:txBody>
      </p:sp>
      <p:sp>
        <p:nvSpPr>
          <p:cNvPr id="14349" name="Line 18"/>
          <p:cNvSpPr>
            <a:spLocks noChangeShapeType="1"/>
          </p:cNvSpPr>
          <p:nvPr/>
        </p:nvSpPr>
        <p:spPr bwMode="auto">
          <a:xfrm>
            <a:off x="5435600" y="3179763"/>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bg-BG"/>
          </a:p>
        </p:txBody>
      </p:sp>
      <p:sp>
        <p:nvSpPr>
          <p:cNvPr id="14350" name="Line 19"/>
          <p:cNvSpPr>
            <a:spLocks noChangeShapeType="1"/>
          </p:cNvSpPr>
          <p:nvPr/>
        </p:nvSpPr>
        <p:spPr bwMode="auto">
          <a:xfrm>
            <a:off x="5435600" y="3332163"/>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bg-BG"/>
          </a:p>
        </p:txBody>
      </p:sp>
      <p:sp>
        <p:nvSpPr>
          <p:cNvPr id="14351" name="Line 20"/>
          <p:cNvSpPr>
            <a:spLocks noChangeShapeType="1"/>
          </p:cNvSpPr>
          <p:nvPr/>
        </p:nvSpPr>
        <p:spPr bwMode="auto">
          <a:xfrm>
            <a:off x="5435600" y="3484563"/>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bg-BG"/>
          </a:p>
        </p:txBody>
      </p:sp>
      <p:sp>
        <p:nvSpPr>
          <p:cNvPr id="14352" name="Line 21"/>
          <p:cNvSpPr>
            <a:spLocks noChangeShapeType="1"/>
          </p:cNvSpPr>
          <p:nvPr/>
        </p:nvSpPr>
        <p:spPr bwMode="auto">
          <a:xfrm>
            <a:off x="5435600" y="3636963"/>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bg-BG"/>
          </a:p>
        </p:txBody>
      </p:sp>
      <p:sp>
        <p:nvSpPr>
          <p:cNvPr id="14353" name="Line 22"/>
          <p:cNvSpPr>
            <a:spLocks noChangeShapeType="1"/>
          </p:cNvSpPr>
          <p:nvPr/>
        </p:nvSpPr>
        <p:spPr bwMode="auto">
          <a:xfrm>
            <a:off x="5435600" y="3789363"/>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bg-BG"/>
          </a:p>
        </p:txBody>
      </p:sp>
      <p:sp>
        <p:nvSpPr>
          <p:cNvPr id="14354" name="Line 23"/>
          <p:cNvSpPr>
            <a:spLocks noChangeShapeType="1"/>
          </p:cNvSpPr>
          <p:nvPr/>
        </p:nvSpPr>
        <p:spPr bwMode="auto">
          <a:xfrm>
            <a:off x="6688138" y="2551113"/>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bg-BG"/>
          </a:p>
        </p:txBody>
      </p:sp>
      <p:sp>
        <p:nvSpPr>
          <p:cNvPr id="14355" name="Line 24"/>
          <p:cNvSpPr>
            <a:spLocks noChangeShapeType="1"/>
          </p:cNvSpPr>
          <p:nvPr/>
        </p:nvSpPr>
        <p:spPr bwMode="auto">
          <a:xfrm>
            <a:off x="7013575" y="2549525"/>
            <a:ext cx="0" cy="1376363"/>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bg-BG"/>
          </a:p>
        </p:txBody>
      </p:sp>
      <p:sp>
        <p:nvSpPr>
          <p:cNvPr id="26" name="Rectangle 25"/>
          <p:cNvSpPr>
            <a:spLocks noChangeArrowheads="1"/>
          </p:cNvSpPr>
          <p:nvPr/>
        </p:nvSpPr>
        <p:spPr bwMode="blackWhite">
          <a:xfrm>
            <a:off x="5741988" y="4592638"/>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a:p>
        </p:txBody>
      </p:sp>
      <p:sp>
        <p:nvSpPr>
          <p:cNvPr id="14357" name="Rectangle 26"/>
          <p:cNvSpPr>
            <a:spLocks noChangeArrowheads="1"/>
          </p:cNvSpPr>
          <p:nvPr/>
        </p:nvSpPr>
        <p:spPr bwMode="ltGray">
          <a:xfrm>
            <a:off x="4381500" y="4598988"/>
            <a:ext cx="261938" cy="1325562"/>
          </a:xfrm>
          <a:prstGeom prst="rect">
            <a:avLst/>
          </a:prstGeom>
          <a:solidFill>
            <a:schemeClr val="accent1"/>
          </a:solidFill>
          <a:ln w="9525">
            <a:solidFill>
              <a:schemeClr val="tx1"/>
            </a:solidFill>
            <a:miter lim="800000"/>
            <a:headEnd/>
            <a:tailEnd/>
          </a:ln>
        </p:spPr>
        <p:txBody>
          <a:bodyPr wrap="none" anchor="ctr"/>
          <a:lstStyle/>
          <a:p>
            <a:endParaRPr lang="bg-BG"/>
          </a:p>
        </p:txBody>
      </p:sp>
      <p:sp>
        <p:nvSpPr>
          <p:cNvPr id="14358" name="Rectangle 27"/>
          <p:cNvSpPr>
            <a:spLocks noChangeArrowheads="1"/>
          </p:cNvSpPr>
          <p:nvPr/>
        </p:nvSpPr>
        <p:spPr bwMode="ltGray">
          <a:xfrm>
            <a:off x="5753100" y="4603750"/>
            <a:ext cx="261938" cy="1325563"/>
          </a:xfrm>
          <a:prstGeom prst="rect">
            <a:avLst/>
          </a:prstGeom>
          <a:solidFill>
            <a:schemeClr val="accent1"/>
          </a:solidFill>
          <a:ln w="9525">
            <a:solidFill>
              <a:schemeClr val="tx1"/>
            </a:solidFill>
            <a:miter lim="800000"/>
            <a:headEnd/>
            <a:tailEnd/>
          </a:ln>
        </p:spPr>
        <p:txBody>
          <a:bodyPr wrap="none" anchor="ctr"/>
          <a:lstStyle/>
          <a:p>
            <a:endParaRPr lang="bg-BG"/>
          </a:p>
        </p:txBody>
      </p:sp>
      <p:sp>
        <p:nvSpPr>
          <p:cNvPr id="14359" name="Line 28"/>
          <p:cNvSpPr>
            <a:spLocks noChangeShapeType="1"/>
          </p:cNvSpPr>
          <p:nvPr/>
        </p:nvSpPr>
        <p:spPr bwMode="auto">
          <a:xfrm>
            <a:off x="3781425" y="4578350"/>
            <a:ext cx="0" cy="1376363"/>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bg-BG"/>
          </a:p>
        </p:txBody>
      </p:sp>
      <p:sp>
        <p:nvSpPr>
          <p:cNvPr id="14360" name="Line 29"/>
          <p:cNvSpPr>
            <a:spLocks noChangeShapeType="1"/>
          </p:cNvSpPr>
          <p:nvPr/>
        </p:nvSpPr>
        <p:spPr bwMode="auto">
          <a:xfrm>
            <a:off x="3086100" y="4578350"/>
            <a:ext cx="0" cy="1376363"/>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bg-BG"/>
          </a:p>
        </p:txBody>
      </p:sp>
      <p:sp>
        <p:nvSpPr>
          <p:cNvPr id="14361" name="Line 30"/>
          <p:cNvSpPr>
            <a:spLocks noChangeShapeType="1"/>
          </p:cNvSpPr>
          <p:nvPr/>
        </p:nvSpPr>
        <p:spPr bwMode="auto">
          <a:xfrm>
            <a:off x="2800350" y="4749800"/>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bg-BG"/>
          </a:p>
        </p:txBody>
      </p:sp>
      <p:sp>
        <p:nvSpPr>
          <p:cNvPr id="14362" name="Line 31"/>
          <p:cNvSpPr>
            <a:spLocks noChangeShapeType="1"/>
          </p:cNvSpPr>
          <p:nvPr/>
        </p:nvSpPr>
        <p:spPr bwMode="auto">
          <a:xfrm>
            <a:off x="2800350" y="4902200"/>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bg-BG"/>
          </a:p>
        </p:txBody>
      </p:sp>
      <p:sp>
        <p:nvSpPr>
          <p:cNvPr id="14363" name="Line 32"/>
          <p:cNvSpPr>
            <a:spLocks noChangeShapeType="1"/>
          </p:cNvSpPr>
          <p:nvPr/>
        </p:nvSpPr>
        <p:spPr bwMode="auto">
          <a:xfrm>
            <a:off x="2800350" y="5054600"/>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bg-BG"/>
          </a:p>
        </p:txBody>
      </p:sp>
      <p:sp>
        <p:nvSpPr>
          <p:cNvPr id="14364" name="Line 33"/>
          <p:cNvSpPr>
            <a:spLocks noChangeShapeType="1"/>
          </p:cNvSpPr>
          <p:nvPr/>
        </p:nvSpPr>
        <p:spPr bwMode="auto">
          <a:xfrm>
            <a:off x="2800350" y="5207000"/>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bg-BG"/>
          </a:p>
        </p:txBody>
      </p:sp>
      <p:sp>
        <p:nvSpPr>
          <p:cNvPr id="14365" name="Line 34"/>
          <p:cNvSpPr>
            <a:spLocks noChangeShapeType="1"/>
          </p:cNvSpPr>
          <p:nvPr/>
        </p:nvSpPr>
        <p:spPr bwMode="auto">
          <a:xfrm>
            <a:off x="2800350" y="5359400"/>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bg-BG"/>
          </a:p>
        </p:txBody>
      </p:sp>
      <p:sp>
        <p:nvSpPr>
          <p:cNvPr id="14366" name="Line 35"/>
          <p:cNvSpPr>
            <a:spLocks noChangeShapeType="1"/>
          </p:cNvSpPr>
          <p:nvPr/>
        </p:nvSpPr>
        <p:spPr bwMode="auto">
          <a:xfrm>
            <a:off x="2800350" y="5511800"/>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bg-BG"/>
          </a:p>
        </p:txBody>
      </p:sp>
      <p:sp>
        <p:nvSpPr>
          <p:cNvPr id="14367" name="Line 36"/>
          <p:cNvSpPr>
            <a:spLocks noChangeShapeType="1"/>
          </p:cNvSpPr>
          <p:nvPr/>
        </p:nvSpPr>
        <p:spPr bwMode="auto">
          <a:xfrm>
            <a:off x="2800350" y="5664200"/>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bg-BG"/>
          </a:p>
        </p:txBody>
      </p:sp>
      <p:sp>
        <p:nvSpPr>
          <p:cNvPr id="14368" name="Line 37"/>
          <p:cNvSpPr>
            <a:spLocks noChangeShapeType="1"/>
          </p:cNvSpPr>
          <p:nvPr/>
        </p:nvSpPr>
        <p:spPr bwMode="auto">
          <a:xfrm>
            <a:off x="2800350" y="5816600"/>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bg-BG"/>
          </a:p>
        </p:txBody>
      </p:sp>
      <p:sp>
        <p:nvSpPr>
          <p:cNvPr id="14369" name="Line 38"/>
          <p:cNvSpPr>
            <a:spLocks noChangeShapeType="1"/>
          </p:cNvSpPr>
          <p:nvPr/>
        </p:nvSpPr>
        <p:spPr bwMode="auto">
          <a:xfrm>
            <a:off x="4052888" y="4578350"/>
            <a:ext cx="0" cy="1376363"/>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bg-BG"/>
          </a:p>
        </p:txBody>
      </p:sp>
      <p:sp>
        <p:nvSpPr>
          <p:cNvPr id="14370" name="Line 39"/>
          <p:cNvSpPr>
            <a:spLocks noChangeShapeType="1"/>
          </p:cNvSpPr>
          <p:nvPr/>
        </p:nvSpPr>
        <p:spPr bwMode="auto">
          <a:xfrm>
            <a:off x="4378325" y="4576763"/>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bg-BG"/>
          </a:p>
        </p:txBody>
      </p:sp>
      <p:sp>
        <p:nvSpPr>
          <p:cNvPr id="14371" name="Line 40"/>
          <p:cNvSpPr>
            <a:spLocks noChangeShapeType="1"/>
          </p:cNvSpPr>
          <p:nvPr/>
        </p:nvSpPr>
        <p:spPr bwMode="auto">
          <a:xfrm>
            <a:off x="6442075" y="4592638"/>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bg-BG"/>
          </a:p>
        </p:txBody>
      </p:sp>
      <p:sp>
        <p:nvSpPr>
          <p:cNvPr id="14372" name="Line 41"/>
          <p:cNvSpPr>
            <a:spLocks noChangeShapeType="1"/>
          </p:cNvSpPr>
          <p:nvPr/>
        </p:nvSpPr>
        <p:spPr bwMode="auto">
          <a:xfrm>
            <a:off x="6015038" y="4579938"/>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bg-BG"/>
          </a:p>
        </p:txBody>
      </p:sp>
      <p:sp>
        <p:nvSpPr>
          <p:cNvPr id="14373" name="Line 42"/>
          <p:cNvSpPr>
            <a:spLocks noChangeShapeType="1"/>
          </p:cNvSpPr>
          <p:nvPr/>
        </p:nvSpPr>
        <p:spPr bwMode="auto">
          <a:xfrm>
            <a:off x="5729288" y="47513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bg-BG"/>
          </a:p>
        </p:txBody>
      </p:sp>
      <p:sp>
        <p:nvSpPr>
          <p:cNvPr id="14374" name="Line 43"/>
          <p:cNvSpPr>
            <a:spLocks noChangeShapeType="1"/>
          </p:cNvSpPr>
          <p:nvPr/>
        </p:nvSpPr>
        <p:spPr bwMode="auto">
          <a:xfrm>
            <a:off x="5729288" y="49037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bg-BG"/>
          </a:p>
        </p:txBody>
      </p:sp>
      <p:sp>
        <p:nvSpPr>
          <p:cNvPr id="14375" name="Line 44"/>
          <p:cNvSpPr>
            <a:spLocks noChangeShapeType="1"/>
          </p:cNvSpPr>
          <p:nvPr/>
        </p:nvSpPr>
        <p:spPr bwMode="auto">
          <a:xfrm>
            <a:off x="5729288" y="50561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bg-BG"/>
          </a:p>
        </p:txBody>
      </p:sp>
      <p:sp>
        <p:nvSpPr>
          <p:cNvPr id="14376" name="Line 45"/>
          <p:cNvSpPr>
            <a:spLocks noChangeShapeType="1"/>
          </p:cNvSpPr>
          <p:nvPr/>
        </p:nvSpPr>
        <p:spPr bwMode="auto">
          <a:xfrm>
            <a:off x="5729288" y="52085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bg-BG"/>
          </a:p>
        </p:txBody>
      </p:sp>
      <p:sp>
        <p:nvSpPr>
          <p:cNvPr id="14377" name="Line 46"/>
          <p:cNvSpPr>
            <a:spLocks noChangeShapeType="1"/>
          </p:cNvSpPr>
          <p:nvPr/>
        </p:nvSpPr>
        <p:spPr bwMode="auto">
          <a:xfrm>
            <a:off x="5729288" y="53609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bg-BG"/>
          </a:p>
        </p:txBody>
      </p:sp>
      <p:sp>
        <p:nvSpPr>
          <p:cNvPr id="14378" name="Line 47"/>
          <p:cNvSpPr>
            <a:spLocks noChangeShapeType="1"/>
          </p:cNvSpPr>
          <p:nvPr/>
        </p:nvSpPr>
        <p:spPr bwMode="auto">
          <a:xfrm>
            <a:off x="5729288" y="55133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bg-BG"/>
          </a:p>
        </p:txBody>
      </p:sp>
      <p:sp>
        <p:nvSpPr>
          <p:cNvPr id="14379" name="Line 48"/>
          <p:cNvSpPr>
            <a:spLocks noChangeShapeType="1"/>
          </p:cNvSpPr>
          <p:nvPr/>
        </p:nvSpPr>
        <p:spPr bwMode="auto">
          <a:xfrm>
            <a:off x="5729288" y="56657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bg-BG"/>
          </a:p>
        </p:txBody>
      </p:sp>
      <p:sp>
        <p:nvSpPr>
          <p:cNvPr id="14380" name="Line 49"/>
          <p:cNvSpPr>
            <a:spLocks noChangeShapeType="1"/>
          </p:cNvSpPr>
          <p:nvPr/>
        </p:nvSpPr>
        <p:spPr bwMode="auto">
          <a:xfrm>
            <a:off x="5729288" y="5818188"/>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bg-BG"/>
          </a:p>
        </p:txBody>
      </p:sp>
      <p:sp>
        <p:nvSpPr>
          <p:cNvPr id="14381" name="Line 50"/>
          <p:cNvSpPr>
            <a:spLocks noChangeShapeType="1"/>
          </p:cNvSpPr>
          <p:nvPr/>
        </p:nvSpPr>
        <p:spPr bwMode="auto">
          <a:xfrm>
            <a:off x="6981825" y="4579938"/>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bg-BG"/>
          </a:p>
        </p:txBody>
      </p:sp>
      <p:sp>
        <p:nvSpPr>
          <p:cNvPr id="14382" name="Line 51"/>
          <p:cNvSpPr>
            <a:spLocks noChangeShapeType="1"/>
          </p:cNvSpPr>
          <p:nvPr/>
        </p:nvSpPr>
        <p:spPr bwMode="auto">
          <a:xfrm>
            <a:off x="7307263" y="4578350"/>
            <a:ext cx="0" cy="1376363"/>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bg-BG"/>
          </a:p>
        </p:txBody>
      </p:sp>
      <p:sp>
        <p:nvSpPr>
          <p:cNvPr id="14383" name="Line 52"/>
          <p:cNvSpPr>
            <a:spLocks noChangeShapeType="1"/>
          </p:cNvSpPr>
          <p:nvPr/>
        </p:nvSpPr>
        <p:spPr bwMode="auto">
          <a:xfrm>
            <a:off x="6734175" y="4575175"/>
            <a:ext cx="0" cy="1376363"/>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bg-BG"/>
          </a:p>
        </p:txBody>
      </p:sp>
      <p:sp>
        <p:nvSpPr>
          <p:cNvPr id="14384" name="Line 53"/>
          <p:cNvSpPr>
            <a:spLocks noChangeShapeType="1"/>
          </p:cNvSpPr>
          <p:nvPr/>
        </p:nvSpPr>
        <p:spPr bwMode="auto">
          <a:xfrm>
            <a:off x="1570038" y="2584450"/>
            <a:ext cx="0" cy="1376363"/>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bg-BG"/>
          </a:p>
        </p:txBody>
      </p:sp>
      <p:sp>
        <p:nvSpPr>
          <p:cNvPr id="14385" name="Line 54"/>
          <p:cNvSpPr>
            <a:spLocks noChangeShapeType="1"/>
          </p:cNvSpPr>
          <p:nvPr/>
        </p:nvSpPr>
        <p:spPr bwMode="auto">
          <a:xfrm>
            <a:off x="874713" y="2584450"/>
            <a:ext cx="0" cy="1376363"/>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bg-BG"/>
          </a:p>
        </p:txBody>
      </p:sp>
      <p:sp>
        <p:nvSpPr>
          <p:cNvPr id="14386" name="Line 55"/>
          <p:cNvSpPr>
            <a:spLocks noChangeShapeType="1"/>
          </p:cNvSpPr>
          <p:nvPr/>
        </p:nvSpPr>
        <p:spPr bwMode="auto">
          <a:xfrm>
            <a:off x="588963" y="2755900"/>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bg-BG"/>
          </a:p>
        </p:txBody>
      </p:sp>
      <p:sp>
        <p:nvSpPr>
          <p:cNvPr id="14387" name="Line 56"/>
          <p:cNvSpPr>
            <a:spLocks noChangeShapeType="1"/>
          </p:cNvSpPr>
          <p:nvPr/>
        </p:nvSpPr>
        <p:spPr bwMode="auto">
          <a:xfrm>
            <a:off x="588963" y="2908300"/>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bg-BG"/>
          </a:p>
        </p:txBody>
      </p:sp>
      <p:sp>
        <p:nvSpPr>
          <p:cNvPr id="14388" name="Line 57"/>
          <p:cNvSpPr>
            <a:spLocks noChangeShapeType="1"/>
          </p:cNvSpPr>
          <p:nvPr/>
        </p:nvSpPr>
        <p:spPr bwMode="auto">
          <a:xfrm>
            <a:off x="588963" y="3060700"/>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bg-BG"/>
          </a:p>
        </p:txBody>
      </p:sp>
      <p:sp>
        <p:nvSpPr>
          <p:cNvPr id="14389" name="Line 58"/>
          <p:cNvSpPr>
            <a:spLocks noChangeShapeType="1"/>
          </p:cNvSpPr>
          <p:nvPr/>
        </p:nvSpPr>
        <p:spPr bwMode="auto">
          <a:xfrm>
            <a:off x="611188" y="3213100"/>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bg-BG"/>
          </a:p>
        </p:txBody>
      </p:sp>
      <p:sp>
        <p:nvSpPr>
          <p:cNvPr id="14390" name="Line 59"/>
          <p:cNvSpPr>
            <a:spLocks noChangeShapeType="1"/>
          </p:cNvSpPr>
          <p:nvPr/>
        </p:nvSpPr>
        <p:spPr bwMode="auto">
          <a:xfrm>
            <a:off x="588963" y="3365500"/>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bg-BG"/>
          </a:p>
        </p:txBody>
      </p:sp>
      <p:sp>
        <p:nvSpPr>
          <p:cNvPr id="14391" name="Line 60"/>
          <p:cNvSpPr>
            <a:spLocks noChangeShapeType="1"/>
          </p:cNvSpPr>
          <p:nvPr/>
        </p:nvSpPr>
        <p:spPr bwMode="auto">
          <a:xfrm>
            <a:off x="588963" y="3517900"/>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bg-BG"/>
          </a:p>
        </p:txBody>
      </p:sp>
      <p:sp>
        <p:nvSpPr>
          <p:cNvPr id="14392" name="Line 61"/>
          <p:cNvSpPr>
            <a:spLocks noChangeShapeType="1"/>
          </p:cNvSpPr>
          <p:nvPr/>
        </p:nvSpPr>
        <p:spPr bwMode="auto">
          <a:xfrm>
            <a:off x="588963" y="3670300"/>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bg-BG"/>
          </a:p>
        </p:txBody>
      </p:sp>
      <p:sp>
        <p:nvSpPr>
          <p:cNvPr id="14393" name="Line 62"/>
          <p:cNvSpPr>
            <a:spLocks noChangeShapeType="1"/>
          </p:cNvSpPr>
          <p:nvPr/>
        </p:nvSpPr>
        <p:spPr bwMode="auto">
          <a:xfrm>
            <a:off x="588963" y="3822700"/>
            <a:ext cx="18669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bg-BG"/>
          </a:p>
        </p:txBody>
      </p:sp>
      <p:sp>
        <p:nvSpPr>
          <p:cNvPr id="14394" name="Line 63"/>
          <p:cNvSpPr>
            <a:spLocks noChangeShapeType="1"/>
          </p:cNvSpPr>
          <p:nvPr/>
        </p:nvSpPr>
        <p:spPr bwMode="auto">
          <a:xfrm>
            <a:off x="1841500" y="2584450"/>
            <a:ext cx="0" cy="1376363"/>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bg-BG"/>
          </a:p>
        </p:txBody>
      </p:sp>
      <p:sp>
        <p:nvSpPr>
          <p:cNvPr id="14395" name="Line 64"/>
          <p:cNvSpPr>
            <a:spLocks noChangeShapeType="1"/>
          </p:cNvSpPr>
          <p:nvPr/>
        </p:nvSpPr>
        <p:spPr bwMode="auto">
          <a:xfrm>
            <a:off x="2166938" y="2582863"/>
            <a:ext cx="0" cy="13763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bg-BG"/>
          </a:p>
        </p:txBody>
      </p:sp>
      <p:sp>
        <p:nvSpPr>
          <p:cNvPr id="14396" name="Line 65"/>
          <p:cNvSpPr>
            <a:spLocks noChangeShapeType="1"/>
          </p:cNvSpPr>
          <p:nvPr/>
        </p:nvSpPr>
        <p:spPr bwMode="auto">
          <a:xfrm flipV="1">
            <a:off x="4767263" y="5280025"/>
            <a:ext cx="884237" cy="3175"/>
          </a:xfrm>
          <a:prstGeom prst="line">
            <a:avLst/>
          </a:prstGeom>
          <a:noFill/>
          <a:ln w="50800">
            <a:solidFill>
              <a:schemeClr val="tx1"/>
            </a:solidFill>
            <a:round/>
            <a:headEnd type="stealth" w="med" len="lg"/>
            <a:tailEnd type="stealth" w="med" len="lg"/>
          </a:ln>
          <a:extLst>
            <a:ext uri="{909E8E84-426E-40DD-AFC4-6F175D3DCCD1}">
              <a14:hiddenFill xmlns:a14="http://schemas.microsoft.com/office/drawing/2010/main" xmlns="">
                <a:noFill/>
              </a14:hiddenFill>
            </a:ext>
          </a:extLst>
        </p:spPr>
        <p:txBody>
          <a:bodyPr/>
          <a:lstStyle/>
          <a:p>
            <a:endParaRPr lang="bg-BG"/>
          </a:p>
        </p:txBody>
      </p:sp>
      <p:sp>
        <p:nvSpPr>
          <p:cNvPr id="67" name="Text Box 66"/>
          <p:cNvSpPr txBox="1">
            <a:spLocks noChangeArrowheads="1"/>
          </p:cNvSpPr>
          <p:nvPr/>
        </p:nvSpPr>
        <p:spPr bwMode="auto">
          <a:xfrm>
            <a:off x="2771775" y="6091238"/>
            <a:ext cx="1049338" cy="354012"/>
          </a:xfrm>
          <a:prstGeom prst="rect">
            <a:avLst/>
          </a:prstGeom>
          <a:noFill/>
          <a:ln w="9525">
            <a:noFill/>
            <a:miter lim="800000"/>
            <a:headEnd/>
            <a:tailEnd/>
          </a:ln>
          <a:effectLst/>
        </p:spPr>
        <p:txBody>
          <a:bodyPr wrap="none">
            <a:spAutoFit/>
          </a:bodyPr>
          <a:lstStyle/>
          <a:p>
            <a:pPr>
              <a:defRPr/>
            </a:pPr>
            <a:r>
              <a:rPr lang="en-US" sz="2000" dirty="0">
                <a:effectLst>
                  <a:outerShdw blurRad="38100" dist="38100" dir="2700000" algn="tl">
                    <a:srgbClr val="C0C0C0"/>
                  </a:outerShdw>
                </a:effectLst>
              </a:rPr>
              <a:t>Table 1</a:t>
            </a:r>
          </a:p>
        </p:txBody>
      </p:sp>
      <p:sp>
        <p:nvSpPr>
          <p:cNvPr id="68" name="Text Box 67"/>
          <p:cNvSpPr txBox="1">
            <a:spLocks noChangeArrowheads="1"/>
          </p:cNvSpPr>
          <p:nvPr/>
        </p:nvSpPr>
        <p:spPr bwMode="auto">
          <a:xfrm>
            <a:off x="5729288" y="6043613"/>
            <a:ext cx="1766887" cy="354012"/>
          </a:xfrm>
          <a:prstGeom prst="rect">
            <a:avLst/>
          </a:prstGeom>
          <a:noFill/>
          <a:ln w="9525">
            <a:noFill/>
            <a:miter lim="800000"/>
            <a:headEnd/>
            <a:tailEnd/>
          </a:ln>
          <a:effectLst/>
        </p:spPr>
        <p:txBody>
          <a:bodyPr>
            <a:spAutoFit/>
          </a:bodyPr>
          <a:lstStyle/>
          <a:p>
            <a:pPr>
              <a:defRPr/>
            </a:pPr>
            <a:r>
              <a:rPr lang="en-US" sz="2000" dirty="0">
                <a:effectLst>
                  <a:outerShdw blurRad="38100" dist="38100" dir="2700000" algn="tl">
                    <a:srgbClr val="C0C0C0"/>
                  </a:outerShdw>
                </a:effectLst>
              </a:rPr>
              <a:t>Table 2</a:t>
            </a:r>
          </a:p>
        </p:txBody>
      </p:sp>
      <p:sp>
        <p:nvSpPr>
          <p:cNvPr id="69" name="Text Box 68"/>
          <p:cNvSpPr txBox="1">
            <a:spLocks noChangeArrowheads="1"/>
          </p:cNvSpPr>
          <p:nvPr/>
        </p:nvSpPr>
        <p:spPr bwMode="auto">
          <a:xfrm>
            <a:off x="611188" y="4005263"/>
            <a:ext cx="1049337" cy="354012"/>
          </a:xfrm>
          <a:prstGeom prst="rect">
            <a:avLst/>
          </a:prstGeom>
          <a:noFill/>
          <a:ln w="9525">
            <a:noFill/>
            <a:miter lim="800000"/>
            <a:headEnd/>
            <a:tailEnd/>
          </a:ln>
          <a:effectLst/>
        </p:spPr>
        <p:txBody>
          <a:bodyPr wrap="none">
            <a:spAutoFit/>
          </a:bodyPr>
          <a:lstStyle/>
          <a:p>
            <a:pPr>
              <a:defRPr/>
            </a:pPr>
            <a:r>
              <a:rPr lang="en-US" sz="2000" dirty="0">
                <a:effectLst>
                  <a:outerShdw blurRad="38100" dist="38100" dir="2700000" algn="tl">
                    <a:srgbClr val="C0C0C0"/>
                  </a:outerShdw>
                </a:effectLst>
              </a:rPr>
              <a:t>Table 1</a:t>
            </a:r>
          </a:p>
        </p:txBody>
      </p:sp>
      <p:sp>
        <p:nvSpPr>
          <p:cNvPr id="70" name="Text Box 69"/>
          <p:cNvSpPr txBox="1">
            <a:spLocks noChangeArrowheads="1"/>
          </p:cNvSpPr>
          <p:nvPr/>
        </p:nvSpPr>
        <p:spPr bwMode="auto">
          <a:xfrm>
            <a:off x="5435600" y="4005263"/>
            <a:ext cx="1049338" cy="354012"/>
          </a:xfrm>
          <a:prstGeom prst="rect">
            <a:avLst/>
          </a:prstGeom>
          <a:noFill/>
          <a:ln w="9525">
            <a:noFill/>
            <a:miter lim="800000"/>
            <a:headEnd/>
            <a:tailEnd/>
          </a:ln>
          <a:effectLst/>
        </p:spPr>
        <p:txBody>
          <a:bodyPr wrap="none">
            <a:spAutoFit/>
          </a:bodyPr>
          <a:lstStyle/>
          <a:p>
            <a:pPr>
              <a:defRPr/>
            </a:pPr>
            <a:r>
              <a:rPr lang="en-US" sz="2000" dirty="0">
                <a:effectLst>
                  <a:outerShdw blurRad="38100" dist="38100" dir="2700000" algn="tl">
                    <a:srgbClr val="C0C0C0"/>
                  </a:outerShdw>
                </a:effectLst>
              </a:rPr>
              <a:t>Table 1</a:t>
            </a:r>
          </a:p>
        </p:txBody>
      </p:sp>
      <p:sp>
        <p:nvSpPr>
          <p:cNvPr id="71" name="Text Box 70"/>
          <p:cNvSpPr txBox="1">
            <a:spLocks noChangeArrowheads="1"/>
          </p:cNvSpPr>
          <p:nvPr/>
        </p:nvSpPr>
        <p:spPr bwMode="auto">
          <a:xfrm>
            <a:off x="4787900" y="1196975"/>
            <a:ext cx="3309938" cy="773113"/>
          </a:xfrm>
          <a:prstGeom prst="rect">
            <a:avLst/>
          </a:prstGeom>
          <a:noFill/>
          <a:ln w="9525">
            <a:noFill/>
            <a:miter lim="800000"/>
            <a:headEnd/>
            <a:tailEnd/>
          </a:ln>
          <a:effectLst/>
        </p:spPr>
        <p:txBody>
          <a:bodyPr wrap="none">
            <a:spAutoFit/>
          </a:bodyPr>
          <a:lstStyle/>
          <a:p>
            <a:pPr>
              <a:defRPr/>
            </a:pPr>
            <a:r>
              <a:rPr lang="en-US" sz="2800" u="sng" dirty="0">
                <a:effectLst>
                  <a:outerShdw blurRad="38100" dist="38100" dir="2700000" algn="tl">
                    <a:srgbClr val="C0C0C0"/>
                  </a:outerShdw>
                </a:effectLst>
              </a:rPr>
              <a:t>Filtering</a:t>
            </a:r>
          </a:p>
          <a:p>
            <a:pPr>
              <a:defRPr/>
            </a:pPr>
            <a:r>
              <a:rPr lang="en-US" sz="2400" dirty="0">
                <a:effectLst>
                  <a:outerShdw blurRad="38100" dist="38100" dir="2700000" algn="tl">
                    <a:srgbClr val="C0C0C0"/>
                  </a:outerShdw>
                </a:effectLst>
              </a:rPr>
              <a:t>Choosing set of rows</a:t>
            </a:r>
          </a:p>
        </p:txBody>
      </p:sp>
      <p:sp>
        <p:nvSpPr>
          <p:cNvPr id="72" name="Text Box 71"/>
          <p:cNvSpPr txBox="1">
            <a:spLocks noChangeArrowheads="1"/>
          </p:cNvSpPr>
          <p:nvPr/>
        </p:nvSpPr>
        <p:spPr bwMode="auto">
          <a:xfrm>
            <a:off x="490538" y="1304925"/>
            <a:ext cx="2592387" cy="1085850"/>
          </a:xfrm>
          <a:prstGeom prst="rect">
            <a:avLst/>
          </a:prstGeom>
          <a:noFill/>
          <a:ln w="9525">
            <a:noFill/>
            <a:miter lim="800000"/>
            <a:headEnd/>
            <a:tailEnd/>
          </a:ln>
          <a:effectLst/>
        </p:spPr>
        <p:txBody>
          <a:bodyPr wrap="none">
            <a:spAutoFit/>
          </a:bodyPr>
          <a:lstStyle/>
          <a:p>
            <a:pPr>
              <a:defRPr/>
            </a:pPr>
            <a:r>
              <a:rPr lang="en-US" sz="2800" u="sng" dirty="0">
                <a:effectLst>
                  <a:outerShdw blurRad="38100" dist="38100" dir="2700000" algn="tl">
                    <a:srgbClr val="C0C0C0"/>
                  </a:outerShdw>
                </a:effectLst>
              </a:rPr>
              <a:t>Projection</a:t>
            </a:r>
          </a:p>
          <a:p>
            <a:pPr>
              <a:defRPr/>
            </a:pPr>
            <a:r>
              <a:rPr lang="en-US" sz="2400" dirty="0">
                <a:effectLst>
                  <a:outerShdw blurRad="38100" dist="38100" dir="2700000" algn="tl">
                    <a:srgbClr val="C0C0C0"/>
                  </a:outerShdw>
                </a:effectLst>
              </a:rPr>
              <a:t>Choosing set of </a:t>
            </a:r>
            <a:br>
              <a:rPr lang="en-US" sz="2400" dirty="0">
                <a:effectLst>
                  <a:outerShdw blurRad="38100" dist="38100" dir="2700000" algn="tl">
                    <a:srgbClr val="C0C0C0"/>
                  </a:outerShdw>
                </a:effectLst>
              </a:rPr>
            </a:br>
            <a:r>
              <a:rPr lang="en-US" sz="2400" dirty="0">
                <a:effectLst>
                  <a:outerShdw blurRad="38100" dist="38100" dir="2700000" algn="tl">
                    <a:srgbClr val="C0C0C0"/>
                  </a:outerShdw>
                </a:effectLst>
              </a:rPr>
              <a:t>columns</a:t>
            </a:r>
          </a:p>
        </p:txBody>
      </p:sp>
      <p:sp>
        <p:nvSpPr>
          <p:cNvPr id="73" name="Text Box 72"/>
          <p:cNvSpPr txBox="1">
            <a:spLocks noChangeArrowheads="1"/>
          </p:cNvSpPr>
          <p:nvPr/>
        </p:nvSpPr>
        <p:spPr bwMode="auto">
          <a:xfrm>
            <a:off x="468313" y="4437063"/>
            <a:ext cx="2374900" cy="1400175"/>
          </a:xfrm>
          <a:prstGeom prst="rect">
            <a:avLst/>
          </a:prstGeom>
          <a:noFill/>
          <a:ln w="9525">
            <a:noFill/>
            <a:miter lim="800000"/>
            <a:headEnd/>
            <a:tailEnd/>
          </a:ln>
          <a:effectLst/>
        </p:spPr>
        <p:txBody>
          <a:bodyPr>
            <a:spAutoFit/>
          </a:bodyPr>
          <a:lstStyle/>
          <a:p>
            <a:pPr>
              <a:defRPr/>
            </a:pPr>
            <a:r>
              <a:rPr lang="en-US" sz="2800" u="sng" dirty="0">
                <a:effectLst>
                  <a:outerShdw blurRad="38100" dist="38100" dir="2700000" algn="tl">
                    <a:srgbClr val="C0C0C0"/>
                  </a:outerShdw>
                </a:effectLst>
              </a:rPr>
              <a:t>Joining</a:t>
            </a:r>
          </a:p>
          <a:p>
            <a:pPr>
              <a:defRPr/>
            </a:pPr>
            <a:r>
              <a:rPr lang="en-US" sz="2400" dirty="0">
                <a:effectLst>
                  <a:outerShdw blurRad="38100" dist="38100" dir="2700000" algn="tl">
                    <a:srgbClr val="C0C0C0"/>
                  </a:outerShdw>
                </a:effectLst>
              </a:rPr>
              <a:t>Combining</a:t>
            </a:r>
            <a:br>
              <a:rPr lang="en-US" sz="2400" dirty="0">
                <a:effectLst>
                  <a:outerShdw blurRad="38100" dist="38100" dir="2700000" algn="tl">
                    <a:srgbClr val="C0C0C0"/>
                  </a:outerShdw>
                </a:effectLst>
              </a:rPr>
            </a:br>
            <a:r>
              <a:rPr lang="en-US" sz="2400" dirty="0">
                <a:effectLst>
                  <a:outerShdw blurRad="38100" dist="38100" dir="2700000" algn="tl">
                    <a:srgbClr val="C0C0C0"/>
                  </a:outerShdw>
                </a:effectLst>
              </a:rPr>
              <a:t>data from two</a:t>
            </a:r>
            <a:br>
              <a:rPr lang="en-US" sz="2400" dirty="0">
                <a:effectLst>
                  <a:outerShdw blurRad="38100" dist="38100" dir="2700000" algn="tl">
                    <a:srgbClr val="C0C0C0"/>
                  </a:outerShdw>
                </a:effectLst>
              </a:rPr>
            </a:br>
            <a:r>
              <a:rPr lang="en-US" sz="2400" dirty="0">
                <a:effectLst>
                  <a:outerShdw blurRad="38100" dist="38100" dir="2700000" algn="tl">
                    <a:srgbClr val="C0C0C0"/>
                  </a:outerShdw>
                </a:effectLst>
              </a:rPr>
              <a:t>or more tables</a:t>
            </a:r>
          </a:p>
        </p:txBody>
      </p:sp>
    </p:spTree>
    <p:extLst>
      <p:ext uri="{BB962C8B-B14F-4D97-AF65-F5344CB8AC3E}">
        <p14:creationId xmlns:p14="http://schemas.microsoft.com/office/powerpoint/2010/main" xmlns="" val="161138941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Select Query (2)</a:t>
            </a:r>
            <a:endParaRPr lang="bg-BG" smtClean="0"/>
          </a:p>
        </p:txBody>
      </p:sp>
      <p:sp>
        <p:nvSpPr>
          <p:cNvPr id="3" name="Content Placeholder 2"/>
          <p:cNvSpPr>
            <a:spLocks noGrp="1"/>
          </p:cNvSpPr>
          <p:nvPr>
            <p:ph idx="1"/>
          </p:nvPr>
        </p:nvSpPr>
        <p:spPr>
          <a:xfrm>
            <a:off x="228600" y="914400"/>
            <a:ext cx="8686800" cy="5638800"/>
          </a:xfrm>
        </p:spPr>
        <p:txBody>
          <a:bodyPr/>
          <a:lstStyle/>
          <a:p>
            <a:pPr>
              <a:lnSpc>
                <a:spcPts val="3600"/>
              </a:lnSpc>
            </a:pPr>
            <a:r>
              <a:rPr lang="en-US" dirty="0" smtClean="0"/>
              <a:t>Example select query:</a:t>
            </a:r>
          </a:p>
          <a:p>
            <a:pPr lvl="1">
              <a:lnSpc>
                <a:spcPts val="3600"/>
              </a:lnSpc>
            </a:pPr>
            <a:endParaRPr lang="en-US" dirty="0" smtClean="0"/>
          </a:p>
          <a:p>
            <a:pPr lvl="1">
              <a:lnSpc>
                <a:spcPts val="3600"/>
              </a:lnSpc>
            </a:pPr>
            <a:endParaRPr lang="en-US" dirty="0" smtClean="0"/>
          </a:p>
          <a:p>
            <a:pPr lvl="1">
              <a:lnSpc>
                <a:spcPts val="3600"/>
              </a:lnSpc>
            </a:pPr>
            <a:endParaRPr lang="en-US" dirty="0" smtClean="0"/>
          </a:p>
          <a:p>
            <a:pPr lvl="1">
              <a:lnSpc>
                <a:spcPts val="3600"/>
              </a:lnSpc>
            </a:pPr>
            <a:r>
              <a:rPr lang="en-US" sz="2400" dirty="0" smtClean="0">
                <a:solidFill>
                  <a:srgbClr val="FF0000"/>
                </a:solidFill>
                <a:latin typeface="Courier New" pitchFamily="49" charset="0"/>
                <a:cs typeface="Courier New" pitchFamily="49" charset="0"/>
              </a:rPr>
              <a:t>EMPLOYEE_ID</a:t>
            </a:r>
            <a:r>
              <a:rPr lang="en-US" sz="2800" dirty="0" smtClean="0">
                <a:latin typeface="Courier New" pitchFamily="49" charset="0"/>
                <a:cs typeface="Courier New" pitchFamily="49" charset="0"/>
              </a:rPr>
              <a:t>, </a:t>
            </a:r>
            <a:r>
              <a:rPr lang="en-US" sz="2400" dirty="0" smtClean="0">
                <a:solidFill>
                  <a:srgbClr val="FF0000"/>
                </a:solidFill>
                <a:latin typeface="Courier New" pitchFamily="49" charset="0"/>
                <a:cs typeface="Courier New" pitchFamily="49" charset="0"/>
              </a:rPr>
              <a:t>FIRST_NAME</a:t>
            </a:r>
            <a:r>
              <a:rPr lang="en-US" sz="2800" dirty="0" smtClean="0">
                <a:latin typeface="Courier New" pitchFamily="49" charset="0"/>
                <a:cs typeface="Courier New" pitchFamily="49" charset="0"/>
              </a:rPr>
              <a:t>, </a:t>
            </a:r>
            <a:r>
              <a:rPr lang="en-US" sz="2400" dirty="0" smtClean="0">
                <a:solidFill>
                  <a:srgbClr val="FF0000"/>
                </a:solidFill>
                <a:latin typeface="Courier New" pitchFamily="49" charset="0"/>
                <a:cs typeface="Courier New" pitchFamily="49" charset="0"/>
              </a:rPr>
              <a:t>SALARY</a:t>
            </a:r>
            <a:r>
              <a:rPr lang="en-US" sz="2400" dirty="0" smtClean="0">
                <a:solidFill>
                  <a:srgbClr val="000000"/>
                </a:solidFill>
                <a:latin typeface="Courier New" pitchFamily="49" charset="0"/>
                <a:cs typeface="Courier New" pitchFamily="49" charset="0"/>
              </a:rPr>
              <a:t> </a:t>
            </a:r>
            <a:r>
              <a:rPr lang="en-US" sz="2800" dirty="0" smtClean="0"/>
              <a:t>– fields we are selecting</a:t>
            </a:r>
          </a:p>
          <a:p>
            <a:pPr lvl="1">
              <a:lnSpc>
                <a:spcPts val="3600"/>
              </a:lnSpc>
            </a:pPr>
            <a:r>
              <a:rPr lang="en-US" sz="2800" dirty="0" smtClean="0">
                <a:latin typeface="Courier New" pitchFamily="49" charset="0"/>
                <a:cs typeface="Courier New" pitchFamily="49" charset="0"/>
              </a:rPr>
              <a:t>as</a:t>
            </a:r>
            <a:r>
              <a:rPr lang="en-US" sz="2800" dirty="0" smtClean="0"/>
              <a:t> sets name of the field in the result table</a:t>
            </a:r>
          </a:p>
          <a:p>
            <a:pPr lvl="1">
              <a:lnSpc>
                <a:spcPts val="3600"/>
              </a:lnSpc>
            </a:pPr>
            <a:r>
              <a:rPr lang="en-US" sz="2800" dirty="0" smtClean="0">
                <a:latin typeface="Courier New" pitchFamily="49" charset="0"/>
                <a:cs typeface="Courier New" pitchFamily="49" charset="0"/>
              </a:rPr>
              <a:t>From</a:t>
            </a:r>
            <a:r>
              <a:rPr lang="en-US" sz="2800" dirty="0" smtClean="0"/>
              <a:t> defines the tables we are gathering the data from</a:t>
            </a:r>
          </a:p>
          <a:p>
            <a:pPr lvl="1">
              <a:lnSpc>
                <a:spcPts val="3600"/>
              </a:lnSpc>
            </a:pPr>
            <a:r>
              <a:rPr lang="en-US" sz="2800" dirty="0" smtClean="0">
                <a:latin typeface="Courier New" pitchFamily="49" charset="0"/>
                <a:cs typeface="Courier New" pitchFamily="49" charset="0"/>
              </a:rPr>
              <a:t>Where</a:t>
            </a:r>
            <a:r>
              <a:rPr lang="en-US" sz="2800" dirty="0" smtClean="0"/>
              <a:t> filters the rows</a:t>
            </a:r>
          </a:p>
        </p:txBody>
      </p:sp>
      <p:sp>
        <p:nvSpPr>
          <p:cNvPr id="4" name="Rectangle 4"/>
          <p:cNvSpPr>
            <a:spLocks noChangeArrowheads="1"/>
          </p:cNvSpPr>
          <p:nvPr/>
        </p:nvSpPr>
        <p:spPr bwMode="auto">
          <a:xfrm>
            <a:off x="785813" y="1484019"/>
            <a:ext cx="7673975" cy="1927225"/>
          </a:xfrm>
          <a:prstGeom prst="rect">
            <a:avLst/>
          </a:prstGeom>
          <a:ln>
            <a:headEnd/>
            <a:tailEnd/>
          </a:ln>
        </p:spPr>
        <p:style>
          <a:lnRef idx="3">
            <a:schemeClr val="lt1"/>
          </a:lnRef>
          <a:fillRef idx="1">
            <a:schemeClr val="dk1"/>
          </a:fillRef>
          <a:effectRef idx="1">
            <a:schemeClr val="dk1"/>
          </a:effectRef>
          <a:fontRef idx="minor">
            <a:schemeClr val="lt1"/>
          </a:fontRef>
        </p:style>
        <p:txBody>
          <a:bodyPr lIns="90000" tIns="46800" rIns="90000" bIns="46800"/>
          <a:lstStyle/>
          <a:p>
            <a:r>
              <a:rPr lang="en-US" sz="2400" dirty="0">
                <a:effectLst>
                  <a:outerShdw blurRad="38100" dist="38100" dir="2700000" algn="tl">
                    <a:srgbClr val="000000">
                      <a:alpha val="43137"/>
                    </a:srgbClr>
                  </a:outerShdw>
                </a:effectLst>
                <a:latin typeface="Courier New" pitchFamily="49" charset="0"/>
                <a:cs typeface="Courier New" pitchFamily="49" charset="0"/>
              </a:rPr>
              <a:t>SELECT </a:t>
            </a:r>
          </a:p>
          <a:p>
            <a:r>
              <a:rPr lang="en-US" sz="2400" dirty="0">
                <a:effectLst>
                  <a:outerShdw blurRad="38100" dist="38100" dir="2700000" algn="tl">
                    <a:srgbClr val="000000">
                      <a:alpha val="43137"/>
                    </a:srgbClr>
                  </a:outerShdw>
                </a:effectLst>
                <a:latin typeface="Courier New" pitchFamily="49" charset="0"/>
                <a:cs typeface="Courier New" pitchFamily="49" charset="0"/>
              </a:rPr>
              <a:t>	EMPLOYEE_ID, FIRST_NAME as NAME, SALARY</a:t>
            </a:r>
          </a:p>
          <a:p>
            <a:r>
              <a:rPr lang="en-US" sz="2400" dirty="0">
                <a:effectLst>
                  <a:outerShdw blurRad="38100" dist="38100" dir="2700000" algn="tl">
                    <a:srgbClr val="000000">
                      <a:alpha val="43137"/>
                    </a:srgbClr>
                  </a:outerShdw>
                </a:effectLst>
                <a:latin typeface="Courier New" pitchFamily="49" charset="0"/>
                <a:cs typeface="Courier New" pitchFamily="49" charset="0"/>
              </a:rPr>
              <a:t>FROM	 EMPLOYEES</a:t>
            </a:r>
            <a:br>
              <a:rPr lang="en-US" sz="2400" dirty="0">
                <a:effectLst>
                  <a:outerShdw blurRad="38100" dist="38100" dir="2700000" algn="tl">
                    <a:srgbClr val="000000">
                      <a:alpha val="43137"/>
                    </a:srgbClr>
                  </a:outerShdw>
                </a:effectLst>
                <a:latin typeface="Courier New" pitchFamily="49" charset="0"/>
                <a:cs typeface="Courier New" pitchFamily="49" charset="0"/>
              </a:rPr>
            </a:br>
            <a:r>
              <a:rPr lang="en-US" sz="2400" dirty="0">
                <a:effectLst>
                  <a:outerShdw blurRad="38100" dist="38100" dir="2700000" algn="tl">
                    <a:srgbClr val="000000">
                      <a:alpha val="43137"/>
                    </a:srgbClr>
                  </a:outerShdw>
                </a:effectLst>
                <a:latin typeface="Courier New" pitchFamily="49" charset="0"/>
                <a:cs typeface="Courier New" pitchFamily="49" charset="0"/>
              </a:rPr>
              <a:t>WHERE EMPLOYEE_ID &gt; 180</a:t>
            </a:r>
          </a:p>
        </p:txBody>
      </p:sp>
    </p:spTree>
    <p:extLst>
      <p:ext uri="{BB962C8B-B14F-4D97-AF65-F5344CB8AC3E}">
        <p14:creationId xmlns:p14="http://schemas.microsoft.com/office/powerpoint/2010/main" xmlns="" val="103385316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3938" name="Rectangle 2"/>
          <p:cNvSpPr>
            <a:spLocks noGrp="1" noChangeArrowheads="1"/>
          </p:cNvSpPr>
          <p:nvPr>
            <p:ph type="title"/>
          </p:nvPr>
        </p:nvSpPr>
        <p:spPr/>
        <p:txBody>
          <a:bodyPr/>
          <a:lstStyle/>
          <a:p>
            <a:r>
              <a:rPr lang="en-US" dirty="0" smtClean="0"/>
              <a:t>PHP Syntax (3)</a:t>
            </a:r>
            <a:endParaRPr lang="bg-BG" dirty="0" smtClean="0"/>
          </a:p>
        </p:txBody>
      </p:sp>
      <p:sp>
        <p:nvSpPr>
          <p:cNvPr id="1063939" name="Rectangle 3"/>
          <p:cNvSpPr>
            <a:spLocks noGrp="1" noChangeArrowheads="1"/>
          </p:cNvSpPr>
          <p:nvPr>
            <p:ph type="body" idx="1"/>
          </p:nvPr>
        </p:nvSpPr>
        <p:spPr/>
        <p:txBody>
          <a:bodyPr/>
          <a:lstStyle/>
          <a:p>
            <a:pPr>
              <a:lnSpc>
                <a:spcPct val="85000"/>
              </a:lnSpc>
            </a:pPr>
            <a:r>
              <a:rPr lang="en-US" sz="2800" dirty="0" smtClean="0"/>
              <a:t>PHP script can contain unlimited number of statements</a:t>
            </a:r>
          </a:p>
          <a:p>
            <a:pPr>
              <a:lnSpc>
                <a:spcPct val="85000"/>
              </a:lnSpc>
            </a:pPr>
            <a:endParaRPr lang="en-US" sz="2800" dirty="0" smtClean="0"/>
          </a:p>
          <a:p>
            <a:pPr>
              <a:lnSpc>
                <a:spcPct val="85000"/>
              </a:lnSpc>
            </a:pPr>
            <a:endParaRPr lang="en-US" sz="2800" dirty="0" smtClean="0"/>
          </a:p>
          <a:p>
            <a:pPr>
              <a:lnSpc>
                <a:spcPct val="85000"/>
              </a:lnSpc>
            </a:pPr>
            <a:endParaRPr lang="en-US" sz="2800" dirty="0" smtClean="0"/>
          </a:p>
          <a:p>
            <a:pPr>
              <a:lnSpc>
                <a:spcPct val="85000"/>
              </a:lnSpc>
            </a:pPr>
            <a:endParaRPr lang="en-US" sz="2800" dirty="0" smtClean="0"/>
          </a:p>
          <a:p>
            <a:pPr>
              <a:lnSpc>
                <a:spcPct val="85000"/>
              </a:lnSpc>
            </a:pPr>
            <a:r>
              <a:rPr lang="en-US" sz="2800" dirty="0" smtClean="0"/>
              <a:t>Some function can be called without brackets</a:t>
            </a:r>
          </a:p>
          <a:p>
            <a:pPr>
              <a:lnSpc>
                <a:spcPct val="85000"/>
              </a:lnSpc>
            </a:pPr>
            <a:r>
              <a:rPr lang="en-US" sz="2800" dirty="0" smtClean="0"/>
              <a:t>You can add comments to the code </a:t>
            </a:r>
          </a:p>
          <a:p>
            <a:pPr lvl="1">
              <a:lnSpc>
                <a:spcPct val="85000"/>
              </a:lnSpc>
            </a:pPr>
            <a:r>
              <a:rPr lang="en-US" sz="2600" dirty="0" smtClean="0"/>
              <a:t>Starting with "//", "#" or block in "/*" and "*/"</a:t>
            </a:r>
          </a:p>
          <a:p>
            <a:pPr lvl="1">
              <a:lnSpc>
                <a:spcPct val="85000"/>
              </a:lnSpc>
            </a:pPr>
            <a:r>
              <a:rPr lang="en-US" sz="2600" dirty="0" smtClean="0"/>
              <a:t>Only "/*" – "*/" can be used over several lines</a:t>
            </a:r>
          </a:p>
          <a:p>
            <a:pPr lvl="1">
              <a:lnSpc>
                <a:spcPct val="85000"/>
              </a:lnSpc>
            </a:pPr>
            <a:r>
              <a:rPr lang="en-US" sz="2600" dirty="0" smtClean="0"/>
              <a:t>Comments are NOT executed</a:t>
            </a:r>
            <a:endParaRPr lang="bg-BG" sz="2600" dirty="0" smtClean="0"/>
          </a:p>
        </p:txBody>
      </p:sp>
      <p:sp>
        <p:nvSpPr>
          <p:cNvPr id="1063940" name="Rectangle 4"/>
          <p:cNvSpPr>
            <a:spLocks noChangeArrowheads="1"/>
          </p:cNvSpPr>
          <p:nvPr/>
        </p:nvSpPr>
        <p:spPr bwMode="auto">
          <a:xfrm>
            <a:off x="611188" y="2057400"/>
            <a:ext cx="7886700" cy="1649413"/>
          </a:xfrm>
          <a:prstGeom prst="rect">
            <a:avLst/>
          </a:prstGeom>
          <a:solidFill>
            <a:schemeClr val="bg1">
              <a:alpha val="39999"/>
            </a:schemeClr>
          </a:solidFill>
          <a:ln w="3175" algn="ctr">
            <a:solidFill>
              <a:schemeClr val="hlink"/>
            </a:solidFill>
            <a:miter lim="800000"/>
            <a:headEnd/>
            <a:tailEnd/>
          </a:ln>
          <a:effectLst/>
        </p:spPr>
        <p:txBody>
          <a:bodyPr lIns="144000" tIns="91440" rIns="144000" bIns="109728">
            <a:spAutoFit/>
          </a:bodyPr>
          <a:lstStyle/>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&lt;?</a:t>
            </a:r>
            <a:r>
              <a:rPr lang="en-US" sz="2000" dirty="0" err="1">
                <a:solidFill>
                  <a:schemeClr val="tx1"/>
                </a:solidFill>
                <a:effectLst>
                  <a:outerShdw blurRad="38100" dist="38100" dir="2700000" algn="tl">
                    <a:srgbClr val="FFFFFF"/>
                  </a:outerShdw>
                </a:effectLst>
                <a:latin typeface="Courier New" pitchFamily="49" charset="0"/>
              </a:rPr>
              <a:t>php</a:t>
            </a:r>
            <a:r>
              <a:rPr lang="en-US" sz="2000" dirty="0">
                <a:solidFill>
                  <a:schemeClr val="tx1"/>
                </a:solidFill>
                <a:effectLst>
                  <a:outerShdw blurRad="38100" dist="38100" dir="2700000" algn="tl">
                    <a:srgbClr val="FFFFFF"/>
                  </a:outerShdw>
                </a:effectLst>
                <a:latin typeface="Courier New" pitchFamily="49" charset="0"/>
              </a:rPr>
              <a:t> </a:t>
            </a:r>
          </a:p>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print "&lt;div&gt;";</a:t>
            </a:r>
          </a:p>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print "Hello PHP!";</a:t>
            </a:r>
          </a:p>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print "&lt;/div&gt;";</a:t>
            </a:r>
          </a:p>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?&gt;</a:t>
            </a:r>
          </a:p>
        </p:txBody>
      </p:sp>
    </p:spTree>
    <p:extLst>
      <p:ext uri="{BB962C8B-B14F-4D97-AF65-F5344CB8AC3E}">
        <p14:creationId xmlns:p14="http://schemas.microsoft.com/office/powerpoint/2010/main" xmlns="" val="384177484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639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3940" grpId="0" animBg="1"/>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Selecting all Fields</a:t>
            </a:r>
            <a:endParaRPr lang="bg-BG" smtClean="0"/>
          </a:p>
        </p:txBody>
      </p:sp>
      <p:sp>
        <p:nvSpPr>
          <p:cNvPr id="3" name="Content Placeholder 2"/>
          <p:cNvSpPr>
            <a:spLocks noGrp="1"/>
          </p:cNvSpPr>
          <p:nvPr>
            <p:ph idx="1"/>
          </p:nvPr>
        </p:nvSpPr>
        <p:spPr>
          <a:xfrm>
            <a:off x="228600" y="914400"/>
            <a:ext cx="8686800" cy="5638800"/>
          </a:xfrm>
        </p:spPr>
        <p:txBody>
          <a:bodyPr/>
          <a:lstStyle/>
          <a:p>
            <a:r>
              <a:rPr lang="en-US" dirty="0" smtClean="0"/>
              <a:t>Instead of list of fields to select </a:t>
            </a:r>
            <a:r>
              <a:rPr lang="en-US" dirty="0" smtClean="0">
                <a:latin typeface="Courier New" pitchFamily="49" charset="0"/>
                <a:cs typeface="Courier New" pitchFamily="49" charset="0"/>
              </a:rPr>
              <a:t>*</a:t>
            </a:r>
            <a:r>
              <a:rPr lang="en-US" dirty="0" smtClean="0"/>
              <a:t> can be used to specify all fields</a:t>
            </a:r>
          </a:p>
          <a:p>
            <a:pPr lvl="1"/>
            <a:r>
              <a:rPr lang="en-US" dirty="0" smtClean="0"/>
              <a:t>Example: table </a:t>
            </a:r>
            <a:r>
              <a:rPr lang="en-US" dirty="0" smtClean="0">
                <a:latin typeface="Courier New" pitchFamily="49" charset="0"/>
                <a:cs typeface="Courier New" pitchFamily="49" charset="0"/>
              </a:rPr>
              <a:t>employees</a:t>
            </a:r>
            <a:r>
              <a:rPr lang="en-US" dirty="0" smtClean="0"/>
              <a:t>:</a:t>
            </a:r>
          </a:p>
          <a:p>
            <a:pPr lvl="1"/>
            <a:endParaRPr lang="en-US" dirty="0" smtClean="0"/>
          </a:p>
          <a:p>
            <a:pPr lvl="1"/>
            <a:endParaRPr lang="en-US" dirty="0" smtClean="0"/>
          </a:p>
          <a:p>
            <a:pPr lvl="1"/>
            <a:endParaRPr lang="en-US" dirty="0" smtClean="0"/>
          </a:p>
          <a:p>
            <a:pPr lvl="1"/>
            <a:endParaRPr lang="en-US" sz="1800" dirty="0" smtClean="0"/>
          </a:p>
          <a:p>
            <a:pPr lvl="1">
              <a:buFontTx/>
              <a:buNone/>
            </a:pPr>
            <a:r>
              <a:rPr lang="en-US" dirty="0" smtClean="0"/>
              <a:t>Is similar to query:</a:t>
            </a:r>
            <a:endParaRPr lang="bg-BG" dirty="0" smtClean="0"/>
          </a:p>
        </p:txBody>
      </p:sp>
      <p:sp>
        <p:nvSpPr>
          <p:cNvPr id="4" name="Rectangle 5"/>
          <p:cNvSpPr>
            <a:spLocks noChangeArrowheads="1"/>
          </p:cNvSpPr>
          <p:nvPr/>
        </p:nvSpPr>
        <p:spPr bwMode="auto">
          <a:xfrm>
            <a:off x="857250" y="4648200"/>
            <a:ext cx="7405688" cy="453183"/>
          </a:xfrm>
          <a:prstGeom prst="rect">
            <a:avLst/>
          </a:prstGeom>
          <a:ln>
            <a:headEnd/>
            <a:tailEnd/>
          </a:ln>
        </p:spPr>
        <p:style>
          <a:lnRef idx="3">
            <a:schemeClr val="lt1"/>
          </a:lnRef>
          <a:fillRef idx="1">
            <a:schemeClr val="dk1"/>
          </a:fillRef>
          <a:effectRef idx="1">
            <a:schemeClr val="dk1"/>
          </a:effectRef>
          <a:fontRef idx="minor">
            <a:schemeClr val="lt1"/>
          </a:fontRef>
        </p:style>
        <p:txBody>
          <a:bodyPr tIns="72000" bIns="72000">
            <a:spAutoFit/>
          </a:bodyPr>
          <a:lstStyle/>
          <a:p>
            <a:pPr>
              <a:defRPr/>
            </a:pPr>
            <a:r>
              <a:rPr lang="en-US" sz="2000" dirty="0">
                <a:effectLst>
                  <a:outerShdw blurRad="38100" dist="38100" dir="2700000" algn="tl">
                    <a:srgbClr val="000000">
                      <a:alpha val="43137"/>
                    </a:srgbClr>
                  </a:outerShdw>
                </a:effectLst>
                <a:latin typeface="Courier New" pitchFamily="49" charset="0"/>
                <a:cs typeface="Courier New" pitchFamily="49" charset="0"/>
              </a:rPr>
              <a:t>SELECT * FROM EMPLOYEES</a:t>
            </a:r>
          </a:p>
        </p:txBody>
      </p:sp>
      <p:graphicFrame>
        <p:nvGraphicFramePr>
          <p:cNvPr id="5" name="Group 146"/>
          <p:cNvGraphicFramePr>
            <a:graphicFrameLocks noGrp="1"/>
          </p:cNvGraphicFramePr>
          <p:nvPr>
            <p:extLst>
              <p:ext uri="{D42A27DB-BD31-4B8C-83A1-F6EECF244321}">
                <p14:modId xmlns:p14="http://schemas.microsoft.com/office/powerpoint/2010/main" xmlns="" val="559865474"/>
              </p:ext>
            </p:extLst>
          </p:nvPr>
        </p:nvGraphicFramePr>
        <p:xfrm>
          <a:off x="609600" y="2667000"/>
          <a:ext cx="7920038" cy="1828800"/>
        </p:xfrm>
        <a:graphic>
          <a:graphicData uri="http://schemas.openxmlformats.org/drawingml/2006/table">
            <a:tbl>
              <a:tblPr/>
              <a:tblGrid>
                <a:gridCol w="1516063"/>
                <a:gridCol w="2443162"/>
                <a:gridCol w="1939925"/>
                <a:gridCol w="2020888"/>
              </a:tblGrid>
              <a:tr h="3460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bg1"/>
                          </a:solidFill>
                          <a:effectLst/>
                          <a:latin typeface="Arial" charset="0"/>
                        </a:rPr>
                        <a:t>EMPL</a:t>
                      </a:r>
                      <a:r>
                        <a:rPr kumimoji="0" lang="en-US" sz="1800" b="0" i="0" u="none" strike="noStrike" cap="none" normalizeH="0" baseline="0" noProof="1" smtClean="0">
                          <a:ln>
                            <a:noFill/>
                          </a:ln>
                          <a:solidFill>
                            <a:schemeClr val="bg1"/>
                          </a:solidFill>
                          <a:effectLst/>
                          <a:latin typeface="Arial" charset="0"/>
                        </a:rPr>
                        <a:t>_ID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bg1"/>
                          </a:solidFill>
                          <a:effectLst/>
                          <a:latin typeface="Arial" charset="0"/>
                        </a:rPr>
                        <a:t>FIRST_NAME</a:t>
                      </a:r>
                      <a:endParaRPr kumimoji="0" lang="en-US" sz="1800" b="0" i="0" u="none" strike="noStrike" cap="none" normalizeH="0" baseline="0" noProof="1" smtClean="0">
                        <a:ln>
                          <a:noFill/>
                        </a:ln>
                        <a:solidFill>
                          <a:schemeClr val="bg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bg1"/>
                          </a:solidFill>
                          <a:effectLst/>
                          <a:latin typeface="Arial" charset="0"/>
                        </a:rPr>
                        <a:t>LAST_NAME</a:t>
                      </a:r>
                      <a:endParaRPr kumimoji="0" lang="en-US" sz="1800" b="0" i="0" u="none" strike="noStrike" cap="none" normalizeH="0" baseline="0" noProof="1" smtClean="0">
                        <a:ln>
                          <a:noFill/>
                        </a:ln>
                        <a:solidFill>
                          <a:schemeClr val="bg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bg1"/>
                          </a:solidFill>
                          <a:effectLst/>
                          <a:latin typeface="Arial" charset="0"/>
                        </a:rPr>
                        <a:t>SALARY</a:t>
                      </a:r>
                      <a:endParaRPr kumimoji="0" lang="en-US" sz="1800" b="0" i="0" u="none" strike="noStrike" cap="none" normalizeH="0" baseline="0" noProof="1" smtClean="0">
                        <a:ln>
                          <a:noFill/>
                        </a:ln>
                        <a:solidFill>
                          <a:schemeClr val="bg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2D050"/>
                    </a:solidFill>
                  </a:tcPr>
                </a:tc>
              </a:tr>
              <a:tr h="3444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noProof="1" smtClean="0">
                          <a:ln>
                            <a:noFill/>
                          </a:ln>
                          <a:solidFill>
                            <a:schemeClr val="tx1"/>
                          </a:solidFill>
                          <a:effectLst/>
                          <a:latin typeface="Arial"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Larry</a:t>
                      </a:r>
                      <a:endParaRPr kumimoji="0" lang="en-US" sz="1800" b="0" i="0" u="none" strike="noStrike" cap="none" normalizeH="0" baseline="0" noProof="1"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King</a:t>
                      </a:r>
                      <a:endParaRPr kumimoji="0" lang="en-US" sz="1800" b="0" i="0" u="none" strike="noStrike" cap="none" normalizeH="0" baseline="0" noProof="1"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900</a:t>
                      </a:r>
                      <a:endParaRPr kumimoji="0" lang="en-US" sz="1800" b="0" i="0" u="none" strike="noStrike" cap="none" normalizeH="0" baseline="0" noProof="1"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60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noProof="1" smtClean="0">
                          <a:ln>
                            <a:noFill/>
                          </a:ln>
                          <a:solidFill>
                            <a:schemeClr val="tx1"/>
                          </a:solidFill>
                          <a:effectLst/>
                          <a:latin typeface="Arial"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John</a:t>
                      </a:r>
                      <a:endParaRPr kumimoji="0" lang="en-US" sz="1800" b="0" i="0" u="none" strike="noStrike" cap="none" normalizeH="0" baseline="0" noProof="1"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noProof="1" smtClean="0">
                          <a:ln>
                            <a:noFill/>
                          </a:ln>
                          <a:solidFill>
                            <a:schemeClr val="tx1"/>
                          </a:solidFill>
                          <a:effectLst/>
                          <a:latin typeface="Arial" charset="0"/>
                        </a:rPr>
                        <a:t>Kochhar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800</a:t>
                      </a:r>
                      <a:endParaRPr kumimoji="0" lang="en-US" sz="1800" b="0" i="0" u="none" strike="noStrike" cap="none" normalizeH="0" baseline="0" noProof="1"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44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30</a:t>
                      </a:r>
                      <a:endParaRPr kumimoji="0" lang="en-US" sz="1800" b="0" i="0" u="none" strike="noStrike" cap="none" normalizeH="0" baseline="0" noProof="1"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Papa</a:t>
                      </a:r>
                      <a:endParaRPr kumimoji="0" lang="en-US" sz="1800" b="0" i="0" u="none" strike="noStrike" cap="none" normalizeH="0" baseline="0" noProof="1"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noProof="1" smtClean="0">
                          <a:ln>
                            <a:noFill/>
                          </a:ln>
                          <a:solidFill>
                            <a:schemeClr val="tx1"/>
                          </a:solidFill>
                          <a:effectLst/>
                          <a:latin typeface="Arial" charset="0"/>
                        </a:rPr>
                        <a:t>De Haan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850</a:t>
                      </a:r>
                      <a:endParaRPr kumimoji="0" lang="en-US" sz="1800" b="0" i="0" u="none" strike="noStrike" cap="none" normalizeH="0" baseline="0" noProof="1"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60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noProof="1" smtClean="0">
                          <a:ln>
                            <a:noFill/>
                          </a:ln>
                          <a:solidFill>
                            <a:schemeClr val="tx1"/>
                          </a:solidFill>
                          <a:effectLst/>
                          <a:latin typeface="Arial" charset="0"/>
                        </a:rPr>
                        <a:t>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Mimi</a:t>
                      </a:r>
                      <a:endParaRPr kumimoji="0" lang="en-US" sz="1800" b="0" i="0" u="none" strike="noStrike" cap="none" normalizeH="0" baseline="0" noProof="1"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Tochkova</a:t>
                      </a:r>
                      <a:endParaRPr kumimoji="0" lang="en-US" sz="1800" b="0" i="0" u="none" strike="noStrike" cap="none" normalizeH="0" baseline="0" noProof="1"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1200</a:t>
                      </a:r>
                      <a:endParaRPr kumimoji="0" lang="en-US" sz="1800" b="0" i="0" u="none" strike="noStrike" cap="none" normalizeH="0" baseline="0" noProof="1"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Rectangle 5"/>
          <p:cNvSpPr>
            <a:spLocks noChangeArrowheads="1"/>
          </p:cNvSpPr>
          <p:nvPr/>
        </p:nvSpPr>
        <p:spPr bwMode="auto">
          <a:xfrm>
            <a:off x="857250" y="5868441"/>
            <a:ext cx="7405688" cy="760959"/>
          </a:xfrm>
          <a:prstGeom prst="rect">
            <a:avLst/>
          </a:prstGeom>
          <a:ln>
            <a:headEnd/>
            <a:tailEnd/>
          </a:ln>
        </p:spPr>
        <p:style>
          <a:lnRef idx="3">
            <a:schemeClr val="lt1"/>
          </a:lnRef>
          <a:fillRef idx="1">
            <a:schemeClr val="dk1"/>
          </a:fillRef>
          <a:effectRef idx="1">
            <a:schemeClr val="dk1"/>
          </a:effectRef>
          <a:fontRef idx="minor">
            <a:schemeClr val="lt1"/>
          </a:fontRef>
        </p:style>
        <p:txBody>
          <a:bodyPr tIns="72000" bIns="72000">
            <a:spAutoFit/>
          </a:bodyPr>
          <a:lstStyle/>
          <a:p>
            <a:r>
              <a:rPr lang="en-US" sz="2000" dirty="0">
                <a:effectLst>
                  <a:outerShdw blurRad="38100" dist="38100" dir="2700000" algn="tl">
                    <a:srgbClr val="000000">
                      <a:alpha val="43137"/>
                    </a:srgbClr>
                  </a:outerShdw>
                </a:effectLst>
                <a:latin typeface="Courier New" pitchFamily="49" charset="0"/>
                <a:cs typeface="Courier New" pitchFamily="49" charset="0"/>
              </a:rPr>
              <a:t>SELECT EMPLOYEE_ID, FIRST_NAME, LAST_NAME, salary FROM EMPLOYEES</a:t>
            </a:r>
          </a:p>
        </p:txBody>
      </p:sp>
    </p:spTree>
    <p:extLst>
      <p:ext uri="{BB962C8B-B14F-4D97-AF65-F5344CB8AC3E}">
        <p14:creationId xmlns:p14="http://schemas.microsoft.com/office/powerpoint/2010/main" xmlns="" val="31574721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ctrTitle"/>
          </p:nvPr>
        </p:nvSpPr>
        <p:spPr>
          <a:xfrm>
            <a:off x="1619250" y="2924175"/>
            <a:ext cx="5832475" cy="719138"/>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ctr">
              <a:lnSpc>
                <a:spcPct val="110000"/>
              </a:lnSpc>
            </a:pPr>
            <a:r>
              <a:rPr lang="en-US" smtClean="0"/>
              <a:t>Selecting Fields</a:t>
            </a:r>
            <a:endParaRPr lang="bg-BG" smtClean="0"/>
          </a:p>
        </p:txBody>
      </p:sp>
      <p:sp>
        <p:nvSpPr>
          <p:cNvPr id="130051" name="Rectangle 3"/>
          <p:cNvSpPr>
            <a:spLocks noChangeArrowheads="1"/>
          </p:cNvSpPr>
          <p:nvPr/>
        </p:nvSpPr>
        <p:spPr bwMode="auto">
          <a:xfrm>
            <a:off x="1258888" y="3648075"/>
            <a:ext cx="6480175" cy="469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b">
            <a:spAutoFit/>
          </a:bodyPr>
          <a:lstStyle/>
          <a:p>
            <a:pPr algn="ctr">
              <a:lnSpc>
                <a:spcPct val="110000"/>
              </a:lnSpc>
            </a:pPr>
            <a:r>
              <a:rPr lang="en-US" sz="2800"/>
              <a:t>Live Demo</a:t>
            </a:r>
            <a:endParaRPr lang="bg-BG" sz="2800"/>
          </a:p>
        </p:txBody>
      </p:sp>
    </p:spTree>
    <p:extLst>
      <p:ext uri="{BB962C8B-B14F-4D97-AF65-F5344CB8AC3E}">
        <p14:creationId xmlns:p14="http://schemas.microsoft.com/office/powerpoint/2010/main" xmlns="" val="191549660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Filtering Rows</a:t>
            </a:r>
            <a:endParaRPr lang="bg-BG" smtClean="0"/>
          </a:p>
        </p:txBody>
      </p:sp>
      <p:sp>
        <p:nvSpPr>
          <p:cNvPr id="3" name="Content Placeholder 2"/>
          <p:cNvSpPr>
            <a:spLocks noGrp="1"/>
          </p:cNvSpPr>
          <p:nvPr>
            <p:ph idx="1"/>
          </p:nvPr>
        </p:nvSpPr>
        <p:spPr/>
        <p:txBody>
          <a:bodyPr/>
          <a:lstStyle/>
          <a:p>
            <a:r>
              <a:rPr lang="en-US" dirty="0" smtClean="0"/>
              <a:t>To select from the employees table all employees with salary less than 1000:</a:t>
            </a:r>
          </a:p>
          <a:p>
            <a:endParaRPr lang="en-US" dirty="0" smtClean="0"/>
          </a:p>
          <a:p>
            <a:endParaRPr lang="en-US" sz="1600" dirty="0" smtClean="0"/>
          </a:p>
          <a:p>
            <a:pPr>
              <a:buFontTx/>
              <a:buNone/>
            </a:pPr>
            <a:r>
              <a:rPr lang="en-US" dirty="0" smtClean="0"/>
              <a:t>	Produces result:</a:t>
            </a:r>
            <a:endParaRPr lang="bg-BG" dirty="0" smtClean="0"/>
          </a:p>
        </p:txBody>
      </p:sp>
      <p:sp>
        <p:nvSpPr>
          <p:cNvPr id="4" name="Rectangle 3"/>
          <p:cNvSpPr>
            <a:spLocks noChangeArrowheads="1"/>
          </p:cNvSpPr>
          <p:nvPr/>
        </p:nvSpPr>
        <p:spPr bwMode="auto">
          <a:xfrm>
            <a:off x="857250" y="2133600"/>
            <a:ext cx="7405688" cy="1068736"/>
          </a:xfrm>
          <a:prstGeom prst="rect">
            <a:avLst/>
          </a:prstGeom>
          <a:ln>
            <a:headEnd/>
            <a:tailEnd/>
          </a:ln>
        </p:spPr>
        <p:style>
          <a:lnRef idx="3">
            <a:schemeClr val="lt1"/>
          </a:lnRef>
          <a:fillRef idx="1">
            <a:schemeClr val="dk1"/>
          </a:fillRef>
          <a:effectRef idx="1">
            <a:schemeClr val="dk1"/>
          </a:effectRef>
          <a:fontRef idx="minor">
            <a:schemeClr val="lt1"/>
          </a:fontRef>
        </p:style>
        <p:txBody>
          <a:bodyPr tIns="72000" bIns="72000">
            <a:spAutoFit/>
          </a:bodyPr>
          <a:lstStyle/>
          <a:p>
            <a:r>
              <a:rPr lang="en-US" sz="2000" dirty="0">
                <a:effectLst>
                  <a:outerShdw blurRad="38100" dist="38100" dir="2700000" algn="tl">
                    <a:srgbClr val="000000">
                      <a:alpha val="43137"/>
                    </a:srgbClr>
                  </a:outerShdw>
                </a:effectLst>
                <a:latin typeface="Courier New" pitchFamily="49" charset="0"/>
                <a:cs typeface="Courier New" pitchFamily="49" charset="0"/>
              </a:rPr>
              <a:t>SELECT FIRST_NAME, LAST_NAME, SALARY </a:t>
            </a:r>
          </a:p>
          <a:p>
            <a:r>
              <a:rPr lang="en-US" sz="2000" dirty="0">
                <a:effectLst>
                  <a:outerShdw blurRad="38100" dist="38100" dir="2700000" algn="tl">
                    <a:srgbClr val="000000">
                      <a:alpha val="43137"/>
                    </a:srgbClr>
                  </a:outerShdw>
                </a:effectLst>
                <a:latin typeface="Courier New" pitchFamily="49" charset="0"/>
                <a:cs typeface="Courier New" pitchFamily="49" charset="0"/>
              </a:rPr>
              <a:t>FROM EMPLOYEES</a:t>
            </a:r>
          </a:p>
          <a:p>
            <a:r>
              <a:rPr lang="en-US" sz="2000" dirty="0">
                <a:effectLst>
                  <a:outerShdw blurRad="38100" dist="38100" dir="2700000" algn="tl">
                    <a:srgbClr val="000000">
                      <a:alpha val="43137"/>
                    </a:srgbClr>
                  </a:outerShdw>
                </a:effectLst>
                <a:latin typeface="Courier New" pitchFamily="49" charset="0"/>
                <a:cs typeface="Courier New" pitchFamily="49" charset="0"/>
              </a:rPr>
              <a:t>WHERE </a:t>
            </a:r>
            <a:r>
              <a:rPr lang="en-US" sz="2000" dirty="0">
                <a:solidFill>
                  <a:srgbClr val="FF0000"/>
                </a:solidFill>
                <a:effectLst>
                  <a:outerShdw blurRad="38100" dist="38100" dir="2700000" algn="tl">
                    <a:srgbClr val="000000">
                      <a:alpha val="43137"/>
                    </a:srgbClr>
                  </a:outerShdw>
                </a:effectLst>
                <a:latin typeface="Courier New" pitchFamily="49" charset="0"/>
                <a:cs typeface="Courier New" pitchFamily="49" charset="0"/>
              </a:rPr>
              <a:t>SALARY &lt; 1000</a:t>
            </a:r>
          </a:p>
        </p:txBody>
      </p:sp>
      <p:graphicFrame>
        <p:nvGraphicFramePr>
          <p:cNvPr id="5" name="Group 75"/>
          <p:cNvGraphicFramePr>
            <a:graphicFrameLocks noGrp="1"/>
          </p:cNvGraphicFramePr>
          <p:nvPr>
            <p:extLst>
              <p:ext uri="{D42A27DB-BD31-4B8C-83A1-F6EECF244321}">
                <p14:modId xmlns:p14="http://schemas.microsoft.com/office/powerpoint/2010/main" xmlns="" val="38023357"/>
              </p:ext>
            </p:extLst>
          </p:nvPr>
        </p:nvGraphicFramePr>
        <p:xfrm>
          <a:off x="857250" y="4235448"/>
          <a:ext cx="7643813" cy="2089152"/>
        </p:xfrm>
        <a:graphic>
          <a:graphicData uri="http://schemas.openxmlformats.org/drawingml/2006/table">
            <a:tbl>
              <a:tblPr/>
              <a:tblGrid>
                <a:gridCol w="2703513"/>
                <a:gridCol w="1920875"/>
                <a:gridCol w="3019425"/>
              </a:tblGrid>
              <a:tr h="522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bg1"/>
                          </a:solidFill>
                          <a:effectLst/>
                          <a:latin typeface="Arial" charset="0"/>
                        </a:rPr>
                        <a:t>LAST_NAME</a:t>
                      </a:r>
                      <a:endParaRPr kumimoji="0" lang="en-US" sz="1800" b="0" i="0" u="none" strike="noStrike" cap="none" normalizeH="0" baseline="0" noProof="1" smtClean="0">
                        <a:ln>
                          <a:noFill/>
                        </a:ln>
                        <a:solidFill>
                          <a:schemeClr val="bg1"/>
                        </a:solidFill>
                        <a:effectLst/>
                        <a:latin typeface="Arial" charset="0"/>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bg1"/>
                          </a:solidFill>
                          <a:effectLst/>
                          <a:latin typeface="Arial" charset="0"/>
                        </a:rPr>
                        <a:t>FIRST_NAME</a:t>
                      </a:r>
                      <a:endParaRPr kumimoji="0" lang="en-US" sz="1800" b="0" i="0" u="none" strike="noStrike" cap="none" normalizeH="0" baseline="0" noProof="1" smtClean="0">
                        <a:ln>
                          <a:noFill/>
                        </a:ln>
                        <a:solidFill>
                          <a:schemeClr val="bg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bg1"/>
                          </a:solidFill>
                          <a:effectLst/>
                          <a:latin typeface="Arial" charset="0"/>
                        </a:rPr>
                        <a:t>SALARY</a:t>
                      </a:r>
                      <a:endParaRPr kumimoji="0" lang="en-US" sz="1800" b="0" i="0" u="none" strike="noStrike" cap="none" normalizeH="0" baseline="0" noProof="1" smtClean="0">
                        <a:ln>
                          <a:noFill/>
                        </a:ln>
                        <a:solidFill>
                          <a:schemeClr val="bg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2D050"/>
                    </a:solidFill>
                  </a:tcPr>
                </a:tc>
              </a:tr>
              <a:tr h="522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noProof="1" smtClean="0">
                          <a:ln>
                            <a:noFill/>
                          </a:ln>
                          <a:solidFill>
                            <a:schemeClr val="tx1"/>
                          </a:solidFill>
                          <a:effectLst/>
                          <a:latin typeface="Arial" charset="0"/>
                        </a:rPr>
                        <a:t>King</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Larry</a:t>
                      </a:r>
                      <a:endParaRPr kumimoji="0" lang="en-US" sz="1800" b="0" i="0" u="none" strike="noStrike" cap="none" normalizeH="0" baseline="0" noProof="1" smtClean="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900</a:t>
                      </a:r>
                      <a:endParaRPr kumimoji="0" lang="en-US" sz="1800" b="0" i="0" u="none" strike="noStrike" cap="none" normalizeH="0" baseline="0" noProof="1" smtClean="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2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noProof="1" smtClean="0">
                          <a:ln>
                            <a:noFill/>
                          </a:ln>
                          <a:solidFill>
                            <a:schemeClr val="tx1"/>
                          </a:solidFill>
                          <a:effectLst/>
                          <a:latin typeface="Arial" charset="0"/>
                        </a:rPr>
                        <a:t>Kochhar</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John</a:t>
                      </a:r>
                      <a:endParaRPr kumimoji="0" lang="en-US" sz="1800" b="0" i="0" u="none" strike="noStrike" cap="none" normalizeH="0" baseline="0" noProof="1" smtClean="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800</a:t>
                      </a:r>
                      <a:endParaRPr kumimoji="0" lang="en-US" sz="1800" b="0" i="0" u="none" strike="noStrike" cap="none" normalizeH="0" baseline="0" noProof="1" smtClean="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2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noProof="1" smtClean="0">
                          <a:ln>
                            <a:noFill/>
                          </a:ln>
                          <a:solidFill>
                            <a:schemeClr val="tx1"/>
                          </a:solidFill>
                          <a:effectLst/>
                          <a:latin typeface="Arial" charset="0"/>
                        </a:rPr>
                        <a:t>De Haan</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Papa</a:t>
                      </a:r>
                      <a:endParaRPr kumimoji="0" lang="en-US" sz="1800" b="0" i="0" u="none" strike="noStrike" cap="none" normalizeH="0" baseline="0" noProof="1" smtClean="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850</a:t>
                      </a:r>
                      <a:endParaRPr kumimoji="0" lang="en-US" sz="1800" b="0" i="0" u="none" strike="noStrike" cap="none" normalizeH="0" baseline="0" noProof="1" smtClean="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xmlns="" val="410439070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ctrTitle"/>
          </p:nvPr>
        </p:nvSpPr>
        <p:spPr>
          <a:xfrm>
            <a:off x="1619250" y="2924175"/>
            <a:ext cx="5832475" cy="719138"/>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ctr">
              <a:lnSpc>
                <a:spcPct val="110000"/>
              </a:lnSpc>
            </a:pPr>
            <a:r>
              <a:rPr lang="en-US" smtClean="0"/>
              <a:t>Filtering Rows</a:t>
            </a:r>
            <a:endParaRPr lang="bg-BG" smtClean="0"/>
          </a:p>
        </p:txBody>
      </p:sp>
      <p:sp>
        <p:nvSpPr>
          <p:cNvPr id="132099" name="Rectangle 3"/>
          <p:cNvSpPr>
            <a:spLocks noChangeArrowheads="1"/>
          </p:cNvSpPr>
          <p:nvPr/>
        </p:nvSpPr>
        <p:spPr bwMode="auto">
          <a:xfrm>
            <a:off x="1258888" y="3648075"/>
            <a:ext cx="6480175" cy="469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b">
            <a:spAutoFit/>
          </a:bodyPr>
          <a:lstStyle/>
          <a:p>
            <a:pPr algn="ctr">
              <a:lnSpc>
                <a:spcPct val="110000"/>
              </a:lnSpc>
            </a:pPr>
            <a:r>
              <a:rPr lang="en-US" sz="2800"/>
              <a:t>Live Demo</a:t>
            </a:r>
            <a:endParaRPr lang="bg-BG" sz="2800"/>
          </a:p>
        </p:txBody>
      </p:sp>
    </p:spTree>
    <p:extLst>
      <p:ext uri="{BB962C8B-B14F-4D97-AF65-F5344CB8AC3E}">
        <p14:creationId xmlns:p14="http://schemas.microsoft.com/office/powerpoint/2010/main" xmlns="" val="101942365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a:t>
            </a:r>
            <a:r>
              <a:rPr lang="en-US" smtClean="0">
                <a:latin typeface="Courier New" pitchFamily="49" charset="0"/>
                <a:cs typeface="Courier New" pitchFamily="49" charset="0"/>
              </a:rPr>
              <a:t>null</a:t>
            </a:r>
            <a:r>
              <a:rPr lang="en-US" smtClean="0"/>
              <a:t> Value</a:t>
            </a:r>
            <a:endParaRPr lang="bg-BG" smtClean="0"/>
          </a:p>
        </p:txBody>
      </p:sp>
      <p:sp>
        <p:nvSpPr>
          <p:cNvPr id="3" name="Content Placeholder 2"/>
          <p:cNvSpPr>
            <a:spLocks noGrp="1"/>
          </p:cNvSpPr>
          <p:nvPr>
            <p:ph idx="1"/>
          </p:nvPr>
        </p:nvSpPr>
        <p:spPr/>
        <p:txBody>
          <a:bodyPr/>
          <a:lstStyle/>
          <a:p>
            <a:r>
              <a:rPr lang="en-US" smtClean="0"/>
              <a:t>The special value null means there is no value</a:t>
            </a:r>
          </a:p>
          <a:p>
            <a:pPr lvl="1"/>
            <a:r>
              <a:rPr lang="en-US" smtClean="0"/>
              <a:t>Similar to PHP null</a:t>
            </a:r>
          </a:p>
          <a:p>
            <a:pPr lvl="1"/>
            <a:r>
              <a:rPr lang="en-US" smtClean="0"/>
              <a:t>Different from zero or empty string</a:t>
            </a:r>
          </a:p>
          <a:p>
            <a:pPr lvl="1"/>
            <a:r>
              <a:rPr lang="en-US" smtClean="0"/>
              <a:t>All operations with null produce null</a:t>
            </a:r>
          </a:p>
          <a:p>
            <a:pPr lvl="2"/>
            <a:r>
              <a:rPr lang="en-US" smtClean="0"/>
              <a:t>Including comparison!</a:t>
            </a:r>
            <a:endParaRPr lang="bg-BG" smtClean="0"/>
          </a:p>
        </p:txBody>
      </p:sp>
    </p:spTree>
    <p:extLst>
      <p:ext uri="{BB962C8B-B14F-4D97-AF65-F5344CB8AC3E}">
        <p14:creationId xmlns:p14="http://schemas.microsoft.com/office/powerpoint/2010/main" xmlns="" val="102403632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Strings</a:t>
            </a:r>
            <a:endParaRPr lang="bg-BG" smtClean="0"/>
          </a:p>
        </p:txBody>
      </p:sp>
      <p:sp>
        <p:nvSpPr>
          <p:cNvPr id="3" name="Content Placeholder 2"/>
          <p:cNvSpPr>
            <a:spLocks noGrp="1"/>
          </p:cNvSpPr>
          <p:nvPr>
            <p:ph idx="1"/>
          </p:nvPr>
        </p:nvSpPr>
        <p:spPr/>
        <p:txBody>
          <a:bodyPr/>
          <a:lstStyle/>
          <a:p>
            <a:r>
              <a:rPr lang="en-US" sz="2800" dirty="0" smtClean="0"/>
              <a:t>Strings are enclosed in quotes</a:t>
            </a:r>
          </a:p>
          <a:p>
            <a:pPr lvl="1"/>
            <a:r>
              <a:rPr lang="en-US" sz="2800" dirty="0" smtClean="0"/>
              <a:t>Some RDBMS support strings, enclosed in double-quotes</a:t>
            </a:r>
          </a:p>
          <a:p>
            <a:pPr lvl="1"/>
            <a:r>
              <a:rPr lang="en-US" sz="2800" dirty="0" smtClean="0"/>
              <a:t>Example: selecting string</a:t>
            </a:r>
          </a:p>
          <a:p>
            <a:pPr lvl="1"/>
            <a:endParaRPr lang="en-US" sz="2800" dirty="0" smtClean="0"/>
          </a:p>
          <a:p>
            <a:pPr lvl="1">
              <a:buFontTx/>
              <a:buNone/>
            </a:pPr>
            <a:r>
              <a:rPr lang="en-US" sz="2800" dirty="0" smtClean="0"/>
              <a:t>   Produces result:</a:t>
            </a:r>
          </a:p>
        </p:txBody>
      </p:sp>
      <p:sp>
        <p:nvSpPr>
          <p:cNvPr id="4" name="Rectangle 6"/>
          <p:cNvSpPr>
            <a:spLocks noChangeArrowheads="1"/>
          </p:cNvSpPr>
          <p:nvPr/>
        </p:nvSpPr>
        <p:spPr bwMode="auto">
          <a:xfrm>
            <a:off x="1166813" y="3263608"/>
            <a:ext cx="7405687" cy="489534"/>
          </a:xfrm>
          <a:prstGeom prst="rect">
            <a:avLst/>
          </a:prstGeom>
          <a:ln>
            <a:headEnd/>
            <a:tailEnd/>
          </a:ln>
        </p:spPr>
        <p:style>
          <a:lnRef idx="3">
            <a:schemeClr val="lt1"/>
          </a:lnRef>
          <a:fillRef idx="1">
            <a:schemeClr val="dk1"/>
          </a:fillRef>
          <a:effectRef idx="1">
            <a:schemeClr val="dk1"/>
          </a:effectRef>
          <a:fontRef idx="minor">
            <a:schemeClr val="lt1"/>
          </a:fontRef>
        </p:style>
        <p:txBody>
          <a:bodyPr tIns="90000" bIns="90000">
            <a:spAutoFit/>
          </a:bodyPr>
          <a:lstStyle/>
          <a:p>
            <a:pPr>
              <a:defRPr/>
            </a:pPr>
            <a:r>
              <a:rPr lang="en-US" sz="2000" dirty="0">
                <a:effectLst>
                  <a:outerShdw blurRad="38100" dist="38100" dir="2700000" algn="tl">
                    <a:srgbClr val="000000">
                      <a:alpha val="43137"/>
                    </a:srgbClr>
                  </a:outerShdw>
                </a:effectLst>
                <a:latin typeface="Courier New" pitchFamily="49" charset="0"/>
                <a:cs typeface="Courier New" pitchFamily="49" charset="0"/>
              </a:rPr>
              <a:t>SELECT LAST_NAME</a:t>
            </a:r>
            <a:r>
              <a:rPr lang="bg-BG" sz="2000" dirty="0">
                <a:effectLst>
                  <a:outerShdw blurRad="38100" dist="38100" dir="2700000" algn="tl">
                    <a:srgbClr val="000000">
                      <a:alpha val="43137"/>
                    </a:srgbClr>
                  </a:outerShdw>
                </a:effectLst>
                <a:latin typeface="Courier New" pitchFamily="49" charset="0"/>
                <a:cs typeface="Courier New" pitchFamily="49" charset="0"/>
              </a:rPr>
              <a:t>,</a:t>
            </a:r>
            <a:r>
              <a:rPr lang="en-US" sz="2000" dirty="0">
                <a:effectLst>
                  <a:outerShdw blurRad="38100" dist="38100" dir="2700000" algn="tl">
                    <a:srgbClr val="000000">
                      <a:alpha val="43137"/>
                    </a:srgbClr>
                  </a:outerShdw>
                </a:effectLst>
                <a:latin typeface="Courier New" pitchFamily="49" charset="0"/>
                <a:cs typeface="Courier New" pitchFamily="49" charset="0"/>
              </a:rPr>
              <a:t> </a:t>
            </a:r>
            <a:r>
              <a:rPr lang="en-US" sz="2000" dirty="0">
                <a:solidFill>
                  <a:schemeClr val="accent3">
                    <a:lumMod val="50000"/>
                  </a:schemeClr>
                </a:solidFill>
                <a:effectLst>
                  <a:outerShdw blurRad="38100" dist="38100" dir="2700000" algn="tl">
                    <a:srgbClr val="000000">
                      <a:alpha val="43137"/>
                    </a:srgbClr>
                  </a:outerShdw>
                </a:effectLst>
                <a:latin typeface="Courier New" pitchFamily="49" charset="0"/>
                <a:cs typeface="Courier New" pitchFamily="49" charset="0"/>
              </a:rPr>
              <a:t>'foo' AS FOO </a:t>
            </a:r>
            <a:r>
              <a:rPr lang="en-US" sz="2000" dirty="0">
                <a:effectLst>
                  <a:outerShdw blurRad="38100" dist="38100" dir="2700000" algn="tl">
                    <a:srgbClr val="000000">
                      <a:alpha val="43137"/>
                    </a:srgbClr>
                  </a:outerShdw>
                </a:effectLst>
                <a:latin typeface="Courier New" pitchFamily="49" charset="0"/>
                <a:cs typeface="Courier New" pitchFamily="49" charset="0"/>
              </a:rPr>
              <a:t>FROM EMPLOYEES</a:t>
            </a:r>
          </a:p>
        </p:txBody>
      </p:sp>
      <p:graphicFrame>
        <p:nvGraphicFramePr>
          <p:cNvPr id="5" name="Group 35"/>
          <p:cNvGraphicFramePr>
            <a:graphicFrameLocks noGrp="1"/>
          </p:cNvGraphicFramePr>
          <p:nvPr>
            <p:extLst>
              <p:ext uri="{D42A27DB-BD31-4B8C-83A1-F6EECF244321}">
                <p14:modId xmlns:p14="http://schemas.microsoft.com/office/powerpoint/2010/main" xmlns="" val="2880509363"/>
              </p:ext>
            </p:extLst>
          </p:nvPr>
        </p:nvGraphicFramePr>
        <p:xfrm>
          <a:off x="1143000" y="4724400"/>
          <a:ext cx="5791200" cy="1828800"/>
        </p:xfrm>
        <a:graphic>
          <a:graphicData uri="http://schemas.openxmlformats.org/drawingml/2006/table">
            <a:tbl>
              <a:tblPr/>
              <a:tblGrid>
                <a:gridCol w="2895600"/>
                <a:gridCol w="2895600"/>
              </a:tblGrid>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bg1"/>
                          </a:solidFill>
                          <a:effectLst/>
                          <a:latin typeface="Arial" charset="0"/>
                        </a:rPr>
                        <a:t>LAST_NAME</a:t>
                      </a:r>
                      <a:endParaRPr kumimoji="0" lang="en-US" sz="1800" b="0" i="0" u="none" strike="noStrike" cap="none" normalizeH="0" baseline="0" noProof="1" smtClean="0">
                        <a:ln>
                          <a:noFill/>
                        </a:ln>
                        <a:solidFill>
                          <a:schemeClr val="bg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bg1"/>
                          </a:solidFill>
                          <a:effectLst/>
                          <a:latin typeface="Arial" charset="0"/>
                        </a:rPr>
                        <a:t>FOO</a:t>
                      </a:r>
                      <a:endParaRPr kumimoji="0" lang="en-US" sz="1800" b="0" i="0" u="none" strike="noStrike" cap="none" normalizeH="0" baseline="0" noProof="1" smtClean="0">
                        <a:ln>
                          <a:noFill/>
                        </a:ln>
                        <a:solidFill>
                          <a:schemeClr val="bg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2D050"/>
                    </a:solid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noProof="1" smtClean="0">
                          <a:ln>
                            <a:noFill/>
                          </a:ln>
                          <a:solidFill>
                            <a:schemeClr val="tx1"/>
                          </a:solidFill>
                          <a:effectLst/>
                          <a:latin typeface="Arial" charset="0"/>
                        </a:rPr>
                        <a:t>King</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foo</a:t>
                      </a:r>
                      <a:endParaRPr kumimoji="0" lang="en-US" sz="1800" b="0" i="0" u="none" strike="noStrike" cap="none" normalizeH="0" baseline="0" noProof="1"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noProof="1" smtClean="0">
                          <a:ln>
                            <a:noFill/>
                          </a:ln>
                          <a:solidFill>
                            <a:schemeClr val="tx1"/>
                          </a:solidFill>
                          <a:effectLst/>
                          <a:latin typeface="Arial" charset="0"/>
                        </a:rPr>
                        <a:t>Kochhar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foo</a:t>
                      </a:r>
                      <a:endParaRPr kumimoji="0" lang="en-US" sz="1800" b="0" i="0" u="none" strike="noStrike" cap="none" normalizeH="0" baseline="0" noProof="1"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noProof="1" smtClean="0">
                          <a:ln>
                            <a:noFill/>
                          </a:ln>
                          <a:solidFill>
                            <a:schemeClr val="tx1"/>
                          </a:solidFill>
                          <a:effectLst/>
                          <a:latin typeface="Arial" charset="0"/>
                        </a:rPr>
                        <a:t>De Haan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foo</a:t>
                      </a:r>
                      <a:endParaRPr kumimoji="0" lang="en-US" sz="1800" b="0" i="0" u="none" strike="noStrike" cap="none" normalizeH="0" baseline="0" noProof="1"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Mimi</a:t>
                      </a:r>
                      <a:endParaRPr kumimoji="0" lang="en-US" sz="1800" b="0" i="0" u="none" strike="noStrike" cap="none" normalizeH="0" baseline="0" noProof="1"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foo</a:t>
                      </a:r>
                      <a:endParaRPr kumimoji="0" lang="en-US" sz="1800" b="0" i="0" u="none" strike="noStrike" cap="none" normalizeH="0" baseline="0" noProof="1"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xmlns="" val="362865033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Arithmetic Operations</a:t>
            </a:r>
            <a:endParaRPr lang="bg-BG" smtClean="0"/>
          </a:p>
        </p:txBody>
      </p:sp>
      <p:sp>
        <p:nvSpPr>
          <p:cNvPr id="3" name="Content Placeholder 2"/>
          <p:cNvSpPr>
            <a:spLocks noGrp="1"/>
          </p:cNvSpPr>
          <p:nvPr>
            <p:ph idx="1"/>
          </p:nvPr>
        </p:nvSpPr>
        <p:spPr/>
        <p:txBody>
          <a:bodyPr/>
          <a:lstStyle/>
          <a:p>
            <a:r>
              <a:rPr lang="en-US" dirty="0" smtClean="0"/>
              <a:t>Arithmetic operations: - + * / ( )</a:t>
            </a:r>
          </a:p>
          <a:p>
            <a:r>
              <a:rPr lang="en-US" dirty="0" smtClean="0"/>
              <a:t>Example using in select query:</a:t>
            </a:r>
            <a:endParaRPr lang="bg-BG" dirty="0" smtClean="0"/>
          </a:p>
        </p:txBody>
      </p:sp>
      <p:sp>
        <p:nvSpPr>
          <p:cNvPr id="4" name="Rectangle 5"/>
          <p:cNvSpPr>
            <a:spLocks noChangeArrowheads="1"/>
          </p:cNvSpPr>
          <p:nvPr/>
        </p:nvSpPr>
        <p:spPr bwMode="auto">
          <a:xfrm>
            <a:off x="755650" y="2514600"/>
            <a:ext cx="7632700" cy="1105088"/>
          </a:xfrm>
          <a:prstGeom prst="rect">
            <a:avLst/>
          </a:prstGeom>
          <a:ln>
            <a:headEnd/>
            <a:tailEnd/>
          </a:ln>
        </p:spPr>
        <p:style>
          <a:lnRef idx="3">
            <a:schemeClr val="lt1"/>
          </a:lnRef>
          <a:fillRef idx="1">
            <a:schemeClr val="dk1"/>
          </a:fillRef>
          <a:effectRef idx="1">
            <a:schemeClr val="dk1"/>
          </a:effectRef>
          <a:fontRef idx="minor">
            <a:schemeClr val="lt1"/>
          </a:fontRef>
        </p:style>
        <p:txBody>
          <a:bodyPr lIns="90000" tIns="90000" rIns="90000" bIns="90000">
            <a:spAutoFit/>
          </a:bodyPr>
          <a:lstStyle/>
          <a:p>
            <a:r>
              <a:rPr lang="en-US" sz="2000" dirty="0">
                <a:effectLst>
                  <a:outerShdw blurRad="38100" dist="38100" dir="2700000" algn="tl">
                    <a:srgbClr val="000000">
                      <a:alpha val="43137"/>
                    </a:srgbClr>
                  </a:outerShdw>
                </a:effectLst>
                <a:latin typeface="Courier New" pitchFamily="49" charset="0"/>
                <a:cs typeface="Courier New" pitchFamily="49" charset="0"/>
              </a:rPr>
              <a:t>SELECT LAST_NAME, SALARY, </a:t>
            </a:r>
            <a:r>
              <a:rPr lang="en-US" sz="2000" dirty="0">
                <a:solidFill>
                  <a:srgbClr val="FF0000"/>
                </a:solidFill>
                <a:effectLst>
                  <a:outerShdw blurRad="38100" dist="38100" dir="2700000" algn="tl">
                    <a:srgbClr val="000000">
                      <a:alpha val="43137"/>
                    </a:srgbClr>
                  </a:outerShdw>
                </a:effectLst>
                <a:latin typeface="Courier New" pitchFamily="49" charset="0"/>
                <a:cs typeface="Courier New" pitchFamily="49" charset="0"/>
              </a:rPr>
              <a:t>SALARY + 300</a:t>
            </a:r>
            <a:r>
              <a:rPr lang="bg-BG" sz="2000" dirty="0">
                <a:solidFill>
                  <a:srgbClr val="FF0000"/>
                </a:solidFill>
                <a:effectLst>
                  <a:outerShdw blurRad="38100" dist="38100" dir="2700000" algn="tl">
                    <a:srgbClr val="000000">
                      <a:alpha val="43137"/>
                    </a:srgbClr>
                  </a:outerShdw>
                </a:effectLst>
                <a:latin typeface="Courier New" pitchFamily="49" charset="0"/>
                <a:cs typeface="Courier New" pitchFamily="49" charset="0"/>
              </a:rPr>
              <a:t>,</a:t>
            </a:r>
            <a:endParaRPr lang="en-US" sz="2000" dirty="0">
              <a:solidFill>
                <a:srgbClr val="FF0000"/>
              </a:solidFill>
              <a:effectLst>
                <a:outerShdw blurRad="38100" dist="38100" dir="2700000" algn="tl">
                  <a:srgbClr val="000000">
                    <a:alpha val="43137"/>
                  </a:srgbClr>
                </a:outerShdw>
              </a:effectLst>
              <a:latin typeface="Courier New" pitchFamily="49" charset="0"/>
              <a:cs typeface="Courier New" pitchFamily="49" charset="0"/>
            </a:endParaRPr>
          </a:p>
          <a:p>
            <a:r>
              <a:rPr lang="bg-BG" sz="2000" dirty="0">
                <a:solidFill>
                  <a:srgbClr val="FF0000"/>
                </a:solidFill>
                <a:effectLst>
                  <a:outerShdw blurRad="38100" dist="38100" dir="2700000" algn="tl">
                    <a:srgbClr val="000000">
                      <a:alpha val="43137"/>
                    </a:srgbClr>
                  </a:outerShdw>
                </a:effectLst>
                <a:latin typeface="Courier New" pitchFamily="49" charset="0"/>
                <a:cs typeface="Courier New" pitchFamily="49" charset="0"/>
              </a:rPr>
              <a:t>2*</a:t>
            </a:r>
            <a:r>
              <a:rPr lang="en-US" sz="2000" dirty="0">
                <a:solidFill>
                  <a:srgbClr val="FF0000"/>
                </a:solidFill>
                <a:effectLst>
                  <a:outerShdw blurRad="38100" dist="38100" dir="2700000" algn="tl">
                    <a:srgbClr val="000000">
                      <a:alpha val="43137"/>
                    </a:srgbClr>
                  </a:outerShdw>
                </a:effectLst>
                <a:latin typeface="Courier New" pitchFamily="49" charset="0"/>
                <a:cs typeface="Courier New" pitchFamily="49" charset="0"/>
              </a:rPr>
              <a:t>(SALARY + 300) AS BIG_SALARY</a:t>
            </a:r>
          </a:p>
          <a:p>
            <a:r>
              <a:rPr lang="en-US" sz="2000" dirty="0">
                <a:effectLst>
                  <a:outerShdw blurRad="38100" dist="38100" dir="2700000" algn="tl">
                    <a:srgbClr val="000000">
                      <a:alpha val="43137"/>
                    </a:srgbClr>
                  </a:outerShdw>
                </a:effectLst>
                <a:latin typeface="Courier New" pitchFamily="49" charset="0"/>
                <a:cs typeface="Courier New" pitchFamily="49" charset="0"/>
              </a:rPr>
              <a:t>FROM EMPLOYEES WHERE SALARY &lt; 1000</a:t>
            </a:r>
          </a:p>
        </p:txBody>
      </p:sp>
      <p:graphicFrame>
        <p:nvGraphicFramePr>
          <p:cNvPr id="5" name="Group 74"/>
          <p:cNvGraphicFramePr>
            <a:graphicFrameLocks noGrp="1"/>
          </p:cNvGraphicFramePr>
          <p:nvPr>
            <p:extLst>
              <p:ext uri="{D42A27DB-BD31-4B8C-83A1-F6EECF244321}">
                <p14:modId xmlns:p14="http://schemas.microsoft.com/office/powerpoint/2010/main" xmlns="" val="2979655229"/>
              </p:ext>
            </p:extLst>
          </p:nvPr>
        </p:nvGraphicFramePr>
        <p:xfrm>
          <a:off x="817563" y="3962400"/>
          <a:ext cx="7488237" cy="1655764"/>
        </p:xfrm>
        <a:graphic>
          <a:graphicData uri="http://schemas.openxmlformats.org/drawingml/2006/table">
            <a:tbl>
              <a:tblPr/>
              <a:tblGrid>
                <a:gridCol w="1816100"/>
                <a:gridCol w="1360487"/>
                <a:gridCol w="1816100"/>
                <a:gridCol w="2495550"/>
              </a:tblGrid>
              <a:tr h="4143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bg1"/>
                          </a:solidFill>
                          <a:effectLst/>
                          <a:latin typeface="Arial" charset="0"/>
                        </a:rPr>
                        <a:t>LAST_NAME</a:t>
                      </a:r>
                      <a:endParaRPr kumimoji="0" lang="en-US" sz="1800" b="0" i="0" u="none" strike="noStrike" cap="none" normalizeH="0" baseline="0" noProof="1" smtClean="0">
                        <a:ln>
                          <a:noFill/>
                        </a:ln>
                        <a:solidFill>
                          <a:schemeClr val="bg1"/>
                        </a:solidFill>
                        <a:effectLst/>
                        <a:latin typeface="Arial" charset="0"/>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bg1"/>
                          </a:solidFill>
                          <a:effectLst/>
                          <a:latin typeface="Arial" charset="0"/>
                        </a:rPr>
                        <a:t>SALARY</a:t>
                      </a:r>
                      <a:endParaRPr kumimoji="0" lang="en-US" sz="1800" b="0" i="0" u="none" strike="noStrike" cap="none" normalizeH="0" baseline="0" noProof="1" smtClean="0">
                        <a:ln>
                          <a:noFill/>
                        </a:ln>
                        <a:solidFill>
                          <a:schemeClr val="bg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bg1"/>
                          </a:solidFill>
                          <a:effectLst/>
                          <a:latin typeface="Arial" charset="0"/>
                        </a:rPr>
                        <a:t>SALARY + 300</a:t>
                      </a:r>
                      <a:endParaRPr kumimoji="0" lang="en-US" sz="1800" b="0" i="0" u="none" strike="noStrike" cap="none" normalizeH="0" baseline="0" noProof="1" smtClean="0">
                        <a:ln>
                          <a:noFill/>
                        </a:ln>
                        <a:solidFill>
                          <a:schemeClr val="bg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bg1"/>
                          </a:solidFill>
                          <a:effectLst/>
                          <a:latin typeface="Arial" charset="0"/>
                        </a:rPr>
                        <a:t>BIG_SALARY</a:t>
                      </a:r>
                      <a:endParaRPr kumimoji="0" lang="en-US" sz="1800" b="0" i="0" u="none" strike="noStrike" cap="none" normalizeH="0" baseline="0" noProof="1" smtClean="0">
                        <a:ln>
                          <a:noFill/>
                        </a:ln>
                        <a:solidFill>
                          <a:schemeClr val="bg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2D050"/>
                    </a:solidFill>
                  </a:tcPr>
                </a:tc>
              </a:tr>
              <a:tr h="4143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noProof="1" smtClean="0">
                          <a:ln>
                            <a:noFill/>
                          </a:ln>
                          <a:solidFill>
                            <a:schemeClr val="tx1"/>
                          </a:solidFill>
                          <a:effectLst/>
                          <a:latin typeface="Arial" charset="0"/>
                        </a:rPr>
                        <a:t>King</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900</a:t>
                      </a:r>
                      <a:endParaRPr kumimoji="0" lang="en-US" sz="1800" b="0" i="0" u="none" strike="noStrike" cap="none" normalizeH="0" baseline="0" noProof="1" smtClean="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1200</a:t>
                      </a:r>
                      <a:endParaRPr kumimoji="0" lang="en-US" sz="1800" b="0" i="0" u="none" strike="noStrike" cap="none" normalizeH="0" baseline="0" noProof="1" smtClean="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2400</a:t>
                      </a:r>
                      <a:endParaRPr kumimoji="0" lang="en-US" sz="1800" b="0" i="0" u="none" strike="noStrike" cap="none" normalizeH="0" baseline="0" noProof="1" smtClean="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27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noProof="1" smtClean="0">
                          <a:ln>
                            <a:noFill/>
                          </a:ln>
                          <a:solidFill>
                            <a:schemeClr val="tx1"/>
                          </a:solidFill>
                          <a:effectLst/>
                          <a:latin typeface="Arial" charset="0"/>
                        </a:rPr>
                        <a:t>Kochhar</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800</a:t>
                      </a:r>
                      <a:endParaRPr kumimoji="0" lang="en-US" sz="1800" b="0" i="0" u="none" strike="noStrike" cap="none" normalizeH="0" baseline="0" noProof="1" smtClean="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1100</a:t>
                      </a:r>
                      <a:endParaRPr kumimoji="0" lang="en-US" sz="1800" b="0" i="0" u="none" strike="noStrike" cap="none" normalizeH="0" baseline="0" noProof="1" smtClean="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2200</a:t>
                      </a:r>
                      <a:endParaRPr kumimoji="0" lang="en-US" sz="1800" b="0" i="0" u="none" strike="noStrike" cap="none" normalizeH="0" baseline="0" noProof="1" smtClean="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43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noProof="1" smtClean="0">
                          <a:ln>
                            <a:noFill/>
                          </a:ln>
                          <a:solidFill>
                            <a:schemeClr val="tx1"/>
                          </a:solidFill>
                          <a:effectLst/>
                          <a:latin typeface="Arial" charset="0"/>
                        </a:rPr>
                        <a:t>De Haan</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850</a:t>
                      </a:r>
                      <a:endParaRPr kumimoji="0" lang="en-US" sz="1800" b="0" i="0" u="none" strike="noStrike" cap="none" normalizeH="0" baseline="0" noProof="1" smtClean="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1150</a:t>
                      </a:r>
                      <a:endParaRPr kumimoji="0" lang="en-US" sz="1800" b="0" i="0" u="none" strike="noStrike" cap="none" normalizeH="0" baseline="0" noProof="1" smtClean="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2300</a:t>
                      </a:r>
                      <a:endParaRPr kumimoji="0" lang="en-US" sz="1800" b="0" i="0" u="none" strike="noStrike" cap="none" normalizeH="0" baseline="0" noProof="1" smtClean="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xmlns="" val="412022511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String Operations</a:t>
            </a:r>
            <a:endParaRPr lang="bg-BG" smtClean="0"/>
          </a:p>
        </p:txBody>
      </p:sp>
      <p:sp>
        <p:nvSpPr>
          <p:cNvPr id="3" name="Content Placeholder 2"/>
          <p:cNvSpPr>
            <a:spLocks noGrp="1"/>
          </p:cNvSpPr>
          <p:nvPr>
            <p:ph idx="1"/>
          </p:nvPr>
        </p:nvSpPr>
        <p:spPr/>
        <p:txBody>
          <a:bodyPr/>
          <a:lstStyle/>
          <a:p>
            <a:r>
              <a:rPr lang="en-US" smtClean="0"/>
              <a:t>Concatenation (joining) of strings is done by CONCAT()</a:t>
            </a:r>
            <a:endParaRPr lang="bg-BG" smtClean="0"/>
          </a:p>
        </p:txBody>
      </p:sp>
      <p:sp>
        <p:nvSpPr>
          <p:cNvPr id="4" name="Rectangle 4"/>
          <p:cNvSpPr>
            <a:spLocks noChangeArrowheads="1"/>
          </p:cNvSpPr>
          <p:nvPr/>
        </p:nvSpPr>
        <p:spPr bwMode="auto">
          <a:xfrm>
            <a:off x="785813" y="2571750"/>
            <a:ext cx="7415212" cy="1105088"/>
          </a:xfrm>
          <a:prstGeom prst="rect">
            <a:avLst/>
          </a:prstGeom>
          <a:ln>
            <a:headEnd/>
            <a:tailEnd/>
          </a:ln>
        </p:spPr>
        <p:style>
          <a:lnRef idx="3">
            <a:schemeClr val="lt1"/>
          </a:lnRef>
          <a:fillRef idx="1">
            <a:schemeClr val="dk1"/>
          </a:fillRef>
          <a:effectRef idx="1">
            <a:schemeClr val="dk1"/>
          </a:effectRef>
          <a:fontRef idx="minor">
            <a:schemeClr val="lt1"/>
          </a:fontRef>
        </p:style>
        <p:txBody>
          <a:bodyPr tIns="90000" bIns="90000">
            <a:spAutoFit/>
          </a:bodyPr>
          <a:lstStyle/>
          <a:p>
            <a:r>
              <a:rPr lang="en-US" sz="2000" dirty="0">
                <a:solidFill>
                  <a:schemeClr val="tx1"/>
                </a:solidFill>
                <a:effectLst>
                  <a:outerShdw blurRad="38100" dist="38100" dir="2700000" algn="tl">
                    <a:srgbClr val="000000">
                      <a:alpha val="43137"/>
                    </a:srgbClr>
                  </a:outerShdw>
                </a:effectLst>
                <a:latin typeface="Courier New" pitchFamily="49" charset="0"/>
                <a:cs typeface="Courier New" pitchFamily="49" charset="0"/>
              </a:rPr>
              <a:t>SELECT </a:t>
            </a:r>
            <a:r>
              <a:rPr lang="en-US" sz="2000" noProof="1">
                <a:solidFill>
                  <a:schemeClr val="tx1"/>
                </a:solidFill>
                <a:effectLst>
                  <a:outerShdw blurRad="38100" dist="38100" dir="2700000" algn="tl">
                    <a:srgbClr val="000000">
                      <a:alpha val="43137"/>
                    </a:srgbClr>
                  </a:outerShdw>
                </a:effectLst>
                <a:latin typeface="Courier New" pitchFamily="49" charset="0"/>
                <a:cs typeface="Courier New" pitchFamily="49" charset="0"/>
              </a:rPr>
              <a:t>concat(FIRST_NAME</a:t>
            </a:r>
            <a:r>
              <a:rPr lang="en-US" sz="2000" dirty="0">
                <a:solidFill>
                  <a:schemeClr val="tx1"/>
                </a:solidFill>
                <a:effectLst>
                  <a:outerShdw blurRad="38100" dist="38100" dir="2700000" algn="tl">
                    <a:srgbClr val="000000">
                      <a:alpha val="43137"/>
                    </a:srgbClr>
                  </a:outerShdw>
                </a:effectLst>
                <a:latin typeface="Courier New" pitchFamily="49" charset="0"/>
                <a:cs typeface="Courier New" pitchFamily="49" charset="0"/>
              </a:rPr>
              <a:t>,' ',LAST_NAME) AS Employees, SALARY</a:t>
            </a:r>
          </a:p>
          <a:p>
            <a:r>
              <a:rPr lang="en-US" sz="2000" dirty="0">
                <a:solidFill>
                  <a:schemeClr val="tx1"/>
                </a:solidFill>
                <a:effectLst>
                  <a:outerShdw blurRad="38100" dist="38100" dir="2700000" algn="tl">
                    <a:srgbClr val="000000">
                      <a:alpha val="43137"/>
                    </a:srgbClr>
                  </a:outerShdw>
                </a:effectLst>
                <a:latin typeface="Courier New" pitchFamily="49" charset="0"/>
                <a:cs typeface="Courier New" pitchFamily="49" charset="0"/>
              </a:rPr>
              <a:t>FROM EMPLOYEES</a:t>
            </a:r>
          </a:p>
        </p:txBody>
      </p:sp>
      <p:graphicFrame>
        <p:nvGraphicFramePr>
          <p:cNvPr id="5" name="Group 146"/>
          <p:cNvGraphicFramePr>
            <a:graphicFrameLocks noGrp="1"/>
          </p:cNvGraphicFramePr>
          <p:nvPr>
            <p:extLst>
              <p:ext uri="{D42A27DB-BD31-4B8C-83A1-F6EECF244321}">
                <p14:modId xmlns:p14="http://schemas.microsoft.com/office/powerpoint/2010/main" xmlns="" val="1523066101"/>
              </p:ext>
            </p:extLst>
          </p:nvPr>
        </p:nvGraphicFramePr>
        <p:xfrm>
          <a:off x="2786063" y="4071938"/>
          <a:ext cx="4000500" cy="1828800"/>
        </p:xfrm>
        <a:graphic>
          <a:graphicData uri="http://schemas.openxmlformats.org/drawingml/2006/table">
            <a:tbl>
              <a:tblPr/>
              <a:tblGrid>
                <a:gridCol w="2000250"/>
                <a:gridCol w="2000250"/>
              </a:tblGrid>
              <a:tr h="3651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bg1"/>
                          </a:solidFill>
                          <a:effectLst/>
                          <a:latin typeface="Arial" charset="0"/>
                        </a:rPr>
                        <a:t>Employees</a:t>
                      </a:r>
                      <a:endParaRPr kumimoji="0" lang="en-US" sz="1800" b="0" i="0" u="none" strike="noStrike" cap="none" normalizeH="0" baseline="0" noProof="1" smtClean="0">
                        <a:ln>
                          <a:noFill/>
                        </a:ln>
                        <a:solidFill>
                          <a:schemeClr val="bg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bg1"/>
                          </a:solidFill>
                          <a:effectLst/>
                          <a:latin typeface="Arial" charset="0"/>
                        </a:rPr>
                        <a:t>SALARY</a:t>
                      </a:r>
                      <a:endParaRPr kumimoji="0" lang="en-US" sz="1800" b="0" i="0" u="none" strike="noStrike" cap="none" normalizeH="0" baseline="0" noProof="1" smtClean="0">
                        <a:ln>
                          <a:noFill/>
                        </a:ln>
                        <a:solidFill>
                          <a:schemeClr val="bg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2D050"/>
                    </a:solidFill>
                  </a:tcPr>
                </a:tc>
              </a:tr>
              <a:tr h="3444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Larry King</a:t>
                      </a:r>
                      <a:endParaRPr kumimoji="0" lang="en-US" sz="1800" b="0" i="0" u="none" strike="noStrike" cap="none" normalizeH="0" baseline="0" noProof="1"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900</a:t>
                      </a:r>
                      <a:endParaRPr kumimoji="0" lang="en-US" sz="1800" b="0" i="0" u="none" strike="noStrike" cap="none" normalizeH="0" baseline="0" noProof="1"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60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John </a:t>
                      </a:r>
                      <a:r>
                        <a:rPr kumimoji="0" lang="en-US" sz="1800" b="0" i="0" u="none" strike="noStrike" cap="none" normalizeH="0" baseline="0" noProof="1" smtClean="0">
                          <a:ln>
                            <a:noFill/>
                          </a:ln>
                          <a:solidFill>
                            <a:schemeClr val="tx1"/>
                          </a:solidFill>
                          <a:effectLst/>
                          <a:latin typeface="Arial" charset="0"/>
                        </a:rPr>
                        <a:t>Kochhar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800</a:t>
                      </a:r>
                      <a:endParaRPr kumimoji="0" lang="en-US" sz="1800" b="0" i="0" u="none" strike="noStrike" cap="none" normalizeH="0" baseline="0" noProof="1"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44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Papa </a:t>
                      </a:r>
                      <a:r>
                        <a:rPr kumimoji="0" lang="en-US" sz="1800" b="0" i="0" u="none" strike="noStrike" cap="none" normalizeH="0" baseline="0" noProof="1" smtClean="0">
                          <a:ln>
                            <a:noFill/>
                          </a:ln>
                          <a:solidFill>
                            <a:schemeClr val="tx1"/>
                          </a:solidFill>
                          <a:effectLst/>
                          <a:latin typeface="Arial" charset="0"/>
                        </a:rPr>
                        <a:t>De Haan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850</a:t>
                      </a:r>
                      <a:endParaRPr kumimoji="0" lang="en-US" sz="1800" b="0" i="0" u="none" strike="noStrike" cap="none" normalizeH="0" baseline="0" noProof="1"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60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Mimi Tochkova</a:t>
                      </a:r>
                      <a:endParaRPr kumimoji="0" lang="en-US" sz="1800" b="0" i="0" u="none" strike="noStrike" cap="none" normalizeH="0" baseline="0" noProof="1"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1200</a:t>
                      </a:r>
                      <a:endParaRPr kumimoji="0" lang="en-US" sz="1800" b="0" i="0" u="none" strike="noStrike" cap="none" normalizeH="0" baseline="0" noProof="1"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xmlns="" val="350084134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55875" y="71438"/>
            <a:ext cx="6337300" cy="909637"/>
          </a:xfrm>
          <a:prstGeom prst="rect">
            <a:avLst/>
          </a:prstGeom>
        </p:spPr>
        <p:txBody>
          <a:bodyPr/>
          <a:lstStyle/>
          <a:p>
            <a:r>
              <a:rPr lang="en-US" smtClean="0"/>
              <a:t>Inserting Data Into Table</a:t>
            </a:r>
            <a:endParaRPr lang="bg-BG" smtClean="0"/>
          </a:p>
        </p:txBody>
      </p:sp>
      <p:sp>
        <p:nvSpPr>
          <p:cNvPr id="3" name="Content Placeholder 2"/>
          <p:cNvSpPr>
            <a:spLocks noGrp="1"/>
          </p:cNvSpPr>
          <p:nvPr>
            <p:ph idx="4294967295"/>
          </p:nvPr>
        </p:nvSpPr>
        <p:spPr>
          <a:xfrm>
            <a:off x="323850" y="1268413"/>
            <a:ext cx="8496300" cy="5329237"/>
          </a:xfrm>
          <a:prstGeom prst="rect">
            <a:avLst/>
          </a:prstGeom>
        </p:spPr>
        <p:txBody>
          <a:bodyPr/>
          <a:lstStyle/>
          <a:p>
            <a:pPr>
              <a:spcBef>
                <a:spcPts val="600"/>
              </a:spcBef>
            </a:pPr>
            <a:r>
              <a:rPr lang="en-US" dirty="0" smtClean="0"/>
              <a:t>The </a:t>
            </a:r>
            <a:r>
              <a:rPr lang="en-US" dirty="0" smtClean="0">
                <a:latin typeface="Courier New" pitchFamily="49" charset="0"/>
                <a:cs typeface="Courier New" pitchFamily="49" charset="0"/>
              </a:rPr>
              <a:t>insert</a:t>
            </a:r>
            <a:r>
              <a:rPr lang="en-US" dirty="0" smtClean="0"/>
              <a:t> query has multiple forms:</a:t>
            </a:r>
          </a:p>
          <a:p>
            <a:pPr lvl="1">
              <a:spcBef>
                <a:spcPts val="600"/>
              </a:spcBef>
            </a:pPr>
            <a:r>
              <a:rPr lang="en-US" sz="3200" dirty="0" smtClean="0">
                <a:latin typeface="Courier New" pitchFamily="49" charset="0"/>
                <a:cs typeface="Courier New" pitchFamily="49" charset="0"/>
              </a:rPr>
              <a:t>Insert into &lt;table&gt; values (&lt;values&gt;)</a:t>
            </a:r>
            <a:endParaRPr lang="bg-BG" sz="3200" dirty="0" smtClean="0">
              <a:latin typeface="Courier New" pitchFamily="49" charset="0"/>
              <a:cs typeface="Courier New" pitchFamily="49" charset="0"/>
            </a:endParaRPr>
          </a:p>
        </p:txBody>
      </p:sp>
      <p:sp>
        <p:nvSpPr>
          <p:cNvPr id="4" name="Rectangle 4"/>
          <p:cNvSpPr>
            <a:spLocks noChangeArrowheads="1"/>
          </p:cNvSpPr>
          <p:nvPr/>
        </p:nvSpPr>
        <p:spPr bwMode="auto">
          <a:xfrm>
            <a:off x="755650" y="3068638"/>
            <a:ext cx="7343775" cy="2028417"/>
          </a:xfrm>
          <a:prstGeom prst="rect">
            <a:avLst/>
          </a:prstGeom>
          <a:ln>
            <a:headEnd/>
            <a:tailEnd/>
          </a:ln>
        </p:spPr>
        <p:style>
          <a:lnRef idx="3">
            <a:schemeClr val="lt1"/>
          </a:lnRef>
          <a:fillRef idx="1">
            <a:schemeClr val="dk1"/>
          </a:fillRef>
          <a:effectRef idx="1">
            <a:schemeClr val="dk1"/>
          </a:effectRef>
          <a:fontRef idx="minor">
            <a:schemeClr val="lt1"/>
          </a:fontRef>
        </p:style>
        <p:txBody>
          <a:bodyPr tIns="90000" bIns="90000">
            <a:spAutoFit/>
          </a:bodyPr>
          <a:lstStyle/>
          <a:p>
            <a:r>
              <a:rPr lang="en-US" sz="2000" dirty="0">
                <a:effectLst>
                  <a:outerShdw blurRad="38100" dist="38100" dir="2700000" algn="tl">
                    <a:srgbClr val="000000">
                      <a:alpha val="43137"/>
                    </a:srgbClr>
                  </a:outerShdw>
                </a:effectLst>
                <a:latin typeface="Courier New" pitchFamily="49" charset="0"/>
                <a:cs typeface="Courier New" pitchFamily="49" charset="0"/>
              </a:rPr>
              <a:t>INSERT INTO COUNTRIES</a:t>
            </a:r>
          </a:p>
          <a:p>
            <a:r>
              <a:rPr lang="en-US" sz="2000" dirty="0">
                <a:effectLst>
                  <a:outerShdw blurRad="38100" dist="38100" dir="2700000" algn="tl">
                    <a:srgbClr val="000000">
                      <a:alpha val="43137"/>
                    </a:srgbClr>
                  </a:outerShdw>
                </a:effectLst>
                <a:latin typeface="Courier New" pitchFamily="49" charset="0"/>
                <a:cs typeface="Courier New" pitchFamily="49" charset="0"/>
              </a:rPr>
              <a:t>VALUES ('BG', 'Bulgaria', '1')</a:t>
            </a:r>
          </a:p>
          <a:p>
            <a:endParaRPr lang="en-US" sz="2000" dirty="0">
              <a:effectLst>
                <a:outerShdw blurRad="38100" dist="38100" dir="2700000" algn="tl">
                  <a:srgbClr val="000000">
                    <a:alpha val="43137"/>
                  </a:srgbClr>
                </a:outerShdw>
              </a:effectLst>
              <a:latin typeface="Courier New" pitchFamily="49" charset="0"/>
              <a:cs typeface="Courier New" pitchFamily="49" charset="0"/>
            </a:endParaRPr>
          </a:p>
          <a:p>
            <a:r>
              <a:rPr lang="en-US" sz="2000" dirty="0">
                <a:effectLst>
                  <a:outerShdw blurRad="38100" dist="38100" dir="2700000" algn="tl">
                    <a:srgbClr val="000000">
                      <a:alpha val="43137"/>
                    </a:srgbClr>
                  </a:outerShdw>
                </a:effectLst>
                <a:latin typeface="Courier New" pitchFamily="49" charset="0"/>
                <a:cs typeface="Courier New" pitchFamily="49" charset="0"/>
              </a:rPr>
              <a:t>INSERT INTO COUNTRIES (COUNTRY_ID,COUNTRY_NAME,REGION_ID)</a:t>
            </a:r>
          </a:p>
          <a:p>
            <a:r>
              <a:rPr lang="en-US" sz="2000" dirty="0">
                <a:effectLst>
                  <a:outerShdw blurRad="38100" dist="38100" dir="2700000" algn="tl">
                    <a:srgbClr val="000000">
                      <a:alpha val="43137"/>
                    </a:srgbClr>
                  </a:outerShdw>
                </a:effectLst>
                <a:latin typeface="Courier New" pitchFamily="49" charset="0"/>
                <a:cs typeface="Courier New" pitchFamily="49" charset="0"/>
              </a:rPr>
              <a:t>VALUES ('BG', 'Bulgaria', '1')</a:t>
            </a:r>
          </a:p>
        </p:txBody>
      </p:sp>
    </p:spTree>
    <p:extLst>
      <p:ext uri="{BB962C8B-B14F-4D97-AF65-F5344CB8AC3E}">
        <p14:creationId xmlns:p14="http://schemas.microsoft.com/office/powerpoint/2010/main" xmlns="" val="405650437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55875" y="71438"/>
            <a:ext cx="6337300" cy="909637"/>
          </a:xfrm>
          <a:prstGeom prst="rect">
            <a:avLst/>
          </a:prstGeom>
        </p:spPr>
        <p:txBody>
          <a:bodyPr/>
          <a:lstStyle/>
          <a:p>
            <a:r>
              <a:rPr lang="en-US" smtClean="0"/>
              <a:t>Modifying Data</a:t>
            </a:r>
            <a:endParaRPr lang="bg-BG" smtClean="0"/>
          </a:p>
        </p:txBody>
      </p:sp>
      <p:sp>
        <p:nvSpPr>
          <p:cNvPr id="3" name="Content Placeholder 2"/>
          <p:cNvSpPr>
            <a:spLocks noGrp="1"/>
          </p:cNvSpPr>
          <p:nvPr>
            <p:ph idx="4294967295"/>
          </p:nvPr>
        </p:nvSpPr>
        <p:spPr>
          <a:xfrm>
            <a:off x="323850" y="1268413"/>
            <a:ext cx="8496300" cy="5329237"/>
          </a:xfrm>
          <a:prstGeom prst="rect">
            <a:avLst/>
          </a:prstGeom>
        </p:spPr>
        <p:txBody>
          <a:bodyPr/>
          <a:lstStyle/>
          <a:p>
            <a:r>
              <a:rPr lang="en-US" sz="2800" dirty="0" smtClean="0"/>
              <a:t>The update query modifies single or multiple rows in a table</a:t>
            </a:r>
          </a:p>
          <a:p>
            <a:pPr lvl="1"/>
            <a:r>
              <a:rPr lang="en-US" sz="2800" dirty="0" smtClean="0"/>
              <a:t>The syntax is</a:t>
            </a:r>
            <a:br>
              <a:rPr lang="en-US" sz="2800" dirty="0" smtClean="0"/>
            </a:br>
            <a:r>
              <a:rPr lang="en-US" sz="2800" dirty="0" smtClean="0">
                <a:latin typeface="Courier New" pitchFamily="49" charset="0"/>
                <a:cs typeface="Courier New" pitchFamily="49" charset="0"/>
              </a:rPr>
              <a:t>update &lt;table&gt; set &lt;column&gt;=&lt;value&gt;,… </a:t>
            </a:r>
            <a:br>
              <a:rPr lang="en-US" sz="2800" dirty="0" smtClean="0">
                <a:latin typeface="Courier New" pitchFamily="49" charset="0"/>
                <a:cs typeface="Courier New" pitchFamily="49" charset="0"/>
              </a:rPr>
            </a:br>
            <a:r>
              <a:rPr lang="en-US" sz="2800" dirty="0" smtClean="0">
                <a:latin typeface="Courier New" pitchFamily="49" charset="0"/>
                <a:cs typeface="Courier New" pitchFamily="49" charset="0"/>
              </a:rPr>
              <a:t>where &lt;condition&gt;</a:t>
            </a:r>
            <a:endParaRPr lang="bg-BG" sz="2800" dirty="0" smtClean="0">
              <a:latin typeface="Courier New" pitchFamily="49" charset="0"/>
              <a:cs typeface="Courier New" pitchFamily="49" charset="0"/>
            </a:endParaRPr>
          </a:p>
        </p:txBody>
      </p:sp>
      <p:sp>
        <p:nvSpPr>
          <p:cNvPr id="5" name="Rectangle 4"/>
          <p:cNvSpPr>
            <a:spLocks noChangeArrowheads="1"/>
          </p:cNvSpPr>
          <p:nvPr/>
        </p:nvSpPr>
        <p:spPr bwMode="auto">
          <a:xfrm>
            <a:off x="900113" y="4149725"/>
            <a:ext cx="7343775" cy="1412864"/>
          </a:xfrm>
          <a:prstGeom prst="rect">
            <a:avLst/>
          </a:prstGeom>
          <a:ln>
            <a:headEnd/>
            <a:tailEnd/>
          </a:ln>
        </p:spPr>
        <p:style>
          <a:lnRef idx="3">
            <a:schemeClr val="lt1"/>
          </a:lnRef>
          <a:fillRef idx="1">
            <a:schemeClr val="dk1"/>
          </a:fillRef>
          <a:effectRef idx="1">
            <a:schemeClr val="dk1"/>
          </a:effectRef>
          <a:fontRef idx="minor">
            <a:schemeClr val="lt1"/>
          </a:fontRef>
        </p:style>
        <p:txBody>
          <a:bodyPr tIns="90000" bIns="90000">
            <a:spAutoFit/>
          </a:bodyPr>
          <a:lstStyle/>
          <a:p>
            <a:r>
              <a:rPr lang="en-US" sz="2000" dirty="0">
                <a:effectLst>
                  <a:outerShdw blurRad="38100" dist="38100" dir="2700000" algn="tl">
                    <a:srgbClr val="000000">
                      <a:alpha val="43137"/>
                    </a:srgbClr>
                  </a:outerShdw>
                </a:effectLst>
                <a:latin typeface="Courier New" pitchFamily="49" charset="0"/>
                <a:cs typeface="Courier New" pitchFamily="49" charset="0"/>
              </a:rPr>
              <a:t>UPDATE EMPLOYEES SET</a:t>
            </a:r>
          </a:p>
          <a:p>
            <a:r>
              <a:rPr lang="en-US" sz="2000" dirty="0">
                <a:effectLst>
                  <a:outerShdw blurRad="38100" dist="38100" dir="2700000" algn="tl">
                    <a:srgbClr val="000000">
                      <a:alpha val="43137"/>
                    </a:srgbClr>
                  </a:outerShdw>
                </a:effectLst>
                <a:latin typeface="Courier New" pitchFamily="49" charset="0"/>
                <a:cs typeface="Courier New" pitchFamily="49" charset="0"/>
              </a:rPr>
              <a:t>	FIRST_NAME = 'Updated Name',</a:t>
            </a:r>
          </a:p>
          <a:p>
            <a:r>
              <a:rPr lang="en-US" sz="2000" dirty="0">
                <a:effectLst>
                  <a:outerShdw blurRad="38100" dist="38100" dir="2700000" algn="tl">
                    <a:srgbClr val="000000">
                      <a:alpha val="43137"/>
                    </a:srgbClr>
                  </a:outerShdw>
                </a:effectLst>
                <a:latin typeface="Courier New" pitchFamily="49" charset="0"/>
                <a:cs typeface="Courier New" pitchFamily="49" charset="0"/>
              </a:rPr>
              <a:t>	DEPARTMENT_ID = 90</a:t>
            </a:r>
          </a:p>
          <a:p>
            <a:r>
              <a:rPr lang="en-US" sz="2000" dirty="0">
                <a:effectLst>
                  <a:outerShdw blurRad="38100" dist="38100" dir="2700000" algn="tl">
                    <a:srgbClr val="000000">
                      <a:alpha val="43137"/>
                    </a:srgbClr>
                  </a:outerShdw>
                </a:effectLst>
                <a:latin typeface="Courier New" pitchFamily="49" charset="0"/>
                <a:cs typeface="Courier New" pitchFamily="49" charset="0"/>
              </a:rPr>
              <a:t>WHERE EMPLOYEE_ID = 100</a:t>
            </a:r>
          </a:p>
        </p:txBody>
      </p:sp>
    </p:spTree>
    <p:extLst>
      <p:ext uri="{BB962C8B-B14F-4D97-AF65-F5344CB8AC3E}">
        <p14:creationId xmlns:p14="http://schemas.microsoft.com/office/powerpoint/2010/main" xmlns="" val="385757779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ctrTitle"/>
          </p:nvPr>
        </p:nvSpPr>
        <p:spPr>
          <a:xfrm>
            <a:off x="1187450" y="2763838"/>
            <a:ext cx="6480175" cy="12414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ctr">
              <a:lnSpc>
                <a:spcPct val="110000"/>
              </a:lnSpc>
            </a:pPr>
            <a:r>
              <a:rPr lang="en-US" smtClean="0"/>
              <a:t>Variables</a:t>
            </a:r>
            <a:endParaRPr lang="bg-BG" smtClean="0"/>
          </a:p>
        </p:txBody>
      </p:sp>
    </p:spTree>
    <p:extLst>
      <p:ext uri="{BB962C8B-B14F-4D97-AF65-F5344CB8AC3E}">
        <p14:creationId xmlns:p14="http://schemas.microsoft.com/office/powerpoint/2010/main" xmlns="" val="296573147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55875" y="71438"/>
            <a:ext cx="6337300" cy="909637"/>
          </a:xfrm>
          <a:prstGeom prst="rect">
            <a:avLst/>
          </a:prstGeom>
        </p:spPr>
        <p:txBody>
          <a:bodyPr/>
          <a:lstStyle/>
          <a:p>
            <a:r>
              <a:rPr lang="en-US" smtClean="0"/>
              <a:t>Deleting Data</a:t>
            </a:r>
            <a:endParaRPr lang="bg-BG" smtClean="0"/>
          </a:p>
        </p:txBody>
      </p:sp>
      <p:sp>
        <p:nvSpPr>
          <p:cNvPr id="3" name="Content Placeholder 2"/>
          <p:cNvSpPr>
            <a:spLocks noGrp="1"/>
          </p:cNvSpPr>
          <p:nvPr>
            <p:ph idx="4294967295"/>
          </p:nvPr>
        </p:nvSpPr>
        <p:spPr>
          <a:xfrm>
            <a:off x="323850" y="1066800"/>
            <a:ext cx="8496300" cy="5329237"/>
          </a:xfrm>
          <a:prstGeom prst="rect">
            <a:avLst/>
          </a:prstGeom>
        </p:spPr>
        <p:txBody>
          <a:bodyPr/>
          <a:lstStyle/>
          <a:p>
            <a:r>
              <a:rPr lang="en-US" dirty="0" smtClean="0"/>
              <a:t>The delete query deletes single or multiple rows from a table</a:t>
            </a:r>
          </a:p>
          <a:p>
            <a:pPr lvl="1"/>
            <a:r>
              <a:rPr lang="en-US" dirty="0" smtClean="0"/>
              <a:t>Syntax is </a:t>
            </a:r>
            <a:br>
              <a:rPr lang="en-US" dirty="0" smtClean="0"/>
            </a:br>
            <a:r>
              <a:rPr lang="en-US" dirty="0" smtClean="0">
                <a:latin typeface="Courier New" pitchFamily="49" charset="0"/>
                <a:cs typeface="Courier New" pitchFamily="49" charset="0"/>
              </a:rPr>
              <a:t>delete from &lt;table&gt;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where &lt;condition&gt;</a:t>
            </a:r>
          </a:p>
          <a:p>
            <a:pPr lvl="1">
              <a:buFontTx/>
              <a:buNone/>
            </a:pPr>
            <a:endParaRPr lang="en-US" sz="4800" dirty="0" smtClean="0">
              <a:latin typeface="Courier New" pitchFamily="49" charset="0"/>
              <a:cs typeface="Courier New" pitchFamily="49" charset="0"/>
            </a:endParaRPr>
          </a:p>
          <a:p>
            <a:endParaRPr lang="en-US" dirty="0" smtClean="0">
              <a:cs typeface="Courier New" pitchFamily="49" charset="0"/>
            </a:endParaRPr>
          </a:p>
          <a:p>
            <a:r>
              <a:rPr lang="en-US" dirty="0" smtClean="0">
                <a:cs typeface="Courier New" pitchFamily="49" charset="0"/>
              </a:rPr>
              <a:t>The </a:t>
            </a:r>
            <a:r>
              <a:rPr lang="en-US" dirty="0" smtClean="0">
                <a:latin typeface="Courier New" pitchFamily="49" charset="0"/>
                <a:cs typeface="Courier New" pitchFamily="49" charset="0"/>
              </a:rPr>
              <a:t>truncate </a:t>
            </a:r>
            <a:r>
              <a:rPr lang="en-US" dirty="0" smtClean="0">
                <a:cs typeface="Courier New" pitchFamily="49" charset="0"/>
              </a:rPr>
              <a:t>query empties table</a:t>
            </a:r>
            <a:endParaRPr lang="bg-BG" dirty="0" smtClean="0">
              <a:cs typeface="Courier New" pitchFamily="49" charset="0"/>
            </a:endParaRPr>
          </a:p>
        </p:txBody>
      </p:sp>
      <p:sp>
        <p:nvSpPr>
          <p:cNvPr id="4" name="Rectangle 4"/>
          <p:cNvSpPr>
            <a:spLocks noChangeArrowheads="1"/>
          </p:cNvSpPr>
          <p:nvPr/>
        </p:nvSpPr>
        <p:spPr bwMode="auto">
          <a:xfrm>
            <a:off x="900113" y="3657600"/>
            <a:ext cx="7343775" cy="1258976"/>
          </a:xfrm>
          <a:prstGeom prst="rect">
            <a:avLst/>
          </a:prstGeom>
          <a:ln>
            <a:headEnd/>
            <a:tailEnd/>
          </a:ln>
        </p:spPr>
        <p:style>
          <a:lnRef idx="3">
            <a:schemeClr val="lt1"/>
          </a:lnRef>
          <a:fillRef idx="1">
            <a:schemeClr val="dk1"/>
          </a:fillRef>
          <a:effectRef idx="1">
            <a:schemeClr val="dk1"/>
          </a:effectRef>
          <a:fontRef idx="minor">
            <a:schemeClr val="lt1"/>
          </a:fontRef>
        </p:style>
        <p:txBody>
          <a:bodyPr tIns="90000" bIns="90000">
            <a:spAutoFit/>
          </a:bodyPr>
          <a:lstStyle/>
          <a:p>
            <a:r>
              <a:rPr lang="en-US" sz="2000" dirty="0">
                <a:effectLst>
                  <a:outerShdw blurRad="38100" dist="38100" dir="2700000" algn="tl">
                    <a:srgbClr val="000000">
                      <a:alpha val="43137"/>
                    </a:srgbClr>
                  </a:outerShdw>
                </a:effectLst>
                <a:latin typeface="Courier New" pitchFamily="49" charset="0"/>
                <a:cs typeface="Courier New" pitchFamily="49" charset="0"/>
              </a:rPr>
              <a:t>DELETE FROM EMPLOYEES WHERE EMPLOYEE_ID = 1</a:t>
            </a:r>
          </a:p>
          <a:p>
            <a:pPr>
              <a:spcBef>
                <a:spcPct val="50000"/>
              </a:spcBef>
            </a:pPr>
            <a:r>
              <a:rPr lang="en-US" sz="2000" dirty="0">
                <a:effectLst>
                  <a:outerShdw blurRad="38100" dist="38100" dir="2700000" algn="tl">
                    <a:srgbClr val="000000">
                      <a:alpha val="43137"/>
                    </a:srgbClr>
                  </a:outerShdw>
                </a:effectLst>
                <a:latin typeface="Courier New" pitchFamily="49" charset="0"/>
                <a:cs typeface="Courier New" pitchFamily="49" charset="0"/>
              </a:rPr>
              <a:t>DELETE FROM EMPLOYEES WHERE FIRST_NAME LIKE 'S%'</a:t>
            </a:r>
          </a:p>
        </p:txBody>
      </p:sp>
      <p:sp>
        <p:nvSpPr>
          <p:cNvPr id="5" name="Rectangle 5"/>
          <p:cNvSpPr>
            <a:spLocks noChangeArrowheads="1"/>
          </p:cNvSpPr>
          <p:nvPr/>
        </p:nvSpPr>
        <p:spPr bwMode="auto">
          <a:xfrm>
            <a:off x="900113" y="5715000"/>
            <a:ext cx="7343775" cy="489534"/>
          </a:xfrm>
          <a:prstGeom prst="rect">
            <a:avLst/>
          </a:prstGeom>
          <a:ln>
            <a:headEnd/>
            <a:tailEnd/>
          </a:ln>
        </p:spPr>
        <p:style>
          <a:lnRef idx="3">
            <a:schemeClr val="lt1"/>
          </a:lnRef>
          <a:fillRef idx="1">
            <a:schemeClr val="dk1"/>
          </a:fillRef>
          <a:effectRef idx="1">
            <a:schemeClr val="dk1"/>
          </a:effectRef>
          <a:fontRef idx="minor">
            <a:schemeClr val="lt1"/>
          </a:fontRef>
        </p:style>
        <p:txBody>
          <a:bodyPr tIns="90000" bIns="90000">
            <a:spAutoFit/>
          </a:bodyPr>
          <a:lstStyle/>
          <a:p>
            <a:r>
              <a:rPr lang="en-US" sz="2000" dirty="0">
                <a:effectLst>
                  <a:outerShdw blurRad="38100" dist="38100" dir="2700000" algn="tl">
                    <a:srgbClr val="000000">
                      <a:alpha val="43137"/>
                    </a:srgbClr>
                  </a:outerShdw>
                </a:effectLst>
                <a:latin typeface="Courier New" pitchFamily="49" charset="0"/>
                <a:cs typeface="Courier New" pitchFamily="49" charset="0"/>
              </a:rPr>
              <a:t>TRUNCATE TABLE EMPLOYEES</a:t>
            </a:r>
          </a:p>
        </p:txBody>
      </p:sp>
    </p:spTree>
    <p:extLst>
      <p:ext uri="{BB962C8B-B14F-4D97-AF65-F5344CB8AC3E}">
        <p14:creationId xmlns:p14="http://schemas.microsoft.com/office/powerpoint/2010/main" xmlns="" val="18035276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ctrTitle"/>
          </p:nvPr>
        </p:nvSpPr>
        <p:spPr>
          <a:xfrm>
            <a:off x="1187450" y="2763838"/>
            <a:ext cx="6480175" cy="12414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762000" indent="-762000" algn="ctr">
              <a:lnSpc>
                <a:spcPct val="110000"/>
              </a:lnSpc>
            </a:pPr>
            <a:r>
              <a:rPr lang="en-US" smtClean="0"/>
              <a:t>Aggregate Functions</a:t>
            </a:r>
            <a:endParaRPr lang="bg-BG" smtClean="0"/>
          </a:p>
        </p:txBody>
      </p:sp>
    </p:spTree>
    <p:extLst>
      <p:ext uri="{BB962C8B-B14F-4D97-AF65-F5344CB8AC3E}">
        <p14:creationId xmlns:p14="http://schemas.microsoft.com/office/powerpoint/2010/main" xmlns="" val="421189232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Aggregate Functions</a:t>
            </a:r>
            <a:endParaRPr lang="bg-BG" smtClean="0"/>
          </a:p>
        </p:txBody>
      </p:sp>
      <p:sp>
        <p:nvSpPr>
          <p:cNvPr id="3" name="Content Placeholder 2"/>
          <p:cNvSpPr>
            <a:spLocks noGrp="1"/>
          </p:cNvSpPr>
          <p:nvPr>
            <p:ph idx="1"/>
          </p:nvPr>
        </p:nvSpPr>
        <p:spPr/>
        <p:txBody>
          <a:bodyPr/>
          <a:lstStyle/>
          <a:p>
            <a:r>
              <a:rPr lang="en-US" smtClean="0"/>
              <a:t>Aggregate functions operate on multiple rows and return single row as result</a:t>
            </a:r>
          </a:p>
          <a:p>
            <a:pPr lvl="1"/>
            <a:r>
              <a:rPr lang="en-US" smtClean="0"/>
              <a:t>Usually used on numeric fields</a:t>
            </a:r>
            <a:endParaRPr lang="bg-BG" smtClean="0"/>
          </a:p>
        </p:txBody>
      </p:sp>
      <p:sp>
        <p:nvSpPr>
          <p:cNvPr id="4" name="Line 2"/>
          <p:cNvSpPr>
            <a:spLocks noChangeShapeType="1"/>
          </p:cNvSpPr>
          <p:nvPr/>
        </p:nvSpPr>
        <p:spPr bwMode="auto">
          <a:xfrm>
            <a:off x="4425950" y="4267200"/>
            <a:ext cx="1655763" cy="0"/>
          </a:xfrm>
          <a:prstGeom prst="line">
            <a:avLst/>
          </a:prstGeom>
          <a:noFill/>
          <a:ln w="31750">
            <a:solidFill>
              <a:schemeClr val="tx1"/>
            </a:solidFill>
            <a:round/>
            <a:headEnd/>
            <a:tailEnd type="arrow" w="lg" len="lg"/>
          </a:ln>
          <a:effectLst>
            <a:outerShdw dist="17961" dir="2700000" algn="ctr" rotWithShape="0">
              <a:srgbClr val="FFFFFF"/>
            </a:outerShdw>
          </a:effectLst>
        </p:spPr>
        <p:txBody>
          <a:bodyPr anchor="ctr"/>
          <a:lstStyle/>
          <a:p>
            <a:pPr>
              <a:defRPr/>
            </a:pPr>
            <a:endParaRPr lang="bg-BG">
              <a:effectLst>
                <a:outerShdw blurRad="38100" dist="38100" dir="2700000" algn="tl">
                  <a:srgbClr val="000000">
                    <a:alpha val="43137"/>
                  </a:srgbClr>
                </a:outerShdw>
              </a:effectLst>
            </a:endParaRPr>
          </a:p>
        </p:txBody>
      </p:sp>
      <p:sp>
        <p:nvSpPr>
          <p:cNvPr id="5" name="Line 3"/>
          <p:cNvSpPr>
            <a:spLocks noChangeShapeType="1"/>
          </p:cNvSpPr>
          <p:nvPr/>
        </p:nvSpPr>
        <p:spPr bwMode="auto">
          <a:xfrm>
            <a:off x="4425950" y="3403600"/>
            <a:ext cx="1655763" cy="647700"/>
          </a:xfrm>
          <a:prstGeom prst="line">
            <a:avLst/>
          </a:prstGeom>
          <a:noFill/>
          <a:ln w="31750">
            <a:solidFill>
              <a:schemeClr val="tx1"/>
            </a:solidFill>
            <a:round/>
            <a:headEnd/>
            <a:tailEnd type="arrow" w="lg" len="lg"/>
          </a:ln>
          <a:effectLst>
            <a:outerShdw dist="17961" dir="2700000" algn="ctr" rotWithShape="0">
              <a:srgbClr val="FFFFFF"/>
            </a:outerShdw>
          </a:effectLst>
        </p:spPr>
        <p:txBody>
          <a:bodyPr anchor="ctr"/>
          <a:lstStyle/>
          <a:p>
            <a:pPr>
              <a:defRPr/>
            </a:pPr>
            <a:endParaRPr lang="bg-BG">
              <a:effectLst>
                <a:outerShdw blurRad="38100" dist="38100" dir="2700000" algn="tl">
                  <a:srgbClr val="000000">
                    <a:alpha val="43137"/>
                  </a:srgbClr>
                </a:outerShdw>
              </a:effectLst>
            </a:endParaRPr>
          </a:p>
        </p:txBody>
      </p:sp>
      <p:sp>
        <p:nvSpPr>
          <p:cNvPr id="6" name="Line 4"/>
          <p:cNvSpPr>
            <a:spLocks noChangeShapeType="1"/>
          </p:cNvSpPr>
          <p:nvPr/>
        </p:nvSpPr>
        <p:spPr bwMode="auto">
          <a:xfrm flipV="1">
            <a:off x="4425950" y="4483100"/>
            <a:ext cx="1655763" cy="576263"/>
          </a:xfrm>
          <a:prstGeom prst="line">
            <a:avLst/>
          </a:prstGeom>
          <a:noFill/>
          <a:ln w="31750">
            <a:solidFill>
              <a:schemeClr val="tx1"/>
            </a:solidFill>
            <a:round/>
            <a:headEnd/>
            <a:tailEnd type="arrow" w="lg" len="lg"/>
          </a:ln>
          <a:effectLst>
            <a:outerShdw dist="17961" dir="2700000" algn="ctr" rotWithShape="0">
              <a:srgbClr val="FFFFFF"/>
            </a:outerShdw>
          </a:effectLst>
        </p:spPr>
        <p:txBody>
          <a:bodyPr anchor="ctr"/>
          <a:lstStyle/>
          <a:p>
            <a:pPr>
              <a:defRPr/>
            </a:pPr>
            <a:endParaRPr lang="bg-BG">
              <a:effectLst>
                <a:outerShdw blurRad="38100" dist="38100" dir="2700000" algn="tl">
                  <a:srgbClr val="000000">
                    <a:alpha val="43137"/>
                  </a:srgbClr>
                </a:outerShdw>
              </a:effectLst>
            </a:endParaRPr>
          </a:p>
        </p:txBody>
      </p:sp>
      <p:sp>
        <p:nvSpPr>
          <p:cNvPr id="7" name="Freeform 5"/>
          <p:cNvSpPr>
            <a:spLocks/>
          </p:cNvSpPr>
          <p:nvPr/>
        </p:nvSpPr>
        <p:spPr bwMode="auto">
          <a:xfrm>
            <a:off x="4210050" y="3000375"/>
            <a:ext cx="2133600" cy="2463800"/>
          </a:xfrm>
          <a:custGeom>
            <a:avLst/>
            <a:gdLst/>
            <a:ahLst/>
            <a:cxnLst>
              <a:cxn ang="0">
                <a:pos x="0" y="2542"/>
              </a:cxn>
              <a:cxn ang="0">
                <a:pos x="0" y="0"/>
              </a:cxn>
              <a:cxn ang="0">
                <a:pos x="1358" y="962"/>
              </a:cxn>
              <a:cxn ang="0">
                <a:pos x="1358" y="1702"/>
              </a:cxn>
              <a:cxn ang="0">
                <a:pos x="0" y="2542"/>
              </a:cxn>
            </a:cxnLst>
            <a:rect l="0" t="0" r="r" b="b"/>
            <a:pathLst>
              <a:path w="1359" h="2543">
                <a:moveTo>
                  <a:pt x="0" y="2542"/>
                </a:moveTo>
                <a:lnTo>
                  <a:pt x="0" y="0"/>
                </a:lnTo>
                <a:lnTo>
                  <a:pt x="1358" y="962"/>
                </a:lnTo>
                <a:lnTo>
                  <a:pt x="1358" y="1702"/>
                </a:lnTo>
                <a:lnTo>
                  <a:pt x="0" y="2542"/>
                </a:lnTo>
              </a:path>
            </a:pathLst>
          </a:custGeom>
          <a:ln>
            <a:headEnd type="none" w="sm" len="sm"/>
            <a:tailEnd type="none" w="sm" len="sm"/>
          </a:ln>
        </p:spPr>
        <p:style>
          <a:lnRef idx="2">
            <a:schemeClr val="dk1"/>
          </a:lnRef>
          <a:fillRef idx="0">
            <a:schemeClr val="dk1"/>
          </a:fillRef>
          <a:effectRef idx="1">
            <a:schemeClr val="dk1"/>
          </a:effectRef>
          <a:fontRef idx="minor">
            <a:schemeClr val="tx1"/>
          </a:fontRef>
        </p:style>
        <p:txBody>
          <a:bodyPr/>
          <a:lstStyle/>
          <a:p>
            <a:endParaRPr lang="bg-BG">
              <a:effectLst>
                <a:outerShdw blurRad="38100" dist="38100" dir="2700000" algn="tl">
                  <a:srgbClr val="FFFFFF"/>
                </a:outerShdw>
              </a:effectLst>
            </a:endParaRPr>
          </a:p>
        </p:txBody>
      </p:sp>
      <p:graphicFrame>
        <p:nvGraphicFramePr>
          <p:cNvPr id="8" name="Group 45"/>
          <p:cNvGraphicFramePr>
            <a:graphicFrameLocks noGrp="1"/>
          </p:cNvGraphicFramePr>
          <p:nvPr>
            <p:extLst>
              <p:ext uri="{D42A27DB-BD31-4B8C-83A1-F6EECF244321}">
                <p14:modId xmlns:p14="http://schemas.microsoft.com/office/powerpoint/2010/main" xmlns="" val="470636204"/>
              </p:ext>
            </p:extLst>
          </p:nvPr>
        </p:nvGraphicFramePr>
        <p:xfrm>
          <a:off x="971550" y="3011488"/>
          <a:ext cx="3251200" cy="2560320"/>
        </p:xfrm>
        <a:graphic>
          <a:graphicData uri="http://schemas.openxmlformats.org/drawingml/2006/table">
            <a:tbl>
              <a:tblPr/>
              <a:tblGrid>
                <a:gridCol w="1941513"/>
                <a:gridCol w="1309687"/>
              </a:tblGrid>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bg1"/>
                          </a:solidFill>
                          <a:effectLst/>
                          <a:latin typeface="Arial" charset="0"/>
                        </a:rPr>
                        <a:t>EMPLOYEE_ID</a:t>
                      </a:r>
                      <a:endParaRPr kumimoji="0" lang="en-US" sz="1800" b="0" i="0" u="none" strike="noStrike" cap="none" normalizeH="0" baseline="0" noProof="1" smtClean="0">
                        <a:ln>
                          <a:noFill/>
                        </a:ln>
                        <a:solidFill>
                          <a:schemeClr val="bg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bg1"/>
                          </a:solidFill>
                          <a:effectLst/>
                          <a:latin typeface="Arial" charset="0"/>
                        </a:rPr>
                        <a:t>SALARY</a:t>
                      </a:r>
                      <a:endParaRPr kumimoji="0" lang="en-US" sz="1800" b="0" i="0" u="none" strike="noStrike" cap="none" normalizeH="0" baseline="0" noProof="1" smtClean="0">
                        <a:ln>
                          <a:noFill/>
                        </a:ln>
                        <a:solidFill>
                          <a:schemeClr val="bg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2D050"/>
                    </a:solid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bg-BG" sz="1800" b="0" i="0" u="none" strike="noStrike" cap="none" normalizeH="0" baseline="0" smtClean="0">
                          <a:ln>
                            <a:noFill/>
                          </a:ln>
                          <a:solidFill>
                            <a:schemeClr val="tx1"/>
                          </a:solidFill>
                          <a:effectLst/>
                          <a:latin typeface="Arial"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bg-BG" sz="1800" b="0" i="0" u="none" strike="noStrike" cap="none" normalizeH="0" baseline="0" smtClean="0">
                          <a:ln>
                            <a:noFill/>
                          </a:ln>
                          <a:solidFill>
                            <a:schemeClr val="tx1"/>
                          </a:solidFill>
                          <a:effectLst/>
                          <a:latin typeface="Arial" charset="0"/>
                        </a:rPr>
                        <a:t>24000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bg-BG" sz="1800" b="0" i="0" u="none" strike="noStrike" cap="none" normalizeH="0" baseline="0" smtClean="0">
                          <a:ln>
                            <a:noFill/>
                          </a:ln>
                          <a:solidFill>
                            <a:schemeClr val="tx1"/>
                          </a:solidFill>
                          <a:effectLst/>
                          <a:latin typeface="Arial" charset="0"/>
                        </a:rPr>
                        <a:t>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bg-BG" sz="1800" b="0" i="0" u="none" strike="noStrike" cap="none" normalizeH="0" baseline="0" smtClean="0">
                          <a:ln>
                            <a:noFill/>
                          </a:ln>
                          <a:solidFill>
                            <a:schemeClr val="tx1"/>
                          </a:solidFill>
                          <a:effectLst/>
                          <a:latin typeface="Arial" charset="0"/>
                        </a:rPr>
                        <a:t>17000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bg-BG" sz="1800" b="0" i="0" u="none" strike="noStrike" cap="none" normalizeH="0" baseline="0" smtClean="0">
                          <a:ln>
                            <a:noFill/>
                          </a:ln>
                          <a:solidFill>
                            <a:schemeClr val="tx1"/>
                          </a:solidFill>
                          <a:effectLst/>
                          <a:latin typeface="Arial" charset="0"/>
                        </a:rPr>
                        <a:t>102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bg-BG" sz="1800" b="0" i="0" u="none" strike="noStrike" cap="none" normalizeH="0" baseline="0" smtClean="0">
                          <a:ln>
                            <a:noFill/>
                          </a:ln>
                          <a:solidFill>
                            <a:schemeClr val="tx1"/>
                          </a:solidFill>
                          <a:effectLst/>
                          <a:latin typeface="Arial" charset="0"/>
                        </a:rPr>
                        <a:t>17000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bg-BG" sz="1800" b="0" i="0" u="none" strike="noStrike" cap="none" normalizeH="0" baseline="0" smtClean="0">
                          <a:ln>
                            <a:noFill/>
                          </a:ln>
                          <a:solidFill>
                            <a:schemeClr val="tx1"/>
                          </a:solidFill>
                          <a:effectLst/>
                          <a:latin typeface="Arial" charset="0"/>
                        </a:rPr>
                        <a:t>103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bg-BG" sz="1800" b="0" i="0" u="none" strike="noStrike" cap="none" normalizeH="0" baseline="0" smtClean="0">
                          <a:ln>
                            <a:noFill/>
                          </a:ln>
                          <a:solidFill>
                            <a:schemeClr val="tx1"/>
                          </a:solidFill>
                          <a:effectLst/>
                          <a:latin typeface="Arial" charset="0"/>
                        </a:rPr>
                        <a:t>9000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bg-BG" sz="1800" b="0" i="0" u="none" strike="noStrike" cap="none" normalizeH="0" baseline="0" smtClean="0">
                          <a:ln>
                            <a:noFill/>
                          </a:ln>
                          <a:solidFill>
                            <a:schemeClr val="tx1"/>
                          </a:solidFill>
                          <a:effectLst/>
                          <a:latin typeface="Arial" charset="0"/>
                        </a:rPr>
                        <a:t>104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bg-BG" sz="1800" b="0" i="0" u="none" strike="noStrike" cap="none" normalizeH="0" baseline="0" smtClean="0">
                          <a:ln>
                            <a:noFill/>
                          </a:ln>
                          <a:solidFill>
                            <a:schemeClr val="tx1"/>
                          </a:solidFill>
                          <a:effectLst/>
                          <a:latin typeface="Arial" charset="0"/>
                        </a:rPr>
                        <a:t>6000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a:t>
                      </a:r>
                      <a:endParaRPr kumimoji="0" lang="en-US" sz="1800" b="0" i="0" u="none" strike="noStrike" cap="none" normalizeH="0" baseline="0" noProof="1"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a:t>
                      </a:r>
                      <a:endParaRPr kumimoji="0" lang="en-US" sz="1800" b="0" i="0" u="none" strike="noStrike" cap="none" normalizeH="0" baseline="0" noProof="1"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9" name="Group 46"/>
          <p:cNvGraphicFramePr>
            <a:graphicFrameLocks noGrp="1"/>
          </p:cNvGraphicFramePr>
          <p:nvPr>
            <p:extLst>
              <p:ext uri="{D42A27DB-BD31-4B8C-83A1-F6EECF244321}">
                <p14:modId xmlns:p14="http://schemas.microsoft.com/office/powerpoint/2010/main" xmlns="" val="4061287959"/>
              </p:ext>
            </p:extLst>
          </p:nvPr>
        </p:nvGraphicFramePr>
        <p:xfrm>
          <a:off x="6356350" y="3940175"/>
          <a:ext cx="1981200" cy="731520"/>
        </p:xfrm>
        <a:graphic>
          <a:graphicData uri="http://schemas.openxmlformats.org/drawingml/2006/table">
            <a:tbl>
              <a:tblPr/>
              <a:tblGrid>
                <a:gridCol w="1981200"/>
              </a:tblGrid>
              <a:tr h="266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bg1"/>
                          </a:solidFill>
                          <a:effectLst/>
                          <a:latin typeface="Arial" charset="0"/>
                        </a:rPr>
                        <a:t>MAX(SALARY)</a:t>
                      </a:r>
                      <a:endParaRPr kumimoji="0" lang="en-US" sz="1800" b="0" i="0" u="none" strike="noStrike" cap="none" normalizeH="0" baseline="0" noProof="1" smtClean="0">
                        <a:ln>
                          <a:noFill/>
                        </a:ln>
                        <a:solidFill>
                          <a:schemeClr val="bg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2D050"/>
                    </a:solidFill>
                  </a:tcPr>
                </a:tc>
              </a:tr>
              <a:tr h="3508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24000</a:t>
                      </a:r>
                      <a:endParaRPr kumimoji="0" lang="en-US" sz="1800" b="0" i="0" u="none" strike="noStrike" cap="none" normalizeH="0" baseline="0" noProof="1"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xmlns="" val="406621603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Aggregate Functions (2)</a:t>
            </a:r>
            <a:endParaRPr lang="bg-BG" smtClean="0"/>
          </a:p>
        </p:txBody>
      </p:sp>
      <p:sp>
        <p:nvSpPr>
          <p:cNvPr id="3" name="Content Placeholder 2"/>
          <p:cNvSpPr>
            <a:spLocks noGrp="1"/>
          </p:cNvSpPr>
          <p:nvPr>
            <p:ph idx="1"/>
          </p:nvPr>
        </p:nvSpPr>
        <p:spPr/>
        <p:txBody>
          <a:bodyPr/>
          <a:lstStyle/>
          <a:p>
            <a:pPr>
              <a:lnSpc>
                <a:spcPct val="100000"/>
              </a:lnSpc>
              <a:spcBef>
                <a:spcPct val="0"/>
              </a:spcBef>
            </a:pPr>
            <a:r>
              <a:rPr lang="en-US" sz="2800" smtClean="0">
                <a:latin typeface="Courier New" pitchFamily="49" charset="0"/>
                <a:cs typeface="Courier New" pitchFamily="49" charset="0"/>
              </a:rPr>
              <a:t>Count(*) </a:t>
            </a:r>
            <a:r>
              <a:rPr lang="en-US" sz="2800" smtClean="0"/>
              <a:t>– returns count of rows</a:t>
            </a:r>
          </a:p>
          <a:p>
            <a:pPr>
              <a:lnSpc>
                <a:spcPct val="100000"/>
              </a:lnSpc>
              <a:spcBef>
                <a:spcPct val="0"/>
              </a:spcBef>
            </a:pPr>
            <a:r>
              <a:rPr lang="en-US" sz="2800" smtClean="0">
                <a:latin typeface="Courier New" pitchFamily="49" charset="0"/>
                <a:cs typeface="Courier New" pitchFamily="49" charset="0"/>
              </a:rPr>
              <a:t>Sum (field)</a:t>
            </a:r>
            <a:r>
              <a:rPr lang="en-US" sz="2800" smtClean="0"/>
              <a:t> – returns the sum of the values in the column</a:t>
            </a:r>
          </a:p>
          <a:p>
            <a:pPr>
              <a:lnSpc>
                <a:spcPct val="100000"/>
              </a:lnSpc>
              <a:spcBef>
                <a:spcPct val="0"/>
              </a:spcBef>
            </a:pPr>
            <a:r>
              <a:rPr lang="en-US" sz="2800" smtClean="0">
                <a:latin typeface="Courier New" pitchFamily="49" charset="0"/>
                <a:cs typeface="Courier New" pitchFamily="49" charset="0"/>
              </a:rPr>
              <a:t>Avg (field)</a:t>
            </a:r>
            <a:r>
              <a:rPr lang="en-US" sz="2800" smtClean="0"/>
              <a:t> – returns the average of the values in the column</a:t>
            </a:r>
          </a:p>
          <a:p>
            <a:pPr>
              <a:lnSpc>
                <a:spcPct val="100000"/>
              </a:lnSpc>
              <a:spcBef>
                <a:spcPct val="0"/>
              </a:spcBef>
            </a:pPr>
            <a:r>
              <a:rPr lang="en-US" sz="2800" smtClean="0">
                <a:latin typeface="Courier New" pitchFamily="49" charset="0"/>
                <a:cs typeface="Courier New" pitchFamily="49" charset="0"/>
              </a:rPr>
              <a:t>Max (field) </a:t>
            </a:r>
            <a:r>
              <a:rPr lang="en-US" sz="2800" smtClean="0"/>
              <a:t>- return the maximum value in the column</a:t>
            </a:r>
          </a:p>
          <a:p>
            <a:pPr lvl="1">
              <a:lnSpc>
                <a:spcPct val="100000"/>
              </a:lnSpc>
              <a:spcBef>
                <a:spcPct val="0"/>
              </a:spcBef>
            </a:pPr>
            <a:r>
              <a:rPr lang="en-US" sz="2800" smtClean="0"/>
              <a:t> Can be used for string values</a:t>
            </a:r>
          </a:p>
          <a:p>
            <a:pPr>
              <a:lnSpc>
                <a:spcPct val="100000"/>
              </a:lnSpc>
              <a:spcBef>
                <a:spcPct val="0"/>
              </a:spcBef>
            </a:pPr>
            <a:r>
              <a:rPr lang="en-US" sz="2800" smtClean="0">
                <a:latin typeface="Courier New" pitchFamily="49" charset="0"/>
                <a:cs typeface="Courier New" pitchFamily="49" charset="0"/>
              </a:rPr>
              <a:t>Min (field)</a:t>
            </a:r>
            <a:r>
              <a:rPr lang="en-US" sz="2800" smtClean="0"/>
              <a:t> – returns the minimum value in the column</a:t>
            </a:r>
          </a:p>
          <a:p>
            <a:pPr lvl="1">
              <a:lnSpc>
                <a:spcPct val="100000"/>
              </a:lnSpc>
              <a:spcBef>
                <a:spcPct val="0"/>
              </a:spcBef>
            </a:pPr>
            <a:r>
              <a:rPr lang="en-US" sz="2800" smtClean="0"/>
              <a:t>Can be used for string values</a:t>
            </a:r>
            <a:endParaRPr lang="bg-BG" sz="2800" smtClean="0"/>
          </a:p>
        </p:txBody>
      </p:sp>
    </p:spTree>
    <p:extLst>
      <p:ext uri="{BB962C8B-B14F-4D97-AF65-F5344CB8AC3E}">
        <p14:creationId xmlns:p14="http://schemas.microsoft.com/office/powerpoint/2010/main" xmlns="" val="309074595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Examples</a:t>
            </a:r>
            <a:endParaRPr lang="bg-BG" smtClean="0"/>
          </a:p>
        </p:txBody>
      </p:sp>
      <p:sp>
        <p:nvSpPr>
          <p:cNvPr id="3" name="Content Placeholder 2"/>
          <p:cNvSpPr>
            <a:spLocks noGrp="1"/>
          </p:cNvSpPr>
          <p:nvPr>
            <p:ph idx="1"/>
          </p:nvPr>
        </p:nvSpPr>
        <p:spPr/>
        <p:txBody>
          <a:bodyPr/>
          <a:lstStyle/>
          <a:p>
            <a:r>
              <a:rPr lang="en-US" dirty="0" smtClean="0"/>
              <a:t>Selecting minimum, maximum, average and total salary for all representatives</a:t>
            </a:r>
            <a:endParaRPr lang="bg-BG" dirty="0" smtClean="0"/>
          </a:p>
        </p:txBody>
      </p:sp>
      <p:sp>
        <p:nvSpPr>
          <p:cNvPr id="4" name="Rectangle 5"/>
          <p:cNvSpPr>
            <a:spLocks noChangeArrowheads="1"/>
          </p:cNvSpPr>
          <p:nvPr/>
        </p:nvSpPr>
        <p:spPr bwMode="auto">
          <a:xfrm>
            <a:off x="755650" y="2397136"/>
            <a:ext cx="7632700" cy="1412864"/>
          </a:xfrm>
          <a:prstGeom prst="rect">
            <a:avLst/>
          </a:prstGeom>
          <a:ln>
            <a:headEnd/>
            <a:tailEnd/>
          </a:ln>
        </p:spPr>
        <p:style>
          <a:lnRef idx="3">
            <a:schemeClr val="lt1"/>
          </a:lnRef>
          <a:fillRef idx="1">
            <a:schemeClr val="dk1"/>
          </a:fillRef>
          <a:effectRef idx="1">
            <a:schemeClr val="dk1"/>
          </a:effectRef>
          <a:fontRef idx="minor">
            <a:schemeClr val="lt1"/>
          </a:fontRef>
        </p:style>
        <p:txBody>
          <a:bodyPr tIns="90000" bIns="90000">
            <a:spAutoFit/>
          </a:bodyPr>
          <a:lstStyle/>
          <a:p>
            <a:r>
              <a:rPr lang="en-US" sz="2000" dirty="0">
                <a:effectLst>
                  <a:outerShdw blurRad="38100" dist="38100" dir="2700000" algn="tl">
                    <a:srgbClr val="000000">
                      <a:alpha val="43137"/>
                    </a:srgbClr>
                  </a:outerShdw>
                </a:effectLst>
                <a:latin typeface="Courier New" pitchFamily="49" charset="0"/>
                <a:cs typeface="Courier New" pitchFamily="49" charset="0"/>
              </a:rPr>
              <a:t>SELECT AVG(SALARY), MAX(SALARY),</a:t>
            </a:r>
          </a:p>
          <a:p>
            <a:r>
              <a:rPr lang="en-US" sz="2000" dirty="0">
                <a:effectLst>
                  <a:outerShdw blurRad="38100" dist="38100" dir="2700000" algn="tl">
                    <a:srgbClr val="000000">
                      <a:alpha val="43137"/>
                    </a:srgbClr>
                  </a:outerShdw>
                </a:effectLst>
                <a:latin typeface="Courier New" pitchFamily="49" charset="0"/>
                <a:cs typeface="Courier New" pitchFamily="49" charset="0"/>
              </a:rPr>
              <a:t>  MIN(SALARY), SUM(SALARY)</a:t>
            </a:r>
          </a:p>
          <a:p>
            <a:r>
              <a:rPr lang="en-US" sz="2000" dirty="0">
                <a:effectLst>
                  <a:outerShdw blurRad="38100" dist="38100" dir="2700000" algn="tl">
                    <a:srgbClr val="000000">
                      <a:alpha val="43137"/>
                    </a:srgbClr>
                  </a:outerShdw>
                </a:effectLst>
                <a:latin typeface="Courier New" pitchFamily="49" charset="0"/>
                <a:cs typeface="Courier New" pitchFamily="49" charset="0"/>
              </a:rPr>
              <a:t>FROM EMPLOYEES</a:t>
            </a:r>
          </a:p>
          <a:p>
            <a:r>
              <a:rPr lang="en-US" sz="2000" dirty="0">
                <a:effectLst>
                  <a:outerShdw blurRad="38100" dist="38100" dir="2700000" algn="tl">
                    <a:srgbClr val="000000">
                      <a:alpha val="43137"/>
                    </a:srgbClr>
                  </a:outerShdw>
                </a:effectLst>
                <a:latin typeface="Courier New" pitchFamily="49" charset="0"/>
                <a:cs typeface="Courier New" pitchFamily="49" charset="0"/>
              </a:rPr>
              <a:t>WHERE JOB_ID LIKE '%ACC%'</a:t>
            </a:r>
          </a:p>
        </p:txBody>
      </p:sp>
      <p:graphicFrame>
        <p:nvGraphicFramePr>
          <p:cNvPr id="5" name="Group 23"/>
          <p:cNvGraphicFramePr>
            <a:graphicFrameLocks noGrp="1"/>
          </p:cNvGraphicFramePr>
          <p:nvPr>
            <p:extLst>
              <p:ext uri="{D42A27DB-BD31-4B8C-83A1-F6EECF244321}">
                <p14:modId xmlns:p14="http://schemas.microsoft.com/office/powerpoint/2010/main" xmlns="" val="113213444"/>
              </p:ext>
            </p:extLst>
          </p:nvPr>
        </p:nvGraphicFramePr>
        <p:xfrm>
          <a:off x="755650" y="4365625"/>
          <a:ext cx="7632700" cy="732473"/>
        </p:xfrm>
        <a:graphic>
          <a:graphicData uri="http://schemas.openxmlformats.org/drawingml/2006/table">
            <a:tbl>
              <a:tblPr/>
              <a:tblGrid>
                <a:gridCol w="1922463"/>
                <a:gridCol w="1935162"/>
                <a:gridCol w="1839913"/>
                <a:gridCol w="1935162"/>
              </a:tblGrid>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bg1"/>
                          </a:solidFill>
                          <a:effectLst/>
                          <a:latin typeface="Arial" charset="0"/>
                        </a:rPr>
                        <a:t>AVG(SALARY)</a:t>
                      </a:r>
                      <a:endParaRPr kumimoji="0" lang="en-US" sz="1800" b="0" i="0" u="none" strike="noStrike" cap="none" normalizeH="0" baseline="0" noProof="1" smtClean="0">
                        <a:ln>
                          <a:noFill/>
                        </a:ln>
                        <a:solidFill>
                          <a:schemeClr val="bg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bg1"/>
                          </a:solidFill>
                          <a:effectLst/>
                          <a:latin typeface="Arial" charset="0"/>
                        </a:rPr>
                        <a:t>MAX(SALARY)</a:t>
                      </a:r>
                      <a:endParaRPr kumimoji="0" lang="en-US" sz="1800" b="0" i="0" u="none" strike="noStrike" cap="none" normalizeH="0" baseline="0" noProof="1" smtClean="0">
                        <a:ln>
                          <a:noFill/>
                        </a:ln>
                        <a:solidFill>
                          <a:schemeClr val="bg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bg1"/>
                          </a:solidFill>
                          <a:effectLst/>
                          <a:latin typeface="Arial" charset="0"/>
                        </a:rPr>
                        <a:t>MIN(SALARY)</a:t>
                      </a:r>
                      <a:endParaRPr kumimoji="0" lang="en-US" sz="1800" b="0" i="0" u="none" strike="noStrike" cap="none" normalizeH="0" baseline="0" noProof="1" smtClean="0">
                        <a:ln>
                          <a:noFill/>
                        </a:ln>
                        <a:solidFill>
                          <a:schemeClr val="bg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bg1"/>
                          </a:solidFill>
                          <a:effectLst/>
                          <a:latin typeface="Arial" charset="0"/>
                        </a:rPr>
                        <a:t>SUM(SALARY)</a:t>
                      </a:r>
                      <a:endParaRPr kumimoji="0" lang="en-US" sz="1800" b="0" i="0" u="none" strike="noStrike" cap="none" normalizeH="0" baseline="0" noProof="1" smtClean="0">
                        <a:ln>
                          <a:noFill/>
                        </a:ln>
                        <a:solidFill>
                          <a:schemeClr val="bg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2D050"/>
                    </a:solidFill>
                  </a:tcPr>
                </a:tc>
              </a:tr>
              <a:tr h="3667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7983.333333</a:t>
                      </a:r>
                      <a:endParaRPr kumimoji="0" lang="bg-BG" sz="1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9000.00</a:t>
                      </a:r>
                      <a:endParaRPr kumimoji="0" lang="bg-BG" sz="18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6900.00</a:t>
                      </a:r>
                      <a:endParaRPr kumimoji="0" lang="bg-BG" sz="1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47900.00</a:t>
                      </a:r>
                      <a:endParaRPr kumimoji="0" lang="bg-BG" sz="1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xmlns="" val="300003807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Examples (2)</a:t>
            </a:r>
            <a:endParaRPr lang="bg-BG" smtClean="0"/>
          </a:p>
        </p:txBody>
      </p:sp>
      <p:sp>
        <p:nvSpPr>
          <p:cNvPr id="3" name="Content Placeholder 2"/>
          <p:cNvSpPr>
            <a:spLocks noGrp="1"/>
          </p:cNvSpPr>
          <p:nvPr>
            <p:ph idx="1"/>
          </p:nvPr>
        </p:nvSpPr>
        <p:spPr/>
        <p:txBody>
          <a:bodyPr/>
          <a:lstStyle/>
          <a:p>
            <a:r>
              <a:rPr lang="en-US" dirty="0" smtClean="0"/>
              <a:t>Selecting earliest and latest date of hiring of employee</a:t>
            </a:r>
          </a:p>
          <a:p>
            <a:pPr lvl="1"/>
            <a:r>
              <a:rPr lang="en-US" dirty="0" smtClean="0"/>
              <a:t>Dates are stored as numbers so the numeric aggregate functions can be applied to them</a:t>
            </a:r>
            <a:endParaRPr lang="bg-BG" dirty="0" smtClean="0"/>
          </a:p>
        </p:txBody>
      </p:sp>
      <p:sp>
        <p:nvSpPr>
          <p:cNvPr id="4" name="Rectangle 22"/>
          <p:cNvSpPr>
            <a:spLocks noChangeArrowheads="1"/>
          </p:cNvSpPr>
          <p:nvPr/>
        </p:nvSpPr>
        <p:spPr bwMode="auto">
          <a:xfrm>
            <a:off x="900113" y="3733800"/>
            <a:ext cx="7478712" cy="797311"/>
          </a:xfrm>
          <a:prstGeom prst="rect">
            <a:avLst/>
          </a:prstGeom>
          <a:ln>
            <a:headEnd/>
            <a:tailEnd/>
          </a:ln>
        </p:spPr>
        <p:style>
          <a:lnRef idx="3">
            <a:schemeClr val="lt1"/>
          </a:lnRef>
          <a:fillRef idx="1">
            <a:schemeClr val="dk1"/>
          </a:fillRef>
          <a:effectRef idx="1">
            <a:schemeClr val="dk1"/>
          </a:effectRef>
          <a:fontRef idx="minor">
            <a:schemeClr val="lt1"/>
          </a:fontRef>
        </p:style>
        <p:txBody>
          <a:bodyPr tIns="90000" bIns="90000">
            <a:spAutoFit/>
          </a:bodyPr>
          <a:lstStyle/>
          <a:p>
            <a:pPr>
              <a:defRPr/>
            </a:pPr>
            <a:r>
              <a:rPr lang="en-US" sz="2000" dirty="0">
                <a:effectLst>
                  <a:outerShdw blurRad="38100" dist="38100" dir="2700000" algn="tl">
                    <a:srgbClr val="000000">
                      <a:alpha val="43137"/>
                    </a:srgbClr>
                  </a:outerShdw>
                </a:effectLst>
                <a:latin typeface="Courier New" pitchFamily="49" charset="0"/>
                <a:cs typeface="Courier New" pitchFamily="49" charset="0"/>
              </a:rPr>
              <a:t>SELECT MIN(HIRE_DATE), MAX(HIRE_DATE)</a:t>
            </a:r>
          </a:p>
          <a:p>
            <a:pPr>
              <a:defRPr/>
            </a:pPr>
            <a:r>
              <a:rPr lang="en-US" sz="2000" dirty="0">
                <a:effectLst>
                  <a:outerShdw blurRad="38100" dist="38100" dir="2700000" algn="tl">
                    <a:srgbClr val="000000">
                      <a:alpha val="43137"/>
                    </a:srgbClr>
                  </a:outerShdw>
                </a:effectLst>
                <a:latin typeface="Courier New" pitchFamily="49" charset="0"/>
                <a:cs typeface="Courier New" pitchFamily="49" charset="0"/>
              </a:rPr>
              <a:t>FROM EMPLOYEES</a:t>
            </a:r>
          </a:p>
        </p:txBody>
      </p:sp>
      <p:graphicFrame>
        <p:nvGraphicFramePr>
          <p:cNvPr id="38930" name="Group 18"/>
          <p:cNvGraphicFramePr>
            <a:graphicFrameLocks noGrp="1"/>
          </p:cNvGraphicFramePr>
          <p:nvPr>
            <p:extLst>
              <p:ext uri="{D42A27DB-BD31-4B8C-83A1-F6EECF244321}">
                <p14:modId xmlns:p14="http://schemas.microsoft.com/office/powerpoint/2010/main" xmlns="" val="3289583362"/>
              </p:ext>
            </p:extLst>
          </p:nvPr>
        </p:nvGraphicFramePr>
        <p:xfrm>
          <a:off x="900113" y="4983163"/>
          <a:ext cx="7478712" cy="731520"/>
        </p:xfrm>
        <a:graphic>
          <a:graphicData uri="http://schemas.openxmlformats.org/drawingml/2006/table">
            <a:tbl>
              <a:tblPr/>
              <a:tblGrid>
                <a:gridCol w="3670300"/>
                <a:gridCol w="3808412"/>
              </a:tblGrid>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bg1"/>
                          </a:solidFill>
                          <a:effectLst/>
                          <a:latin typeface="Arial" charset="0"/>
                        </a:rPr>
                        <a:t>MIN(HIRE_DATE)</a:t>
                      </a:r>
                      <a:endParaRPr kumimoji="0" lang="en-US" sz="1800" b="0" i="0" u="none" strike="noStrike" cap="none" normalizeH="0" baseline="0" noProof="1" smtClean="0">
                        <a:ln>
                          <a:noFill/>
                        </a:ln>
                        <a:solidFill>
                          <a:schemeClr val="bg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bg1"/>
                          </a:solidFill>
                          <a:effectLst/>
                          <a:latin typeface="Arial" charset="0"/>
                        </a:rPr>
                        <a:t>MAX(HIRE_DATE)</a:t>
                      </a:r>
                      <a:endParaRPr kumimoji="0" lang="en-US" sz="1800" b="0" i="0" u="none" strike="noStrike" cap="none" normalizeH="0" baseline="0" noProof="1" smtClean="0">
                        <a:ln>
                          <a:noFill/>
                        </a:ln>
                        <a:solidFill>
                          <a:schemeClr val="bg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2D050"/>
                    </a:solidFill>
                  </a:tcPr>
                </a:tc>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1987-06-17 00:00:00</a:t>
                      </a:r>
                      <a:endParaRPr kumimoji="0" lang="en-US" sz="1800" b="0" i="0" u="none" strike="noStrike" cap="none" normalizeH="0" baseline="0" noProof="1"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2000-04-21 00:00:00</a:t>
                      </a:r>
                      <a:endParaRPr kumimoji="0" lang="en-US" sz="1800" b="0" i="0" u="none" strike="noStrike" cap="none" normalizeH="0" baseline="0" noProof="1"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xmlns="" val="221293392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Examples (3)</a:t>
            </a:r>
            <a:endParaRPr lang="bg-BG" smtClean="0"/>
          </a:p>
        </p:txBody>
      </p:sp>
      <p:sp>
        <p:nvSpPr>
          <p:cNvPr id="3" name="Content Placeholder 2"/>
          <p:cNvSpPr>
            <a:spLocks noGrp="1"/>
          </p:cNvSpPr>
          <p:nvPr>
            <p:ph idx="1"/>
          </p:nvPr>
        </p:nvSpPr>
        <p:spPr/>
        <p:txBody>
          <a:bodyPr/>
          <a:lstStyle/>
          <a:p>
            <a:r>
              <a:rPr lang="en-US" smtClean="0"/>
              <a:t>Counting the employees in department with id 50</a:t>
            </a:r>
          </a:p>
          <a:p>
            <a:endParaRPr lang="en-US" smtClean="0"/>
          </a:p>
          <a:p>
            <a:endParaRPr lang="en-US" sz="2000" smtClean="0"/>
          </a:p>
          <a:p>
            <a:r>
              <a:rPr lang="en-US" smtClean="0">
                <a:latin typeface="Courier New" pitchFamily="49" charset="0"/>
                <a:cs typeface="Courier New" pitchFamily="49" charset="0"/>
              </a:rPr>
              <a:t>Count</a:t>
            </a:r>
            <a:r>
              <a:rPr lang="en-US" smtClean="0"/>
              <a:t> only counts the values, different from </a:t>
            </a:r>
            <a:r>
              <a:rPr lang="en-US" smtClean="0">
                <a:latin typeface="Courier New" pitchFamily="49" charset="0"/>
                <a:cs typeface="Courier New" pitchFamily="49" charset="0"/>
              </a:rPr>
              <a:t>null</a:t>
            </a:r>
          </a:p>
        </p:txBody>
      </p:sp>
      <p:sp>
        <p:nvSpPr>
          <p:cNvPr id="4" name="Rectangle 22"/>
          <p:cNvSpPr>
            <a:spLocks noChangeArrowheads="1"/>
          </p:cNvSpPr>
          <p:nvPr/>
        </p:nvSpPr>
        <p:spPr bwMode="auto">
          <a:xfrm>
            <a:off x="755650" y="2286000"/>
            <a:ext cx="5256213" cy="797311"/>
          </a:xfrm>
          <a:prstGeom prst="rect">
            <a:avLst/>
          </a:prstGeom>
          <a:ln>
            <a:headEnd/>
            <a:tailEnd/>
          </a:ln>
        </p:spPr>
        <p:style>
          <a:lnRef idx="3">
            <a:schemeClr val="lt1"/>
          </a:lnRef>
          <a:fillRef idx="1">
            <a:schemeClr val="dk1"/>
          </a:fillRef>
          <a:effectRef idx="1">
            <a:schemeClr val="dk1"/>
          </a:effectRef>
          <a:fontRef idx="minor">
            <a:schemeClr val="lt1"/>
          </a:fontRef>
        </p:style>
        <p:txBody>
          <a:bodyPr tIns="90000" bIns="90000">
            <a:spAutoFit/>
          </a:bodyPr>
          <a:lstStyle/>
          <a:p>
            <a:pPr>
              <a:defRPr/>
            </a:pPr>
            <a:r>
              <a:rPr lang="en-US" sz="2000" dirty="0">
                <a:effectLst>
                  <a:outerShdw blurRad="38100" dist="38100" dir="2700000" algn="tl">
                    <a:srgbClr val="000000">
                      <a:alpha val="43137"/>
                    </a:srgbClr>
                  </a:outerShdw>
                </a:effectLst>
                <a:latin typeface="Courier New" pitchFamily="49" charset="0"/>
                <a:cs typeface="Courier New" pitchFamily="49" charset="0"/>
              </a:rPr>
              <a:t>SELECT COUNT(*) FROM EMPLOYEES</a:t>
            </a:r>
          </a:p>
          <a:p>
            <a:pPr>
              <a:defRPr/>
            </a:pPr>
            <a:r>
              <a:rPr lang="en-US" sz="2000" dirty="0">
                <a:effectLst>
                  <a:outerShdw blurRad="38100" dist="38100" dir="2700000" algn="tl">
                    <a:srgbClr val="000000">
                      <a:alpha val="43137"/>
                    </a:srgbClr>
                  </a:outerShdw>
                </a:effectLst>
                <a:latin typeface="Courier New" pitchFamily="49" charset="0"/>
                <a:cs typeface="Courier New" pitchFamily="49" charset="0"/>
              </a:rPr>
              <a:t>WHERE DEPARTMENT_ID = 50</a:t>
            </a:r>
          </a:p>
        </p:txBody>
      </p:sp>
      <p:graphicFrame>
        <p:nvGraphicFramePr>
          <p:cNvPr id="5" name="Group 23"/>
          <p:cNvGraphicFramePr>
            <a:graphicFrameLocks noGrp="1"/>
          </p:cNvGraphicFramePr>
          <p:nvPr>
            <p:extLst>
              <p:ext uri="{D42A27DB-BD31-4B8C-83A1-F6EECF244321}">
                <p14:modId xmlns:p14="http://schemas.microsoft.com/office/powerpoint/2010/main" xmlns="" val="1885673203"/>
              </p:ext>
            </p:extLst>
          </p:nvPr>
        </p:nvGraphicFramePr>
        <p:xfrm>
          <a:off x="6477000" y="2286000"/>
          <a:ext cx="1800225" cy="792163"/>
        </p:xfrm>
        <a:graphic>
          <a:graphicData uri="http://schemas.openxmlformats.org/drawingml/2006/table">
            <a:tbl>
              <a:tblPr/>
              <a:tblGrid>
                <a:gridCol w="1800225"/>
              </a:tblGrid>
              <a:tr h="396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bg1"/>
                          </a:solidFill>
                          <a:effectLst/>
                          <a:latin typeface="Arial" charset="0"/>
                        </a:rPr>
                        <a:t>COUNT(*)</a:t>
                      </a:r>
                      <a:endParaRPr kumimoji="0" lang="en-US" sz="1800" b="0" i="0" u="none" strike="noStrike" cap="none" normalizeH="0" baseline="0" noProof="1" smtClean="0">
                        <a:ln>
                          <a:noFill/>
                        </a:ln>
                        <a:solidFill>
                          <a:schemeClr val="bg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2D050"/>
                    </a:solidFill>
                  </a:tcPr>
                </a:tc>
              </a:tr>
              <a:tr h="395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45</a:t>
                      </a:r>
                      <a:endParaRPr kumimoji="0" lang="en-US" sz="1800" b="0" i="0" u="none" strike="noStrike" cap="none" normalizeH="0" baseline="0" noProof="1"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xmlns="" val="342216826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Aggregating and </a:t>
            </a:r>
            <a:r>
              <a:rPr lang="en-US" smtClean="0">
                <a:latin typeface="Courier New" pitchFamily="49" charset="0"/>
              </a:rPr>
              <a:t>null</a:t>
            </a:r>
            <a:endParaRPr lang="bg-BG" smtClean="0">
              <a:latin typeface="Courier New" pitchFamily="49" charset="0"/>
            </a:endParaRPr>
          </a:p>
        </p:txBody>
      </p:sp>
      <p:sp>
        <p:nvSpPr>
          <p:cNvPr id="3" name="Content Placeholder 2"/>
          <p:cNvSpPr>
            <a:spLocks noGrp="1"/>
          </p:cNvSpPr>
          <p:nvPr>
            <p:ph idx="1"/>
          </p:nvPr>
        </p:nvSpPr>
        <p:spPr/>
        <p:txBody>
          <a:bodyPr/>
          <a:lstStyle/>
          <a:p>
            <a:r>
              <a:rPr lang="en-US" smtClean="0"/>
              <a:t>The aggregate functions ignore the null values</a:t>
            </a:r>
            <a:endParaRPr lang="bg-BG" smtClean="0"/>
          </a:p>
        </p:txBody>
      </p:sp>
      <p:sp>
        <p:nvSpPr>
          <p:cNvPr id="4" name="Rectangle 4"/>
          <p:cNvSpPr>
            <a:spLocks noChangeArrowheads="1"/>
          </p:cNvSpPr>
          <p:nvPr/>
        </p:nvSpPr>
        <p:spPr bwMode="auto">
          <a:xfrm>
            <a:off x="611188" y="4191000"/>
            <a:ext cx="4679950" cy="797311"/>
          </a:xfrm>
          <a:prstGeom prst="rect">
            <a:avLst/>
          </a:prstGeom>
          <a:ln>
            <a:headEnd/>
            <a:tailEnd/>
          </a:ln>
        </p:spPr>
        <p:style>
          <a:lnRef idx="3">
            <a:schemeClr val="lt1"/>
          </a:lnRef>
          <a:fillRef idx="1">
            <a:schemeClr val="dk1"/>
          </a:fillRef>
          <a:effectRef idx="1">
            <a:schemeClr val="dk1"/>
          </a:effectRef>
          <a:fontRef idx="minor">
            <a:schemeClr val="lt1"/>
          </a:fontRef>
        </p:style>
        <p:txBody>
          <a:bodyPr tIns="90000" bIns="90000">
            <a:spAutoFit/>
          </a:bodyPr>
          <a:lstStyle/>
          <a:p>
            <a:r>
              <a:rPr lang="en-US" sz="2000" dirty="0">
                <a:effectLst>
                  <a:outerShdw blurRad="38100" dist="38100" dir="2700000" algn="tl">
                    <a:srgbClr val="000000">
                      <a:alpha val="43137"/>
                    </a:srgbClr>
                  </a:outerShdw>
                </a:effectLst>
                <a:latin typeface="Courier New" pitchFamily="49" charset="0"/>
                <a:cs typeface="Courier New" pitchFamily="49" charset="0"/>
              </a:rPr>
              <a:t>SELECT AVG(COMMISSION_PCT) FROM EMPLOYEES</a:t>
            </a:r>
          </a:p>
        </p:txBody>
      </p:sp>
      <p:graphicFrame>
        <p:nvGraphicFramePr>
          <p:cNvPr id="5" name="Group 5"/>
          <p:cNvGraphicFramePr>
            <a:graphicFrameLocks noGrp="1"/>
          </p:cNvGraphicFramePr>
          <p:nvPr>
            <p:extLst>
              <p:ext uri="{D42A27DB-BD31-4B8C-83A1-F6EECF244321}">
                <p14:modId xmlns:p14="http://schemas.microsoft.com/office/powerpoint/2010/main" xmlns="" val="3201560021"/>
              </p:ext>
            </p:extLst>
          </p:nvPr>
        </p:nvGraphicFramePr>
        <p:xfrm>
          <a:off x="5435600" y="4196148"/>
          <a:ext cx="3168650" cy="792163"/>
        </p:xfrm>
        <a:graphic>
          <a:graphicData uri="http://schemas.openxmlformats.org/drawingml/2006/table">
            <a:tbl>
              <a:tblPr/>
              <a:tblGrid>
                <a:gridCol w="3168650"/>
              </a:tblGrid>
              <a:tr h="396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bg1"/>
                          </a:solidFill>
                          <a:effectLst/>
                          <a:latin typeface="Arial" charset="0"/>
                        </a:rPr>
                        <a:t>AVG(COMMISSION)</a:t>
                      </a:r>
                      <a:endParaRPr kumimoji="0" lang="en-US" sz="1800" b="0" i="0" u="none" strike="noStrike" cap="none" normalizeH="0" baseline="0" noProof="1" smtClean="0">
                        <a:ln>
                          <a:noFill/>
                        </a:ln>
                        <a:solidFill>
                          <a:schemeClr val="bg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2D050"/>
                    </a:solidFill>
                  </a:tcPr>
                </a:tc>
              </a:tr>
              <a:tr h="395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0.222857</a:t>
                      </a:r>
                      <a:endParaRPr kumimoji="0" lang="en-US" sz="1800" b="0" i="0" u="none" strike="noStrike" cap="none" normalizeH="0" baseline="0" noProof="1"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 name="Group 49"/>
          <p:cNvGraphicFramePr>
            <a:graphicFrameLocks noGrp="1"/>
          </p:cNvGraphicFramePr>
          <p:nvPr>
            <p:extLst>
              <p:ext uri="{D42A27DB-BD31-4B8C-83A1-F6EECF244321}">
                <p14:modId xmlns:p14="http://schemas.microsoft.com/office/powerpoint/2010/main" xmlns="" val="2748567631"/>
              </p:ext>
            </p:extLst>
          </p:nvPr>
        </p:nvGraphicFramePr>
        <p:xfrm>
          <a:off x="2552700" y="2133600"/>
          <a:ext cx="4038600" cy="1463040"/>
        </p:xfrm>
        <a:graphic>
          <a:graphicData uri="http://schemas.openxmlformats.org/drawingml/2006/table">
            <a:tbl>
              <a:tblPr/>
              <a:tblGrid>
                <a:gridCol w="2411412"/>
                <a:gridCol w="1627188"/>
              </a:tblGrid>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bg1"/>
                          </a:solidFill>
                          <a:effectLst/>
                          <a:latin typeface="Arial" charset="0"/>
                        </a:rPr>
                        <a:t>EMPLOYEE_ID</a:t>
                      </a:r>
                      <a:endParaRPr kumimoji="0" lang="en-US" sz="1800" b="0" i="0" u="none" strike="noStrike" cap="none" normalizeH="0" baseline="0" noProof="1" smtClean="0">
                        <a:ln>
                          <a:noFill/>
                        </a:ln>
                        <a:solidFill>
                          <a:schemeClr val="bg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bg1"/>
                          </a:solidFill>
                          <a:effectLst/>
                          <a:latin typeface="Arial" charset="0"/>
                        </a:rPr>
                        <a:t>COMMISION</a:t>
                      </a:r>
                      <a:endParaRPr kumimoji="0" lang="en-US" sz="1800" b="0" i="0" u="none" strike="noStrike" cap="none" normalizeH="0" baseline="0" noProof="1" smtClean="0">
                        <a:ln>
                          <a:noFill/>
                        </a:ln>
                        <a:solidFill>
                          <a:schemeClr val="bg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2D050"/>
                    </a:solidFill>
                  </a:tcPr>
                </a:tc>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bg-BG" sz="1800" b="0" i="0" u="none" strike="noStrike" cap="none" normalizeH="0" baseline="0" smtClean="0">
                          <a:ln>
                            <a:noFill/>
                          </a:ln>
                          <a:solidFill>
                            <a:schemeClr val="tx1"/>
                          </a:solidFill>
                          <a:effectLst/>
                          <a:latin typeface="Arial"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20</a:t>
                      </a:r>
                      <a:endParaRPr kumimoji="0" lang="bg-BG"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101</a:t>
                      </a:r>
                      <a:endParaRPr kumimoji="0" lang="bg-BG" sz="1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10</a:t>
                      </a:r>
                      <a:endParaRPr kumimoji="0" lang="bg-BG" sz="1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bg-BG" sz="1800" b="0" i="0" u="none" strike="noStrike" cap="none" normalizeH="0" baseline="0" smtClean="0">
                          <a:ln>
                            <a:noFill/>
                          </a:ln>
                          <a:solidFill>
                            <a:schemeClr val="tx1"/>
                          </a:solidFill>
                          <a:effectLst/>
                          <a:latin typeface="Arial" charset="0"/>
                        </a:rPr>
                        <a:t>10</a:t>
                      </a:r>
                      <a:r>
                        <a:rPr kumimoji="0" lang="en-US" sz="1800" b="0" i="0" u="none" strike="noStrike" cap="none" normalizeH="0" baseline="0" smtClean="0">
                          <a:ln>
                            <a:noFill/>
                          </a:ln>
                          <a:solidFill>
                            <a:schemeClr val="tx1"/>
                          </a:solidFill>
                          <a:effectLst/>
                          <a:latin typeface="Arial" charset="0"/>
                        </a:rPr>
                        <a:t>2</a:t>
                      </a:r>
                      <a:endParaRPr kumimoji="0" lang="bg-BG" sz="1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(null)</a:t>
                      </a:r>
                      <a:endParaRPr kumimoji="0" lang="bg-BG"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xmlns="" val="67825793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Nested Queries</a:t>
            </a:r>
            <a:endParaRPr lang="bg-BG" smtClean="0"/>
          </a:p>
        </p:txBody>
      </p:sp>
      <p:sp>
        <p:nvSpPr>
          <p:cNvPr id="3" name="Content Placeholder 2"/>
          <p:cNvSpPr>
            <a:spLocks noGrp="1"/>
          </p:cNvSpPr>
          <p:nvPr>
            <p:ph idx="1"/>
          </p:nvPr>
        </p:nvSpPr>
        <p:spPr>
          <a:xfrm>
            <a:off x="323850" y="914400"/>
            <a:ext cx="8496300" cy="5329238"/>
          </a:xfrm>
        </p:spPr>
        <p:txBody>
          <a:bodyPr/>
          <a:lstStyle/>
          <a:p>
            <a:pPr>
              <a:lnSpc>
                <a:spcPct val="85000"/>
              </a:lnSpc>
              <a:spcBef>
                <a:spcPct val="0"/>
              </a:spcBef>
            </a:pPr>
            <a:r>
              <a:rPr lang="en-US" sz="2800" dirty="0" smtClean="0"/>
              <a:t>Select queries can be used in other queries</a:t>
            </a:r>
          </a:p>
          <a:p>
            <a:pPr lvl="1">
              <a:lnSpc>
                <a:spcPct val="85000"/>
              </a:lnSpc>
              <a:spcBef>
                <a:spcPct val="0"/>
              </a:spcBef>
            </a:pPr>
            <a:r>
              <a:rPr lang="en-US" sz="2800" dirty="0" smtClean="0"/>
              <a:t>Join result of select query instead of table</a:t>
            </a:r>
          </a:p>
          <a:p>
            <a:pPr lvl="1">
              <a:lnSpc>
                <a:spcPct val="85000"/>
              </a:lnSpc>
              <a:spcBef>
                <a:spcPct val="0"/>
              </a:spcBef>
            </a:pPr>
            <a:r>
              <a:rPr lang="en-US" sz="2800" dirty="0" smtClean="0"/>
              <a:t>Result of select query, as value or list of values in comparison</a:t>
            </a:r>
            <a:endParaRPr lang="bg-BG" sz="2800" dirty="0" smtClean="0"/>
          </a:p>
        </p:txBody>
      </p:sp>
      <p:sp>
        <p:nvSpPr>
          <p:cNvPr id="46084" name="Rectangle 4"/>
          <p:cNvSpPr>
            <a:spLocks noChangeArrowheads="1"/>
          </p:cNvSpPr>
          <p:nvPr/>
        </p:nvSpPr>
        <p:spPr bwMode="auto">
          <a:xfrm>
            <a:off x="791369" y="2636838"/>
            <a:ext cx="7561262" cy="3914775"/>
          </a:xfrm>
          <a:prstGeom prst="rect">
            <a:avLst/>
          </a:prstGeom>
          <a:ln>
            <a:headEnd/>
            <a:tailEnd/>
          </a:ln>
        </p:spPr>
        <p:style>
          <a:lnRef idx="3">
            <a:schemeClr val="lt1"/>
          </a:lnRef>
          <a:fillRef idx="1">
            <a:schemeClr val="dk1"/>
          </a:fillRef>
          <a:effectRef idx="1">
            <a:schemeClr val="dk1"/>
          </a:effectRef>
          <a:fontRef idx="minor">
            <a:schemeClr val="lt1"/>
          </a:fontRef>
        </p:style>
        <p:txBody>
          <a:bodyPr tIns="90000" bIns="90000">
            <a:spAutoFit/>
          </a:bodyPr>
          <a:lstStyle/>
          <a:p>
            <a:pPr>
              <a:lnSpc>
                <a:spcPct val="80000"/>
              </a:lnSpc>
            </a:pPr>
            <a:r>
              <a:rPr lang="en-US" sz="1800" dirty="0">
                <a:latin typeface="Courier New" pitchFamily="49" charset="0"/>
                <a:cs typeface="Courier New" pitchFamily="49" charset="0"/>
              </a:rPr>
              <a:t>SELECT FIRST_NAME, LAST_NAME, SALARY</a:t>
            </a:r>
          </a:p>
          <a:p>
            <a:pPr>
              <a:lnSpc>
                <a:spcPct val="80000"/>
              </a:lnSpc>
            </a:pPr>
            <a:r>
              <a:rPr lang="en-US" sz="1800" dirty="0">
                <a:latin typeface="Courier New" pitchFamily="49" charset="0"/>
                <a:cs typeface="Courier New" pitchFamily="49" charset="0"/>
              </a:rPr>
              <a:t>FROM EMPLOYEES</a:t>
            </a:r>
          </a:p>
          <a:p>
            <a:pPr>
              <a:lnSpc>
                <a:spcPct val="80000"/>
              </a:lnSpc>
            </a:pPr>
            <a:r>
              <a:rPr lang="en-US" sz="1800" dirty="0">
                <a:latin typeface="Courier New" pitchFamily="49" charset="0"/>
                <a:cs typeface="Courier New" pitchFamily="49" charset="0"/>
              </a:rPr>
              <a:t>WHERE SALARY </a:t>
            </a:r>
            <a:r>
              <a:rPr lang="en-US" sz="1800" dirty="0" smtClean="0">
                <a:latin typeface="Courier New" pitchFamily="49" charset="0"/>
                <a:cs typeface="Courier New" pitchFamily="49" charset="0"/>
              </a:rPr>
              <a:t>=</a:t>
            </a:r>
            <a:endParaRPr lang="en-US" sz="1800" dirty="0">
              <a:latin typeface="Courier New" pitchFamily="49" charset="0"/>
              <a:cs typeface="Courier New" pitchFamily="49" charset="0"/>
            </a:endParaRPr>
          </a:p>
          <a:p>
            <a:pPr>
              <a:lnSpc>
                <a:spcPct val="80000"/>
              </a:lnSpc>
            </a:pPr>
            <a:r>
              <a:rPr lang="en-US" sz="1800" dirty="0">
                <a:latin typeface="Courier New" pitchFamily="49" charset="0"/>
                <a:cs typeface="Courier New" pitchFamily="49" charset="0"/>
              </a:rPr>
              <a:t>  (</a:t>
            </a:r>
            <a:r>
              <a:rPr lang="en-US" sz="1800" dirty="0">
                <a:solidFill>
                  <a:srgbClr val="FF0000"/>
                </a:solidFill>
                <a:latin typeface="Courier New" pitchFamily="49" charset="0"/>
                <a:cs typeface="Courier New" pitchFamily="49" charset="0"/>
              </a:rPr>
              <a:t>SELECT MAX(SALARY) FROM EMPLOYEES</a:t>
            </a:r>
            <a:r>
              <a:rPr lang="en-US" sz="1800" dirty="0">
                <a:latin typeface="Courier New" pitchFamily="49" charset="0"/>
                <a:cs typeface="Courier New" pitchFamily="49" charset="0"/>
              </a:rPr>
              <a:t>)</a:t>
            </a:r>
          </a:p>
          <a:p>
            <a:pPr>
              <a:lnSpc>
                <a:spcPct val="80000"/>
              </a:lnSpc>
            </a:pPr>
            <a:endParaRPr lang="en-US" sz="1800" dirty="0">
              <a:latin typeface="Courier New" pitchFamily="49" charset="0"/>
              <a:cs typeface="Courier New" pitchFamily="49" charset="0"/>
            </a:endParaRPr>
          </a:p>
          <a:p>
            <a:pPr>
              <a:lnSpc>
                <a:spcPct val="80000"/>
              </a:lnSpc>
            </a:pPr>
            <a:r>
              <a:rPr lang="en-US" sz="1800" dirty="0">
                <a:latin typeface="Courier New" pitchFamily="49" charset="0"/>
                <a:cs typeface="Courier New" pitchFamily="49" charset="0"/>
              </a:rPr>
              <a:t>SELECT FIRST_NAME, LAST_NAME, SALARY</a:t>
            </a:r>
          </a:p>
          <a:p>
            <a:pPr>
              <a:lnSpc>
                <a:spcPct val="80000"/>
              </a:lnSpc>
            </a:pPr>
            <a:r>
              <a:rPr lang="en-US" sz="1800" dirty="0">
                <a:latin typeface="Courier New" pitchFamily="49" charset="0"/>
                <a:cs typeface="Courier New" pitchFamily="49" charset="0"/>
              </a:rPr>
              <a:t>FROM EMPLOYEES</a:t>
            </a:r>
          </a:p>
          <a:p>
            <a:pPr>
              <a:lnSpc>
                <a:spcPct val="80000"/>
              </a:lnSpc>
            </a:pPr>
            <a:r>
              <a:rPr lang="en-US" sz="1800" dirty="0">
                <a:latin typeface="Courier New" pitchFamily="49" charset="0"/>
                <a:cs typeface="Courier New" pitchFamily="49" charset="0"/>
              </a:rPr>
              <a:t>WHERE DEPARTMENT_ID IN </a:t>
            </a:r>
          </a:p>
          <a:p>
            <a:pPr>
              <a:lnSpc>
                <a:spcPct val="80000"/>
              </a:lnSpc>
            </a:pPr>
            <a:r>
              <a:rPr lang="en-US" sz="1800" dirty="0">
                <a:latin typeface="Courier New" pitchFamily="49" charset="0"/>
                <a:cs typeface="Courier New" pitchFamily="49" charset="0"/>
              </a:rPr>
              <a:t>  (</a:t>
            </a:r>
            <a:r>
              <a:rPr lang="en-US" sz="1800" dirty="0">
                <a:solidFill>
                  <a:srgbClr val="FF0000"/>
                </a:solidFill>
                <a:latin typeface="Courier New" pitchFamily="49" charset="0"/>
                <a:cs typeface="Courier New" pitchFamily="49" charset="0"/>
              </a:rPr>
              <a:t>SELECT DEPARTMENT_ID FROM DEPARTMENTS</a:t>
            </a:r>
          </a:p>
          <a:p>
            <a:pPr>
              <a:lnSpc>
                <a:spcPct val="80000"/>
              </a:lnSpc>
            </a:pPr>
            <a:r>
              <a:rPr lang="en-US" sz="1800" dirty="0">
                <a:solidFill>
                  <a:srgbClr val="FF0000"/>
                </a:solidFill>
                <a:latin typeface="Courier New" pitchFamily="49" charset="0"/>
                <a:cs typeface="Courier New" pitchFamily="49" charset="0"/>
              </a:rPr>
              <a:t>   WHERE DEPARTMENT_NAME='Accounting'</a:t>
            </a:r>
            <a:r>
              <a:rPr lang="en-US" sz="1800" dirty="0">
                <a:latin typeface="Courier New" pitchFamily="49" charset="0"/>
                <a:cs typeface="Courier New" pitchFamily="49" charset="0"/>
              </a:rPr>
              <a:t>)</a:t>
            </a:r>
          </a:p>
          <a:p>
            <a:pPr>
              <a:lnSpc>
                <a:spcPct val="80000"/>
              </a:lnSpc>
            </a:pPr>
            <a:endParaRPr lang="en-US" sz="1800" dirty="0">
              <a:latin typeface="Courier New" pitchFamily="49" charset="0"/>
              <a:cs typeface="Courier New" pitchFamily="49" charset="0"/>
            </a:endParaRPr>
          </a:p>
          <a:p>
            <a:pPr>
              <a:lnSpc>
                <a:spcPct val="80000"/>
              </a:lnSpc>
            </a:pPr>
            <a:r>
              <a:rPr lang="en-US" sz="1800" dirty="0">
                <a:latin typeface="Courier New" pitchFamily="49" charset="0"/>
                <a:cs typeface="Courier New" pitchFamily="49" charset="0"/>
              </a:rPr>
              <a:t>SELECT D.DEPARTMENT_NAME, E.FIRST_NAME, E.SALARY</a:t>
            </a:r>
          </a:p>
          <a:p>
            <a:pPr>
              <a:lnSpc>
                <a:spcPct val="80000"/>
              </a:lnSpc>
            </a:pPr>
            <a:r>
              <a:rPr lang="en-US" sz="1800" dirty="0">
                <a:latin typeface="Courier New" pitchFamily="49" charset="0"/>
                <a:cs typeface="Courier New" pitchFamily="49" charset="0"/>
              </a:rPr>
              <a:t>FROM DEPARTMENTS D</a:t>
            </a:r>
          </a:p>
          <a:p>
            <a:pPr>
              <a:lnSpc>
                <a:spcPct val="80000"/>
              </a:lnSpc>
            </a:pPr>
            <a:r>
              <a:rPr lang="en-US" sz="1800" dirty="0">
                <a:latin typeface="Courier New" pitchFamily="49" charset="0"/>
                <a:cs typeface="Courier New" pitchFamily="49" charset="0"/>
              </a:rPr>
              <a:t>LEFT JOIN (SELECT EMPLOYEE_ID, FIRST_NAME, DEPARTMENT_ID, SALARY FROM EMPLOYEES WHERE SALARY &gt; 10000) E</a:t>
            </a:r>
          </a:p>
          <a:p>
            <a:pPr>
              <a:lnSpc>
                <a:spcPct val="80000"/>
              </a:lnSpc>
            </a:pPr>
            <a:r>
              <a:rPr lang="en-US" sz="1800" dirty="0">
                <a:latin typeface="Courier New" pitchFamily="49" charset="0"/>
                <a:cs typeface="Courier New" pitchFamily="49" charset="0"/>
              </a:rPr>
              <a:t>ON E.DEPARTMENT_ID = D.DEPARTMENT_ID</a:t>
            </a:r>
          </a:p>
        </p:txBody>
      </p:sp>
    </p:spTree>
    <p:extLst>
      <p:ext uri="{BB962C8B-B14F-4D97-AF65-F5344CB8AC3E}">
        <p14:creationId xmlns:p14="http://schemas.microsoft.com/office/powerpoint/2010/main" xmlns="" val="369334093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ctrTitle"/>
          </p:nvPr>
        </p:nvSpPr>
        <p:spPr>
          <a:xfrm>
            <a:off x="1619250" y="2924175"/>
            <a:ext cx="5832475" cy="719138"/>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ctr">
              <a:lnSpc>
                <a:spcPct val="110000"/>
              </a:lnSpc>
            </a:pPr>
            <a:r>
              <a:rPr lang="en-US" smtClean="0"/>
              <a:t>Nested Queries</a:t>
            </a:r>
            <a:endParaRPr lang="bg-BG" smtClean="0"/>
          </a:p>
        </p:txBody>
      </p:sp>
      <p:sp>
        <p:nvSpPr>
          <p:cNvPr id="148483" name="Rectangle 3"/>
          <p:cNvSpPr>
            <a:spLocks noChangeArrowheads="1"/>
          </p:cNvSpPr>
          <p:nvPr/>
        </p:nvSpPr>
        <p:spPr bwMode="auto">
          <a:xfrm>
            <a:off x="1258888" y="3789363"/>
            <a:ext cx="6480175" cy="469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b">
            <a:spAutoFit/>
          </a:bodyPr>
          <a:lstStyle/>
          <a:p>
            <a:pPr algn="ctr">
              <a:lnSpc>
                <a:spcPct val="110000"/>
              </a:lnSpc>
            </a:pPr>
            <a:r>
              <a:rPr lang="en-US" sz="2800"/>
              <a:t>Live Demo</a:t>
            </a:r>
            <a:endParaRPr lang="bg-BG" sz="2800"/>
          </a:p>
        </p:txBody>
      </p:sp>
    </p:spTree>
    <p:extLst>
      <p:ext uri="{BB962C8B-B14F-4D97-AF65-F5344CB8AC3E}">
        <p14:creationId xmlns:p14="http://schemas.microsoft.com/office/powerpoint/2010/main" xmlns="" val="41416585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62" name="Rectangle 2"/>
          <p:cNvSpPr>
            <a:spLocks noGrp="1" noChangeArrowheads="1"/>
          </p:cNvSpPr>
          <p:nvPr>
            <p:ph type="title"/>
          </p:nvPr>
        </p:nvSpPr>
        <p:spPr/>
        <p:txBody>
          <a:bodyPr/>
          <a:lstStyle/>
          <a:p>
            <a:r>
              <a:rPr lang="en-US" smtClean="0"/>
              <a:t>PHP Variables</a:t>
            </a:r>
            <a:endParaRPr lang="bg-BG" smtClean="0"/>
          </a:p>
        </p:txBody>
      </p:sp>
      <p:sp>
        <p:nvSpPr>
          <p:cNvPr id="1064963" name="Rectangle 3"/>
          <p:cNvSpPr>
            <a:spLocks noGrp="1" noChangeArrowheads="1"/>
          </p:cNvSpPr>
          <p:nvPr>
            <p:ph type="body" idx="1"/>
          </p:nvPr>
        </p:nvSpPr>
        <p:spPr/>
        <p:txBody>
          <a:bodyPr/>
          <a:lstStyle/>
          <a:p>
            <a:pPr>
              <a:lnSpc>
                <a:spcPct val="75000"/>
              </a:lnSpc>
            </a:pPr>
            <a:r>
              <a:rPr lang="en-US" sz="2800" dirty="0" smtClean="0"/>
              <a:t>All variables in PHP start with $ (Perl style)</a:t>
            </a:r>
          </a:p>
          <a:p>
            <a:pPr>
              <a:lnSpc>
                <a:spcPct val="75000"/>
              </a:lnSpc>
            </a:pPr>
            <a:endParaRPr lang="en-US" sz="2800" dirty="0" smtClean="0"/>
          </a:p>
          <a:p>
            <a:pPr>
              <a:lnSpc>
                <a:spcPct val="75000"/>
              </a:lnSpc>
            </a:pPr>
            <a:endParaRPr lang="en-US" sz="2800" dirty="0" smtClean="0"/>
          </a:p>
          <a:p>
            <a:pPr>
              <a:lnSpc>
                <a:spcPct val="75000"/>
              </a:lnSpc>
            </a:pPr>
            <a:endParaRPr lang="en-US" sz="2800" dirty="0" smtClean="0"/>
          </a:p>
          <a:p>
            <a:pPr>
              <a:lnSpc>
                <a:spcPct val="75000"/>
              </a:lnSpc>
            </a:pPr>
            <a:endParaRPr lang="en-US" sz="2800" dirty="0" smtClean="0"/>
          </a:p>
          <a:p>
            <a:pPr>
              <a:lnSpc>
                <a:spcPct val="75000"/>
              </a:lnSpc>
            </a:pPr>
            <a:r>
              <a:rPr lang="en-US" sz="2800" dirty="0" smtClean="0"/>
              <a:t>PHP is "type-less" language</a:t>
            </a:r>
          </a:p>
          <a:p>
            <a:pPr lvl="1">
              <a:lnSpc>
                <a:spcPct val="75000"/>
              </a:lnSpc>
            </a:pPr>
            <a:r>
              <a:rPr lang="en-US" sz="2600" dirty="0" smtClean="0"/>
              <a:t>Variables are not linked with type – they can store value with different types</a:t>
            </a:r>
          </a:p>
          <a:p>
            <a:pPr lvl="1">
              <a:lnSpc>
                <a:spcPct val="75000"/>
              </a:lnSpc>
            </a:pPr>
            <a:r>
              <a:rPr lang="en-US" sz="2600" dirty="0" smtClean="0"/>
              <a:t>No </a:t>
            </a:r>
            <a:r>
              <a:rPr lang="en-US" sz="2600" dirty="0" err="1" smtClean="0">
                <a:solidFill>
                  <a:srgbClr val="FF0000"/>
                </a:solidFill>
              </a:rPr>
              <a:t>int</a:t>
            </a:r>
            <a:r>
              <a:rPr lang="en-US" sz="2600" dirty="0" smtClean="0">
                <a:solidFill>
                  <a:srgbClr val="FF0000"/>
                </a:solidFill>
              </a:rPr>
              <a:t> a = 5;</a:t>
            </a:r>
            <a:r>
              <a:rPr lang="en-US" sz="2600" dirty="0" smtClean="0"/>
              <a:t> Just </a:t>
            </a:r>
            <a:r>
              <a:rPr lang="en-US" sz="2600" dirty="0" smtClean="0">
                <a:solidFill>
                  <a:srgbClr val="FF0000"/>
                </a:solidFill>
              </a:rPr>
              <a:t>$a = 5;</a:t>
            </a:r>
          </a:p>
          <a:p>
            <a:pPr>
              <a:lnSpc>
                <a:spcPct val="75000"/>
              </a:lnSpc>
            </a:pPr>
            <a:r>
              <a:rPr lang="en-US" sz="2800" dirty="0" smtClean="0"/>
              <a:t>Each variable is declared when it's first assigned value</a:t>
            </a:r>
          </a:p>
          <a:p>
            <a:pPr lvl="1">
              <a:lnSpc>
                <a:spcPct val="75000"/>
              </a:lnSpc>
            </a:pPr>
            <a:r>
              <a:rPr lang="en-US" sz="2600" dirty="0" smtClean="0"/>
              <a:t>This leads to problems due to typing mistakes!</a:t>
            </a:r>
          </a:p>
          <a:p>
            <a:pPr lvl="1">
              <a:lnSpc>
                <a:spcPct val="75000"/>
              </a:lnSpc>
            </a:pPr>
            <a:r>
              <a:rPr lang="en-US" sz="2600" dirty="0" smtClean="0"/>
              <a:t>The type of the value determines the type of the variable</a:t>
            </a:r>
            <a:endParaRPr lang="bg-BG" sz="2600" dirty="0" smtClean="0"/>
          </a:p>
        </p:txBody>
      </p:sp>
      <p:sp>
        <p:nvSpPr>
          <p:cNvPr id="1064964" name="Rectangle 4"/>
          <p:cNvSpPr>
            <a:spLocks noChangeArrowheads="1"/>
          </p:cNvSpPr>
          <p:nvPr/>
        </p:nvSpPr>
        <p:spPr bwMode="auto">
          <a:xfrm>
            <a:off x="611188" y="1708150"/>
            <a:ext cx="7886700" cy="1376531"/>
          </a:xfrm>
          <a:prstGeom prst="rect">
            <a:avLst/>
          </a:prstGeom>
          <a:solidFill>
            <a:schemeClr val="bg1">
              <a:alpha val="39999"/>
            </a:schemeClr>
          </a:solidFill>
          <a:ln w="3175" algn="ctr">
            <a:solidFill>
              <a:schemeClr val="hlink"/>
            </a:solidFill>
            <a:miter lim="800000"/>
            <a:headEnd/>
            <a:tailEnd/>
          </a:ln>
          <a:effectLst/>
        </p:spPr>
        <p:txBody>
          <a:bodyPr lIns="144000" tIns="91440" rIns="144000" bIns="109728">
            <a:spAutoFit/>
          </a:bodyPr>
          <a:lstStyle/>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&lt;?</a:t>
            </a:r>
            <a:r>
              <a:rPr lang="en-US" sz="2000" dirty="0" err="1">
                <a:solidFill>
                  <a:schemeClr val="tx1"/>
                </a:solidFill>
                <a:effectLst>
                  <a:outerShdw blurRad="38100" dist="38100" dir="2700000" algn="tl">
                    <a:srgbClr val="FFFFFF"/>
                  </a:outerShdw>
                </a:effectLst>
                <a:latin typeface="Courier New" pitchFamily="49" charset="0"/>
              </a:rPr>
              <a:t>php</a:t>
            </a:r>
            <a:r>
              <a:rPr lang="en-US" sz="2000" dirty="0">
                <a:solidFill>
                  <a:schemeClr val="tx1"/>
                </a:solidFill>
                <a:effectLst>
                  <a:outerShdw blurRad="38100" dist="38100" dir="2700000" algn="tl">
                    <a:srgbClr val="FFFFFF"/>
                  </a:outerShdw>
                </a:effectLst>
                <a:latin typeface="Courier New" pitchFamily="49" charset="0"/>
              </a:rPr>
              <a:t>   // declare string variable $output</a:t>
            </a:r>
          </a:p>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$output = "&lt;</a:t>
            </a:r>
            <a:r>
              <a:rPr lang="en-US" sz="2000" dirty="0" smtClean="0">
                <a:solidFill>
                  <a:schemeClr val="tx1"/>
                </a:solidFill>
                <a:effectLst>
                  <a:outerShdw blurRad="38100" dist="38100" dir="2700000" algn="tl">
                    <a:srgbClr val="FFFFFF"/>
                  </a:outerShdw>
                </a:effectLst>
                <a:latin typeface="Courier New" pitchFamily="49" charset="0"/>
              </a:rPr>
              <a:t>div&gt;Hello, </a:t>
            </a:r>
            <a:r>
              <a:rPr lang="en-US" sz="2000" dirty="0">
                <a:solidFill>
                  <a:schemeClr val="tx1"/>
                </a:solidFill>
                <a:effectLst>
                  <a:outerShdw blurRad="38100" dist="38100" dir="2700000" algn="tl">
                    <a:srgbClr val="FFFFFF"/>
                  </a:outerShdw>
                </a:effectLst>
                <a:latin typeface="Courier New" pitchFamily="49" charset="0"/>
              </a:rPr>
              <a:t>PHP!&lt;/div&gt;"; </a:t>
            </a:r>
          </a:p>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print $output;</a:t>
            </a:r>
          </a:p>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?&gt;</a:t>
            </a:r>
          </a:p>
        </p:txBody>
      </p:sp>
    </p:spTree>
    <p:extLst>
      <p:ext uri="{BB962C8B-B14F-4D97-AF65-F5344CB8AC3E}">
        <p14:creationId xmlns:p14="http://schemas.microsoft.com/office/powerpoint/2010/main" xmlns="" val="172696663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649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64" grpId="0" animBg="1"/>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Operator Exists</a:t>
            </a:r>
            <a:endParaRPr lang="bg-BG" smtClean="0"/>
          </a:p>
        </p:txBody>
      </p:sp>
      <p:sp>
        <p:nvSpPr>
          <p:cNvPr id="3" name="Content Placeholder 2"/>
          <p:cNvSpPr>
            <a:spLocks noGrp="1"/>
          </p:cNvSpPr>
          <p:nvPr>
            <p:ph idx="1"/>
          </p:nvPr>
        </p:nvSpPr>
        <p:spPr/>
        <p:txBody>
          <a:bodyPr/>
          <a:lstStyle/>
          <a:p>
            <a:r>
              <a:rPr lang="en-US" dirty="0" smtClean="0"/>
              <a:t>Exists operator returns true if the select query returns results</a:t>
            </a:r>
          </a:p>
          <a:p>
            <a:pPr lvl="1"/>
            <a:r>
              <a:rPr lang="en-US" dirty="0" smtClean="0"/>
              <a:t>Example: selecting all employees that worked in department ID 110</a:t>
            </a:r>
            <a:endParaRPr lang="bg-BG" dirty="0" smtClean="0"/>
          </a:p>
        </p:txBody>
      </p:sp>
      <p:sp>
        <p:nvSpPr>
          <p:cNvPr id="4" name="Rectangle 4"/>
          <p:cNvSpPr>
            <a:spLocks noChangeArrowheads="1"/>
          </p:cNvSpPr>
          <p:nvPr/>
        </p:nvSpPr>
        <p:spPr bwMode="auto">
          <a:xfrm>
            <a:off x="863600" y="3505200"/>
            <a:ext cx="7416800" cy="1866900"/>
          </a:xfrm>
          <a:prstGeom prst="rect">
            <a:avLst/>
          </a:prstGeom>
          <a:ln>
            <a:headEnd/>
            <a:tailEnd/>
          </a:ln>
        </p:spPr>
        <p:style>
          <a:lnRef idx="3">
            <a:schemeClr val="lt1"/>
          </a:lnRef>
          <a:fillRef idx="1">
            <a:schemeClr val="dk1"/>
          </a:fillRef>
          <a:effectRef idx="1">
            <a:schemeClr val="dk1"/>
          </a:effectRef>
          <a:fontRef idx="minor">
            <a:schemeClr val="lt1"/>
          </a:fontRef>
        </p:style>
        <p:txBody>
          <a:bodyPr tIns="90000" bIns="90000">
            <a:spAutoFit/>
          </a:bodyPr>
          <a:lstStyle/>
          <a:p>
            <a:pPr>
              <a:lnSpc>
                <a:spcPct val="110000"/>
              </a:lnSpc>
              <a:defRPr/>
            </a:pPr>
            <a:r>
              <a:rPr lang="en-US" sz="2000" dirty="0">
                <a:effectLst>
                  <a:outerShdw blurRad="38100" dist="38100" dir="2700000" algn="tl">
                    <a:srgbClr val="000000">
                      <a:alpha val="43137"/>
                    </a:srgbClr>
                  </a:outerShdw>
                </a:effectLst>
                <a:latin typeface="Courier New" pitchFamily="49" charset="0"/>
                <a:cs typeface="Courier New" pitchFamily="49" charset="0"/>
              </a:rPr>
              <a:t>SELECT FIRST_NAME, LAST_NAME FROM EMPLOYEES E</a:t>
            </a:r>
          </a:p>
          <a:p>
            <a:pPr>
              <a:lnSpc>
                <a:spcPct val="110000"/>
              </a:lnSpc>
              <a:defRPr/>
            </a:pPr>
            <a:r>
              <a:rPr lang="en-US" sz="2000" dirty="0">
                <a:effectLst>
                  <a:outerShdw blurRad="38100" dist="38100" dir="2700000" algn="tl">
                    <a:srgbClr val="000000">
                      <a:alpha val="43137"/>
                    </a:srgbClr>
                  </a:outerShdw>
                </a:effectLst>
                <a:latin typeface="Courier New" pitchFamily="49" charset="0"/>
                <a:cs typeface="Courier New" pitchFamily="49" charset="0"/>
              </a:rPr>
              <a:t>WHERE EXISTS </a:t>
            </a:r>
          </a:p>
          <a:p>
            <a:pPr>
              <a:lnSpc>
                <a:spcPct val="110000"/>
              </a:lnSpc>
              <a:defRPr/>
            </a:pPr>
            <a:r>
              <a:rPr lang="en-US" sz="2000" dirty="0">
                <a:effectLst>
                  <a:outerShdw blurRad="38100" dist="38100" dir="2700000" algn="tl">
                    <a:srgbClr val="000000">
                      <a:alpha val="43137"/>
                    </a:srgbClr>
                  </a:outerShdw>
                </a:effectLst>
                <a:latin typeface="Courier New" pitchFamily="49" charset="0"/>
                <a:cs typeface="Courier New" pitchFamily="49" charset="0"/>
              </a:rPr>
              <a:t>  (SELECT EMPLOYEE_ID FROM JOB_HISTORY JH</a:t>
            </a:r>
          </a:p>
          <a:p>
            <a:pPr>
              <a:lnSpc>
                <a:spcPct val="110000"/>
              </a:lnSpc>
              <a:defRPr/>
            </a:pPr>
            <a:r>
              <a:rPr lang="en-US" sz="2000" dirty="0">
                <a:effectLst>
                  <a:outerShdw blurRad="38100" dist="38100" dir="2700000" algn="tl">
                    <a:srgbClr val="000000">
                      <a:alpha val="43137"/>
                    </a:srgbClr>
                  </a:outerShdw>
                </a:effectLst>
                <a:latin typeface="Courier New" pitchFamily="49" charset="0"/>
                <a:cs typeface="Courier New" pitchFamily="49" charset="0"/>
              </a:rPr>
              <a:t>   WHERE DEPARTMENT_ID = 110 AND</a:t>
            </a:r>
          </a:p>
          <a:p>
            <a:pPr>
              <a:lnSpc>
                <a:spcPct val="110000"/>
              </a:lnSpc>
              <a:defRPr/>
            </a:pPr>
            <a:r>
              <a:rPr lang="en-US" sz="2000" dirty="0">
                <a:effectLst>
                  <a:outerShdw blurRad="38100" dist="38100" dir="2700000" algn="tl">
                    <a:srgbClr val="000000">
                      <a:alpha val="43137"/>
                    </a:srgbClr>
                  </a:outerShdw>
                </a:effectLst>
                <a:latin typeface="Courier New" pitchFamily="49" charset="0"/>
                <a:cs typeface="Courier New" pitchFamily="49" charset="0"/>
              </a:rPr>
              <a:t>   JH.EMPLOYEE_ID=E.EMPLOYEE_ID)</a:t>
            </a:r>
          </a:p>
        </p:txBody>
      </p:sp>
    </p:spTree>
    <p:extLst>
      <p:ext uri="{BB962C8B-B14F-4D97-AF65-F5344CB8AC3E}">
        <p14:creationId xmlns:p14="http://schemas.microsoft.com/office/powerpoint/2010/main" xmlns="" val="123865332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ctrTitle"/>
          </p:nvPr>
        </p:nvSpPr>
        <p:spPr>
          <a:xfrm>
            <a:off x="1619250" y="2924175"/>
            <a:ext cx="5832475" cy="719138"/>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ctr">
              <a:lnSpc>
                <a:spcPct val="110000"/>
              </a:lnSpc>
            </a:pPr>
            <a:r>
              <a:rPr lang="en-US" smtClean="0"/>
              <a:t>Operator Exists</a:t>
            </a:r>
            <a:endParaRPr lang="bg-BG" smtClean="0"/>
          </a:p>
        </p:txBody>
      </p:sp>
      <p:sp>
        <p:nvSpPr>
          <p:cNvPr id="150531" name="Rectangle 3"/>
          <p:cNvSpPr>
            <a:spLocks noChangeArrowheads="1"/>
          </p:cNvSpPr>
          <p:nvPr/>
        </p:nvSpPr>
        <p:spPr bwMode="auto">
          <a:xfrm>
            <a:off x="1258888" y="3789363"/>
            <a:ext cx="6480175" cy="469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b">
            <a:spAutoFit/>
          </a:bodyPr>
          <a:lstStyle/>
          <a:p>
            <a:pPr algn="ctr">
              <a:lnSpc>
                <a:spcPct val="110000"/>
              </a:lnSpc>
            </a:pPr>
            <a:r>
              <a:rPr lang="en-US" sz="2800"/>
              <a:t>Live Demo</a:t>
            </a:r>
            <a:endParaRPr lang="bg-BG" sz="2800"/>
          </a:p>
        </p:txBody>
      </p:sp>
    </p:spTree>
    <p:extLst>
      <p:ext uri="{BB962C8B-B14F-4D97-AF65-F5344CB8AC3E}">
        <p14:creationId xmlns:p14="http://schemas.microsoft.com/office/powerpoint/2010/main" xmlns="" val="34879477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MySQL</a:t>
            </a:r>
            <a:endParaRPr lang="bg-BG" smtClean="0"/>
          </a:p>
        </p:txBody>
      </p:sp>
      <p:sp>
        <p:nvSpPr>
          <p:cNvPr id="3" name="Content Placeholder 2"/>
          <p:cNvSpPr>
            <a:spLocks noGrp="1"/>
          </p:cNvSpPr>
          <p:nvPr>
            <p:ph idx="1"/>
          </p:nvPr>
        </p:nvSpPr>
        <p:spPr>
          <a:xfrm>
            <a:off x="228600" y="914400"/>
            <a:ext cx="8686800" cy="5638800"/>
          </a:xfrm>
        </p:spPr>
        <p:txBody>
          <a:bodyPr/>
          <a:lstStyle/>
          <a:p>
            <a:r>
              <a:rPr lang="en-US" dirty="0" smtClean="0"/>
              <a:t>MySQL is the most common database for use with PHP</a:t>
            </a:r>
          </a:p>
          <a:p>
            <a:pPr lvl="1"/>
            <a:r>
              <a:rPr lang="en-US" dirty="0" smtClean="0"/>
              <a:t>Very light and fast</a:t>
            </a:r>
          </a:p>
          <a:p>
            <a:pPr lvl="1"/>
            <a:r>
              <a:rPr lang="en-US" dirty="0" smtClean="0"/>
              <a:t>Authentication is very fast</a:t>
            </a:r>
          </a:p>
          <a:p>
            <a:pPr lvl="2"/>
            <a:r>
              <a:rPr lang="en-US" dirty="0" smtClean="0"/>
              <a:t>Doesn't slow page loading times</a:t>
            </a:r>
          </a:p>
          <a:p>
            <a:pPr lvl="1"/>
            <a:r>
              <a:rPr lang="en-US" dirty="0" smtClean="0"/>
              <a:t>High scalability</a:t>
            </a:r>
          </a:p>
          <a:p>
            <a:pPr lvl="2"/>
            <a:r>
              <a:rPr lang="en-US" dirty="0" smtClean="0"/>
              <a:t>Can work with millions of rows</a:t>
            </a:r>
          </a:p>
          <a:p>
            <a:pPr lvl="1"/>
            <a:r>
              <a:rPr lang="en-US" dirty="0" smtClean="0"/>
              <a:t>Open source, free</a:t>
            </a:r>
          </a:p>
          <a:p>
            <a:pPr lvl="1"/>
            <a:r>
              <a:rPr lang="en-US" dirty="0" smtClean="0"/>
              <a:t>Designed for Linux</a:t>
            </a:r>
            <a:endParaRPr lang="bg-BG" dirty="0" smtClean="0"/>
          </a:p>
        </p:txBody>
      </p:sp>
    </p:spTree>
    <p:extLst>
      <p:ext uri="{BB962C8B-B14F-4D97-AF65-F5344CB8AC3E}">
        <p14:creationId xmlns:p14="http://schemas.microsoft.com/office/powerpoint/2010/main" xmlns="" val="174374942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PHP Best Practices</a:t>
            </a:r>
            <a:endParaRPr lang="en-US" dirty="0"/>
          </a:p>
        </p:txBody>
      </p:sp>
      <p:sp>
        <p:nvSpPr>
          <p:cNvPr id="6" name="Subtitle 5"/>
          <p:cNvSpPr>
            <a:spLocks noGrp="1"/>
          </p:cNvSpPr>
          <p:nvPr>
            <p:ph type="subTitle" idx="1"/>
          </p:nvPr>
        </p:nvSpPr>
        <p:spPr/>
        <p:txBody>
          <a:bodyPr/>
          <a:lstStyle/>
          <a:p>
            <a:r>
              <a:rPr lang="en-US" dirty="0" smtClean="0"/>
              <a:t>Conventions, Documentation, Security</a:t>
            </a:r>
            <a:endParaRPr lang="en-US" dirty="0"/>
          </a:p>
        </p:txBody>
      </p:sp>
      <p:sp>
        <p:nvSpPr>
          <p:cNvPr id="8" name="Text Placeholder 7"/>
          <p:cNvSpPr>
            <a:spLocks noGrp="1"/>
          </p:cNvSpPr>
          <p:nvPr>
            <p:ph type="body" sz="quarter" idx="11"/>
          </p:nvPr>
        </p:nvSpPr>
        <p:spPr/>
        <p:txBody>
          <a:bodyPr/>
          <a:lstStyle/>
          <a:p>
            <a:r>
              <a:rPr lang="en-US" dirty="0" err="1" smtClean="0"/>
              <a:t>Telerik</a:t>
            </a:r>
            <a:r>
              <a:rPr lang="en-US" dirty="0" smtClean="0"/>
              <a:t> Software Academy</a:t>
            </a:r>
            <a:endParaRPr lang="en-US" dirty="0"/>
          </a:p>
        </p:txBody>
      </p:sp>
      <p:sp>
        <p:nvSpPr>
          <p:cNvPr id="9" name="Text Placeholder 8"/>
          <p:cNvSpPr>
            <a:spLocks noGrp="1"/>
          </p:cNvSpPr>
          <p:nvPr>
            <p:ph type="body" sz="quarter" idx="12"/>
          </p:nvPr>
        </p:nvSpPr>
        <p:spPr/>
        <p:txBody>
          <a:bodyPr/>
          <a:lstStyle/>
          <a:p>
            <a:r>
              <a:rPr lang="en-US" dirty="0" smtClean="0">
                <a:hlinkClick r:id="rId2"/>
              </a:rPr>
              <a:t>academy.telerik.com</a:t>
            </a:r>
            <a:endParaRPr lang="en-US" dirty="0"/>
          </a:p>
        </p:txBody>
      </p:sp>
      <p:sp>
        <p:nvSpPr>
          <p:cNvPr id="13" name="TextBox 10"/>
          <p:cNvSpPr txBox="1"/>
          <p:nvPr/>
        </p:nvSpPr>
        <p:spPr>
          <a:xfrm rot="21402176">
            <a:off x="321097" y="1141015"/>
            <a:ext cx="4905830" cy="707886"/>
          </a:xfrm>
          <a:prstGeom prst="rect">
            <a:avLst/>
          </a:prstGeom>
          <a:noFill/>
        </p:spPr>
        <p:txBody>
          <a:bodyPr wrap="none" rtlCol="0">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r>
              <a:rPr lang="en-US" sz="2000" b="1" dirty="0" smtClean="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hlinkClick r:id="rId3"/>
              </a:rPr>
              <a:t>http://academy.telerik.com/.../</a:t>
            </a:r>
            <a:r>
              <a:rPr lang="en-US" sz="2000" b="1" dirty="0" err="1" smtClean="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hlinkClick r:id="rId3"/>
              </a:rPr>
              <a:t>php</a:t>
            </a:r>
            <a:r>
              <a:rPr lang="en-US" sz="2000" b="1" dirty="0" smtClean="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hlinkClick r:id="rId3"/>
              </a:rPr>
              <a:t>-school-</a:t>
            </a:r>
            <a:br>
              <a:rPr lang="en-US" sz="2000" b="1" dirty="0" smtClean="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hlinkClick r:id="rId3"/>
              </a:rPr>
            </a:br>
            <a:r>
              <a:rPr lang="en-US" sz="2000" b="1" dirty="0" smtClean="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hlinkClick r:id="rId3"/>
              </a:rPr>
              <a:t>academy-meeting</a:t>
            </a:r>
            <a:endParaRPr lang="en-US" sz="20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800600" y="4419600"/>
            <a:ext cx="3235584" cy="2154536"/>
          </a:xfrm>
          <a:prstGeom prst="rect">
            <a:avLst/>
          </a:prstGeom>
        </p:spPr>
      </p:pic>
      <p:pic>
        <p:nvPicPr>
          <p:cNvPr id="2" name="Picture 1">
            <a:hlinkClick r:id="rId3"/>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5410200" y="372077"/>
            <a:ext cx="1600200" cy="1600200"/>
          </a:xfrm>
          <a:prstGeom prst="rect">
            <a:avLst/>
          </a:prstGeom>
        </p:spPr>
      </p:pic>
      <p:pic>
        <p:nvPicPr>
          <p:cNvPr id="12" name="Picture 5"/>
          <p:cNvPicPr>
            <a:picLocks noChangeAspect="1" noChangeArrowheads="1"/>
          </p:cNvPicPr>
          <p:nvPr/>
        </p:nvPicPr>
        <p:blipFill>
          <a:blip r:embed="rId6" cstate="print">
            <a:extLst>
              <a:ext uri="{28A0092B-C50C-407E-A947-70E740481C1C}">
                <a14:useLocalDpi xmlns:a14="http://schemas.microsoft.com/office/drawing/2010/main" xmlns=""/>
              </a:ext>
            </a:extLst>
          </a:blip>
          <a:srcRect/>
          <a:stretch>
            <a:fillRect/>
          </a:stretch>
        </p:blipFill>
        <p:spPr bwMode="auto">
          <a:xfrm>
            <a:off x="7162800" y="424842"/>
            <a:ext cx="1400336" cy="15276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352736780"/>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Summary</a:t>
            </a:r>
            <a:endParaRPr lang="bg-BG" smtClean="0"/>
          </a:p>
        </p:txBody>
      </p:sp>
      <p:sp>
        <p:nvSpPr>
          <p:cNvPr id="3" name="Content Placeholder 2"/>
          <p:cNvSpPr>
            <a:spLocks noGrp="1"/>
          </p:cNvSpPr>
          <p:nvPr>
            <p:ph idx="1"/>
          </p:nvPr>
        </p:nvSpPr>
        <p:spPr/>
        <p:txBody>
          <a:bodyPr/>
          <a:lstStyle/>
          <a:p>
            <a:r>
              <a:rPr lang="en-US" smtClean="0"/>
              <a:t>Writing conventions</a:t>
            </a:r>
          </a:p>
          <a:p>
            <a:r>
              <a:rPr lang="en-US" smtClean="0"/>
              <a:t>Type safe code</a:t>
            </a:r>
          </a:p>
          <a:p>
            <a:r>
              <a:rPr lang="en-US" smtClean="0"/>
              <a:t>Exceptions, being E_STRICT</a:t>
            </a:r>
          </a:p>
          <a:p>
            <a:r>
              <a:rPr lang="en-US" smtClean="0"/>
              <a:t>Documentation</a:t>
            </a:r>
          </a:p>
          <a:p>
            <a:r>
              <a:rPr lang="en-US" smtClean="0"/>
              <a:t>Security</a:t>
            </a:r>
          </a:p>
          <a:p>
            <a:r>
              <a:rPr lang="en-US" smtClean="0"/>
              <a:t>Performance</a:t>
            </a:r>
          </a:p>
          <a:p>
            <a:r>
              <a:rPr lang="en-US" smtClean="0"/>
              <a:t>Deployment</a:t>
            </a:r>
          </a:p>
          <a:p>
            <a:pPr>
              <a:buFontTx/>
              <a:buNone/>
            </a:pPr>
            <a:endParaRPr lang="en-US" smtClean="0"/>
          </a:p>
          <a:p>
            <a:endParaRPr lang="bg-BG" smtClean="0"/>
          </a:p>
        </p:txBody>
      </p:sp>
    </p:spTree>
    <p:extLst>
      <p:ext uri="{BB962C8B-B14F-4D97-AF65-F5344CB8AC3E}">
        <p14:creationId xmlns:p14="http://schemas.microsoft.com/office/powerpoint/2010/main" xmlns="" val="36026321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conventions</a:t>
            </a:r>
            <a:endParaRPr lang="bg-BG" dirty="0" smtClean="0"/>
          </a:p>
        </p:txBody>
      </p:sp>
      <p:sp>
        <p:nvSpPr>
          <p:cNvPr id="3" name="Content Placeholder 2"/>
          <p:cNvSpPr>
            <a:spLocks noGrp="1"/>
          </p:cNvSpPr>
          <p:nvPr>
            <p:ph idx="1"/>
          </p:nvPr>
        </p:nvSpPr>
        <p:spPr>
          <a:xfrm>
            <a:off x="228600" y="914400"/>
            <a:ext cx="8686800" cy="5638800"/>
          </a:xfrm>
        </p:spPr>
        <p:txBody>
          <a:bodyPr/>
          <a:lstStyle/>
          <a:p>
            <a:r>
              <a:rPr lang="en-US" dirty="0" smtClean="0"/>
              <a:t>Can you read and understand your old code? Can others read your code?</a:t>
            </a:r>
          </a:p>
          <a:p>
            <a:pPr lvl="1"/>
            <a:r>
              <a:rPr lang="en-US" dirty="0" smtClean="0"/>
              <a:t>Don't invent standards and conventions</a:t>
            </a:r>
          </a:p>
          <a:p>
            <a:pPr lvl="1"/>
            <a:r>
              <a:rPr lang="en-US" dirty="0" smtClean="0"/>
              <a:t>Use established styles</a:t>
            </a:r>
          </a:p>
          <a:p>
            <a:pPr lvl="1"/>
            <a:r>
              <a:rPr lang="en-US" dirty="0" smtClean="0"/>
              <a:t>Use naming conventions</a:t>
            </a:r>
          </a:p>
          <a:p>
            <a:pPr lvl="2"/>
            <a:r>
              <a:rPr lang="en-US" dirty="0" smtClean="0"/>
              <a:t>Example: use </a:t>
            </a:r>
            <a:r>
              <a:rPr lang="en-US" dirty="0" err="1" smtClean="0"/>
              <a:t>PascalCaseClassNames</a:t>
            </a:r>
            <a:endParaRPr lang="en-US" dirty="0" smtClean="0"/>
          </a:p>
          <a:p>
            <a:pPr lvl="2"/>
            <a:r>
              <a:rPr lang="en-US" dirty="0" smtClean="0"/>
              <a:t>Consider converting underscores to slashes when packaging classes:  </a:t>
            </a:r>
            <a:r>
              <a:rPr lang="en-US" dirty="0" err="1" smtClean="0"/>
              <a:t>Spreadsheets_Excel_Writer.php</a:t>
            </a:r>
            <a:r>
              <a:rPr lang="en-US" dirty="0" smtClean="0"/>
              <a:t> becomes Spreadsheets/Excel/</a:t>
            </a:r>
            <a:r>
              <a:rPr lang="en-US" dirty="0" err="1" smtClean="0"/>
              <a:t>Writer.php</a:t>
            </a:r>
            <a:endParaRPr lang="en-US" dirty="0" smtClean="0"/>
          </a:p>
        </p:txBody>
      </p:sp>
    </p:spTree>
    <p:extLst>
      <p:ext uri="{BB962C8B-B14F-4D97-AF65-F5344CB8AC3E}">
        <p14:creationId xmlns:p14="http://schemas.microsoft.com/office/powerpoint/2010/main" xmlns="" val="52587457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Writing conventions (2)</a:t>
            </a:r>
            <a:endParaRPr lang="bg-BG" smtClean="0"/>
          </a:p>
        </p:txBody>
      </p:sp>
      <p:sp>
        <p:nvSpPr>
          <p:cNvPr id="3" name="Content Placeholder 2"/>
          <p:cNvSpPr>
            <a:spLocks noGrp="1"/>
          </p:cNvSpPr>
          <p:nvPr>
            <p:ph idx="1"/>
          </p:nvPr>
        </p:nvSpPr>
        <p:spPr/>
        <p:txBody>
          <a:bodyPr/>
          <a:lstStyle/>
          <a:p>
            <a:pPr>
              <a:defRPr/>
            </a:pPr>
            <a:r>
              <a:rPr lang="en-US" dirty="0" smtClean="0"/>
              <a:t>Name variables </a:t>
            </a:r>
            <a:r>
              <a:rPr lang="en-US" dirty="0" err="1" smtClean="0"/>
              <a:t>camelCased</a:t>
            </a:r>
            <a:r>
              <a:rPr lang="en-US" dirty="0" smtClean="0"/>
              <a:t>, with first letter lower case</a:t>
            </a:r>
          </a:p>
          <a:p>
            <a:pPr>
              <a:defRPr/>
            </a:pPr>
            <a:r>
              <a:rPr lang="en-US" dirty="0" smtClean="0"/>
              <a:t>Constants names should be ALL_CAPS_WITH_UNDER_SCOPES</a:t>
            </a:r>
          </a:p>
        </p:txBody>
      </p:sp>
    </p:spTree>
    <p:extLst>
      <p:ext uri="{BB962C8B-B14F-4D97-AF65-F5344CB8AC3E}">
        <p14:creationId xmlns:p14="http://schemas.microsoft.com/office/powerpoint/2010/main" xmlns="" val="41273297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Type safe coding</a:t>
            </a:r>
            <a:endParaRPr lang="bg-BG" smtClean="0"/>
          </a:p>
        </p:txBody>
      </p:sp>
      <p:sp>
        <p:nvSpPr>
          <p:cNvPr id="3" name="Content Placeholder 2"/>
          <p:cNvSpPr>
            <a:spLocks noGrp="1"/>
          </p:cNvSpPr>
          <p:nvPr>
            <p:ph idx="1"/>
          </p:nvPr>
        </p:nvSpPr>
        <p:spPr/>
        <p:txBody>
          <a:bodyPr/>
          <a:lstStyle/>
          <a:p>
            <a:r>
              <a:rPr lang="en-US" smtClean="0"/>
              <a:t>PHP is loosely typed</a:t>
            </a:r>
          </a:p>
          <a:p>
            <a:pPr lvl="1"/>
            <a:r>
              <a:rPr lang="en-US" smtClean="0"/>
              <a:t>May lead to unexpected results and errors</a:t>
            </a:r>
          </a:p>
          <a:p>
            <a:pPr lvl="1"/>
            <a:r>
              <a:rPr lang="en-US" smtClean="0"/>
              <a:t>Be careful when using normal comparison operators</a:t>
            </a:r>
          </a:p>
          <a:p>
            <a:pPr lvl="2"/>
            <a:r>
              <a:rPr lang="en-US" smtClean="0"/>
              <a:t>Replace with type-safe where needed</a:t>
            </a:r>
          </a:p>
          <a:p>
            <a:pPr lvl="1"/>
            <a:r>
              <a:rPr lang="en-US" smtClean="0"/>
              <a:t>Use type casting and explicit type conversions</a:t>
            </a:r>
            <a:endParaRPr lang="bg-BG" smtClean="0"/>
          </a:p>
        </p:txBody>
      </p:sp>
    </p:spTree>
    <p:extLst>
      <p:ext uri="{BB962C8B-B14F-4D97-AF65-F5344CB8AC3E}">
        <p14:creationId xmlns:p14="http://schemas.microsoft.com/office/powerpoint/2010/main" xmlns="" val="292377262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Short open tags</a:t>
            </a:r>
            <a:endParaRPr lang="bg-BG" smtClean="0"/>
          </a:p>
        </p:txBody>
      </p:sp>
      <p:sp>
        <p:nvSpPr>
          <p:cNvPr id="3" name="Content Placeholder 2"/>
          <p:cNvSpPr>
            <a:spLocks noGrp="1"/>
          </p:cNvSpPr>
          <p:nvPr>
            <p:ph idx="1"/>
          </p:nvPr>
        </p:nvSpPr>
        <p:spPr/>
        <p:txBody>
          <a:bodyPr/>
          <a:lstStyle/>
          <a:p>
            <a:r>
              <a:rPr lang="en-US" smtClean="0">
                <a:latin typeface="Courier New" pitchFamily="49" charset="0"/>
                <a:cs typeface="Courier New" pitchFamily="49" charset="0"/>
              </a:rPr>
              <a:t>&lt;?</a:t>
            </a:r>
            <a:r>
              <a:rPr lang="en-US" smtClean="0"/>
              <a:t>, </a:t>
            </a:r>
            <a:r>
              <a:rPr lang="en-US" smtClean="0">
                <a:latin typeface="Courier New" pitchFamily="49" charset="0"/>
                <a:cs typeface="Courier New" pitchFamily="49" charset="0"/>
              </a:rPr>
              <a:t>&lt;?=</a:t>
            </a:r>
            <a:r>
              <a:rPr lang="en-US" smtClean="0"/>
              <a:t> and </a:t>
            </a:r>
            <a:r>
              <a:rPr lang="en-US" smtClean="0">
                <a:latin typeface="Courier New" pitchFamily="49" charset="0"/>
                <a:cs typeface="Courier New" pitchFamily="49" charset="0"/>
              </a:rPr>
              <a:t>&lt;%</a:t>
            </a:r>
            <a:r>
              <a:rPr lang="en-US" smtClean="0"/>
              <a:t> are being deprecated</a:t>
            </a:r>
          </a:p>
          <a:p>
            <a:pPr lvl="1"/>
            <a:r>
              <a:rPr lang="en-US" smtClean="0">
                <a:latin typeface="Courier New" pitchFamily="49" charset="0"/>
                <a:cs typeface="Courier New" pitchFamily="49" charset="0"/>
              </a:rPr>
              <a:t>&lt;?</a:t>
            </a:r>
            <a:r>
              <a:rPr lang="en-US" smtClean="0"/>
              <a:t> is XML opening tag</a:t>
            </a:r>
          </a:p>
          <a:p>
            <a:pPr lvl="1"/>
            <a:r>
              <a:rPr lang="en-US" smtClean="0">
                <a:latin typeface="Courier New" pitchFamily="49" charset="0"/>
                <a:cs typeface="Courier New" pitchFamily="49" charset="0"/>
              </a:rPr>
              <a:t>&lt;?=</a:t>
            </a:r>
            <a:r>
              <a:rPr lang="en-US" smtClean="0"/>
              <a:t> is complete invalid XML</a:t>
            </a:r>
          </a:p>
          <a:p>
            <a:pPr lvl="1"/>
            <a:r>
              <a:rPr lang="en-US" smtClean="0">
                <a:latin typeface="Courier New" pitchFamily="49" charset="0"/>
                <a:cs typeface="Courier New" pitchFamily="49" charset="0"/>
              </a:rPr>
              <a:t>&lt;%</a:t>
            </a:r>
            <a:r>
              <a:rPr lang="en-US" smtClean="0"/>
              <a:t> is ASP style tag</a:t>
            </a:r>
          </a:p>
          <a:p>
            <a:pPr lvl="1"/>
            <a:r>
              <a:rPr lang="en-US" smtClean="0"/>
              <a:t>If there is code in more than one language in one file, short open tags may lead to confusion of parsers</a:t>
            </a:r>
          </a:p>
          <a:p>
            <a:pPr lvl="1"/>
            <a:r>
              <a:rPr lang="en-US" smtClean="0"/>
              <a:t>Use </a:t>
            </a:r>
            <a:r>
              <a:rPr lang="en-US" smtClean="0">
                <a:latin typeface="Courier New" pitchFamily="49" charset="0"/>
                <a:cs typeface="Courier New" pitchFamily="49" charset="0"/>
              </a:rPr>
              <a:t>&lt;?php</a:t>
            </a:r>
            <a:r>
              <a:rPr lang="en-US" smtClean="0"/>
              <a:t> instead</a:t>
            </a:r>
            <a:endParaRPr lang="bg-BG" smtClean="0"/>
          </a:p>
        </p:txBody>
      </p:sp>
    </p:spTree>
    <p:extLst>
      <p:ext uri="{BB962C8B-B14F-4D97-AF65-F5344CB8AC3E}">
        <p14:creationId xmlns:p14="http://schemas.microsoft.com/office/powerpoint/2010/main" xmlns="" val="99311119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Source Documentation</a:t>
            </a:r>
            <a:endParaRPr lang="bg-BG" smtClean="0"/>
          </a:p>
        </p:txBody>
      </p:sp>
      <p:sp>
        <p:nvSpPr>
          <p:cNvPr id="3" name="Content Placeholder 2"/>
          <p:cNvSpPr>
            <a:spLocks noGrp="1"/>
          </p:cNvSpPr>
          <p:nvPr>
            <p:ph idx="1"/>
          </p:nvPr>
        </p:nvSpPr>
        <p:spPr/>
        <p:txBody>
          <a:bodyPr/>
          <a:lstStyle/>
          <a:p>
            <a:r>
              <a:rPr lang="en-US" dirty="0" smtClean="0"/>
              <a:t>Example of </a:t>
            </a:r>
            <a:r>
              <a:rPr lang="en-US" dirty="0" err="1" smtClean="0"/>
              <a:t>phpDocumentor</a:t>
            </a:r>
            <a:r>
              <a:rPr lang="en-US" dirty="0" smtClean="0"/>
              <a:t> tags</a:t>
            </a:r>
          </a:p>
          <a:p>
            <a:endParaRPr lang="en-US" dirty="0" smtClean="0"/>
          </a:p>
          <a:p>
            <a:endParaRPr lang="en-US" dirty="0" smtClean="0"/>
          </a:p>
          <a:p>
            <a:endParaRPr lang="en-US" dirty="0" smtClean="0"/>
          </a:p>
          <a:p>
            <a:endParaRPr lang="en-US" dirty="0" smtClean="0"/>
          </a:p>
          <a:p>
            <a:endParaRPr lang="en-US" dirty="0" smtClean="0"/>
          </a:p>
          <a:p>
            <a:pPr lvl="1">
              <a:buFontTx/>
              <a:buNone/>
            </a:pPr>
            <a:endParaRPr lang="en-US" dirty="0" smtClean="0"/>
          </a:p>
          <a:p>
            <a:pPr lvl="1" algn="r">
              <a:buFontTx/>
              <a:buNone/>
            </a:pPr>
            <a:r>
              <a:rPr lang="en-US" sz="2400" i="1" dirty="0" smtClean="0"/>
              <a:t>Follow to next page</a:t>
            </a:r>
            <a:endParaRPr lang="bg-BG" i="1" dirty="0" smtClean="0"/>
          </a:p>
        </p:txBody>
      </p:sp>
      <p:sp>
        <p:nvSpPr>
          <p:cNvPr id="4" name="Rectangle 3"/>
          <p:cNvSpPr/>
          <p:nvPr/>
        </p:nvSpPr>
        <p:spPr bwMode="auto">
          <a:xfrm>
            <a:off x="285750" y="1939925"/>
            <a:ext cx="8572500" cy="3416320"/>
          </a:xfrm>
          <a:prstGeom prst="rect">
            <a:avLst/>
          </a:prstGeom>
          <a:solidFill>
            <a:schemeClr val="bg1"/>
          </a:solidFill>
          <a:ln w="9525" cap="flat" cmpd="sng" algn="ctr">
            <a:solidFill>
              <a:schemeClr val="tx1"/>
            </a:solidFill>
            <a:prstDash val="solid"/>
            <a:round/>
            <a:headEnd type="none" w="med" len="med"/>
            <a:tailEnd type="none" w="med" len="med"/>
          </a:ln>
          <a:effectLst>
            <a:outerShdw dist="17961" dir="2700000" algn="ctr" rotWithShape="0">
              <a:srgbClr val="FFFFFF"/>
            </a:outerShdw>
          </a:effectLst>
        </p:spPr>
        <p:txBody>
          <a:bodyPr>
            <a:spAutoFit/>
          </a:bodyPr>
          <a:lstStyle/>
          <a:p>
            <a:r>
              <a:rPr lang="en-US" sz="2400" dirty="0">
                <a:solidFill>
                  <a:schemeClr val="tx2">
                    <a:lumMod val="75000"/>
                  </a:schemeClr>
                </a:solidFill>
                <a:effectLst>
                  <a:outerShdw blurRad="38100" dist="38100" dir="2700000" algn="tl">
                    <a:srgbClr val="000000">
                      <a:alpha val="43137"/>
                    </a:srgbClr>
                  </a:outerShdw>
                </a:effectLst>
                <a:latin typeface="Courier New" pitchFamily="49" charset="0"/>
                <a:cs typeface="Courier New" pitchFamily="49" charset="0"/>
              </a:rPr>
              <a:t>/**</a:t>
            </a:r>
          </a:p>
          <a:p>
            <a:r>
              <a:rPr lang="en-US" sz="2400" dirty="0">
                <a:solidFill>
                  <a:schemeClr val="tx2">
                    <a:lumMod val="75000"/>
                  </a:schemeClr>
                </a:solidFill>
                <a:effectLst>
                  <a:outerShdw blurRad="38100" dist="38100" dir="2700000" algn="tl">
                    <a:srgbClr val="000000">
                      <a:alpha val="43137"/>
                    </a:srgbClr>
                  </a:outerShdw>
                </a:effectLst>
                <a:latin typeface="Courier New" pitchFamily="49" charset="0"/>
                <a:cs typeface="Courier New" pitchFamily="49" charset="0"/>
              </a:rPr>
              <a:t>* </a:t>
            </a:r>
            <a:r>
              <a:rPr lang="en-US" sz="2400" dirty="0" err="1">
                <a:solidFill>
                  <a:schemeClr val="tx2">
                    <a:lumMod val="75000"/>
                  </a:schemeClr>
                </a:solidFill>
                <a:effectLst>
                  <a:outerShdw blurRad="38100" dist="38100" dir="2700000" algn="tl">
                    <a:srgbClr val="000000">
                      <a:alpha val="43137"/>
                    </a:srgbClr>
                  </a:outerShdw>
                </a:effectLst>
                <a:latin typeface="Courier New" pitchFamily="49" charset="0"/>
                <a:cs typeface="Courier New" pitchFamily="49" charset="0"/>
              </a:rPr>
              <a:t>MyClass</a:t>
            </a:r>
            <a:r>
              <a:rPr lang="en-US" sz="2400" dirty="0">
                <a:solidFill>
                  <a:schemeClr val="tx2">
                    <a:lumMod val="75000"/>
                  </a:schemeClr>
                </a:solidFill>
                <a:effectLst>
                  <a:outerShdw blurRad="38100" dist="38100" dir="2700000" algn="tl">
                    <a:srgbClr val="000000">
                      <a:alpha val="43137"/>
                    </a:srgbClr>
                  </a:outerShdw>
                </a:effectLst>
                <a:latin typeface="Courier New" pitchFamily="49" charset="0"/>
                <a:cs typeface="Courier New" pitchFamily="49" charset="0"/>
              </a:rPr>
              <a:t> description</a:t>
            </a:r>
          </a:p>
          <a:p>
            <a:r>
              <a:rPr lang="en-US" sz="2400" dirty="0">
                <a:solidFill>
                  <a:schemeClr val="tx2">
                    <a:lumMod val="75000"/>
                  </a:schemeClr>
                </a:solidFill>
                <a:effectLst>
                  <a:outerShdw blurRad="38100" dist="38100" dir="2700000" algn="tl">
                    <a:srgbClr val="000000">
                      <a:alpha val="43137"/>
                    </a:srgbClr>
                  </a:outerShdw>
                </a:effectLst>
                <a:latin typeface="Courier New" pitchFamily="49" charset="0"/>
                <a:cs typeface="Courier New" pitchFamily="49" charset="0"/>
              </a:rPr>
              <a:t>*</a:t>
            </a:r>
          </a:p>
          <a:p>
            <a:r>
              <a:rPr lang="en-US" sz="2400" dirty="0">
                <a:solidFill>
                  <a:schemeClr val="tx2">
                    <a:lumMod val="75000"/>
                  </a:schemeClr>
                </a:solidFill>
                <a:effectLst>
                  <a:outerShdw blurRad="38100" dist="38100" dir="2700000" algn="tl">
                    <a:srgbClr val="000000">
                      <a:alpha val="43137"/>
                    </a:srgbClr>
                  </a:outerShdw>
                </a:effectLst>
                <a:latin typeface="Courier New" pitchFamily="49" charset="0"/>
                <a:cs typeface="Courier New" pitchFamily="49" charset="0"/>
              </a:rPr>
              <a:t>* @category </a:t>
            </a:r>
            <a:r>
              <a:rPr lang="en-US" sz="2400" dirty="0" err="1">
                <a:solidFill>
                  <a:schemeClr val="tx2">
                    <a:lumMod val="75000"/>
                  </a:schemeClr>
                </a:solidFill>
                <a:effectLst>
                  <a:outerShdw blurRad="38100" dist="38100" dir="2700000" algn="tl">
                    <a:srgbClr val="000000">
                      <a:alpha val="43137"/>
                    </a:srgbClr>
                  </a:outerShdw>
                </a:effectLst>
                <a:latin typeface="Courier New" pitchFamily="49" charset="0"/>
                <a:cs typeface="Courier New" pitchFamily="49" charset="0"/>
              </a:rPr>
              <a:t>MyClasses</a:t>
            </a:r>
            <a:endParaRPr lang="en-US" sz="2400" dirty="0">
              <a:solidFill>
                <a:schemeClr val="tx2">
                  <a:lumMod val="75000"/>
                </a:schemeClr>
              </a:solidFill>
              <a:effectLst>
                <a:outerShdw blurRad="38100" dist="38100" dir="2700000" algn="tl">
                  <a:srgbClr val="000000">
                    <a:alpha val="43137"/>
                  </a:srgbClr>
                </a:outerShdw>
              </a:effectLst>
              <a:latin typeface="Courier New" pitchFamily="49" charset="0"/>
              <a:cs typeface="Courier New" pitchFamily="49" charset="0"/>
            </a:endParaRPr>
          </a:p>
          <a:p>
            <a:r>
              <a:rPr lang="en-US" sz="2400" dirty="0">
                <a:solidFill>
                  <a:schemeClr val="tx2">
                    <a:lumMod val="75000"/>
                  </a:schemeClr>
                </a:solidFill>
                <a:effectLst>
                  <a:outerShdw blurRad="38100" dist="38100" dir="2700000" algn="tl">
                    <a:srgbClr val="000000">
                      <a:alpha val="43137"/>
                    </a:srgbClr>
                  </a:outerShdw>
                </a:effectLst>
                <a:latin typeface="Courier New" pitchFamily="49" charset="0"/>
                <a:cs typeface="Courier New" pitchFamily="49" charset="0"/>
              </a:rPr>
              <a:t>* @package </a:t>
            </a:r>
            <a:r>
              <a:rPr lang="en-US" sz="2400" dirty="0" err="1">
                <a:solidFill>
                  <a:schemeClr val="tx2">
                    <a:lumMod val="75000"/>
                  </a:schemeClr>
                </a:solidFill>
                <a:effectLst>
                  <a:outerShdw blurRad="38100" dist="38100" dir="2700000" algn="tl">
                    <a:srgbClr val="000000">
                      <a:alpha val="43137"/>
                    </a:srgbClr>
                  </a:outerShdw>
                </a:effectLst>
                <a:latin typeface="Courier New" pitchFamily="49" charset="0"/>
                <a:cs typeface="Courier New" pitchFamily="49" charset="0"/>
              </a:rPr>
              <a:t>MyBaseClasses</a:t>
            </a:r>
            <a:endParaRPr lang="en-US" sz="2400" dirty="0">
              <a:solidFill>
                <a:schemeClr val="tx2">
                  <a:lumMod val="75000"/>
                </a:schemeClr>
              </a:solidFill>
              <a:effectLst>
                <a:outerShdw blurRad="38100" dist="38100" dir="2700000" algn="tl">
                  <a:srgbClr val="000000">
                    <a:alpha val="43137"/>
                  </a:srgbClr>
                </a:outerShdw>
              </a:effectLst>
              <a:latin typeface="Courier New" pitchFamily="49" charset="0"/>
              <a:cs typeface="Courier New" pitchFamily="49" charset="0"/>
            </a:endParaRPr>
          </a:p>
          <a:p>
            <a:r>
              <a:rPr lang="en-US" sz="2400" dirty="0">
                <a:solidFill>
                  <a:schemeClr val="tx2">
                    <a:lumMod val="75000"/>
                  </a:schemeClr>
                </a:solidFill>
                <a:effectLst>
                  <a:outerShdw blurRad="38100" dist="38100" dir="2700000" algn="tl">
                    <a:srgbClr val="000000">
                      <a:alpha val="43137"/>
                    </a:srgbClr>
                  </a:outerShdw>
                </a:effectLst>
                <a:latin typeface="Courier New" pitchFamily="49" charset="0"/>
                <a:cs typeface="Courier New" pitchFamily="49" charset="0"/>
              </a:rPr>
              <a:t>* @copyright </a:t>
            </a:r>
            <a:r>
              <a:rPr lang="en-US" sz="2400" dirty="0" err="1">
                <a:solidFill>
                  <a:schemeClr val="tx2">
                    <a:lumMod val="75000"/>
                  </a:schemeClr>
                </a:solidFill>
                <a:effectLst>
                  <a:outerShdw blurRad="38100" dist="38100" dir="2700000" algn="tl">
                    <a:srgbClr val="000000">
                      <a:alpha val="43137"/>
                    </a:srgbClr>
                  </a:outerShdw>
                </a:effectLst>
                <a:latin typeface="Courier New" pitchFamily="49" charset="0"/>
                <a:cs typeface="Courier New" pitchFamily="49" charset="0"/>
              </a:rPr>
              <a:t>Copyright</a:t>
            </a:r>
            <a:r>
              <a:rPr lang="en-US" sz="2400" dirty="0">
                <a:solidFill>
                  <a:schemeClr val="tx2">
                    <a:lumMod val="75000"/>
                  </a:schemeClr>
                </a:solidFill>
                <a:effectLst>
                  <a:outerShdw blurRad="38100" dist="38100" dir="2700000" algn="tl">
                    <a:srgbClr val="000000">
                      <a:alpha val="43137"/>
                    </a:srgbClr>
                  </a:outerShdw>
                </a:effectLst>
                <a:latin typeface="Courier New" pitchFamily="49" charset="0"/>
                <a:cs typeface="Courier New" pitchFamily="49" charset="0"/>
              </a:rPr>
              <a:t> © 2008 </a:t>
            </a:r>
            <a:r>
              <a:rPr lang="en-US" sz="2400" dirty="0" err="1">
                <a:solidFill>
                  <a:schemeClr val="tx2">
                    <a:lumMod val="75000"/>
                  </a:schemeClr>
                </a:solidFill>
                <a:effectLst>
                  <a:outerShdw blurRad="38100" dist="38100" dir="2700000" algn="tl">
                    <a:srgbClr val="000000">
                      <a:alpha val="43137"/>
                    </a:srgbClr>
                  </a:outerShdw>
                </a:effectLst>
                <a:latin typeface="Courier New" pitchFamily="49" charset="0"/>
                <a:cs typeface="Courier New" pitchFamily="49" charset="0"/>
              </a:rPr>
              <a:t>LockSoft</a:t>
            </a:r>
            <a:endParaRPr lang="en-US" sz="2400" dirty="0">
              <a:solidFill>
                <a:schemeClr val="tx2">
                  <a:lumMod val="75000"/>
                </a:schemeClr>
              </a:solidFill>
              <a:effectLst>
                <a:outerShdw blurRad="38100" dist="38100" dir="2700000" algn="tl">
                  <a:srgbClr val="000000">
                    <a:alpha val="43137"/>
                  </a:srgbClr>
                </a:outerShdw>
              </a:effectLst>
              <a:latin typeface="Courier New" pitchFamily="49" charset="0"/>
              <a:cs typeface="Courier New" pitchFamily="49" charset="0"/>
            </a:endParaRPr>
          </a:p>
          <a:p>
            <a:r>
              <a:rPr lang="en-US" sz="2400" dirty="0">
                <a:solidFill>
                  <a:schemeClr val="tx2">
                    <a:lumMod val="75000"/>
                  </a:schemeClr>
                </a:solidFill>
                <a:effectLst>
                  <a:outerShdw blurRad="38100" dist="38100" dir="2700000" algn="tl">
                    <a:srgbClr val="000000">
                      <a:alpha val="43137"/>
                    </a:srgbClr>
                  </a:outerShdw>
                </a:effectLst>
                <a:latin typeface="Courier New" pitchFamily="49" charset="0"/>
                <a:cs typeface="Courier New" pitchFamily="49" charset="0"/>
              </a:rPr>
              <a:t>* @license GPL</a:t>
            </a:r>
          </a:p>
          <a:p>
            <a:r>
              <a:rPr lang="en-US" sz="2400" dirty="0">
                <a:solidFill>
                  <a:schemeClr val="tx2">
                    <a:lumMod val="75000"/>
                  </a:schemeClr>
                </a:solidFill>
                <a:effectLst>
                  <a:outerShdw blurRad="38100" dist="38100" dir="2700000" algn="tl">
                    <a:srgbClr val="000000">
                      <a:alpha val="43137"/>
                    </a:srgbClr>
                  </a:outerShdw>
                </a:effectLst>
                <a:latin typeface="Courier New" pitchFamily="49" charset="0"/>
                <a:cs typeface="Courier New" pitchFamily="49" charset="0"/>
              </a:rPr>
              <a:t>**/</a:t>
            </a:r>
          </a:p>
          <a:p>
            <a:r>
              <a:rPr lang="en-US" sz="2400" dirty="0">
                <a:solidFill>
                  <a:schemeClr val="tx2">
                    <a:lumMod val="75000"/>
                  </a:schemeClr>
                </a:solidFill>
                <a:effectLst>
                  <a:outerShdw blurRad="38100" dist="38100" dir="2700000" algn="tl">
                    <a:srgbClr val="000000">
                      <a:alpha val="43137"/>
                    </a:srgbClr>
                  </a:outerShdw>
                </a:effectLst>
                <a:latin typeface="Courier New" pitchFamily="49" charset="0"/>
                <a:cs typeface="Courier New" pitchFamily="49" charset="0"/>
              </a:rPr>
              <a:t>class </a:t>
            </a:r>
            <a:r>
              <a:rPr lang="en-US" sz="2400" dirty="0" err="1">
                <a:solidFill>
                  <a:schemeClr val="tx2">
                    <a:lumMod val="75000"/>
                  </a:schemeClr>
                </a:solidFill>
                <a:effectLst>
                  <a:outerShdw blurRad="38100" dist="38100" dir="2700000" algn="tl">
                    <a:srgbClr val="000000">
                      <a:alpha val="43137"/>
                    </a:srgbClr>
                  </a:outerShdw>
                </a:effectLst>
                <a:latin typeface="Courier New" pitchFamily="49" charset="0"/>
                <a:cs typeface="Courier New" pitchFamily="49" charset="0"/>
              </a:rPr>
              <a:t>MyClass</a:t>
            </a:r>
            <a:r>
              <a:rPr lang="en-US" sz="2400" dirty="0">
                <a:solidFill>
                  <a:schemeClr val="tx2">
                    <a:lumMod val="75000"/>
                  </a:schemeClr>
                </a:solidFill>
                <a:effectLst>
                  <a:outerShdw blurRad="38100" dist="38100" dir="2700000" algn="tl">
                    <a:srgbClr val="000000">
                      <a:alpha val="43137"/>
                    </a:srgbClr>
                  </a:outerShdw>
                </a:effectLst>
                <a:latin typeface="Courier New" pitchFamily="49" charset="0"/>
                <a:cs typeface="Courier New" pitchFamily="49" charset="0"/>
              </a:rPr>
              <a:t> extends </a:t>
            </a:r>
            <a:r>
              <a:rPr lang="en-US" sz="2400" dirty="0" err="1">
                <a:solidFill>
                  <a:schemeClr val="tx2">
                    <a:lumMod val="75000"/>
                  </a:schemeClr>
                </a:solidFill>
                <a:effectLst>
                  <a:outerShdw blurRad="38100" dist="38100" dir="2700000" algn="tl">
                    <a:srgbClr val="000000">
                      <a:alpha val="43137"/>
                    </a:srgbClr>
                  </a:outerShdw>
                </a:effectLst>
                <a:latin typeface="Courier New" pitchFamily="49" charset="0"/>
                <a:cs typeface="Courier New" pitchFamily="49" charset="0"/>
              </a:rPr>
              <a:t>BaseClass</a:t>
            </a:r>
            <a:r>
              <a:rPr lang="en-US" sz="2400" dirty="0">
                <a:solidFill>
                  <a:schemeClr val="tx2">
                    <a:lumMod val="75000"/>
                  </a:schemeClr>
                </a:solidFill>
                <a:effectLst>
                  <a:outerShdw blurRad="38100" dist="38100" dir="2700000" algn="tl">
                    <a:srgbClr val="000000">
                      <a:alpha val="43137"/>
                    </a:srgbClr>
                  </a:outerShdw>
                </a:effectLst>
                <a:latin typeface="Courier New" pitchFamily="49" charset="0"/>
                <a:cs typeface="Courier New" pitchFamily="49" charset="0"/>
              </a:rPr>
              <a:t> {</a:t>
            </a:r>
          </a:p>
        </p:txBody>
      </p:sp>
    </p:spTree>
    <p:extLst>
      <p:ext uri="{BB962C8B-B14F-4D97-AF65-F5344CB8AC3E}">
        <p14:creationId xmlns:p14="http://schemas.microsoft.com/office/powerpoint/2010/main" xmlns="" val="114382201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7010" name="Rectangle 2"/>
          <p:cNvSpPr>
            <a:spLocks noGrp="1" noChangeArrowheads="1"/>
          </p:cNvSpPr>
          <p:nvPr>
            <p:ph type="title"/>
          </p:nvPr>
        </p:nvSpPr>
        <p:spPr/>
        <p:txBody>
          <a:bodyPr/>
          <a:lstStyle/>
          <a:p>
            <a:r>
              <a:rPr lang="en-US" smtClean="0"/>
              <a:t>PHP Variable Types</a:t>
            </a:r>
            <a:endParaRPr lang="bg-BG" smtClean="0"/>
          </a:p>
        </p:txBody>
      </p:sp>
      <p:sp>
        <p:nvSpPr>
          <p:cNvPr id="1067011" name="Rectangle 3"/>
          <p:cNvSpPr>
            <a:spLocks noGrp="1" noChangeArrowheads="1"/>
          </p:cNvSpPr>
          <p:nvPr>
            <p:ph type="body" idx="1"/>
          </p:nvPr>
        </p:nvSpPr>
        <p:spPr>
          <a:xfrm>
            <a:off x="323850" y="1196975"/>
            <a:ext cx="8496300" cy="5329238"/>
          </a:xfrm>
        </p:spPr>
        <p:txBody>
          <a:bodyPr/>
          <a:lstStyle/>
          <a:p>
            <a:pPr>
              <a:lnSpc>
                <a:spcPct val="85000"/>
              </a:lnSpc>
              <a:defRPr/>
            </a:pPr>
            <a:r>
              <a:rPr lang="en-US" smtClean="0"/>
              <a:t>Possible PHP Variable Types are:</a:t>
            </a:r>
          </a:p>
          <a:p>
            <a:pPr lvl="1">
              <a:lnSpc>
                <a:spcPct val="85000"/>
              </a:lnSpc>
              <a:defRPr/>
            </a:pPr>
            <a:r>
              <a:rPr lang="en-US" smtClean="0"/>
              <a:t>Numeric (real or integer)</a:t>
            </a:r>
          </a:p>
          <a:p>
            <a:pPr lvl="2">
              <a:lnSpc>
                <a:spcPct val="85000"/>
              </a:lnSpc>
              <a:defRPr/>
            </a:pPr>
            <a:r>
              <a:rPr lang="en-US" smtClean="0"/>
              <a:t>The decimal separator is dot ".", not comma ","</a:t>
            </a:r>
          </a:p>
          <a:p>
            <a:pPr lvl="1">
              <a:lnSpc>
                <a:spcPct val="85000"/>
              </a:lnSpc>
              <a:defRPr/>
            </a:pPr>
            <a:r>
              <a:rPr lang="en-US" smtClean="0"/>
              <a:t>Boolean (true or false)</a:t>
            </a:r>
          </a:p>
          <a:p>
            <a:pPr lvl="2">
              <a:lnSpc>
                <a:spcPct val="85000"/>
              </a:lnSpc>
              <a:defRPr/>
            </a:pPr>
            <a:r>
              <a:rPr lang="en-US" smtClean="0"/>
              <a:t>PHP  defines the constants as true, TRUE, True and false, FALSE, False</a:t>
            </a:r>
          </a:p>
          <a:p>
            <a:pPr lvl="2">
              <a:lnSpc>
                <a:spcPct val="85000"/>
              </a:lnSpc>
              <a:defRPr/>
            </a:pPr>
            <a:r>
              <a:rPr lang="en-US" smtClean="0"/>
              <a:t>Empty string, zero and some other values are implicitly converted to "false" in boolean expressions</a:t>
            </a:r>
          </a:p>
          <a:p>
            <a:pPr lvl="3">
              <a:lnSpc>
                <a:spcPct val="85000"/>
              </a:lnSpc>
              <a:defRPr/>
            </a:pPr>
            <a:r>
              <a:rPr lang="en-US" smtClean="0"/>
              <a:t>May cause problems when boolean not used properly</a:t>
            </a:r>
          </a:p>
        </p:txBody>
      </p:sp>
    </p:spTree>
    <p:extLst>
      <p:ext uri="{BB962C8B-B14F-4D97-AF65-F5344CB8AC3E}">
        <p14:creationId xmlns:p14="http://schemas.microsoft.com/office/powerpoint/2010/main" xmlns="" val="394614228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Documentation (2)</a:t>
            </a:r>
            <a:endParaRPr lang="bg-BG" dirty="0" smtClean="0"/>
          </a:p>
        </p:txBody>
      </p:sp>
      <p:sp>
        <p:nvSpPr>
          <p:cNvPr id="4" name="Rectangle 3"/>
          <p:cNvSpPr/>
          <p:nvPr/>
        </p:nvSpPr>
        <p:spPr bwMode="auto">
          <a:xfrm>
            <a:off x="285750" y="1066800"/>
            <a:ext cx="8572500" cy="5262979"/>
          </a:xfrm>
          <a:prstGeom prst="rect">
            <a:avLst/>
          </a:prstGeom>
          <a:solidFill>
            <a:schemeClr val="bg1"/>
          </a:solidFill>
          <a:ln w="9525" cap="flat" cmpd="sng" algn="ctr">
            <a:solidFill>
              <a:schemeClr val="tx1"/>
            </a:solidFill>
            <a:prstDash val="solid"/>
            <a:round/>
            <a:headEnd type="none" w="med" len="med"/>
            <a:tailEnd type="none" w="med" len="med"/>
          </a:ln>
          <a:effectLst>
            <a:outerShdw dist="17961" dir="2700000" algn="ctr" rotWithShape="0">
              <a:srgbClr val="FFFFFF"/>
            </a:outerShdw>
          </a:effectLst>
        </p:spPr>
        <p:txBody>
          <a:bodyPr>
            <a:spAutoFit/>
          </a:bodyPr>
          <a:lstStyle/>
          <a:p>
            <a:r>
              <a:rPr lang="en-US" sz="2400" dirty="0">
                <a:solidFill>
                  <a:schemeClr val="tx2">
                    <a:lumMod val="75000"/>
                  </a:schemeClr>
                </a:solidFill>
                <a:effectLst>
                  <a:outerShdw blurRad="38100" dist="38100" dir="2700000" algn="tl">
                    <a:srgbClr val="000000">
                      <a:alpha val="43137"/>
                    </a:srgbClr>
                  </a:outerShdw>
                </a:effectLst>
                <a:latin typeface="Courier New" pitchFamily="49" charset="0"/>
                <a:cs typeface="Courier New" pitchFamily="49" charset="0"/>
              </a:rPr>
              <a:t>	/*</a:t>
            </a:r>
          </a:p>
          <a:p>
            <a:r>
              <a:rPr lang="en-US" sz="2400" dirty="0">
                <a:solidFill>
                  <a:schemeClr val="tx2">
                    <a:lumMod val="75000"/>
                  </a:schemeClr>
                </a:solidFill>
                <a:effectLst>
                  <a:outerShdw blurRad="38100" dist="38100" dir="2700000" algn="tl">
                    <a:srgbClr val="000000">
                      <a:alpha val="43137"/>
                    </a:srgbClr>
                  </a:outerShdw>
                </a:effectLst>
                <a:latin typeface="Courier New" pitchFamily="49" charset="0"/>
                <a:cs typeface="Courier New" pitchFamily="49" charset="0"/>
              </a:rPr>
              <a:t>	* Easily return the value 1</a:t>
            </a:r>
          </a:p>
          <a:p>
            <a:r>
              <a:rPr lang="en-US" sz="2400" dirty="0">
                <a:solidFill>
                  <a:schemeClr val="tx2">
                    <a:lumMod val="75000"/>
                  </a:schemeClr>
                </a:solidFill>
                <a:effectLst>
                  <a:outerShdw blurRad="38100" dist="38100" dir="2700000" algn="tl">
                    <a:srgbClr val="000000">
                      <a:alpha val="43137"/>
                    </a:srgbClr>
                  </a:outerShdw>
                </a:effectLst>
                <a:latin typeface="Courier New" pitchFamily="49" charset="0"/>
                <a:cs typeface="Courier New" pitchFamily="49" charset="0"/>
              </a:rPr>
              <a:t>	*</a:t>
            </a:r>
          </a:p>
          <a:p>
            <a:r>
              <a:rPr lang="en-US" sz="2400" dirty="0">
                <a:solidFill>
                  <a:schemeClr val="tx2">
                    <a:lumMod val="75000"/>
                  </a:schemeClr>
                </a:solidFill>
                <a:effectLst>
                  <a:outerShdw blurRad="38100" dist="38100" dir="2700000" algn="tl">
                    <a:srgbClr val="000000">
                      <a:alpha val="43137"/>
                    </a:srgbClr>
                  </a:outerShdw>
                </a:effectLst>
                <a:latin typeface="Courier New" pitchFamily="49" charset="0"/>
                <a:cs typeface="Courier New" pitchFamily="49" charset="0"/>
              </a:rPr>
              <a:t>	* Call this function with whatever</a:t>
            </a:r>
          </a:p>
          <a:p>
            <a:r>
              <a:rPr lang="en-US" sz="2400" dirty="0">
                <a:solidFill>
                  <a:schemeClr val="tx2">
                    <a:lumMod val="75000"/>
                  </a:schemeClr>
                </a:solidFill>
                <a:effectLst>
                  <a:outerShdw blurRad="38100" dist="38100" dir="2700000" algn="tl">
                    <a:srgbClr val="000000">
                      <a:alpha val="43137"/>
                    </a:srgbClr>
                  </a:outerShdw>
                </a:effectLst>
                <a:latin typeface="Courier New" pitchFamily="49" charset="0"/>
                <a:cs typeface="Courier New" pitchFamily="49" charset="0"/>
              </a:rPr>
              <a:t>	* parameters you want – it will </a:t>
            </a:r>
          </a:p>
          <a:p>
            <a:r>
              <a:rPr lang="en-US" sz="2400" dirty="0">
                <a:solidFill>
                  <a:schemeClr val="tx2">
                    <a:lumMod val="75000"/>
                  </a:schemeClr>
                </a:solidFill>
                <a:effectLst>
                  <a:outerShdw blurRad="38100" dist="38100" dir="2700000" algn="tl">
                    <a:srgbClr val="000000">
                      <a:alpha val="43137"/>
                    </a:srgbClr>
                  </a:outerShdw>
                </a:effectLst>
                <a:latin typeface="Courier New" pitchFamily="49" charset="0"/>
                <a:cs typeface="Courier New" pitchFamily="49" charset="0"/>
              </a:rPr>
              <a:t>	* always return 1</a:t>
            </a:r>
          </a:p>
          <a:p>
            <a:r>
              <a:rPr lang="en-US" sz="2400" dirty="0">
                <a:solidFill>
                  <a:schemeClr val="tx2">
                    <a:lumMod val="75000"/>
                  </a:schemeClr>
                </a:solidFill>
                <a:effectLst>
                  <a:outerShdw blurRad="38100" dist="38100" dir="2700000" algn="tl">
                    <a:srgbClr val="000000">
                      <a:alpha val="43137"/>
                    </a:srgbClr>
                  </a:outerShdw>
                </a:effectLst>
                <a:latin typeface="Courier New" pitchFamily="49" charset="0"/>
                <a:cs typeface="Courier New" pitchFamily="49" charset="0"/>
              </a:rPr>
              <a:t>	*</a:t>
            </a:r>
          </a:p>
          <a:p>
            <a:r>
              <a:rPr lang="en-US" sz="2400" dirty="0">
                <a:solidFill>
                  <a:schemeClr val="tx2">
                    <a:lumMod val="75000"/>
                  </a:schemeClr>
                </a:solidFill>
                <a:effectLst>
                  <a:outerShdw blurRad="38100" dist="38100" dir="2700000" algn="tl">
                    <a:srgbClr val="000000">
                      <a:alpha val="43137"/>
                    </a:srgbClr>
                  </a:outerShdw>
                </a:effectLst>
                <a:latin typeface="Courier New" pitchFamily="49" charset="0"/>
                <a:cs typeface="Courier New" pitchFamily="49" charset="0"/>
              </a:rPr>
              <a:t>	* @</a:t>
            </a:r>
            <a:r>
              <a:rPr lang="en-US" sz="2400" dirty="0" err="1">
                <a:solidFill>
                  <a:schemeClr val="tx2">
                    <a:lumMod val="75000"/>
                  </a:schemeClr>
                </a:solidFill>
                <a:effectLst>
                  <a:outerShdw blurRad="38100" dist="38100" dir="2700000" algn="tl">
                    <a:srgbClr val="000000">
                      <a:alpha val="43137"/>
                    </a:srgbClr>
                  </a:outerShdw>
                </a:effectLst>
                <a:latin typeface="Courier New" pitchFamily="49" charset="0"/>
                <a:cs typeface="Courier New" pitchFamily="49" charset="0"/>
              </a:rPr>
              <a:t>param</a:t>
            </a:r>
            <a:r>
              <a:rPr lang="en-US" sz="2400" dirty="0">
                <a:solidFill>
                  <a:schemeClr val="tx2">
                    <a:lumMod val="75000"/>
                  </a:schemeClr>
                </a:solidFill>
                <a:effectLst>
                  <a:outerShdw blurRad="38100" dist="38100" dir="2700000" algn="tl">
                    <a:srgbClr val="000000">
                      <a:alpha val="43137"/>
                    </a:srgbClr>
                  </a:outerShdw>
                </a:effectLst>
                <a:latin typeface="Courier New" pitchFamily="49" charset="0"/>
                <a:cs typeface="Courier New" pitchFamily="49" charset="0"/>
              </a:rPr>
              <a:t> string $name The name parameter</a:t>
            </a:r>
          </a:p>
          <a:p>
            <a:r>
              <a:rPr lang="en-US" sz="2400" dirty="0">
                <a:solidFill>
                  <a:schemeClr val="tx2">
                    <a:lumMod val="75000"/>
                  </a:schemeClr>
                </a:solidFill>
                <a:effectLst>
                  <a:outerShdw blurRad="38100" dist="38100" dir="2700000" algn="tl">
                    <a:srgbClr val="000000">
                      <a:alpha val="43137"/>
                    </a:srgbClr>
                  </a:outerShdw>
                </a:effectLst>
                <a:latin typeface="Courier New" pitchFamily="49" charset="0"/>
                <a:cs typeface="Courier New" pitchFamily="49" charset="0"/>
              </a:rPr>
              <a:t>	* @return </a:t>
            </a:r>
            <a:r>
              <a:rPr lang="en-US" sz="2400" dirty="0" err="1">
                <a:solidFill>
                  <a:schemeClr val="tx2">
                    <a:lumMod val="75000"/>
                  </a:schemeClr>
                </a:solidFill>
                <a:effectLst>
                  <a:outerShdw blurRad="38100" dist="38100" dir="2700000" algn="tl">
                    <a:srgbClr val="000000">
                      <a:alpha val="43137"/>
                    </a:srgbClr>
                  </a:outerShdw>
                </a:effectLst>
                <a:latin typeface="Courier New" pitchFamily="49" charset="0"/>
                <a:cs typeface="Courier New" pitchFamily="49" charset="0"/>
              </a:rPr>
              <a:t>int</a:t>
            </a:r>
            <a:r>
              <a:rPr lang="en-US" sz="2400" dirty="0">
                <a:solidFill>
                  <a:schemeClr val="tx2">
                    <a:lumMod val="75000"/>
                  </a:schemeClr>
                </a:solidFill>
                <a:effectLst>
                  <a:outerShdw blurRad="38100" dist="38100" dir="2700000" algn="tl">
                    <a:srgbClr val="000000">
                      <a:alpha val="43137"/>
                    </a:srgbClr>
                  </a:outerShdw>
                </a:effectLst>
                <a:latin typeface="Courier New" pitchFamily="49" charset="0"/>
                <a:cs typeface="Courier New" pitchFamily="49" charset="0"/>
              </a:rPr>
              <a:t> The return value </a:t>
            </a:r>
          </a:p>
          <a:p>
            <a:r>
              <a:rPr lang="en-US" sz="2400" dirty="0">
                <a:solidFill>
                  <a:schemeClr val="tx2">
                    <a:lumMod val="75000"/>
                  </a:schemeClr>
                </a:solidFill>
                <a:effectLst>
                  <a:outerShdw blurRad="38100" dist="38100" dir="2700000" algn="tl">
                    <a:srgbClr val="000000">
                      <a:alpha val="43137"/>
                    </a:srgbClr>
                  </a:outerShdw>
                </a:effectLst>
                <a:latin typeface="Courier New" pitchFamily="49" charset="0"/>
                <a:cs typeface="Courier New" pitchFamily="49" charset="0"/>
              </a:rPr>
              <a:t>	** /</a:t>
            </a:r>
          </a:p>
          <a:p>
            <a:r>
              <a:rPr lang="en-US" sz="2400" dirty="0">
                <a:solidFill>
                  <a:schemeClr val="tx2">
                    <a:lumMod val="75000"/>
                  </a:schemeClr>
                </a:solidFill>
                <a:effectLst>
                  <a:outerShdw blurRad="38100" dist="38100" dir="2700000" algn="tl">
                    <a:srgbClr val="000000">
                      <a:alpha val="43137"/>
                    </a:srgbClr>
                  </a:outerShdw>
                </a:effectLst>
                <a:latin typeface="Courier New" pitchFamily="49" charset="0"/>
                <a:cs typeface="Courier New" pitchFamily="49" charset="0"/>
              </a:rPr>
              <a:t>	protected foo ($name) {</a:t>
            </a:r>
          </a:p>
          <a:p>
            <a:r>
              <a:rPr lang="en-US" sz="2400" dirty="0">
                <a:solidFill>
                  <a:schemeClr val="tx2">
                    <a:lumMod val="75000"/>
                  </a:schemeClr>
                </a:solidFill>
                <a:effectLst>
                  <a:outerShdw blurRad="38100" dist="38100" dir="2700000" algn="tl">
                    <a:srgbClr val="000000">
                      <a:alpha val="43137"/>
                    </a:srgbClr>
                  </a:outerShdw>
                </a:effectLst>
                <a:latin typeface="Courier New" pitchFamily="49" charset="0"/>
                <a:cs typeface="Courier New" pitchFamily="49" charset="0"/>
              </a:rPr>
              <a:t>		return 1;</a:t>
            </a:r>
            <a:br>
              <a:rPr lang="en-US" sz="2400" dirty="0">
                <a:solidFill>
                  <a:schemeClr val="tx2">
                    <a:lumMod val="75000"/>
                  </a:schemeClr>
                </a:solidFill>
                <a:effectLst>
                  <a:outerShdw blurRad="38100" dist="38100" dir="2700000" algn="tl">
                    <a:srgbClr val="000000">
                      <a:alpha val="43137"/>
                    </a:srgbClr>
                  </a:outerShdw>
                </a:effectLst>
                <a:latin typeface="Courier New" pitchFamily="49" charset="0"/>
                <a:cs typeface="Courier New" pitchFamily="49" charset="0"/>
              </a:rPr>
            </a:br>
            <a:r>
              <a:rPr lang="en-US" sz="2400" dirty="0">
                <a:solidFill>
                  <a:schemeClr val="tx2">
                    <a:lumMod val="75000"/>
                  </a:schemeClr>
                </a:solidFill>
                <a:effectLst>
                  <a:outerShdw blurRad="38100" dist="38100" dir="2700000" algn="tl">
                    <a:srgbClr val="000000">
                      <a:alpha val="43137"/>
                    </a:srgbClr>
                  </a:outerShdw>
                </a:effectLst>
                <a:latin typeface="Courier New" pitchFamily="49" charset="0"/>
                <a:cs typeface="Courier New" pitchFamily="49" charset="0"/>
              </a:rPr>
              <a:t>	}</a:t>
            </a:r>
            <a:br>
              <a:rPr lang="en-US" sz="2400" dirty="0">
                <a:solidFill>
                  <a:schemeClr val="tx2">
                    <a:lumMod val="75000"/>
                  </a:schemeClr>
                </a:solidFill>
                <a:effectLst>
                  <a:outerShdw blurRad="38100" dist="38100" dir="2700000" algn="tl">
                    <a:srgbClr val="000000">
                      <a:alpha val="43137"/>
                    </a:srgbClr>
                  </a:outerShdw>
                </a:effectLst>
                <a:latin typeface="Courier New" pitchFamily="49" charset="0"/>
                <a:cs typeface="Courier New" pitchFamily="49" charset="0"/>
              </a:rPr>
            </a:br>
            <a:r>
              <a:rPr lang="en-US" sz="2400" dirty="0">
                <a:solidFill>
                  <a:schemeClr val="tx2">
                    <a:lumMod val="75000"/>
                  </a:schemeClr>
                </a:solidFill>
                <a:effectLst>
                  <a:outerShdw blurRad="38100" dist="38100" dir="2700000" algn="tl">
                    <a:srgbClr val="000000">
                      <a:alpha val="43137"/>
                    </a:srgbClr>
                  </a:outerShdw>
                </a:effectLst>
                <a:latin typeface="Courier New" pitchFamily="49" charset="0"/>
                <a:cs typeface="Courier New" pitchFamily="49" charset="0"/>
              </a:rPr>
              <a:t>}</a:t>
            </a:r>
          </a:p>
        </p:txBody>
      </p:sp>
    </p:spTree>
    <p:extLst>
      <p:ext uri="{BB962C8B-B14F-4D97-AF65-F5344CB8AC3E}">
        <p14:creationId xmlns:p14="http://schemas.microsoft.com/office/powerpoint/2010/main" xmlns="" val="398486789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Documentation (3)</a:t>
            </a:r>
            <a:endParaRPr lang="bg-BG" dirty="0" smtClean="0"/>
          </a:p>
        </p:txBody>
      </p:sp>
      <p:sp>
        <p:nvSpPr>
          <p:cNvPr id="3" name="Content Placeholder 2"/>
          <p:cNvSpPr>
            <a:spLocks noGrp="1"/>
          </p:cNvSpPr>
          <p:nvPr>
            <p:ph idx="1"/>
          </p:nvPr>
        </p:nvSpPr>
        <p:spPr>
          <a:xfrm>
            <a:off x="323850" y="1268413"/>
            <a:ext cx="3176588" cy="5329237"/>
          </a:xfrm>
        </p:spPr>
        <p:txBody>
          <a:bodyPr/>
          <a:lstStyle/>
          <a:p>
            <a:r>
              <a:rPr lang="en-US" smtClean="0"/>
              <a:t>Example how Zend utilizes the tags at runtime</a:t>
            </a:r>
            <a:endParaRPr lang="bg-BG" smtClean="0"/>
          </a:p>
        </p:txBody>
      </p:sp>
      <p:pic>
        <p:nvPicPr>
          <p:cNvPr id="37891" name="Picture 3"/>
          <p:cNvPicPr>
            <a:picLocks noChangeAspect="1" noChangeArrowheads="1"/>
          </p:cNvPicPr>
          <p:nvPr/>
        </p:nvPicPr>
        <p:blipFill>
          <a:blip r:embed="rId2" cstate="print"/>
          <a:srcRect/>
          <a:stretch>
            <a:fillRect/>
          </a:stretch>
        </p:blipFill>
        <p:spPr bwMode="auto">
          <a:xfrm>
            <a:off x="3579813" y="1357313"/>
            <a:ext cx="5421312" cy="5214937"/>
          </a:xfrm>
          <a:prstGeom prst="rect">
            <a:avLst/>
          </a:prstGeom>
          <a:noFill/>
          <a:ln w="9525" cap="flat" cmpd="sng" algn="ctr">
            <a:noFill/>
            <a:prstDash val="solid"/>
            <a:miter lim="800000"/>
            <a:headEnd/>
            <a:tailEnd/>
          </a:ln>
          <a:effectLst>
            <a:outerShdw dist="17961" dir="2700000" algn="ctr" rotWithShape="0">
              <a:srgbClr val="FFFFFF"/>
            </a:outerShdw>
          </a:effectLst>
        </p:spPr>
      </p:pic>
    </p:spTree>
    <p:extLst>
      <p:ext uri="{BB962C8B-B14F-4D97-AF65-F5344CB8AC3E}">
        <p14:creationId xmlns:p14="http://schemas.microsoft.com/office/powerpoint/2010/main" xmlns="" val="295536067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Documentation (4)</a:t>
            </a:r>
            <a:endParaRPr lang="bg-BG" dirty="0" smtClean="0"/>
          </a:p>
        </p:txBody>
      </p:sp>
      <p:sp>
        <p:nvSpPr>
          <p:cNvPr id="3" name="Content Placeholder 2"/>
          <p:cNvSpPr>
            <a:spLocks noGrp="1"/>
          </p:cNvSpPr>
          <p:nvPr>
            <p:ph idx="1"/>
          </p:nvPr>
        </p:nvSpPr>
        <p:spPr>
          <a:xfrm>
            <a:off x="323850" y="1268413"/>
            <a:ext cx="3105150" cy="5329237"/>
          </a:xfrm>
        </p:spPr>
        <p:txBody>
          <a:bodyPr/>
          <a:lstStyle/>
          <a:p>
            <a:r>
              <a:rPr lang="en-US" sz="2800" smtClean="0"/>
              <a:t>Tools can generate sophisticated documentation based on the tags</a:t>
            </a:r>
            <a:endParaRPr lang="bg-BG" sz="2800" smtClean="0"/>
          </a:p>
        </p:txBody>
      </p:sp>
      <p:pic>
        <p:nvPicPr>
          <p:cNvPr id="39938" name="Picture 2"/>
          <p:cNvPicPr>
            <a:picLocks noChangeAspect="1" noChangeArrowheads="1"/>
          </p:cNvPicPr>
          <p:nvPr/>
        </p:nvPicPr>
        <p:blipFill>
          <a:blip r:embed="rId2" cstate="print"/>
          <a:srcRect r="12914"/>
          <a:stretch>
            <a:fillRect/>
          </a:stretch>
        </p:blipFill>
        <p:spPr bwMode="auto">
          <a:xfrm>
            <a:off x="3357563" y="1185863"/>
            <a:ext cx="5643562" cy="5256212"/>
          </a:xfrm>
          <a:prstGeom prst="rect">
            <a:avLst/>
          </a:prstGeom>
          <a:noFill/>
          <a:ln w="9525" cap="flat" cmpd="sng" algn="ctr">
            <a:noFill/>
            <a:prstDash val="solid"/>
            <a:miter lim="800000"/>
            <a:headEnd/>
            <a:tailEnd/>
          </a:ln>
          <a:effectLst>
            <a:outerShdw dist="17961" dir="2700000" algn="ctr" rotWithShape="0">
              <a:srgbClr val="FFFFFF"/>
            </a:outerShdw>
          </a:effectLst>
        </p:spPr>
      </p:pic>
    </p:spTree>
    <p:extLst>
      <p:ext uri="{BB962C8B-B14F-4D97-AF65-F5344CB8AC3E}">
        <p14:creationId xmlns:p14="http://schemas.microsoft.com/office/powerpoint/2010/main" xmlns="" val="425414979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chemeClr val="tx1"/>
                </a:solidFill>
              </a:rPr>
              <a:t>Security</a:t>
            </a:r>
            <a:endParaRPr lang="bg-BG" smtClean="0">
              <a:solidFill>
                <a:schemeClr val="tx1"/>
              </a:solidFill>
            </a:endParaRPr>
          </a:p>
        </p:txBody>
      </p:sp>
      <p:sp>
        <p:nvSpPr>
          <p:cNvPr id="3" name="Content Placeholder 2"/>
          <p:cNvSpPr>
            <a:spLocks noGrp="1"/>
          </p:cNvSpPr>
          <p:nvPr>
            <p:ph idx="1"/>
          </p:nvPr>
        </p:nvSpPr>
        <p:spPr/>
        <p:txBody>
          <a:bodyPr/>
          <a:lstStyle/>
          <a:p>
            <a:r>
              <a:rPr lang="en-US" sz="2800" dirty="0" smtClean="0"/>
              <a:t>Never use variables that may not be initialized</a:t>
            </a:r>
          </a:p>
          <a:p>
            <a:endParaRPr lang="en-US" sz="2800" dirty="0" smtClean="0"/>
          </a:p>
          <a:p>
            <a:endParaRPr lang="en-US" sz="2800" dirty="0" smtClean="0"/>
          </a:p>
          <a:p>
            <a:r>
              <a:rPr lang="en-US" sz="2800" dirty="0" smtClean="0"/>
              <a:t>Never trust the user input</a:t>
            </a:r>
          </a:p>
          <a:p>
            <a:endParaRPr lang="en-US" sz="2800" dirty="0" smtClean="0"/>
          </a:p>
          <a:p>
            <a:endParaRPr lang="en-US" sz="2800" dirty="0" smtClean="0"/>
          </a:p>
          <a:p>
            <a:pPr lvl="1"/>
            <a:r>
              <a:rPr lang="en-US" sz="2800" dirty="0" smtClean="0"/>
              <a:t>Always be careful about the content of </a:t>
            </a:r>
            <a:r>
              <a:rPr lang="en-US" sz="2800" dirty="0" smtClean="0">
                <a:latin typeface="Courier New" pitchFamily="49" charset="0"/>
                <a:cs typeface="Courier New" pitchFamily="49" charset="0"/>
              </a:rPr>
              <a:t>$_POST</a:t>
            </a:r>
            <a:r>
              <a:rPr lang="en-US" sz="2800" dirty="0" smtClean="0"/>
              <a:t>, </a:t>
            </a:r>
            <a:r>
              <a:rPr lang="en-US" sz="2800" dirty="0" smtClean="0">
                <a:latin typeface="Courier New" pitchFamily="49" charset="0"/>
                <a:cs typeface="Courier New" pitchFamily="49" charset="0"/>
              </a:rPr>
              <a:t>$_GET</a:t>
            </a:r>
            <a:r>
              <a:rPr lang="en-US" sz="2800" dirty="0" smtClean="0"/>
              <a:t>, </a:t>
            </a:r>
            <a:r>
              <a:rPr lang="en-US" sz="2800" dirty="0" smtClean="0">
                <a:latin typeface="Courier New" pitchFamily="49" charset="0"/>
                <a:cs typeface="Courier New" pitchFamily="49" charset="0"/>
              </a:rPr>
              <a:t>$_COOKIE</a:t>
            </a:r>
          </a:p>
          <a:p>
            <a:pPr lvl="1"/>
            <a:r>
              <a:rPr lang="en-US" sz="2800" dirty="0" smtClean="0">
                <a:cs typeface="Courier New" pitchFamily="49" charset="0"/>
              </a:rPr>
              <a:t>Use white list of possible values</a:t>
            </a:r>
            <a:endParaRPr lang="bg-BG" sz="2800" dirty="0" smtClean="0">
              <a:cs typeface="Courier New" pitchFamily="49" charset="0"/>
            </a:endParaRPr>
          </a:p>
        </p:txBody>
      </p:sp>
      <p:sp>
        <p:nvSpPr>
          <p:cNvPr id="4" name="Rectangle 3"/>
          <p:cNvSpPr/>
          <p:nvPr/>
        </p:nvSpPr>
        <p:spPr bwMode="auto">
          <a:xfrm>
            <a:off x="611188" y="1524000"/>
            <a:ext cx="7886700" cy="1200329"/>
          </a:xfrm>
          <a:prstGeom prst="rect">
            <a:avLst/>
          </a:prstGeom>
          <a:solidFill>
            <a:schemeClr val="bg1"/>
          </a:solidFill>
          <a:ln w="9525" cap="flat" cmpd="sng" algn="ctr">
            <a:solidFill>
              <a:schemeClr val="tx1"/>
            </a:solidFill>
            <a:prstDash val="solid"/>
            <a:round/>
            <a:headEnd type="none" w="med" len="med"/>
            <a:tailEnd type="none" w="med" len="med"/>
          </a:ln>
          <a:effectLst>
            <a:outerShdw dist="17961" dir="2700000" algn="ctr" rotWithShape="0">
              <a:srgbClr val="FFFFFF"/>
            </a:outerShdw>
          </a:effectLst>
        </p:spPr>
        <p:txBody>
          <a:bodyPr>
            <a:spAutoFit/>
          </a:bodyPr>
          <a:lstStyle/>
          <a:p>
            <a:r>
              <a:rPr lang="en-US" sz="2400" dirty="0">
                <a:solidFill>
                  <a:schemeClr val="tx1"/>
                </a:solidFill>
                <a:effectLst>
                  <a:outerShdw blurRad="38100" dist="38100" dir="2700000" algn="tl">
                    <a:srgbClr val="000000">
                      <a:alpha val="43137"/>
                    </a:srgbClr>
                  </a:outerShdw>
                </a:effectLst>
                <a:latin typeface="Courier New" pitchFamily="49" charset="0"/>
                <a:cs typeface="Courier New" pitchFamily="49" charset="0"/>
              </a:rPr>
              <a:t>if (valid($_POST['user'], $_POST['pass']))</a:t>
            </a:r>
          </a:p>
          <a:p>
            <a:r>
              <a:rPr lang="en-US" sz="2400" dirty="0">
                <a:solidFill>
                  <a:schemeClr val="tx1"/>
                </a:solidFill>
                <a:effectLst>
                  <a:outerShdw blurRad="38100" dist="38100" dir="2700000" algn="tl">
                    <a:srgbClr val="000000">
                      <a:alpha val="43137"/>
                    </a:srgbClr>
                  </a:outerShdw>
                </a:effectLst>
                <a:latin typeface="Courier New" pitchFamily="49" charset="0"/>
                <a:cs typeface="Courier New" pitchFamily="49" charset="0"/>
              </a:rPr>
              <a:t>	$login = true;</a:t>
            </a:r>
          </a:p>
          <a:p>
            <a:r>
              <a:rPr lang="en-US" sz="2400" dirty="0">
                <a:solidFill>
                  <a:schemeClr val="tx1"/>
                </a:solidFill>
                <a:effectLst>
                  <a:outerShdw blurRad="38100" dist="38100" dir="2700000" algn="tl">
                    <a:srgbClr val="000000">
                      <a:alpha val="43137"/>
                    </a:srgbClr>
                  </a:outerShdw>
                </a:effectLst>
                <a:latin typeface="Courier New" pitchFamily="49" charset="0"/>
                <a:cs typeface="Courier New" pitchFamily="49" charset="0"/>
              </a:rPr>
              <a:t>if ($login) …</a:t>
            </a:r>
          </a:p>
        </p:txBody>
      </p:sp>
      <p:sp>
        <p:nvSpPr>
          <p:cNvPr id="5" name="Rectangle 4"/>
          <p:cNvSpPr/>
          <p:nvPr/>
        </p:nvSpPr>
        <p:spPr bwMode="auto">
          <a:xfrm>
            <a:off x="611188" y="3348980"/>
            <a:ext cx="7886700" cy="461665"/>
          </a:xfrm>
          <a:prstGeom prst="rect">
            <a:avLst/>
          </a:prstGeom>
          <a:solidFill>
            <a:schemeClr val="bg1"/>
          </a:solidFill>
          <a:ln w="9525" cap="flat" cmpd="sng" algn="ctr">
            <a:solidFill>
              <a:schemeClr val="tx1"/>
            </a:solidFill>
            <a:prstDash val="solid"/>
            <a:round/>
            <a:headEnd type="none" w="med" len="med"/>
            <a:tailEnd type="none" w="med" len="med"/>
          </a:ln>
          <a:effectLst>
            <a:outerShdw dist="17961" dir="2700000" algn="ctr" rotWithShape="0">
              <a:srgbClr val="FFFFFF"/>
            </a:outerShdw>
          </a:effectLst>
        </p:spPr>
        <p:txBody>
          <a:bodyPr>
            <a:spAutoFit/>
          </a:bodyPr>
          <a:lstStyle/>
          <a:p>
            <a:r>
              <a:rPr lang="en-US" sz="2400" dirty="0">
                <a:solidFill>
                  <a:schemeClr val="tx1"/>
                </a:solidFill>
                <a:effectLst>
                  <a:outerShdw blurRad="38100" dist="38100" dir="2700000" algn="tl">
                    <a:srgbClr val="000000">
                      <a:alpha val="43137"/>
                    </a:srgbClr>
                  </a:outerShdw>
                </a:effectLst>
                <a:latin typeface="Courier New" pitchFamily="49" charset="0"/>
                <a:cs typeface="Courier New" pitchFamily="49" charset="0"/>
              </a:rPr>
              <a:t>&lt;form action="&lt;?=$_GET['page']"&gt; …</a:t>
            </a:r>
          </a:p>
        </p:txBody>
      </p:sp>
      <p:sp>
        <p:nvSpPr>
          <p:cNvPr id="6" name="Rectangle 5"/>
          <p:cNvSpPr/>
          <p:nvPr/>
        </p:nvSpPr>
        <p:spPr bwMode="auto">
          <a:xfrm>
            <a:off x="611188" y="3912542"/>
            <a:ext cx="7886700" cy="461665"/>
          </a:xfrm>
          <a:prstGeom prst="rect">
            <a:avLst/>
          </a:prstGeom>
          <a:solidFill>
            <a:schemeClr val="bg1"/>
          </a:solidFill>
          <a:ln w="9525" cap="flat" cmpd="sng" algn="ctr">
            <a:solidFill>
              <a:schemeClr val="tx1"/>
            </a:solidFill>
            <a:prstDash val="solid"/>
            <a:round/>
            <a:headEnd type="none" w="med" len="med"/>
            <a:tailEnd type="none" w="med" len="med"/>
          </a:ln>
          <a:effectLst>
            <a:outerShdw dist="17961" dir="2700000" algn="ctr" rotWithShape="0">
              <a:srgbClr val="FFFFFF"/>
            </a:outerShdw>
          </a:effectLst>
        </p:spPr>
        <p:txBody>
          <a:bodyPr>
            <a:spAutoFit/>
          </a:bodyPr>
          <a:lstStyle/>
          <a:p>
            <a:r>
              <a:rPr lang="en-US" sz="2400" dirty="0">
                <a:solidFill>
                  <a:schemeClr val="tx1"/>
                </a:solidFill>
                <a:effectLst>
                  <a:outerShdw blurRad="38100" dist="38100" dir="2700000" algn="tl">
                    <a:srgbClr val="000000">
                      <a:alpha val="43137"/>
                    </a:srgbClr>
                  </a:outerShdw>
                </a:effectLst>
                <a:latin typeface="Courier New" pitchFamily="49" charset="0"/>
                <a:cs typeface="Courier New" pitchFamily="49" charset="0"/>
              </a:rPr>
              <a:t>require $_GET['action'].'.</a:t>
            </a:r>
            <a:r>
              <a:rPr lang="en-US" sz="2400" dirty="0" err="1">
                <a:solidFill>
                  <a:schemeClr val="tx1"/>
                </a:solidFill>
                <a:effectLst>
                  <a:outerShdw blurRad="38100" dist="38100" dir="2700000" algn="tl">
                    <a:srgbClr val="000000">
                      <a:alpha val="43137"/>
                    </a:srgbClr>
                  </a:outerShdw>
                </a:effectLst>
                <a:latin typeface="Courier New" pitchFamily="49" charset="0"/>
                <a:cs typeface="Courier New" pitchFamily="49" charset="0"/>
              </a:rPr>
              <a:t>php</a:t>
            </a:r>
            <a:r>
              <a:rPr lang="en-US" sz="2400" dirty="0">
                <a:solidFill>
                  <a:schemeClr val="tx1"/>
                </a:solidFill>
                <a:effectLst>
                  <a:outerShdw blurRad="38100" dist="38100" dir="2700000" algn="tl">
                    <a:srgbClr val="000000">
                      <a:alpha val="43137"/>
                    </a:srgbClr>
                  </a:outerShdw>
                </a:effectLst>
                <a:latin typeface="Courier New" pitchFamily="49" charset="0"/>
                <a:cs typeface="Courier New" pitchFamily="49" charset="0"/>
              </a:rPr>
              <a:t>';</a:t>
            </a:r>
          </a:p>
        </p:txBody>
      </p:sp>
    </p:spTree>
    <p:extLst>
      <p:ext uri="{BB962C8B-B14F-4D97-AF65-F5344CB8AC3E}">
        <p14:creationId xmlns:p14="http://schemas.microsoft.com/office/powerpoint/2010/main" xmlns="" val="173043595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(2)</a:t>
            </a:r>
            <a:endParaRPr lang="bg-BG" dirty="0" smtClean="0"/>
          </a:p>
        </p:txBody>
      </p:sp>
      <p:sp>
        <p:nvSpPr>
          <p:cNvPr id="3" name="Content Placeholder 2"/>
          <p:cNvSpPr>
            <a:spLocks noGrp="1"/>
          </p:cNvSpPr>
          <p:nvPr>
            <p:ph idx="1"/>
          </p:nvPr>
        </p:nvSpPr>
        <p:spPr/>
        <p:txBody>
          <a:bodyPr/>
          <a:lstStyle/>
          <a:p>
            <a:r>
              <a:rPr lang="en-US" smtClean="0"/>
              <a:t>Always hide errors and any output that may contain system information</a:t>
            </a:r>
          </a:p>
          <a:p>
            <a:pPr lvl="1"/>
            <a:r>
              <a:rPr lang="en-US" smtClean="0"/>
              <a:t>Knowledge about paths and extensions may make it easier to exploit the system</a:t>
            </a:r>
          </a:p>
          <a:p>
            <a:pPr lvl="1"/>
            <a:r>
              <a:rPr lang="en-US" smtClean="0"/>
              <a:t>Never leave </a:t>
            </a:r>
            <a:r>
              <a:rPr lang="en-US" smtClean="0">
                <a:latin typeface="Courier New" pitchFamily="49" charset="0"/>
                <a:cs typeface="Courier New" pitchFamily="49" charset="0"/>
              </a:rPr>
              <a:t>phpinfo()</a:t>
            </a:r>
            <a:r>
              <a:rPr lang="en-US" smtClean="0"/>
              <a:t> calls</a:t>
            </a:r>
          </a:p>
          <a:p>
            <a:pPr lvl="1"/>
            <a:r>
              <a:rPr lang="en-US" smtClean="0"/>
              <a:t>Turn off </a:t>
            </a:r>
            <a:r>
              <a:rPr lang="en-US" smtClean="0">
                <a:latin typeface="Courier New" pitchFamily="49" charset="0"/>
                <a:cs typeface="Courier New" pitchFamily="49" charset="0"/>
              </a:rPr>
              <a:t>display_errors</a:t>
            </a:r>
            <a:r>
              <a:rPr lang="en-US" smtClean="0"/>
              <a:t> on deployment server</a:t>
            </a:r>
          </a:p>
          <a:p>
            <a:pPr lvl="1"/>
            <a:r>
              <a:rPr lang="en-US" smtClean="0"/>
              <a:t>Turn off </a:t>
            </a:r>
            <a:r>
              <a:rPr lang="en-US" smtClean="0">
                <a:latin typeface="Courier New" pitchFamily="49" charset="0"/>
                <a:cs typeface="Courier New" pitchFamily="49" charset="0"/>
              </a:rPr>
              <a:t>expose_php</a:t>
            </a:r>
            <a:endParaRPr lang="bg-BG" smtClean="0">
              <a:latin typeface="Courier New" pitchFamily="49" charset="0"/>
              <a:cs typeface="Courier New" pitchFamily="49" charset="0"/>
            </a:endParaRPr>
          </a:p>
        </p:txBody>
      </p:sp>
    </p:spTree>
    <p:extLst>
      <p:ext uri="{BB962C8B-B14F-4D97-AF65-F5344CB8AC3E}">
        <p14:creationId xmlns:p14="http://schemas.microsoft.com/office/powerpoint/2010/main" xmlns="" val="112484619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(3)</a:t>
            </a:r>
            <a:endParaRPr lang="bg-BG" dirty="0" smtClean="0"/>
          </a:p>
        </p:txBody>
      </p:sp>
      <p:sp>
        <p:nvSpPr>
          <p:cNvPr id="3" name="Content Placeholder 2"/>
          <p:cNvSpPr>
            <a:spLocks noGrp="1"/>
          </p:cNvSpPr>
          <p:nvPr>
            <p:ph idx="1"/>
          </p:nvPr>
        </p:nvSpPr>
        <p:spPr/>
        <p:txBody>
          <a:bodyPr/>
          <a:lstStyle/>
          <a:p>
            <a:r>
              <a:rPr lang="en-US" smtClean="0"/>
              <a:t>Check file access rights</a:t>
            </a:r>
          </a:p>
          <a:p>
            <a:pPr lvl="1"/>
            <a:r>
              <a:rPr lang="en-US" smtClean="0"/>
              <a:t>No writeable and executable files should be kept in the web root</a:t>
            </a:r>
          </a:p>
          <a:p>
            <a:pPr lvl="1"/>
            <a:r>
              <a:rPr lang="en-US" smtClean="0"/>
              <a:t>No writeable PHP files</a:t>
            </a:r>
          </a:p>
          <a:p>
            <a:pPr lvl="1"/>
            <a:r>
              <a:rPr lang="en-US" smtClean="0"/>
              <a:t>Disallow access to files that contain configuration on a file system level</a:t>
            </a:r>
          </a:p>
          <a:p>
            <a:pPr lvl="1"/>
            <a:r>
              <a:rPr lang="en-US" smtClean="0"/>
              <a:t>Never give permission to OS accounts that do not need access</a:t>
            </a:r>
            <a:endParaRPr lang="bg-BG" smtClean="0"/>
          </a:p>
        </p:txBody>
      </p:sp>
    </p:spTree>
    <p:extLst>
      <p:ext uri="{BB962C8B-B14F-4D97-AF65-F5344CB8AC3E}">
        <p14:creationId xmlns:p14="http://schemas.microsoft.com/office/powerpoint/2010/main" xmlns="" val="162681767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(4)</a:t>
            </a:r>
            <a:endParaRPr lang="bg-BG" dirty="0" smtClean="0"/>
          </a:p>
        </p:txBody>
      </p:sp>
      <p:sp>
        <p:nvSpPr>
          <p:cNvPr id="3" name="Content Placeholder 2"/>
          <p:cNvSpPr>
            <a:spLocks noGrp="1"/>
          </p:cNvSpPr>
          <p:nvPr>
            <p:ph idx="1"/>
          </p:nvPr>
        </p:nvSpPr>
        <p:spPr/>
        <p:txBody>
          <a:bodyPr/>
          <a:lstStyle/>
          <a:p>
            <a:r>
              <a:rPr lang="en-US" smtClean="0"/>
              <a:t>Always check for and turn off magic quotes</a:t>
            </a:r>
          </a:p>
          <a:p>
            <a:pPr lvl="1"/>
            <a:r>
              <a:rPr lang="en-US" smtClean="0"/>
              <a:t>Use </a:t>
            </a:r>
            <a:r>
              <a:rPr lang="en-US" smtClean="0">
                <a:latin typeface="Courier New" pitchFamily="49" charset="0"/>
                <a:cs typeface="Courier New" pitchFamily="49" charset="0"/>
              </a:rPr>
              <a:t>add_slashes</a:t>
            </a:r>
            <a:r>
              <a:rPr lang="en-US" smtClean="0"/>
              <a:t> and other escaping functions</a:t>
            </a:r>
          </a:p>
          <a:p>
            <a:pPr lvl="1"/>
            <a:r>
              <a:rPr lang="en-US" smtClean="0"/>
              <a:t>Pay special attention to user input that goes into SQL statements</a:t>
            </a:r>
          </a:p>
          <a:p>
            <a:pPr lvl="2"/>
            <a:r>
              <a:rPr lang="en-US" smtClean="0"/>
              <a:t>Consider using prepared statements</a:t>
            </a:r>
          </a:p>
          <a:p>
            <a:r>
              <a:rPr lang="en-US" smtClean="0"/>
              <a:t>Always check for and turn off </a:t>
            </a:r>
            <a:r>
              <a:rPr lang="en-US" smtClean="0">
                <a:latin typeface="Courier New" pitchFamily="49" charset="0"/>
                <a:cs typeface="Courier New" pitchFamily="49" charset="0"/>
              </a:rPr>
              <a:t>register_globals</a:t>
            </a:r>
            <a:endParaRPr lang="bg-BG" smtClean="0">
              <a:latin typeface="Courier New" pitchFamily="49" charset="0"/>
              <a:cs typeface="Courier New" pitchFamily="49" charset="0"/>
            </a:endParaRPr>
          </a:p>
        </p:txBody>
      </p:sp>
    </p:spTree>
    <p:extLst>
      <p:ext uri="{BB962C8B-B14F-4D97-AF65-F5344CB8AC3E}">
        <p14:creationId xmlns:p14="http://schemas.microsoft.com/office/powerpoint/2010/main" xmlns="" val="9191210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Performance</a:t>
            </a:r>
            <a:endParaRPr lang="bg-BG" smtClean="0"/>
          </a:p>
        </p:txBody>
      </p:sp>
      <p:sp>
        <p:nvSpPr>
          <p:cNvPr id="3" name="Content Placeholder 2"/>
          <p:cNvSpPr>
            <a:spLocks noGrp="1"/>
          </p:cNvSpPr>
          <p:nvPr>
            <p:ph idx="1"/>
          </p:nvPr>
        </p:nvSpPr>
        <p:spPr/>
        <p:txBody>
          <a:bodyPr/>
          <a:lstStyle/>
          <a:p>
            <a:r>
              <a:rPr lang="en-US" smtClean="0"/>
              <a:t>PHP internal function are much faster than user functions</a:t>
            </a:r>
          </a:p>
          <a:p>
            <a:pPr lvl="1"/>
            <a:r>
              <a:rPr lang="en-US" smtClean="0"/>
              <a:t>Because they are inbuilt and coded in C</a:t>
            </a:r>
          </a:p>
          <a:p>
            <a:pPr lvl="1"/>
            <a:r>
              <a:rPr lang="en-US" smtClean="0"/>
              <a:t>Read the manual and check if you reinvent the wheel</a:t>
            </a:r>
          </a:p>
          <a:p>
            <a:pPr lvl="1"/>
            <a:r>
              <a:rPr lang="en-US" smtClean="0"/>
              <a:t>If you have slow functions, consider writing them in C and adding them as extensions to PHP</a:t>
            </a:r>
            <a:endParaRPr lang="bg-BG" smtClean="0"/>
          </a:p>
        </p:txBody>
      </p:sp>
    </p:spTree>
    <p:extLst>
      <p:ext uri="{BB962C8B-B14F-4D97-AF65-F5344CB8AC3E}">
        <p14:creationId xmlns:p14="http://schemas.microsoft.com/office/powerpoint/2010/main" xmlns="" val="204965327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(2)</a:t>
            </a:r>
            <a:endParaRPr lang="bg-BG" dirty="0" smtClean="0"/>
          </a:p>
        </p:txBody>
      </p:sp>
      <p:sp>
        <p:nvSpPr>
          <p:cNvPr id="3" name="Content Placeholder 2"/>
          <p:cNvSpPr>
            <a:spLocks noGrp="1"/>
          </p:cNvSpPr>
          <p:nvPr>
            <p:ph idx="1"/>
          </p:nvPr>
        </p:nvSpPr>
        <p:spPr/>
        <p:txBody>
          <a:bodyPr/>
          <a:lstStyle/>
          <a:p>
            <a:r>
              <a:rPr lang="en-US" smtClean="0"/>
              <a:t>Simple optimizations save a lot time</a:t>
            </a:r>
          </a:p>
          <a:p>
            <a:pPr lvl="1"/>
            <a:r>
              <a:rPr lang="en-US" smtClean="0"/>
              <a:t>Use </a:t>
            </a:r>
            <a:r>
              <a:rPr lang="en-US" smtClean="0">
                <a:latin typeface="Courier New" pitchFamily="49" charset="0"/>
                <a:cs typeface="Courier New" pitchFamily="49" charset="0"/>
              </a:rPr>
              <a:t>echo</a:t>
            </a:r>
            <a:r>
              <a:rPr lang="en-US" smtClean="0"/>
              <a:t> with multiple parameters instead of multiple calls or concatenation</a:t>
            </a:r>
          </a:p>
          <a:p>
            <a:pPr lvl="1"/>
            <a:endParaRPr lang="en-US" smtClean="0"/>
          </a:p>
          <a:p>
            <a:pPr lvl="1"/>
            <a:r>
              <a:rPr lang="en-US" smtClean="0"/>
              <a:t>Optimize loops</a:t>
            </a:r>
            <a:endParaRPr lang="bg-BG" smtClean="0"/>
          </a:p>
        </p:txBody>
      </p:sp>
      <p:sp>
        <p:nvSpPr>
          <p:cNvPr id="4" name="Rectangle 3"/>
          <p:cNvSpPr/>
          <p:nvPr/>
        </p:nvSpPr>
        <p:spPr bwMode="auto">
          <a:xfrm>
            <a:off x="501650" y="2819400"/>
            <a:ext cx="8102600" cy="461665"/>
          </a:xfrm>
          <a:prstGeom prst="rect">
            <a:avLst/>
          </a:prstGeom>
          <a:solidFill>
            <a:schemeClr val="bg1"/>
          </a:solidFill>
          <a:ln w="9525" cap="flat" cmpd="sng" algn="ctr">
            <a:solidFill>
              <a:schemeClr val="tx1"/>
            </a:solidFill>
            <a:prstDash val="solid"/>
            <a:round/>
            <a:headEnd type="none" w="med" len="med"/>
            <a:tailEnd type="none" w="med" len="med"/>
          </a:ln>
          <a:effectLst>
            <a:outerShdw dist="17961" dir="2700000" algn="ctr" rotWithShape="0">
              <a:srgbClr val="FFFFFF"/>
            </a:outerShdw>
          </a:effectLst>
        </p:spPr>
        <p:txBody>
          <a:bodyPr>
            <a:spAutoFit/>
          </a:bodyPr>
          <a:lstStyle/>
          <a:p>
            <a:r>
              <a:rPr lang="en-US" sz="2400" dirty="0">
                <a:solidFill>
                  <a:schemeClr val="tx1"/>
                </a:solidFill>
                <a:effectLst>
                  <a:outerShdw blurRad="38100" dist="38100" dir="2700000" algn="tl">
                    <a:srgbClr val="000000">
                      <a:alpha val="43137"/>
                    </a:srgbClr>
                  </a:outerShdw>
                </a:effectLst>
                <a:latin typeface="Courier New" pitchFamily="49" charset="0"/>
                <a:cs typeface="Courier New" pitchFamily="49" charset="0"/>
              </a:rPr>
              <a:t>echo 'Hello', $world;</a:t>
            </a:r>
          </a:p>
        </p:txBody>
      </p:sp>
      <p:sp>
        <p:nvSpPr>
          <p:cNvPr id="5" name="Rectangle 4"/>
          <p:cNvSpPr/>
          <p:nvPr/>
        </p:nvSpPr>
        <p:spPr bwMode="auto">
          <a:xfrm>
            <a:off x="501650" y="4114800"/>
            <a:ext cx="8102600" cy="830997"/>
          </a:xfrm>
          <a:prstGeom prst="rect">
            <a:avLst/>
          </a:prstGeom>
          <a:solidFill>
            <a:schemeClr val="bg1"/>
          </a:solidFill>
          <a:ln w="9525" cap="flat" cmpd="sng" algn="ctr">
            <a:solidFill>
              <a:schemeClr val="tx1"/>
            </a:solidFill>
            <a:prstDash val="solid"/>
            <a:round/>
            <a:headEnd type="none" w="med" len="med"/>
            <a:tailEnd type="none" w="med" len="med"/>
          </a:ln>
          <a:effectLst>
            <a:outerShdw dist="17961" dir="2700000" algn="ctr" rotWithShape="0">
              <a:srgbClr val="FFFFFF"/>
            </a:outerShdw>
          </a:effectLst>
        </p:spPr>
        <p:txBody>
          <a:bodyPr>
            <a:spAutoFit/>
          </a:bodyPr>
          <a:lstStyle/>
          <a:p>
            <a:r>
              <a:rPr lang="en-US" sz="2400" dirty="0">
                <a:solidFill>
                  <a:schemeClr val="tx1"/>
                </a:solidFill>
                <a:effectLst>
                  <a:outerShdw blurRad="38100" dist="38100" dir="2700000" algn="tl">
                    <a:srgbClr val="000000">
                      <a:alpha val="43137"/>
                    </a:srgbClr>
                  </a:outerShdw>
                </a:effectLst>
                <a:latin typeface="Courier New" pitchFamily="49" charset="0"/>
                <a:cs typeface="Courier New" pitchFamily="49" charset="0"/>
              </a:rPr>
              <a:t>for ($</a:t>
            </a:r>
            <a:r>
              <a:rPr lang="en-US" sz="2400" dirty="0" err="1">
                <a:solidFill>
                  <a:schemeClr val="tx1"/>
                </a:solidFill>
                <a:effectLst>
                  <a:outerShdw blurRad="38100" dist="38100" dir="2700000" algn="tl">
                    <a:srgbClr val="000000">
                      <a:alpha val="43137"/>
                    </a:srgbClr>
                  </a:outerShdw>
                </a:effectLst>
                <a:latin typeface="Courier New" pitchFamily="49" charset="0"/>
                <a:cs typeface="Courier New" pitchFamily="49" charset="0"/>
              </a:rPr>
              <a:t>i</a:t>
            </a:r>
            <a:r>
              <a:rPr lang="en-US" sz="2400" dirty="0">
                <a:solidFill>
                  <a:schemeClr val="tx1"/>
                </a:solidFill>
                <a:effectLst>
                  <a:outerShdw blurRad="38100" dist="38100" dir="2700000" algn="tl">
                    <a:srgbClr val="000000">
                      <a:alpha val="43137"/>
                    </a:srgbClr>
                  </a:outerShdw>
                </a:effectLst>
                <a:latin typeface="Courier New" pitchFamily="49" charset="0"/>
                <a:cs typeface="Courier New" pitchFamily="49" charset="0"/>
              </a:rPr>
              <a:t> = 0; $</a:t>
            </a:r>
            <a:r>
              <a:rPr lang="en-US" sz="2400" dirty="0" err="1">
                <a:solidFill>
                  <a:schemeClr val="tx1"/>
                </a:solidFill>
                <a:effectLst>
                  <a:outerShdw blurRad="38100" dist="38100" dir="2700000" algn="tl">
                    <a:srgbClr val="000000">
                      <a:alpha val="43137"/>
                    </a:srgbClr>
                  </a:outerShdw>
                </a:effectLst>
                <a:latin typeface="Courier New" pitchFamily="49" charset="0"/>
                <a:cs typeface="Courier New" pitchFamily="49" charset="0"/>
              </a:rPr>
              <a:t>i</a:t>
            </a:r>
            <a:r>
              <a:rPr lang="en-US" sz="2400" dirty="0">
                <a:solidFill>
                  <a:schemeClr val="tx1"/>
                </a:solidFill>
                <a:effectLst>
                  <a:outerShdw blurRad="38100" dist="38100" dir="2700000" algn="tl">
                    <a:srgbClr val="000000">
                      <a:alpha val="43137"/>
                    </a:srgbClr>
                  </a:outerShdw>
                </a:effectLst>
                <a:latin typeface="Courier New" pitchFamily="49" charset="0"/>
                <a:cs typeface="Courier New" pitchFamily="49" charset="0"/>
              </a:rPr>
              <a:t> &lt; count($</a:t>
            </a:r>
            <a:r>
              <a:rPr lang="en-US" sz="2400" dirty="0" err="1">
                <a:solidFill>
                  <a:schemeClr val="tx1"/>
                </a:solidFill>
                <a:effectLst>
                  <a:outerShdw blurRad="38100" dist="38100" dir="2700000" algn="tl">
                    <a:srgbClr val="000000">
                      <a:alpha val="43137"/>
                    </a:srgbClr>
                  </a:outerShdw>
                </a:effectLst>
                <a:latin typeface="Courier New" pitchFamily="49" charset="0"/>
                <a:cs typeface="Courier New" pitchFamily="49" charset="0"/>
              </a:rPr>
              <a:t>arr</a:t>
            </a:r>
            <a:r>
              <a:rPr lang="en-US" sz="2400" dirty="0">
                <a:solidFill>
                  <a:schemeClr val="tx1"/>
                </a:solidFill>
                <a:effectLst>
                  <a:outerShdw blurRad="38100" dist="38100" dir="2700000" algn="tl">
                    <a:srgbClr val="000000">
                      <a:alpha val="43137"/>
                    </a:srgbClr>
                  </a:outerShdw>
                </a:effectLst>
                <a:latin typeface="Courier New" pitchFamily="49" charset="0"/>
                <a:cs typeface="Courier New" pitchFamily="49" charset="0"/>
              </a:rPr>
              <a:t>); $</a:t>
            </a:r>
            <a:r>
              <a:rPr lang="en-US" sz="2400" dirty="0" err="1">
                <a:solidFill>
                  <a:schemeClr val="tx1"/>
                </a:solidFill>
                <a:effectLst>
                  <a:outerShdw blurRad="38100" dist="38100" dir="2700000" algn="tl">
                    <a:srgbClr val="000000">
                      <a:alpha val="43137"/>
                    </a:srgbClr>
                  </a:outerShdw>
                </a:effectLst>
                <a:latin typeface="Courier New" pitchFamily="49" charset="0"/>
                <a:cs typeface="Courier New" pitchFamily="49" charset="0"/>
              </a:rPr>
              <a:t>i</a:t>
            </a:r>
            <a:r>
              <a:rPr lang="en-US" sz="2400" dirty="0">
                <a:solidFill>
                  <a:schemeClr val="tx1"/>
                </a:solidFill>
                <a:effectLst>
                  <a:outerShdw blurRad="38100" dist="38100" dir="2700000" algn="tl">
                    <a:srgbClr val="000000">
                      <a:alpha val="43137"/>
                    </a:srgbClr>
                  </a:outerShdw>
                </a:effectLst>
                <a:latin typeface="Courier New" pitchFamily="49" charset="0"/>
                <a:cs typeface="Courier New" pitchFamily="49" charset="0"/>
              </a:rPr>
              <a:t>++)</a:t>
            </a:r>
          </a:p>
          <a:p>
            <a:r>
              <a:rPr lang="en-US" sz="2400" dirty="0">
                <a:solidFill>
                  <a:schemeClr val="tx1"/>
                </a:solidFill>
                <a:effectLst>
                  <a:outerShdw blurRad="38100" dist="38100" dir="2700000" algn="tl">
                    <a:srgbClr val="000000">
                      <a:alpha val="43137"/>
                    </a:srgbClr>
                  </a:outerShdw>
                </a:effectLst>
                <a:latin typeface="Courier New" pitchFamily="49" charset="0"/>
                <a:cs typeface="Courier New" pitchFamily="49" charset="0"/>
              </a:rPr>
              <a:t>for ($</a:t>
            </a:r>
            <a:r>
              <a:rPr lang="en-US" sz="2400" dirty="0" err="1">
                <a:solidFill>
                  <a:schemeClr val="tx1"/>
                </a:solidFill>
                <a:effectLst>
                  <a:outerShdw blurRad="38100" dist="38100" dir="2700000" algn="tl">
                    <a:srgbClr val="000000">
                      <a:alpha val="43137"/>
                    </a:srgbClr>
                  </a:outerShdw>
                </a:effectLst>
                <a:latin typeface="Courier New" pitchFamily="49" charset="0"/>
                <a:cs typeface="Courier New" pitchFamily="49" charset="0"/>
              </a:rPr>
              <a:t>i</a:t>
            </a:r>
            <a:r>
              <a:rPr lang="en-US" sz="2400" dirty="0">
                <a:solidFill>
                  <a:schemeClr val="tx1"/>
                </a:solidFill>
                <a:effectLst>
                  <a:outerShdw blurRad="38100" dist="38100" dir="2700000" algn="tl">
                    <a:srgbClr val="000000">
                      <a:alpha val="43137"/>
                    </a:srgbClr>
                  </a:outerShdw>
                </a:effectLst>
                <a:latin typeface="Courier New" pitchFamily="49" charset="0"/>
                <a:cs typeface="Courier New" pitchFamily="49" charset="0"/>
              </a:rPr>
              <a:t> = 0, $n = count($</a:t>
            </a:r>
            <a:r>
              <a:rPr lang="en-US" sz="2400" dirty="0" err="1">
                <a:solidFill>
                  <a:schemeClr val="tx1"/>
                </a:solidFill>
                <a:effectLst>
                  <a:outerShdw blurRad="38100" dist="38100" dir="2700000" algn="tl">
                    <a:srgbClr val="000000">
                      <a:alpha val="43137"/>
                    </a:srgbClr>
                  </a:outerShdw>
                </a:effectLst>
                <a:latin typeface="Courier New" pitchFamily="49" charset="0"/>
                <a:cs typeface="Courier New" pitchFamily="49" charset="0"/>
              </a:rPr>
              <a:t>arr</a:t>
            </a:r>
            <a:r>
              <a:rPr lang="en-US" sz="2400" dirty="0">
                <a:solidFill>
                  <a:schemeClr val="tx1"/>
                </a:solidFill>
                <a:effectLst>
                  <a:outerShdw blurRad="38100" dist="38100" dir="2700000" algn="tl">
                    <a:srgbClr val="000000">
                      <a:alpha val="43137"/>
                    </a:srgbClr>
                  </a:outerShdw>
                </a:effectLst>
                <a:latin typeface="Courier New" pitchFamily="49" charset="0"/>
                <a:cs typeface="Courier New" pitchFamily="49" charset="0"/>
              </a:rPr>
              <a:t>); $</a:t>
            </a:r>
            <a:r>
              <a:rPr lang="en-US" sz="2400" dirty="0" err="1">
                <a:solidFill>
                  <a:schemeClr val="tx1"/>
                </a:solidFill>
                <a:effectLst>
                  <a:outerShdw blurRad="38100" dist="38100" dir="2700000" algn="tl">
                    <a:srgbClr val="000000">
                      <a:alpha val="43137"/>
                    </a:srgbClr>
                  </a:outerShdw>
                </a:effectLst>
                <a:latin typeface="Courier New" pitchFamily="49" charset="0"/>
                <a:cs typeface="Courier New" pitchFamily="49" charset="0"/>
              </a:rPr>
              <a:t>i</a:t>
            </a:r>
            <a:r>
              <a:rPr lang="en-US" sz="2400" dirty="0">
                <a:solidFill>
                  <a:schemeClr val="tx1"/>
                </a:solidFill>
                <a:effectLst>
                  <a:outerShdw blurRad="38100" dist="38100" dir="2700000" algn="tl">
                    <a:srgbClr val="000000">
                      <a:alpha val="43137"/>
                    </a:srgbClr>
                  </a:outerShdw>
                </a:effectLst>
                <a:latin typeface="Courier New" pitchFamily="49" charset="0"/>
                <a:cs typeface="Courier New" pitchFamily="49" charset="0"/>
              </a:rPr>
              <a:t>&lt;$n; ++$</a:t>
            </a:r>
            <a:r>
              <a:rPr lang="en-US" sz="2400" dirty="0" err="1">
                <a:solidFill>
                  <a:schemeClr val="tx1"/>
                </a:solidFill>
                <a:effectLst>
                  <a:outerShdw blurRad="38100" dist="38100" dir="2700000" algn="tl">
                    <a:srgbClr val="000000">
                      <a:alpha val="43137"/>
                    </a:srgbClr>
                  </a:outerShdw>
                </a:effectLst>
                <a:latin typeface="Courier New" pitchFamily="49" charset="0"/>
                <a:cs typeface="Courier New" pitchFamily="49" charset="0"/>
              </a:rPr>
              <a:t>i</a:t>
            </a:r>
            <a:r>
              <a:rPr lang="en-US" sz="2400" dirty="0">
                <a:solidFill>
                  <a:schemeClr val="tx1"/>
                </a:solidFill>
                <a:effectLst>
                  <a:outerShdw blurRad="38100" dist="38100" dir="2700000" algn="tl">
                    <a:srgbClr val="000000">
                      <a:alpha val="43137"/>
                    </a:srgbClr>
                  </a:outerShdw>
                </a:effectLst>
                <a:latin typeface="Courier New" pitchFamily="49" charset="0"/>
                <a:cs typeface="Courier New" pitchFamily="49" charset="0"/>
              </a:rPr>
              <a:t>)</a:t>
            </a:r>
          </a:p>
        </p:txBody>
      </p:sp>
    </p:spTree>
    <p:extLst>
      <p:ext uri="{BB962C8B-B14F-4D97-AF65-F5344CB8AC3E}">
        <p14:creationId xmlns:p14="http://schemas.microsoft.com/office/powerpoint/2010/main" xmlns="" val="24056064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(3)</a:t>
            </a:r>
            <a:endParaRPr lang="bg-BG" dirty="0" smtClean="0"/>
          </a:p>
        </p:txBody>
      </p:sp>
      <p:sp>
        <p:nvSpPr>
          <p:cNvPr id="3" name="Content Placeholder 2"/>
          <p:cNvSpPr>
            <a:spLocks noGrp="1"/>
          </p:cNvSpPr>
          <p:nvPr>
            <p:ph idx="1"/>
          </p:nvPr>
        </p:nvSpPr>
        <p:spPr/>
        <p:txBody>
          <a:bodyPr/>
          <a:lstStyle/>
          <a:p>
            <a:r>
              <a:rPr lang="en-US" smtClean="0"/>
              <a:t>Keep objects and classes in limit</a:t>
            </a:r>
          </a:p>
          <a:p>
            <a:pPr lvl="1"/>
            <a:r>
              <a:rPr lang="en-US" smtClean="0"/>
              <a:t>PHP 5 adds cool OO features</a:t>
            </a:r>
          </a:p>
          <a:p>
            <a:pPr lvl="1"/>
            <a:r>
              <a:rPr lang="en-US" smtClean="0"/>
              <a:t>Each object consumes a lot memory</a:t>
            </a:r>
          </a:p>
          <a:p>
            <a:pPr lvl="1"/>
            <a:r>
              <a:rPr lang="en-US" smtClean="0"/>
              <a:t>Method call and property access take twice more time than calling function and accessing variable</a:t>
            </a:r>
          </a:p>
          <a:p>
            <a:pPr lvl="1"/>
            <a:r>
              <a:rPr lang="en-US" smtClean="0"/>
              <a:t>Do not implement classes for everything, consider using arrays</a:t>
            </a:r>
          </a:p>
          <a:p>
            <a:pPr lvl="1"/>
            <a:r>
              <a:rPr lang="en-US" smtClean="0"/>
              <a:t>Don't split the methods too much</a:t>
            </a:r>
          </a:p>
          <a:p>
            <a:pPr lvl="1"/>
            <a:endParaRPr lang="bg-BG" smtClean="0"/>
          </a:p>
        </p:txBody>
      </p:sp>
    </p:spTree>
    <p:extLst>
      <p:ext uri="{BB962C8B-B14F-4D97-AF65-F5344CB8AC3E}">
        <p14:creationId xmlns:p14="http://schemas.microsoft.com/office/powerpoint/2010/main" xmlns="" val="312030286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8034" name="Rectangle 2"/>
          <p:cNvSpPr>
            <a:spLocks noGrp="1" noChangeArrowheads="1"/>
          </p:cNvSpPr>
          <p:nvPr>
            <p:ph type="title"/>
          </p:nvPr>
        </p:nvSpPr>
        <p:spPr/>
        <p:txBody>
          <a:bodyPr/>
          <a:lstStyle/>
          <a:p>
            <a:r>
              <a:rPr lang="en-US" smtClean="0"/>
              <a:t>PHP Strings</a:t>
            </a:r>
            <a:endParaRPr lang="bg-BG" smtClean="0"/>
          </a:p>
        </p:txBody>
      </p:sp>
      <p:sp>
        <p:nvSpPr>
          <p:cNvPr id="1068035" name="Rectangle 3"/>
          <p:cNvSpPr>
            <a:spLocks noGrp="1" noChangeArrowheads="1"/>
          </p:cNvSpPr>
          <p:nvPr>
            <p:ph type="body" idx="1"/>
          </p:nvPr>
        </p:nvSpPr>
        <p:spPr/>
        <p:txBody>
          <a:bodyPr/>
          <a:lstStyle/>
          <a:p>
            <a:r>
              <a:rPr lang="en-US" smtClean="0"/>
              <a:t>String values</a:t>
            </a:r>
          </a:p>
          <a:p>
            <a:pPr lvl="1"/>
            <a:r>
              <a:rPr lang="en-US" smtClean="0"/>
              <a:t>Strings may be in single or double quotes</a:t>
            </a:r>
          </a:p>
          <a:p>
            <a:pPr lvl="2"/>
            <a:endParaRPr lang="en-US" smtClean="0"/>
          </a:p>
          <a:p>
            <a:pPr lvl="2"/>
            <a:endParaRPr lang="en-US" smtClean="0"/>
          </a:p>
          <a:p>
            <a:pPr lvl="2"/>
            <a:endParaRPr lang="en-US" smtClean="0"/>
          </a:p>
          <a:p>
            <a:pPr lvl="1"/>
            <a:r>
              <a:rPr lang="en-US" smtClean="0"/>
              <a:t>Start and end quote type should match</a:t>
            </a:r>
          </a:p>
          <a:p>
            <a:pPr lvl="1"/>
            <a:r>
              <a:rPr lang="en-US" smtClean="0"/>
              <a:t>Difference between two types of quotes is the escape sequences</a:t>
            </a:r>
            <a:endParaRPr lang="bg-BG" smtClean="0"/>
          </a:p>
          <a:p>
            <a:endParaRPr lang="bg-BG" smtClean="0"/>
          </a:p>
        </p:txBody>
      </p:sp>
      <p:sp>
        <p:nvSpPr>
          <p:cNvPr id="1068036" name="Rectangle 4"/>
          <p:cNvSpPr>
            <a:spLocks noChangeArrowheads="1"/>
          </p:cNvSpPr>
          <p:nvPr/>
        </p:nvSpPr>
        <p:spPr bwMode="auto">
          <a:xfrm>
            <a:off x="827088" y="2514600"/>
            <a:ext cx="7742237" cy="1360487"/>
          </a:xfrm>
          <a:prstGeom prst="rect">
            <a:avLst/>
          </a:prstGeom>
          <a:solidFill>
            <a:schemeClr val="bg1">
              <a:alpha val="39999"/>
            </a:schemeClr>
          </a:solidFill>
          <a:ln w="3175" algn="ctr">
            <a:solidFill>
              <a:schemeClr val="hlink"/>
            </a:solidFill>
            <a:miter lim="800000"/>
            <a:headEnd/>
            <a:tailEnd/>
          </a:ln>
          <a:effectLst/>
        </p:spPr>
        <p:txBody>
          <a:bodyPr lIns="144000" tIns="91440" rIns="144000" bIns="109728">
            <a:spAutoFit/>
          </a:bodyPr>
          <a:lstStyle/>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&lt;?</a:t>
            </a:r>
          </a:p>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$output1 = </a:t>
            </a:r>
            <a:r>
              <a:rPr lang="en-US" sz="2000" dirty="0">
                <a:solidFill>
                  <a:srgbClr val="FF0000"/>
                </a:solidFill>
                <a:effectLst>
                  <a:outerShdw blurRad="38100" dist="38100" dir="2700000" algn="tl">
                    <a:srgbClr val="000000"/>
                  </a:outerShdw>
                </a:effectLst>
                <a:latin typeface="Courier New" pitchFamily="49" charset="0"/>
              </a:rPr>
              <a:t>"</a:t>
            </a:r>
            <a:r>
              <a:rPr lang="en-US" sz="2000" dirty="0" smtClean="0">
                <a:solidFill>
                  <a:srgbClr val="FF0000"/>
                </a:solidFill>
                <a:effectLst>
                  <a:outerShdw blurRad="38100" dist="38100" dir="2700000" algn="tl">
                    <a:srgbClr val="000000"/>
                  </a:outerShdw>
                </a:effectLst>
                <a:latin typeface="Courier New" pitchFamily="49" charset="0"/>
              </a:rPr>
              <a:t>Hello, </a:t>
            </a:r>
            <a:r>
              <a:rPr lang="en-US" sz="2000" dirty="0">
                <a:solidFill>
                  <a:srgbClr val="FF0000"/>
                </a:solidFill>
                <a:effectLst>
                  <a:outerShdw blurRad="38100" dist="38100" dir="2700000" algn="tl">
                    <a:srgbClr val="000000"/>
                  </a:outerShdw>
                </a:effectLst>
                <a:latin typeface="Courier New" pitchFamily="49" charset="0"/>
              </a:rPr>
              <a:t>PHP!"</a:t>
            </a:r>
            <a:r>
              <a:rPr lang="en-US" sz="2000" dirty="0">
                <a:solidFill>
                  <a:schemeClr val="tx1"/>
                </a:solidFill>
                <a:effectLst>
                  <a:outerShdw blurRad="38100" dist="38100" dir="2700000" algn="tl">
                    <a:srgbClr val="FFFFFF"/>
                  </a:outerShdw>
                </a:effectLst>
                <a:latin typeface="Courier New" pitchFamily="49" charset="0"/>
              </a:rPr>
              <a:t>; </a:t>
            </a:r>
          </a:p>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$output2 = </a:t>
            </a:r>
            <a:r>
              <a:rPr lang="en-US" sz="2000" dirty="0" smtClean="0">
                <a:solidFill>
                  <a:srgbClr val="FF0000"/>
                </a:solidFill>
                <a:effectLst>
                  <a:outerShdw blurRad="38100" dist="38100" dir="2700000" algn="tl">
                    <a:srgbClr val="000000"/>
                  </a:outerShdw>
                </a:effectLst>
                <a:latin typeface="Courier New" pitchFamily="49" charset="0"/>
              </a:rPr>
              <a:t>'Hello, </a:t>
            </a:r>
            <a:r>
              <a:rPr lang="en-US" sz="2000" dirty="0">
                <a:solidFill>
                  <a:srgbClr val="FF0000"/>
                </a:solidFill>
                <a:effectLst>
                  <a:outerShdw blurRad="38100" dist="38100" dir="2700000" algn="tl">
                    <a:srgbClr val="000000"/>
                  </a:outerShdw>
                </a:effectLst>
                <a:latin typeface="Courier New" pitchFamily="49" charset="0"/>
              </a:rPr>
              <a:t>again!'</a:t>
            </a:r>
            <a:r>
              <a:rPr lang="en-US" sz="2000" dirty="0">
                <a:solidFill>
                  <a:schemeClr val="tx1"/>
                </a:solidFill>
                <a:effectLst>
                  <a:outerShdw blurRad="38100" dist="38100" dir="2700000" algn="tl">
                    <a:srgbClr val="FFFFFF"/>
                  </a:outerShdw>
                </a:effectLst>
                <a:latin typeface="Courier New" pitchFamily="49" charset="0"/>
              </a:rPr>
              <a:t>;</a:t>
            </a:r>
          </a:p>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?&gt;</a:t>
            </a:r>
          </a:p>
        </p:txBody>
      </p:sp>
    </p:spTree>
    <p:extLst>
      <p:ext uri="{BB962C8B-B14F-4D97-AF65-F5344CB8AC3E}">
        <p14:creationId xmlns:p14="http://schemas.microsoft.com/office/powerpoint/2010/main" xmlns="" val="26102033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680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8036" grpId="0" animBg="1"/>
    </p:bld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(4)</a:t>
            </a:r>
            <a:endParaRPr lang="bg-BG" dirty="0" smtClean="0"/>
          </a:p>
        </p:txBody>
      </p:sp>
      <p:sp>
        <p:nvSpPr>
          <p:cNvPr id="3" name="Content Placeholder 2"/>
          <p:cNvSpPr>
            <a:spLocks noGrp="1"/>
          </p:cNvSpPr>
          <p:nvPr>
            <p:ph idx="1"/>
          </p:nvPr>
        </p:nvSpPr>
        <p:spPr/>
        <p:txBody>
          <a:bodyPr/>
          <a:lstStyle/>
          <a:p>
            <a:pPr>
              <a:lnSpc>
                <a:spcPct val="90000"/>
              </a:lnSpc>
            </a:pPr>
            <a:r>
              <a:rPr lang="en-US" smtClean="0"/>
              <a:t>Most content is static content</a:t>
            </a:r>
          </a:p>
          <a:p>
            <a:pPr lvl="1">
              <a:lnSpc>
                <a:spcPct val="90000"/>
              </a:lnSpc>
            </a:pPr>
            <a:r>
              <a:rPr lang="en-US" smtClean="0"/>
              <a:t>Always check your site with tools like YSlow and IBM Page Detailer</a:t>
            </a:r>
          </a:p>
          <a:p>
            <a:pPr lvl="1">
              <a:lnSpc>
                <a:spcPct val="90000"/>
              </a:lnSpc>
            </a:pPr>
            <a:r>
              <a:rPr lang="en-US" smtClean="0"/>
              <a:t>Apply caching for all the static content</a:t>
            </a:r>
          </a:p>
          <a:p>
            <a:pPr lvl="1">
              <a:lnSpc>
                <a:spcPct val="90000"/>
              </a:lnSpc>
            </a:pPr>
            <a:r>
              <a:rPr lang="en-US" smtClean="0"/>
              <a:t>Use </a:t>
            </a:r>
            <a:r>
              <a:rPr lang="en-US" smtClean="0">
                <a:latin typeface="Courier New" pitchFamily="49" charset="0"/>
                <a:cs typeface="Courier New" pitchFamily="49" charset="0"/>
              </a:rPr>
              <a:t>Last-Modified</a:t>
            </a:r>
            <a:r>
              <a:rPr lang="en-US" smtClean="0"/>
              <a:t> for database content with the date of the record last update</a:t>
            </a:r>
          </a:p>
          <a:p>
            <a:pPr>
              <a:lnSpc>
                <a:spcPct val="90000"/>
              </a:lnSpc>
            </a:pPr>
            <a:r>
              <a:rPr lang="en-US" smtClean="0"/>
              <a:t>Consider using PHP optimizers</a:t>
            </a:r>
          </a:p>
          <a:p>
            <a:pPr lvl="1">
              <a:lnSpc>
                <a:spcPct val="90000"/>
              </a:lnSpc>
            </a:pPr>
            <a:r>
              <a:rPr lang="en-US" smtClean="0"/>
              <a:t>Compiles the code and uses it instead, until source file changes</a:t>
            </a:r>
            <a:endParaRPr lang="bg-BG" smtClean="0"/>
          </a:p>
        </p:txBody>
      </p:sp>
    </p:spTree>
    <p:extLst>
      <p:ext uri="{BB962C8B-B14F-4D97-AF65-F5344CB8AC3E}">
        <p14:creationId xmlns:p14="http://schemas.microsoft.com/office/powerpoint/2010/main" xmlns="" val="65508603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(5)</a:t>
            </a:r>
            <a:endParaRPr lang="bg-BG" dirty="0" smtClean="0"/>
          </a:p>
        </p:txBody>
      </p:sp>
      <p:sp>
        <p:nvSpPr>
          <p:cNvPr id="3" name="Content Placeholder 2"/>
          <p:cNvSpPr>
            <a:spLocks noGrp="1"/>
          </p:cNvSpPr>
          <p:nvPr>
            <p:ph idx="1"/>
          </p:nvPr>
        </p:nvSpPr>
        <p:spPr/>
        <p:txBody>
          <a:bodyPr/>
          <a:lstStyle/>
          <a:p>
            <a:r>
              <a:rPr lang="en-US" dirty="0" smtClean="0"/>
              <a:t>Use </a:t>
            </a:r>
            <a:r>
              <a:rPr lang="en-US" dirty="0" err="1" smtClean="0">
                <a:latin typeface="Courier New" pitchFamily="49" charset="0"/>
              </a:rPr>
              <a:t>mod_gzip</a:t>
            </a:r>
            <a:r>
              <a:rPr lang="en-US" dirty="0" smtClean="0"/>
              <a:t> when you can afford it</a:t>
            </a:r>
          </a:p>
          <a:p>
            <a:pPr lvl="1"/>
            <a:r>
              <a:rPr lang="en-US" dirty="0" smtClean="0"/>
              <a:t>Consumes a lot CPU, because it compresses the data on the fly</a:t>
            </a:r>
          </a:p>
          <a:p>
            <a:pPr lvl="1"/>
            <a:r>
              <a:rPr lang="en-US" dirty="0" smtClean="0"/>
              <a:t>Saves up to 80% data transfer</a:t>
            </a:r>
          </a:p>
          <a:p>
            <a:pPr lvl="1"/>
            <a:r>
              <a:rPr lang="en-US" dirty="0" smtClean="0"/>
              <a:t>Be careful – some browsers may have issues if some file formats are delivered with </a:t>
            </a:r>
            <a:r>
              <a:rPr lang="en-US" dirty="0" err="1" smtClean="0"/>
              <a:t>gzip</a:t>
            </a:r>
            <a:r>
              <a:rPr lang="en-US" dirty="0" smtClean="0"/>
              <a:t> compression</a:t>
            </a:r>
          </a:p>
          <a:p>
            <a:pPr lvl="2"/>
            <a:r>
              <a:rPr lang="en-US" dirty="0" smtClean="0"/>
              <a:t>Example: Internet Explorer 6 and PDF</a:t>
            </a:r>
            <a:endParaRPr lang="bg-BG" dirty="0" smtClean="0"/>
          </a:p>
        </p:txBody>
      </p:sp>
    </p:spTree>
    <p:extLst>
      <p:ext uri="{BB962C8B-B14F-4D97-AF65-F5344CB8AC3E}">
        <p14:creationId xmlns:p14="http://schemas.microsoft.com/office/powerpoint/2010/main" xmlns="" val="357445477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(6)</a:t>
            </a:r>
            <a:endParaRPr lang="bg-BG" dirty="0" smtClean="0"/>
          </a:p>
        </p:txBody>
      </p:sp>
      <p:sp>
        <p:nvSpPr>
          <p:cNvPr id="3" name="Content Placeholder 2"/>
          <p:cNvSpPr>
            <a:spLocks noGrp="1"/>
          </p:cNvSpPr>
          <p:nvPr>
            <p:ph idx="1"/>
          </p:nvPr>
        </p:nvSpPr>
        <p:spPr/>
        <p:txBody>
          <a:bodyPr/>
          <a:lstStyle/>
          <a:p>
            <a:r>
              <a:rPr lang="en-US" smtClean="0"/>
              <a:t>Think about every regular expression – do you need it?</a:t>
            </a:r>
          </a:p>
          <a:p>
            <a:pPr lvl="1"/>
            <a:r>
              <a:rPr lang="en-US" smtClean="0"/>
              <a:t>Takes a lot of time because of the back tracking</a:t>
            </a:r>
          </a:p>
          <a:p>
            <a:pPr lvl="1"/>
            <a:r>
              <a:rPr lang="en-US" smtClean="0"/>
              <a:t>Use only when necessary</a:t>
            </a:r>
          </a:p>
          <a:p>
            <a:pPr lvl="1"/>
            <a:r>
              <a:rPr lang="en-US" smtClean="0"/>
              <a:t>Check if it can be optimized with possessive operators and non-capturing groups</a:t>
            </a:r>
          </a:p>
          <a:p>
            <a:pPr lvl="1"/>
            <a:r>
              <a:rPr lang="en-US" smtClean="0"/>
              <a:t>If the expression is simple, use </a:t>
            </a:r>
            <a:r>
              <a:rPr lang="en-US" smtClean="0">
                <a:latin typeface="Courier New" pitchFamily="49" charset="0"/>
                <a:cs typeface="Courier New" pitchFamily="49" charset="0"/>
              </a:rPr>
              <a:t>ereg</a:t>
            </a:r>
            <a:r>
              <a:rPr lang="en-US" smtClean="0"/>
              <a:t>, instead of </a:t>
            </a:r>
            <a:r>
              <a:rPr lang="en-US" smtClean="0">
                <a:latin typeface="Courier New" pitchFamily="49" charset="0"/>
                <a:cs typeface="Courier New" pitchFamily="49" charset="0"/>
              </a:rPr>
              <a:t>preg</a:t>
            </a:r>
            <a:endParaRPr lang="bg-BG" smtClean="0">
              <a:latin typeface="Courier New" pitchFamily="49" charset="0"/>
              <a:cs typeface="Courier New" pitchFamily="49" charset="0"/>
            </a:endParaRPr>
          </a:p>
        </p:txBody>
      </p:sp>
    </p:spTree>
    <p:extLst>
      <p:ext uri="{BB962C8B-B14F-4D97-AF65-F5344CB8AC3E}">
        <p14:creationId xmlns:p14="http://schemas.microsoft.com/office/powerpoint/2010/main" xmlns="" val="273101389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Deployment</a:t>
            </a:r>
            <a:endParaRPr lang="bg-BG" smtClean="0"/>
          </a:p>
        </p:txBody>
      </p:sp>
      <p:sp>
        <p:nvSpPr>
          <p:cNvPr id="3" name="Content Placeholder 2"/>
          <p:cNvSpPr>
            <a:spLocks noGrp="1"/>
          </p:cNvSpPr>
          <p:nvPr>
            <p:ph idx="1"/>
          </p:nvPr>
        </p:nvSpPr>
        <p:spPr/>
        <p:txBody>
          <a:bodyPr/>
          <a:lstStyle/>
          <a:p>
            <a:r>
              <a:rPr lang="en-US" dirty="0" smtClean="0">
                <a:solidFill>
                  <a:srgbClr val="FF0000"/>
                </a:solidFill>
                <a:effectLst>
                  <a:outerShdw blurRad="38100" dist="38100" dir="2700000" algn="tl">
                    <a:srgbClr val="000000"/>
                  </a:outerShdw>
                </a:effectLst>
              </a:rPr>
              <a:t>NEVER</a:t>
            </a:r>
            <a:r>
              <a:rPr lang="en-US" dirty="0" smtClean="0"/>
              <a:t> edit files on a production server, live site or system</a:t>
            </a:r>
          </a:p>
          <a:p>
            <a:pPr lvl="1"/>
            <a:r>
              <a:rPr lang="en-US" dirty="0" smtClean="0"/>
              <a:t>Use source repositories with versions and deployment tags</a:t>
            </a:r>
          </a:p>
          <a:p>
            <a:pPr lvl="1"/>
            <a:r>
              <a:rPr lang="en-US" dirty="0" smtClean="0"/>
              <a:t>When developing, use development server</a:t>
            </a:r>
          </a:p>
          <a:p>
            <a:pPr lvl="2"/>
            <a:r>
              <a:rPr lang="en-US" dirty="0" smtClean="0"/>
              <a:t>Must match the production one</a:t>
            </a:r>
          </a:p>
          <a:p>
            <a:pPr lvl="2"/>
            <a:r>
              <a:rPr lang="en-US" dirty="0" smtClean="0"/>
              <a:t>Even better – get a staging server that mimics the deployment environment </a:t>
            </a:r>
          </a:p>
          <a:p>
            <a:pPr lvl="3"/>
            <a:r>
              <a:rPr lang="en-US" dirty="0" smtClean="0"/>
              <a:t>Deploy there for testers</a:t>
            </a:r>
            <a:endParaRPr lang="bg-BG" dirty="0" smtClean="0"/>
          </a:p>
        </p:txBody>
      </p:sp>
    </p:spTree>
    <p:extLst>
      <p:ext uri="{BB962C8B-B14F-4D97-AF65-F5344CB8AC3E}">
        <p14:creationId xmlns:p14="http://schemas.microsoft.com/office/powerpoint/2010/main" xmlns="" val="259766689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 (2)</a:t>
            </a:r>
            <a:endParaRPr lang="bg-BG" dirty="0" smtClean="0"/>
          </a:p>
        </p:txBody>
      </p:sp>
      <p:sp>
        <p:nvSpPr>
          <p:cNvPr id="3" name="Content Placeholder 2"/>
          <p:cNvSpPr>
            <a:spLocks noGrp="1"/>
          </p:cNvSpPr>
          <p:nvPr>
            <p:ph idx="1"/>
          </p:nvPr>
        </p:nvSpPr>
        <p:spPr/>
        <p:txBody>
          <a:bodyPr/>
          <a:lstStyle/>
          <a:p>
            <a:r>
              <a:rPr lang="en-US" smtClean="0"/>
              <a:t>Never override files on the server</a:t>
            </a:r>
          </a:p>
          <a:p>
            <a:pPr lvl="1"/>
            <a:r>
              <a:rPr lang="en-US" smtClean="0"/>
              <a:t>Use symlinls, create a separate directory with the new files, link to it</a:t>
            </a:r>
          </a:p>
          <a:p>
            <a:r>
              <a:rPr lang="en-US" smtClean="0"/>
              <a:t>Never manually interact with the server</a:t>
            </a:r>
          </a:p>
          <a:p>
            <a:pPr lvl="1"/>
            <a:r>
              <a:rPr lang="en-US" smtClean="0"/>
              <a:t>Write a script that deploys the files without human interaction</a:t>
            </a:r>
          </a:p>
          <a:p>
            <a:r>
              <a:rPr lang="en-US" smtClean="0"/>
              <a:t>Always run a second test on the deployed project</a:t>
            </a:r>
            <a:endParaRPr lang="bg-BG" smtClean="0"/>
          </a:p>
        </p:txBody>
      </p:sp>
    </p:spTree>
    <p:extLst>
      <p:ext uri="{BB962C8B-B14F-4D97-AF65-F5344CB8AC3E}">
        <p14:creationId xmlns:p14="http://schemas.microsoft.com/office/powerpoint/2010/main" xmlns="" val="201516799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Best Practices</a:t>
            </a:r>
          </a:p>
        </p:txBody>
      </p:sp>
      <p:sp>
        <p:nvSpPr>
          <p:cNvPr id="3" name="Text Placeholder 2"/>
          <p:cNvSpPr>
            <a:spLocks noGrp="1"/>
          </p:cNvSpPr>
          <p:nvPr>
            <p:ph type="body" sz="quarter" idx="10"/>
          </p:nvPr>
        </p:nvSpPr>
        <p:spPr>
          <a:xfrm>
            <a:off x="6115980" y="6400800"/>
            <a:ext cx="2909707" cy="369332"/>
          </a:xfrm>
        </p:spPr>
        <p:txBody>
          <a:bodyPr/>
          <a:lstStyle/>
          <a:p>
            <a:r>
              <a:rPr lang="en-US" dirty="0">
                <a:hlinkClick r:id="rId2"/>
              </a:rPr>
              <a:t>http://academy.telerik.com</a:t>
            </a:r>
            <a:endParaRPr lang="en-US" dirty="0"/>
          </a:p>
        </p:txBody>
      </p:sp>
    </p:spTree>
    <p:extLst>
      <p:ext uri="{BB962C8B-B14F-4D97-AF65-F5344CB8AC3E}">
        <p14:creationId xmlns:p14="http://schemas.microsoft.com/office/powerpoint/2010/main" xmlns="" val="1352420110"/>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Free Trainings @ Telerik Academy</a:t>
            </a:r>
            <a:endParaRPr lang="en-US" sz="3600" dirty="0"/>
          </a:p>
        </p:txBody>
      </p:sp>
      <p:sp>
        <p:nvSpPr>
          <p:cNvPr id="4" name="Content Placeholder 3"/>
          <p:cNvSpPr>
            <a:spLocks noGrp="1"/>
          </p:cNvSpPr>
          <p:nvPr>
            <p:ph idx="1"/>
          </p:nvPr>
        </p:nvSpPr>
        <p:spPr/>
        <p:txBody>
          <a:bodyPr/>
          <a:lstStyle/>
          <a:p>
            <a:r>
              <a:rPr lang="en-US" dirty="0" smtClean="0"/>
              <a:t>“PHP &amp; MySQL Web Design" course </a:t>
            </a:r>
            <a:br>
              <a:rPr lang="en-US" dirty="0" smtClean="0"/>
            </a:br>
            <a:r>
              <a:rPr lang="en-US" noProof="1" smtClean="0">
                <a:hlinkClick r:id="rId2" tooltip="&quot;Web Design with HTML 5, CSS 3 and JavaScript&quot; course @ Telerik Academy"/>
              </a:rPr>
              <a:t>academy.telerik.com/.../php-school-</a:t>
            </a:r>
            <a:br>
              <a:rPr lang="en-US" noProof="1" smtClean="0">
                <a:hlinkClick r:id="rId2" tooltip="&quot;Web Design with HTML 5, CSS 3 and JavaScript&quot; course @ Telerik Academy"/>
              </a:rPr>
            </a:br>
            <a:r>
              <a:rPr lang="en-US" noProof="1" smtClean="0">
                <a:hlinkClick r:id="rId2" tooltip="&quot;Web Design with HTML 5, CSS 3 and JavaScript&quot; course @ Telerik Academy"/>
              </a:rPr>
              <a:t>academy-meeting</a:t>
            </a:r>
            <a:endParaRPr lang="en-US" noProof="1" smtClean="0"/>
          </a:p>
          <a:p>
            <a:pPr marL="282575" lvl="1" indent="-282575">
              <a:spcBef>
                <a:spcPts val="1200"/>
              </a:spcBef>
              <a:buClr>
                <a:schemeClr val="accent5">
                  <a:lumMod val="40000"/>
                  <a:lumOff val="60000"/>
                </a:schemeClr>
              </a:buClr>
              <a:buSzPct val="70000"/>
              <a:buFont typeface="Wingdings 2" pitchFamily="18" charset="2"/>
              <a:buChar char=""/>
              <a:tabLst>
                <a:tab pos="282575" algn="l"/>
              </a:tabLst>
            </a:pPr>
            <a:r>
              <a:rPr lang="en-US" dirty="0" err="1" smtClean="0"/>
              <a:t>Telerik</a:t>
            </a:r>
            <a:r>
              <a:rPr lang="en-US" dirty="0" smtClean="0"/>
              <a:t> Software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3" tooltip="Telerik Software Academy - Free Programming Courses"/>
              </a:rPr>
              <a:t>academy.telerik.com</a:t>
            </a:r>
            <a:endParaRPr lang="en-US" noProof="1" smtClean="0"/>
          </a:p>
          <a:p>
            <a:pPr marL="282575" lvl="1" indent="-282575">
              <a:spcBef>
                <a:spcPts val="1200"/>
              </a:spcBef>
              <a:buClr>
                <a:schemeClr val="accent5">
                  <a:lumMod val="40000"/>
                  <a:lumOff val="60000"/>
                </a:schemeClr>
              </a:buClr>
              <a:buSzPct val="70000"/>
              <a:buFont typeface="Wingdings 2" pitchFamily="18" charset="2"/>
              <a:buChar char=""/>
              <a:tabLst>
                <a:tab pos="282575" algn="l"/>
              </a:tabLst>
            </a:pPr>
            <a:r>
              <a:rPr lang="en-US" dirty="0" smtClean="0"/>
              <a:t>Telerik Academy @ Facebook</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4" tooltip="Telerik Softyware Academy @ Facebook"/>
              </a:rPr>
              <a:t>facebook.com/TelerikAcademy</a:t>
            </a:r>
            <a:endParaRPr lang="en-US" noProof="1" smtClean="0"/>
          </a:p>
          <a:p>
            <a:pPr marL="282575" lvl="1" indent="-282575">
              <a:spcBef>
                <a:spcPts val="1200"/>
              </a:spcBef>
              <a:buClr>
                <a:schemeClr val="accent5">
                  <a:lumMod val="40000"/>
                  <a:lumOff val="60000"/>
                </a:schemeClr>
              </a:buClr>
              <a:buSzPct val="70000"/>
              <a:buFont typeface="Wingdings 2" pitchFamily="18" charset="2"/>
              <a:buChar char=""/>
              <a:tabLst>
                <a:tab pos="282575" algn="l"/>
              </a:tabLst>
            </a:pPr>
            <a:r>
              <a:rPr lang="en-US" dirty="0" smtClean="0"/>
              <a:t>Telerik Software Academy Forums</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5" tooltip="Telerik Software Academy Forums - Community for Programmers"/>
              </a:rPr>
              <a:t>forums.academy.telerik.com</a:t>
            </a:r>
            <a:endParaRPr lang="en-US" noProof="1"/>
          </a:p>
        </p:txBody>
      </p:sp>
      <p:pic>
        <p:nvPicPr>
          <p:cNvPr id="5" name="Picture 5">
            <a:hlinkClick r:id="rId5" tooltip="Telerik Software Academy Forums - Discussion Board for Developers"/>
          </p:cNvPr>
          <p:cNvPicPr>
            <a:picLocks noChangeAspect="1" noChangeArrowheads="1"/>
          </p:cNvPicPr>
          <p:nvPr/>
        </p:nvPicPr>
        <p:blipFill>
          <a:blip r:embed="rId6" cstate="print">
            <a:extLst>
              <a:ext uri="{28A0092B-C50C-407E-A947-70E740481C1C}">
                <a14:useLocalDpi xmlns:a14="http://schemas.microsoft.com/office/drawing/2010/main" xmlns=""/>
              </a:ext>
            </a:extLst>
          </a:blip>
          <a:srcRect/>
          <a:stretch>
            <a:fillRect/>
          </a:stretch>
        </p:blipFill>
        <p:spPr bwMode="auto">
          <a:xfrm>
            <a:off x="7372349" y="5029200"/>
            <a:ext cx="1466851" cy="1600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8" name="Picture 4">
            <a:hlinkClick r:id="rId3" tooltip="Telerik Software Academy"/>
          </p:cNvPr>
          <p:cNvPicPr>
            <a:picLocks noChangeAspect="1" noChangeArrowheads="1"/>
          </p:cNvPicPr>
          <p:nvPr/>
        </p:nvPicPr>
        <p:blipFill>
          <a:blip r:embed="rId7" cstate="print">
            <a:extLst>
              <a:ext uri="{28A0092B-C50C-407E-A947-70E740481C1C}">
                <a14:useLocalDpi xmlns:a14="http://schemas.microsoft.com/office/drawing/2010/main" xmlns=""/>
              </a:ext>
            </a:extLst>
          </a:blip>
          <a:srcRect/>
          <a:stretch>
            <a:fillRect/>
          </a:stretch>
        </p:blipFill>
        <p:spPr bwMode="auto">
          <a:xfrm>
            <a:off x="5548941" y="2969616"/>
            <a:ext cx="3137859" cy="918234"/>
          </a:xfrm>
          <a:prstGeom prst="rect">
            <a:avLst/>
          </a:prstGeom>
          <a:noFill/>
          <a:ln>
            <a:solidFill>
              <a:srgbClr val="9BCC00"/>
            </a:solidFill>
          </a:ln>
          <a:extLst>
            <a:ext uri="{909E8E84-426E-40DD-AFC4-6F175D3DCCD1}">
              <a14:hiddenFill xmlns:a14="http://schemas.microsoft.com/office/drawing/2010/main" xmlns="">
                <a:solidFill>
                  <a:srgbClr val="FFFFFF"/>
                </a:solidFill>
              </a14:hiddenFill>
            </a:ext>
          </a:extLst>
        </p:spPr>
      </p:pic>
      <p:pic>
        <p:nvPicPr>
          <p:cNvPr id="1037" name="Picture 13">
            <a:hlinkClick r:id="rId8" tooltip="Telerik Academy @ Facebook"/>
          </p:cNvPr>
          <p:cNvPicPr>
            <a:picLocks noChangeAspect="1" noChangeArrowheads="1"/>
          </p:cNvPicPr>
          <p:nvPr/>
        </p:nvPicPr>
        <p:blipFill>
          <a:blip r:embed="rId9" cstate="print">
            <a:extLst>
              <a:ext uri="{28A0092B-C50C-407E-A947-70E740481C1C}">
                <a14:useLocalDpi xmlns:a14="http://schemas.microsoft.com/office/drawing/2010/main" xmlns=""/>
              </a:ext>
            </a:extLst>
          </a:blip>
          <a:srcRect/>
          <a:stretch>
            <a:fillRect/>
          </a:stretch>
        </p:blipFill>
        <p:spPr bwMode="auto">
          <a:xfrm>
            <a:off x="6182100" y="4228275"/>
            <a:ext cx="938213" cy="938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8" name="Picture 7">
            <a:hlinkClick r:id="rId2"/>
          </p:cNvPr>
          <p:cNvPicPr>
            <a:picLocks noChangeAspect="1"/>
          </p:cNvPicPr>
          <p:nvPr/>
        </p:nvPicPr>
        <p:blipFill>
          <a:blip r:embed="rId10" cstate="print">
            <a:extLst>
              <a:ext uri="{28A0092B-C50C-407E-A947-70E740481C1C}">
                <a14:useLocalDpi xmlns:a14="http://schemas.microsoft.com/office/drawing/2010/main" xmlns="" val="0"/>
              </a:ext>
            </a:extLst>
          </a:blip>
          <a:stretch>
            <a:fillRect/>
          </a:stretch>
        </p:blipFill>
        <p:spPr>
          <a:xfrm>
            <a:off x="7372349" y="1166436"/>
            <a:ext cx="1348164" cy="1348164"/>
          </a:xfrm>
          <a:prstGeom prst="rect">
            <a:avLst/>
          </a:prstGeom>
        </p:spPr>
      </p:pic>
    </p:spTree>
    <p:extLst>
      <p:ext uri="{BB962C8B-B14F-4D97-AF65-F5344CB8AC3E}">
        <p14:creationId xmlns:p14="http://schemas.microsoft.com/office/powerpoint/2010/main" xmlns="" val="18985365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22" name="Rectangle 2"/>
          <p:cNvSpPr>
            <a:spLocks noGrp="1" noChangeArrowheads="1"/>
          </p:cNvSpPr>
          <p:nvPr>
            <p:ph type="title"/>
          </p:nvPr>
        </p:nvSpPr>
        <p:spPr/>
        <p:txBody>
          <a:bodyPr/>
          <a:lstStyle/>
          <a:p>
            <a:r>
              <a:rPr lang="en-US" smtClean="0">
                <a:effectLst/>
              </a:rPr>
              <a:t>Contents</a:t>
            </a:r>
            <a:endParaRPr lang="bg-BG" smtClean="0">
              <a:effectLst/>
            </a:endParaRPr>
          </a:p>
        </p:txBody>
      </p:sp>
      <p:sp>
        <p:nvSpPr>
          <p:cNvPr id="1054723" name="Rectangle 3"/>
          <p:cNvSpPr>
            <a:spLocks noGrp="1" noChangeArrowheads="1"/>
          </p:cNvSpPr>
          <p:nvPr>
            <p:ph type="body" idx="1"/>
          </p:nvPr>
        </p:nvSpPr>
        <p:spPr/>
        <p:txBody>
          <a:bodyPr/>
          <a:lstStyle/>
          <a:p>
            <a:pPr marL="609600" indent="-609600">
              <a:buFontTx/>
              <a:buAutoNum type="arabicPeriod"/>
            </a:pPr>
            <a:r>
              <a:rPr lang="en-US" dirty="0" smtClean="0"/>
              <a:t>What are PHP?</a:t>
            </a:r>
          </a:p>
          <a:p>
            <a:pPr marL="609600" indent="-609600">
              <a:buFontTx/>
              <a:buAutoNum type="arabicPeriod"/>
            </a:pPr>
            <a:r>
              <a:rPr lang="en-US" dirty="0" smtClean="0"/>
              <a:t>Web applications</a:t>
            </a:r>
          </a:p>
          <a:p>
            <a:pPr marL="609600" indent="-609600">
              <a:buFontTx/>
              <a:buAutoNum type="arabicPeriod"/>
            </a:pPr>
            <a:r>
              <a:rPr lang="en-US" dirty="0" smtClean="0"/>
              <a:t>Syntax</a:t>
            </a:r>
          </a:p>
          <a:p>
            <a:pPr marL="609600" indent="-609600">
              <a:buFontTx/>
              <a:buAutoNum type="arabicPeriod"/>
            </a:pPr>
            <a:r>
              <a:rPr lang="en-US" dirty="0" smtClean="0"/>
              <a:t>Variables, variable types</a:t>
            </a:r>
          </a:p>
          <a:p>
            <a:pPr marL="609600" indent="-609600">
              <a:buFontTx/>
              <a:buAutoNum type="arabicPeriod"/>
            </a:pPr>
            <a:r>
              <a:rPr lang="en-US" dirty="0" smtClean="0"/>
              <a:t>Basic functions</a:t>
            </a:r>
          </a:p>
          <a:p>
            <a:pPr marL="609600" indent="-609600">
              <a:buFontTx/>
              <a:buAutoNum type="arabicPeriod"/>
            </a:pPr>
            <a:r>
              <a:rPr lang="en-US" dirty="0" smtClean="0"/>
              <a:t>Some predefined variables</a:t>
            </a:r>
          </a:p>
          <a:p>
            <a:pPr marL="609600" indent="-609600">
              <a:buFontTx/>
              <a:buAutoNum type="arabicPeriod"/>
            </a:pPr>
            <a:r>
              <a:rPr lang="en-US" dirty="0" smtClean="0"/>
              <a:t>Strings escaping</a:t>
            </a:r>
          </a:p>
          <a:p>
            <a:pPr marL="609600" indent="-609600">
              <a:buFontTx/>
              <a:buAutoNum type="arabicPeriod"/>
            </a:pPr>
            <a:r>
              <a:rPr lang="en-US" dirty="0" smtClean="0"/>
              <a:t>PHP – advantages and disadvantages</a:t>
            </a:r>
          </a:p>
        </p:txBody>
      </p:sp>
    </p:spTree>
    <p:extLst>
      <p:ext uri="{BB962C8B-B14F-4D97-AF65-F5344CB8AC3E}">
        <p14:creationId xmlns:p14="http://schemas.microsoft.com/office/powerpoint/2010/main" xmlns="" val="123909185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9058" name="Rectangle 2"/>
          <p:cNvSpPr>
            <a:spLocks noGrp="1" noChangeArrowheads="1"/>
          </p:cNvSpPr>
          <p:nvPr>
            <p:ph type="title"/>
          </p:nvPr>
        </p:nvSpPr>
        <p:spPr/>
        <p:txBody>
          <a:bodyPr/>
          <a:lstStyle/>
          <a:p>
            <a:r>
              <a:rPr lang="en-US" dirty="0" smtClean="0"/>
              <a:t>PHP Arrays (2)</a:t>
            </a:r>
            <a:endParaRPr lang="bg-BG" dirty="0" smtClean="0"/>
          </a:p>
        </p:txBody>
      </p:sp>
      <p:sp>
        <p:nvSpPr>
          <p:cNvPr id="1069059" name="Rectangle 3"/>
          <p:cNvSpPr>
            <a:spLocks noGrp="1" noChangeArrowheads="1"/>
          </p:cNvSpPr>
          <p:nvPr>
            <p:ph type="body" idx="1"/>
          </p:nvPr>
        </p:nvSpPr>
        <p:spPr/>
        <p:txBody>
          <a:bodyPr/>
          <a:lstStyle/>
          <a:p>
            <a:r>
              <a:rPr lang="en-US" dirty="0" smtClean="0"/>
              <a:t>Arrays are aggregate values – combination of values, each assigned a key in the array</a:t>
            </a:r>
          </a:p>
          <a:p>
            <a:pPr lvl="1"/>
            <a:r>
              <a:rPr lang="en-US" dirty="0" smtClean="0"/>
              <a:t>PHP supports associative arrays – keys may be numeric, strings or any other scalar data types</a:t>
            </a:r>
          </a:p>
          <a:p>
            <a:pPr lvl="1"/>
            <a:r>
              <a:rPr lang="en-US" dirty="0" smtClean="0"/>
              <a:t>Keys must be unique across the array</a:t>
            </a:r>
          </a:p>
          <a:p>
            <a:pPr lvl="1"/>
            <a:r>
              <a:rPr lang="en-US" dirty="0" smtClean="0"/>
              <a:t>Values in the array may be with different types</a:t>
            </a:r>
          </a:p>
          <a:p>
            <a:pPr lvl="1"/>
            <a:r>
              <a:rPr lang="en-US" dirty="0" smtClean="0"/>
              <a:t>PHP Arrays are dynamic – they don’t require explicit size when created</a:t>
            </a:r>
            <a:endParaRPr lang="bg-BG" dirty="0" smtClean="0"/>
          </a:p>
        </p:txBody>
      </p:sp>
    </p:spTree>
    <p:extLst>
      <p:ext uri="{BB962C8B-B14F-4D97-AF65-F5344CB8AC3E}">
        <p14:creationId xmlns:p14="http://schemas.microsoft.com/office/powerpoint/2010/main" xmlns="" val="135263655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0082" name="Rectangle 2"/>
          <p:cNvSpPr>
            <a:spLocks noGrp="1" noChangeArrowheads="1"/>
          </p:cNvSpPr>
          <p:nvPr>
            <p:ph type="title"/>
          </p:nvPr>
        </p:nvSpPr>
        <p:spPr/>
        <p:txBody>
          <a:bodyPr/>
          <a:lstStyle/>
          <a:p>
            <a:r>
              <a:rPr lang="en-US" dirty="0" smtClean="0"/>
              <a:t>PHP </a:t>
            </a:r>
            <a:r>
              <a:rPr smtClean="0"/>
              <a:t>Arrays (3)</a:t>
            </a:r>
            <a:endParaRPr lang="bg-BG" dirty="0" smtClean="0"/>
          </a:p>
        </p:txBody>
      </p:sp>
      <p:sp>
        <p:nvSpPr>
          <p:cNvPr id="1070083" name="Rectangle 3"/>
          <p:cNvSpPr>
            <a:spLocks noGrp="1" noChangeArrowheads="1"/>
          </p:cNvSpPr>
          <p:nvPr>
            <p:ph type="body" idx="1"/>
          </p:nvPr>
        </p:nvSpPr>
        <p:spPr/>
        <p:txBody>
          <a:bodyPr/>
          <a:lstStyle/>
          <a:p>
            <a:r>
              <a:rPr lang="en-US" dirty="0" smtClean="0"/>
              <a:t>PHP Array is declared with keyword </a:t>
            </a:r>
            <a:r>
              <a:rPr lang="en-US" dirty="0" smtClean="0">
                <a:latin typeface="Courier New" pitchFamily="49" charset="0"/>
              </a:rPr>
              <a:t>array</a:t>
            </a:r>
          </a:p>
          <a:p>
            <a:endParaRPr lang="en-US" dirty="0">
              <a:latin typeface="Courier New" pitchFamily="49" charset="0"/>
            </a:endParaRPr>
          </a:p>
          <a:p>
            <a:endParaRPr lang="en-US" dirty="0" smtClean="0">
              <a:latin typeface="Courier New" pitchFamily="49" charset="0"/>
            </a:endParaRPr>
          </a:p>
          <a:p>
            <a:endParaRPr lang="en-US" dirty="0" smtClean="0">
              <a:latin typeface="Courier New" pitchFamily="49" charset="0"/>
            </a:endParaRPr>
          </a:p>
          <a:p>
            <a:endParaRPr lang="en-US" dirty="0" smtClean="0">
              <a:latin typeface="Courier New" pitchFamily="49" charset="0"/>
            </a:endParaRPr>
          </a:p>
          <a:p>
            <a:endParaRPr lang="en-US" dirty="0" smtClean="0">
              <a:latin typeface="Courier New" pitchFamily="49" charset="0"/>
            </a:endParaRPr>
          </a:p>
          <a:p>
            <a:pPr lvl="1"/>
            <a:r>
              <a:rPr lang="en-US" dirty="0" smtClean="0"/>
              <a:t>"</a:t>
            </a:r>
            <a:r>
              <a:rPr lang="en-US" dirty="0" smtClean="0">
                <a:latin typeface="Courier New" pitchFamily="49" charset="0"/>
              </a:rPr>
              <a:t>=&gt;</a:t>
            </a:r>
            <a:r>
              <a:rPr lang="en-US" dirty="0" smtClean="0"/>
              <a:t>" means "points to"</a:t>
            </a:r>
          </a:p>
          <a:p>
            <a:pPr lvl="1"/>
            <a:r>
              <a:rPr lang="en-US" dirty="0" smtClean="0"/>
              <a:t>If keys are not supplied they are assigned automatically, starting from 0 </a:t>
            </a:r>
            <a:r>
              <a:rPr lang="en-US" b="0" dirty="0" smtClean="0"/>
              <a:t>(zero)</a:t>
            </a:r>
            <a:endParaRPr lang="bg-BG" b="0" dirty="0" smtClean="0"/>
          </a:p>
        </p:txBody>
      </p:sp>
      <p:sp>
        <p:nvSpPr>
          <p:cNvPr id="1070085" name="Rectangle 5"/>
          <p:cNvSpPr>
            <a:spLocks noChangeArrowheads="1"/>
          </p:cNvSpPr>
          <p:nvPr/>
        </p:nvSpPr>
        <p:spPr bwMode="auto">
          <a:xfrm>
            <a:off x="827088" y="1919288"/>
            <a:ext cx="7742237" cy="2805112"/>
          </a:xfrm>
          <a:prstGeom prst="rect">
            <a:avLst/>
          </a:prstGeom>
          <a:solidFill>
            <a:schemeClr val="bg1">
              <a:alpha val="39999"/>
            </a:schemeClr>
          </a:solidFill>
          <a:ln w="3175" algn="ctr">
            <a:solidFill>
              <a:schemeClr val="hlink"/>
            </a:solidFill>
            <a:miter lim="800000"/>
            <a:headEnd/>
            <a:tailEnd/>
          </a:ln>
          <a:effectLst/>
        </p:spPr>
        <p:txBody>
          <a:bodyPr lIns="144000" tIns="91440" rIns="144000" bIns="109728">
            <a:spAutoFit/>
          </a:bodyPr>
          <a:lstStyle/>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&lt;?</a:t>
            </a:r>
          </a:p>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 simple array</a:t>
            </a:r>
          </a:p>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a:t>
            </a:r>
            <a:r>
              <a:rPr lang="en-US" sz="2000" dirty="0" err="1">
                <a:solidFill>
                  <a:schemeClr val="tx1"/>
                </a:solidFill>
                <a:effectLst>
                  <a:outerShdw blurRad="38100" dist="38100" dir="2700000" algn="tl">
                    <a:srgbClr val="FFFFFF"/>
                  </a:outerShdw>
                </a:effectLst>
                <a:latin typeface="Courier New" pitchFamily="49" charset="0"/>
              </a:rPr>
              <a:t>arr</a:t>
            </a:r>
            <a:r>
              <a:rPr lang="en-US" sz="2000" dirty="0">
                <a:solidFill>
                  <a:schemeClr val="tx1"/>
                </a:solidFill>
                <a:effectLst>
                  <a:outerShdw blurRad="38100" dist="38100" dir="2700000" algn="tl">
                    <a:srgbClr val="FFFFFF"/>
                  </a:outerShdw>
                </a:effectLst>
                <a:latin typeface="Courier New" pitchFamily="49" charset="0"/>
              </a:rPr>
              <a:t> = </a:t>
            </a:r>
            <a:r>
              <a:rPr lang="en-US" sz="2000" dirty="0">
                <a:solidFill>
                  <a:srgbClr val="FF0000"/>
                </a:solidFill>
                <a:effectLst>
                  <a:outerShdw blurRad="38100" dist="38100" dir="2700000" algn="tl">
                    <a:srgbClr val="000000"/>
                  </a:outerShdw>
                </a:effectLst>
                <a:latin typeface="Courier New" pitchFamily="49" charset="0"/>
              </a:rPr>
              <a:t>array ("a", "b", 7);</a:t>
            </a:r>
          </a:p>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 this produces $</a:t>
            </a:r>
            <a:r>
              <a:rPr lang="en-US" sz="2000" dirty="0" err="1">
                <a:solidFill>
                  <a:schemeClr val="tx1"/>
                </a:solidFill>
                <a:effectLst>
                  <a:outerShdw blurRad="38100" dist="38100" dir="2700000" algn="tl">
                    <a:srgbClr val="FFFFFF"/>
                  </a:outerShdw>
                </a:effectLst>
                <a:latin typeface="Courier New" pitchFamily="49" charset="0"/>
              </a:rPr>
              <a:t>arr</a:t>
            </a:r>
            <a:r>
              <a:rPr lang="en-US" sz="2000" dirty="0">
                <a:solidFill>
                  <a:schemeClr val="tx1"/>
                </a:solidFill>
                <a:effectLst>
                  <a:outerShdw blurRad="38100" dist="38100" dir="2700000" algn="tl">
                    <a:srgbClr val="FFFFFF"/>
                  </a:outerShdw>
                </a:effectLst>
                <a:latin typeface="Courier New" pitchFamily="49" charset="0"/>
              </a:rPr>
              <a:t>[0], $</a:t>
            </a:r>
            <a:r>
              <a:rPr lang="en-US" sz="2000" dirty="0" err="1">
                <a:solidFill>
                  <a:schemeClr val="tx1"/>
                </a:solidFill>
                <a:effectLst>
                  <a:outerShdw blurRad="38100" dist="38100" dir="2700000" algn="tl">
                    <a:srgbClr val="FFFFFF"/>
                  </a:outerShdw>
                </a:effectLst>
                <a:latin typeface="Courier New" pitchFamily="49" charset="0"/>
              </a:rPr>
              <a:t>arr</a:t>
            </a:r>
            <a:r>
              <a:rPr lang="en-US" sz="2000" dirty="0">
                <a:solidFill>
                  <a:schemeClr val="tx1"/>
                </a:solidFill>
                <a:effectLst>
                  <a:outerShdw blurRad="38100" dist="38100" dir="2700000" algn="tl">
                    <a:srgbClr val="FFFFFF"/>
                  </a:outerShdw>
                </a:effectLst>
                <a:latin typeface="Courier New" pitchFamily="49" charset="0"/>
              </a:rPr>
              <a:t>[1] and $</a:t>
            </a:r>
            <a:r>
              <a:rPr lang="en-US" sz="2000" dirty="0" err="1">
                <a:solidFill>
                  <a:schemeClr val="tx1"/>
                </a:solidFill>
                <a:effectLst>
                  <a:outerShdw blurRad="38100" dist="38100" dir="2700000" algn="tl">
                    <a:srgbClr val="FFFFFF"/>
                  </a:outerShdw>
                </a:effectLst>
                <a:latin typeface="Courier New" pitchFamily="49" charset="0"/>
              </a:rPr>
              <a:t>arr</a:t>
            </a:r>
            <a:r>
              <a:rPr lang="en-US" sz="2000" dirty="0">
                <a:solidFill>
                  <a:schemeClr val="tx1"/>
                </a:solidFill>
                <a:effectLst>
                  <a:outerShdw blurRad="38100" dist="38100" dir="2700000" algn="tl">
                    <a:srgbClr val="FFFFFF"/>
                  </a:outerShdw>
                </a:effectLst>
                <a:latin typeface="Courier New" pitchFamily="49" charset="0"/>
              </a:rPr>
              <a:t>[2]</a:t>
            </a:r>
          </a:p>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 whit values respectively "a", "b" and 7</a:t>
            </a:r>
          </a:p>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$arr2 = </a:t>
            </a:r>
            <a:r>
              <a:rPr lang="en-US" sz="2000" dirty="0">
                <a:solidFill>
                  <a:srgbClr val="FF0000"/>
                </a:solidFill>
                <a:effectLst>
                  <a:outerShdw blurRad="38100" dist="38100" dir="2700000" algn="tl">
                    <a:srgbClr val="000000"/>
                  </a:outerShdw>
                </a:effectLst>
                <a:latin typeface="Courier New" pitchFamily="49" charset="0"/>
              </a:rPr>
              <a:t>array ("one" =&gt; 1, "two" =&gt; 2);</a:t>
            </a:r>
          </a:p>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 this produces $arr2["one"] and $arr2["two"]</a:t>
            </a:r>
          </a:p>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 whit values respectively 1 and 2</a:t>
            </a:r>
          </a:p>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?&gt;</a:t>
            </a:r>
          </a:p>
        </p:txBody>
      </p:sp>
    </p:spTree>
    <p:extLst>
      <p:ext uri="{BB962C8B-B14F-4D97-AF65-F5344CB8AC3E}">
        <p14:creationId xmlns:p14="http://schemas.microsoft.com/office/powerpoint/2010/main" xmlns="" val="80537797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700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008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1106" name="Rectangle 2"/>
          <p:cNvSpPr>
            <a:spLocks noGrp="1" noChangeArrowheads="1"/>
          </p:cNvSpPr>
          <p:nvPr>
            <p:ph type="title"/>
          </p:nvPr>
        </p:nvSpPr>
        <p:spPr/>
        <p:txBody>
          <a:bodyPr/>
          <a:lstStyle/>
          <a:p>
            <a:r>
              <a:rPr lang="en-US" dirty="0" smtClean="0"/>
              <a:t>PHP Arrays </a:t>
            </a:r>
            <a:r>
              <a:rPr smtClean="0"/>
              <a:t> (4)</a:t>
            </a:r>
            <a:endParaRPr lang="bg-BG" dirty="0" smtClean="0"/>
          </a:p>
        </p:txBody>
      </p:sp>
      <p:sp>
        <p:nvSpPr>
          <p:cNvPr id="1071107" name="Rectangle 3"/>
          <p:cNvSpPr>
            <a:spLocks noGrp="1" noChangeArrowheads="1"/>
          </p:cNvSpPr>
          <p:nvPr>
            <p:ph type="body" idx="1"/>
          </p:nvPr>
        </p:nvSpPr>
        <p:spPr/>
        <p:txBody>
          <a:bodyPr/>
          <a:lstStyle/>
          <a:p>
            <a:r>
              <a:rPr lang="en-US" smtClean="0"/>
              <a:t>We access value in the array with "[" and "]" containing the key</a:t>
            </a:r>
          </a:p>
          <a:p>
            <a:r>
              <a:rPr lang="en-US" smtClean="0"/>
              <a:t>Arrays are flexible and types of values and keys may be mixed</a:t>
            </a:r>
            <a:endParaRPr lang="bg-BG" smtClean="0"/>
          </a:p>
        </p:txBody>
      </p:sp>
      <p:sp>
        <p:nvSpPr>
          <p:cNvPr id="1071108" name="Rectangle 4"/>
          <p:cNvSpPr>
            <a:spLocks noChangeArrowheads="1"/>
          </p:cNvSpPr>
          <p:nvPr/>
        </p:nvSpPr>
        <p:spPr bwMode="auto">
          <a:xfrm>
            <a:off x="755650" y="3432175"/>
            <a:ext cx="7742238" cy="2805113"/>
          </a:xfrm>
          <a:prstGeom prst="rect">
            <a:avLst/>
          </a:prstGeom>
          <a:solidFill>
            <a:schemeClr val="bg1">
              <a:alpha val="39999"/>
            </a:schemeClr>
          </a:solidFill>
          <a:ln w="3175" algn="ctr">
            <a:solidFill>
              <a:schemeClr val="hlink"/>
            </a:solidFill>
            <a:miter lim="800000"/>
            <a:headEnd/>
            <a:tailEnd/>
          </a:ln>
          <a:effectLst/>
        </p:spPr>
        <p:txBody>
          <a:bodyPr lIns="144000" tIns="91440" rIns="144000" bIns="109728">
            <a:spAutoFit/>
          </a:bodyPr>
          <a:lstStyle/>
          <a:p>
            <a:pPr>
              <a:lnSpc>
                <a:spcPct val="95000"/>
              </a:lnSpc>
              <a:defRPr/>
            </a:pPr>
            <a:r>
              <a:rPr lang="en-US" sz="2000">
                <a:solidFill>
                  <a:schemeClr val="tx1"/>
                </a:solidFill>
                <a:effectLst>
                  <a:outerShdw blurRad="38100" dist="38100" dir="2700000" algn="tl">
                    <a:srgbClr val="FFFFFF"/>
                  </a:outerShdw>
                </a:effectLst>
                <a:latin typeface="Courier New" pitchFamily="49" charset="0"/>
              </a:rPr>
              <a:t>&lt;?</a:t>
            </a:r>
          </a:p>
          <a:p>
            <a:pPr>
              <a:lnSpc>
                <a:spcPct val="95000"/>
              </a:lnSpc>
              <a:defRPr/>
            </a:pPr>
            <a:r>
              <a:rPr lang="en-US" sz="2000">
                <a:solidFill>
                  <a:schemeClr val="tx1"/>
                </a:solidFill>
                <a:effectLst>
                  <a:outerShdw blurRad="38100" dist="38100" dir="2700000" algn="tl">
                    <a:srgbClr val="FFFFFF"/>
                  </a:outerShdw>
                </a:effectLst>
                <a:latin typeface="Courier New" pitchFamily="49" charset="0"/>
              </a:rPr>
              <a:t>$arr = </a:t>
            </a:r>
            <a:r>
              <a:rPr lang="en-US" sz="2000">
                <a:solidFill>
                  <a:srgbClr val="FF0000"/>
                </a:solidFill>
                <a:effectLst>
                  <a:outerShdw blurRad="38100" dist="38100" dir="2700000" algn="tl">
                    <a:srgbClr val="000000"/>
                  </a:outerShdw>
                </a:effectLst>
                <a:latin typeface="Courier New" pitchFamily="49" charset="0"/>
              </a:rPr>
              <a:t>array ("a", "b", 7, "one" =&gt; 1, "two" =&gt; 2, "other" =&gt; array(1,2,3));</a:t>
            </a:r>
          </a:p>
          <a:p>
            <a:pPr>
              <a:lnSpc>
                <a:spcPct val="95000"/>
              </a:lnSpc>
              <a:defRPr/>
            </a:pPr>
            <a:r>
              <a:rPr lang="en-US" sz="2000">
                <a:solidFill>
                  <a:schemeClr val="tx1"/>
                </a:solidFill>
                <a:effectLst>
                  <a:outerShdw blurRad="38100" dist="38100" dir="2700000" algn="tl">
                    <a:srgbClr val="FFFFFF"/>
                  </a:outerShdw>
                </a:effectLst>
                <a:latin typeface="Courier New" pitchFamily="49" charset="0"/>
              </a:rPr>
              <a:t>// keys types may be mixed:</a:t>
            </a:r>
          </a:p>
          <a:p>
            <a:pPr>
              <a:lnSpc>
                <a:spcPct val="95000"/>
              </a:lnSpc>
              <a:defRPr/>
            </a:pPr>
            <a:r>
              <a:rPr lang="en-US" sz="2000">
                <a:solidFill>
                  <a:schemeClr val="tx1"/>
                </a:solidFill>
                <a:effectLst>
                  <a:outerShdw blurRad="38100" dist="38100" dir="2700000" algn="tl">
                    <a:srgbClr val="FFFFFF"/>
                  </a:outerShdw>
                </a:effectLst>
                <a:latin typeface="Courier New" pitchFamily="49" charset="0"/>
              </a:rPr>
              <a:t>// $arr[0] will be "a" and $arr["one"] will be 1</a:t>
            </a:r>
          </a:p>
          <a:p>
            <a:pPr>
              <a:lnSpc>
                <a:spcPct val="95000"/>
              </a:lnSpc>
              <a:defRPr/>
            </a:pPr>
            <a:r>
              <a:rPr lang="en-US" sz="2000">
                <a:solidFill>
                  <a:schemeClr val="tx1"/>
                </a:solidFill>
                <a:effectLst>
                  <a:outerShdw blurRad="38100" dist="38100" dir="2700000" algn="tl">
                    <a:srgbClr val="FFFFFF"/>
                  </a:outerShdw>
                </a:effectLst>
                <a:latin typeface="Courier New" pitchFamily="49" charset="0"/>
              </a:rPr>
              <a:t>// $arr["other"] is also array</a:t>
            </a:r>
          </a:p>
          <a:p>
            <a:pPr>
              <a:lnSpc>
                <a:spcPct val="95000"/>
              </a:lnSpc>
              <a:defRPr/>
            </a:pPr>
            <a:r>
              <a:rPr lang="en-US" sz="2000">
                <a:solidFill>
                  <a:schemeClr val="tx1"/>
                </a:solidFill>
                <a:effectLst>
                  <a:outerShdw blurRad="38100" dist="38100" dir="2700000" algn="tl">
                    <a:srgbClr val="FFFFFF"/>
                  </a:outerShdw>
                </a:effectLst>
                <a:latin typeface="Courier New" pitchFamily="49" charset="0"/>
              </a:rPr>
              <a:t>// $arr["other"][0]" is 1</a:t>
            </a:r>
          </a:p>
          <a:p>
            <a:pPr>
              <a:lnSpc>
                <a:spcPct val="95000"/>
              </a:lnSpc>
              <a:defRPr/>
            </a:pPr>
            <a:r>
              <a:rPr lang="en-US" sz="2000">
                <a:solidFill>
                  <a:schemeClr val="tx1"/>
                </a:solidFill>
                <a:effectLst>
                  <a:outerShdw blurRad="38100" dist="38100" dir="2700000" algn="tl">
                    <a:srgbClr val="FFFFFF"/>
                  </a:outerShdw>
                </a:effectLst>
                <a:latin typeface="Courier New" pitchFamily="49" charset="0"/>
              </a:rPr>
              <a:t>print $arr["other"][2]; // will output 3</a:t>
            </a:r>
          </a:p>
          <a:p>
            <a:pPr>
              <a:lnSpc>
                <a:spcPct val="95000"/>
              </a:lnSpc>
              <a:defRPr/>
            </a:pPr>
            <a:r>
              <a:rPr lang="en-US" sz="2000">
                <a:solidFill>
                  <a:schemeClr val="tx1"/>
                </a:solidFill>
                <a:effectLst>
                  <a:outerShdw blurRad="38100" dist="38100" dir="2700000" algn="tl">
                    <a:srgbClr val="FFFFFF"/>
                  </a:outerShdw>
                </a:effectLst>
                <a:latin typeface="Courier New" pitchFamily="49" charset="0"/>
              </a:rPr>
              <a:t>?&gt;</a:t>
            </a:r>
          </a:p>
        </p:txBody>
      </p:sp>
    </p:spTree>
    <p:extLst>
      <p:ext uri="{BB962C8B-B14F-4D97-AF65-F5344CB8AC3E}">
        <p14:creationId xmlns:p14="http://schemas.microsoft.com/office/powerpoint/2010/main" xmlns="" val="74500623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71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110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2130" name="Rectangle 2"/>
          <p:cNvSpPr>
            <a:spLocks noGrp="1" noChangeArrowheads="1"/>
          </p:cNvSpPr>
          <p:nvPr>
            <p:ph type="title"/>
          </p:nvPr>
        </p:nvSpPr>
        <p:spPr/>
        <p:txBody>
          <a:bodyPr/>
          <a:lstStyle/>
          <a:p>
            <a:r>
              <a:rPr lang="en-US" smtClean="0"/>
              <a:t>PHP NULL Value</a:t>
            </a:r>
            <a:endParaRPr lang="bg-BG" smtClean="0"/>
          </a:p>
        </p:txBody>
      </p:sp>
      <p:sp>
        <p:nvSpPr>
          <p:cNvPr id="1072131" name="Rectangle 3"/>
          <p:cNvSpPr>
            <a:spLocks noGrp="1" noChangeArrowheads="1"/>
          </p:cNvSpPr>
          <p:nvPr>
            <p:ph type="body" idx="1"/>
          </p:nvPr>
        </p:nvSpPr>
        <p:spPr/>
        <p:txBody>
          <a:bodyPr/>
          <a:lstStyle/>
          <a:p>
            <a:r>
              <a:rPr lang="en-US" smtClean="0"/>
              <a:t>In PHP there is special value (null) that means that the variable has no value</a:t>
            </a:r>
          </a:p>
          <a:p>
            <a:pPr lvl="1"/>
            <a:r>
              <a:rPr lang="en-US" smtClean="0"/>
              <a:t>It is used to express the absence of any data type</a:t>
            </a:r>
          </a:p>
          <a:p>
            <a:pPr lvl="1"/>
            <a:r>
              <a:rPr lang="en-US" smtClean="0"/>
              <a:t>Different from "undefined" variable!</a:t>
            </a:r>
          </a:p>
          <a:p>
            <a:pPr lvl="1"/>
            <a:r>
              <a:rPr lang="en-US" smtClean="0"/>
              <a:t>Different from empty string or zero</a:t>
            </a:r>
            <a:endParaRPr lang="bg-BG" smtClean="0"/>
          </a:p>
        </p:txBody>
      </p:sp>
      <p:sp>
        <p:nvSpPr>
          <p:cNvPr id="1072132" name="Rectangle 4"/>
          <p:cNvSpPr>
            <a:spLocks noChangeArrowheads="1"/>
          </p:cNvSpPr>
          <p:nvPr/>
        </p:nvSpPr>
        <p:spPr bwMode="auto">
          <a:xfrm>
            <a:off x="827088" y="4797425"/>
            <a:ext cx="7742237" cy="1071563"/>
          </a:xfrm>
          <a:prstGeom prst="rect">
            <a:avLst/>
          </a:prstGeom>
          <a:solidFill>
            <a:schemeClr val="bg1">
              <a:alpha val="39999"/>
            </a:schemeClr>
          </a:solidFill>
          <a:ln w="3175" algn="ctr">
            <a:solidFill>
              <a:schemeClr val="hlink"/>
            </a:solidFill>
            <a:miter lim="800000"/>
            <a:headEnd/>
            <a:tailEnd/>
          </a:ln>
          <a:effectLst/>
        </p:spPr>
        <p:txBody>
          <a:bodyPr lIns="144000" tIns="91440" rIns="144000" bIns="109728">
            <a:spAutoFit/>
          </a:bodyPr>
          <a:lstStyle/>
          <a:p>
            <a:pPr>
              <a:lnSpc>
                <a:spcPct val="95000"/>
              </a:lnSpc>
              <a:defRPr/>
            </a:pPr>
            <a:r>
              <a:rPr lang="en-US" sz="2000">
                <a:solidFill>
                  <a:schemeClr val="tx1"/>
                </a:solidFill>
                <a:effectLst>
                  <a:outerShdw blurRad="38100" dist="38100" dir="2700000" algn="tl">
                    <a:srgbClr val="FFFFFF"/>
                  </a:outerShdw>
                </a:effectLst>
                <a:latin typeface="Courier New" pitchFamily="49" charset="0"/>
              </a:rPr>
              <a:t>&lt;?</a:t>
            </a:r>
          </a:p>
          <a:p>
            <a:pPr>
              <a:lnSpc>
                <a:spcPct val="95000"/>
              </a:lnSpc>
              <a:defRPr/>
            </a:pPr>
            <a:r>
              <a:rPr lang="en-US" sz="2000">
                <a:solidFill>
                  <a:schemeClr val="tx1"/>
                </a:solidFill>
                <a:effectLst>
                  <a:outerShdw blurRad="38100" dist="38100" dir="2700000" algn="tl">
                    <a:srgbClr val="FFFFFF"/>
                  </a:outerShdw>
                </a:effectLst>
                <a:latin typeface="Courier New" pitchFamily="49" charset="0"/>
              </a:rPr>
              <a:t>$null_variable = null;</a:t>
            </a:r>
          </a:p>
          <a:p>
            <a:pPr>
              <a:lnSpc>
                <a:spcPct val="95000"/>
              </a:lnSpc>
              <a:defRPr/>
            </a:pPr>
            <a:r>
              <a:rPr lang="en-US" sz="2000">
                <a:solidFill>
                  <a:schemeClr val="tx1"/>
                </a:solidFill>
                <a:effectLst>
                  <a:outerShdw blurRad="38100" dist="38100" dir="2700000" algn="tl">
                    <a:srgbClr val="FFFFFF"/>
                  </a:outerShdw>
                </a:effectLst>
                <a:latin typeface="Courier New" pitchFamily="49" charset="0"/>
              </a:rPr>
              <a:t>?&gt;</a:t>
            </a:r>
          </a:p>
        </p:txBody>
      </p:sp>
    </p:spTree>
    <p:extLst>
      <p:ext uri="{BB962C8B-B14F-4D97-AF65-F5344CB8AC3E}">
        <p14:creationId xmlns:p14="http://schemas.microsoft.com/office/powerpoint/2010/main" xmlns="" val="200833298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72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213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3154" name="Rectangle 2"/>
          <p:cNvSpPr>
            <a:spLocks noGrp="1" noChangeArrowheads="1"/>
          </p:cNvSpPr>
          <p:nvPr>
            <p:ph type="title"/>
          </p:nvPr>
        </p:nvSpPr>
        <p:spPr/>
        <p:txBody>
          <a:bodyPr/>
          <a:lstStyle/>
          <a:p>
            <a:r>
              <a:rPr lang="en-US" smtClean="0"/>
              <a:t>PHP Types</a:t>
            </a:r>
            <a:endParaRPr lang="bg-BG" smtClean="0"/>
          </a:p>
        </p:txBody>
      </p:sp>
      <p:sp>
        <p:nvSpPr>
          <p:cNvPr id="1073155" name="Rectangle 3"/>
          <p:cNvSpPr>
            <a:spLocks noGrp="1" noChangeArrowheads="1"/>
          </p:cNvSpPr>
          <p:nvPr>
            <p:ph type="body" idx="1"/>
          </p:nvPr>
        </p:nvSpPr>
        <p:spPr/>
        <p:txBody>
          <a:bodyPr/>
          <a:lstStyle/>
          <a:p>
            <a:r>
              <a:rPr lang="en-US" dirty="0" smtClean="0"/>
              <a:t>PHP supports "object" variable type</a:t>
            </a:r>
          </a:p>
          <a:p>
            <a:pPr lvl="1"/>
            <a:r>
              <a:rPr lang="en-US" dirty="0" smtClean="0"/>
              <a:t>Will be explained further in the OOP part</a:t>
            </a:r>
          </a:p>
          <a:p>
            <a:r>
              <a:rPr lang="en-US" dirty="0" smtClean="0"/>
              <a:t>"Resource" variable type</a:t>
            </a:r>
          </a:p>
          <a:p>
            <a:pPr lvl="1"/>
            <a:r>
              <a:rPr lang="en-US" dirty="0" smtClean="0"/>
              <a:t>The resource type means the variable is holding reference to resource or data, external to your script</a:t>
            </a:r>
          </a:p>
          <a:p>
            <a:pPr lvl="2"/>
            <a:r>
              <a:rPr lang="en-US" dirty="0" smtClean="0"/>
              <a:t>Example – opened file, database connection, </a:t>
            </a:r>
            <a:r>
              <a:rPr lang="en-US" dirty="0" err="1" smtClean="0"/>
              <a:t>etc</a:t>
            </a:r>
            <a:endParaRPr lang="bg-BG" dirty="0" smtClean="0"/>
          </a:p>
        </p:txBody>
      </p:sp>
    </p:spTree>
    <p:extLst>
      <p:ext uri="{BB962C8B-B14F-4D97-AF65-F5344CB8AC3E}">
        <p14:creationId xmlns:p14="http://schemas.microsoft.com/office/powerpoint/2010/main" xmlns="" val="21399621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4178" name="Rectangle 2"/>
          <p:cNvSpPr>
            <a:spLocks noGrp="1" noChangeArrowheads="1"/>
          </p:cNvSpPr>
          <p:nvPr>
            <p:ph type="title"/>
          </p:nvPr>
        </p:nvSpPr>
        <p:spPr/>
        <p:txBody>
          <a:bodyPr/>
          <a:lstStyle/>
          <a:p>
            <a:r>
              <a:rPr lang="en-US" smtClean="0"/>
              <a:t>PHP Basic Expressions</a:t>
            </a:r>
            <a:endParaRPr lang="bg-BG" smtClean="0"/>
          </a:p>
        </p:txBody>
      </p:sp>
      <p:sp>
        <p:nvSpPr>
          <p:cNvPr id="1074179" name="Rectangle 3"/>
          <p:cNvSpPr>
            <a:spLocks noGrp="1" noChangeArrowheads="1"/>
          </p:cNvSpPr>
          <p:nvPr>
            <p:ph type="body" idx="1"/>
          </p:nvPr>
        </p:nvSpPr>
        <p:spPr/>
        <p:txBody>
          <a:bodyPr/>
          <a:lstStyle/>
          <a:p>
            <a:pPr>
              <a:defRPr/>
            </a:pPr>
            <a:r>
              <a:rPr lang="en-US" dirty="0" smtClean="0"/>
              <a:t>PHP expressions are similar to C</a:t>
            </a:r>
          </a:p>
          <a:p>
            <a:pPr lvl="1">
              <a:defRPr/>
            </a:pPr>
            <a:r>
              <a:rPr lang="en-US" dirty="0" smtClean="0"/>
              <a:t>"=" - assigning value to variable</a:t>
            </a:r>
          </a:p>
          <a:p>
            <a:pPr lvl="1">
              <a:defRPr/>
            </a:pPr>
            <a:r>
              <a:rPr lang="en-US" dirty="0" smtClean="0"/>
              <a:t>+,  -, /, *, % - arithmetic operations</a:t>
            </a:r>
          </a:p>
          <a:p>
            <a:pPr lvl="1">
              <a:defRPr/>
            </a:pPr>
            <a:r>
              <a:rPr lang="en-US" dirty="0" smtClean="0"/>
              <a:t>==, &lt;=, &gt;=, !=, &lt;, &gt; - comparison </a:t>
            </a:r>
          </a:p>
          <a:p>
            <a:pPr lvl="1">
              <a:defRPr/>
            </a:pPr>
            <a:r>
              <a:rPr lang="en-US" dirty="0" smtClean="0"/>
              <a:t>+=, -=, /=, *=, %=, ++, --, etc – prefix/postfix operators</a:t>
            </a:r>
          </a:p>
          <a:p>
            <a:pPr lvl="1">
              <a:defRPr/>
            </a:pPr>
            <a:r>
              <a:rPr lang="en-US" dirty="0" smtClean="0"/>
              <a:t>( and ) – for expressions combining</a:t>
            </a:r>
          </a:p>
          <a:p>
            <a:pPr lvl="1">
              <a:defRPr/>
            </a:pPr>
            <a:r>
              <a:rPr lang="en-US" dirty="0" smtClean="0"/>
              <a:t>&amp;, |, &gt;&gt;, &lt;&lt;, ^, ~ - bitwise operators</a:t>
            </a:r>
          </a:p>
        </p:txBody>
      </p:sp>
    </p:spTree>
    <p:extLst>
      <p:ext uri="{BB962C8B-B14F-4D97-AF65-F5344CB8AC3E}">
        <p14:creationId xmlns:p14="http://schemas.microsoft.com/office/powerpoint/2010/main" xmlns="" val="24569833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7250" name="Rectangle 2"/>
          <p:cNvSpPr>
            <a:spLocks noGrp="1" noChangeArrowheads="1"/>
          </p:cNvSpPr>
          <p:nvPr>
            <p:ph type="title"/>
          </p:nvPr>
        </p:nvSpPr>
        <p:spPr/>
        <p:txBody>
          <a:bodyPr/>
          <a:lstStyle/>
          <a:p>
            <a:r>
              <a:rPr lang="en-US" dirty="0" smtClean="0"/>
              <a:t>PHP Basic Expressions (2)</a:t>
            </a:r>
            <a:endParaRPr lang="bg-BG" dirty="0" smtClean="0"/>
          </a:p>
        </p:txBody>
      </p:sp>
      <p:sp>
        <p:nvSpPr>
          <p:cNvPr id="1077251" name="Rectangle 3"/>
          <p:cNvSpPr>
            <a:spLocks noGrp="1" noChangeArrowheads="1"/>
          </p:cNvSpPr>
          <p:nvPr>
            <p:ph type="body" idx="1"/>
          </p:nvPr>
        </p:nvSpPr>
        <p:spPr/>
        <p:txBody>
          <a:bodyPr/>
          <a:lstStyle/>
          <a:p>
            <a:pPr>
              <a:lnSpc>
                <a:spcPct val="85000"/>
              </a:lnSpc>
              <a:defRPr/>
            </a:pPr>
            <a:r>
              <a:rPr lang="en-US" sz="2800" dirty="0" smtClean="0"/>
              <a:t>String operators</a:t>
            </a:r>
          </a:p>
          <a:p>
            <a:pPr lvl="1">
              <a:lnSpc>
                <a:spcPct val="85000"/>
              </a:lnSpc>
              <a:defRPr/>
            </a:pPr>
            <a:r>
              <a:rPr lang="en-US" sz="2600" dirty="0" smtClean="0"/>
              <a:t>"." (period) – string concatenating </a:t>
            </a:r>
          </a:p>
          <a:p>
            <a:pPr>
              <a:lnSpc>
                <a:spcPct val="85000"/>
              </a:lnSpc>
              <a:defRPr/>
            </a:pPr>
            <a:r>
              <a:rPr lang="en-US" sz="2800" dirty="0" smtClean="0"/>
              <a:t>===, !== comparison </a:t>
            </a:r>
          </a:p>
          <a:p>
            <a:pPr lvl="1">
              <a:lnSpc>
                <a:spcPct val="85000"/>
              </a:lnSpc>
              <a:defRPr/>
            </a:pPr>
            <a:r>
              <a:rPr lang="en-US" sz="2600" dirty="0" smtClean="0"/>
              <a:t>different from ==, !=</a:t>
            </a:r>
          </a:p>
          <a:p>
            <a:pPr lvl="1">
              <a:lnSpc>
                <a:spcPct val="85000"/>
              </a:lnSpc>
              <a:defRPr/>
            </a:pPr>
            <a:r>
              <a:rPr lang="en-US" sz="2600" dirty="0" smtClean="0">
                <a:latin typeface="Courier New" pitchFamily="49" charset="0"/>
              </a:rPr>
              <a:t>"10"==10</a:t>
            </a:r>
            <a:r>
              <a:rPr lang="en-US" sz="2600" dirty="0" smtClean="0"/>
              <a:t> will produce true, while </a:t>
            </a:r>
            <a:r>
              <a:rPr lang="en-US" sz="2600" dirty="0" smtClean="0">
                <a:latin typeface="Courier New" pitchFamily="49" charset="0"/>
              </a:rPr>
              <a:t>"10"===10</a:t>
            </a:r>
            <a:r>
              <a:rPr lang="en-US" sz="2600" dirty="0" smtClean="0"/>
              <a:t> will produce false</a:t>
            </a:r>
          </a:p>
          <a:p>
            <a:pPr lvl="1">
              <a:lnSpc>
                <a:spcPct val="85000"/>
              </a:lnSpc>
              <a:defRPr/>
            </a:pPr>
            <a:r>
              <a:rPr lang="en-US" sz="2600" dirty="0" smtClean="0"/>
              <a:t>Strict comparison – </a:t>
            </a:r>
            <a:r>
              <a:rPr lang="en-US" sz="2600" dirty="0" smtClean="0">
                <a:solidFill>
                  <a:srgbClr val="FF0000"/>
                </a:solidFill>
              </a:rPr>
              <a:t>$a === $b</a:t>
            </a:r>
            <a:r>
              <a:rPr lang="en-US" sz="2600" dirty="0" smtClean="0"/>
              <a:t> : </a:t>
            </a:r>
          </a:p>
          <a:p>
            <a:pPr lvl="1">
              <a:lnSpc>
                <a:spcPct val="85000"/>
              </a:lnSpc>
              <a:defRPr/>
            </a:pPr>
            <a:r>
              <a:rPr lang="en-US" sz="2800" dirty="0">
                <a:effectLst/>
              </a:rPr>
              <a:t>TRUE</a:t>
            </a:r>
            <a:r>
              <a:rPr lang="en-US" sz="2800" b="0" dirty="0">
                <a:effectLst/>
              </a:rPr>
              <a:t> if </a:t>
            </a:r>
            <a:r>
              <a:rPr lang="en-US" sz="2800" b="0" i="1" dirty="0">
                <a:effectLst/>
              </a:rPr>
              <a:t>$a</a:t>
            </a:r>
            <a:r>
              <a:rPr lang="en-US" sz="2800" b="0" dirty="0">
                <a:effectLst/>
              </a:rPr>
              <a:t> is equal to </a:t>
            </a:r>
            <a:r>
              <a:rPr lang="en-US" sz="2800" b="0" i="1" dirty="0">
                <a:effectLst/>
              </a:rPr>
              <a:t>$b</a:t>
            </a:r>
            <a:r>
              <a:rPr lang="en-US" sz="2800" b="0" dirty="0">
                <a:effectLst/>
              </a:rPr>
              <a:t>, and they are of the same type. </a:t>
            </a:r>
            <a:endParaRPr lang="en-US" sz="2800" b="0" dirty="0" smtClean="0">
              <a:effectLst/>
            </a:endParaRPr>
          </a:p>
          <a:p>
            <a:pPr lvl="1">
              <a:lnSpc>
                <a:spcPct val="85000"/>
              </a:lnSpc>
              <a:defRPr/>
            </a:pPr>
            <a:r>
              <a:rPr lang="en-US" sz="2800" dirty="0" smtClean="0"/>
              <a:t>Note: Assignment of value to variable returns as result the value being assigned</a:t>
            </a:r>
          </a:p>
          <a:p>
            <a:pPr lvl="1">
              <a:lnSpc>
                <a:spcPct val="85000"/>
              </a:lnSpc>
              <a:defRPr/>
            </a:pPr>
            <a:r>
              <a:rPr lang="en-US" sz="2600" dirty="0" smtClean="0"/>
              <a:t>We can have $a = $b = $c = 7;</a:t>
            </a:r>
          </a:p>
        </p:txBody>
      </p:sp>
    </p:spTree>
    <p:extLst>
      <p:ext uri="{BB962C8B-B14F-4D97-AF65-F5344CB8AC3E}">
        <p14:creationId xmlns:p14="http://schemas.microsoft.com/office/powerpoint/2010/main" xmlns="" val="310562748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02" name="Rectangle 2"/>
          <p:cNvSpPr>
            <a:spLocks noGrp="1" noChangeArrowheads="1"/>
          </p:cNvSpPr>
          <p:nvPr>
            <p:ph type="title"/>
          </p:nvPr>
        </p:nvSpPr>
        <p:spPr/>
        <p:txBody>
          <a:bodyPr/>
          <a:lstStyle/>
          <a:p>
            <a:r>
              <a:rPr lang="en-US" smtClean="0"/>
              <a:t>PHP Constants</a:t>
            </a:r>
            <a:endParaRPr lang="bg-BG" smtClean="0"/>
          </a:p>
        </p:txBody>
      </p:sp>
      <p:sp>
        <p:nvSpPr>
          <p:cNvPr id="1075203" name="Rectangle 3"/>
          <p:cNvSpPr>
            <a:spLocks noGrp="1" noChangeArrowheads="1"/>
          </p:cNvSpPr>
          <p:nvPr>
            <p:ph type="body" idx="1"/>
          </p:nvPr>
        </p:nvSpPr>
        <p:spPr/>
        <p:txBody>
          <a:bodyPr/>
          <a:lstStyle/>
          <a:p>
            <a:r>
              <a:rPr lang="en-US" smtClean="0"/>
              <a:t>In PHP constants are defined with the </a:t>
            </a:r>
            <a:r>
              <a:rPr lang="en-US" smtClean="0">
                <a:latin typeface="Courier New" pitchFamily="49" charset="0"/>
              </a:rPr>
              <a:t>define</a:t>
            </a:r>
            <a:r>
              <a:rPr lang="en-US" smtClean="0"/>
              <a:t> function</a:t>
            </a:r>
          </a:p>
          <a:p>
            <a:endParaRPr lang="en-US" smtClean="0"/>
          </a:p>
          <a:p>
            <a:endParaRPr lang="en-US" smtClean="0"/>
          </a:p>
          <a:p>
            <a:pPr lvl="1"/>
            <a:endParaRPr lang="en-US" smtClean="0"/>
          </a:p>
          <a:p>
            <a:pPr lvl="1"/>
            <a:r>
              <a:rPr lang="en-US" smtClean="0"/>
              <a:t>Cannot change value</a:t>
            </a:r>
          </a:p>
          <a:p>
            <a:pPr lvl="1"/>
            <a:r>
              <a:rPr lang="en-US" smtClean="0"/>
              <a:t>Doesn't start with $ </a:t>
            </a:r>
          </a:p>
          <a:p>
            <a:pPr lvl="1"/>
            <a:r>
              <a:rPr lang="en-US" smtClean="0"/>
              <a:t>Can hold any scalar value</a:t>
            </a:r>
            <a:endParaRPr lang="bg-BG" smtClean="0"/>
          </a:p>
        </p:txBody>
      </p:sp>
      <p:sp>
        <p:nvSpPr>
          <p:cNvPr id="1075204" name="Rectangle 4"/>
          <p:cNvSpPr>
            <a:spLocks noChangeArrowheads="1"/>
          </p:cNvSpPr>
          <p:nvPr/>
        </p:nvSpPr>
        <p:spPr bwMode="auto">
          <a:xfrm>
            <a:off x="611188" y="2236787"/>
            <a:ext cx="7886700" cy="1649413"/>
          </a:xfrm>
          <a:prstGeom prst="rect">
            <a:avLst/>
          </a:prstGeom>
          <a:solidFill>
            <a:schemeClr val="bg1">
              <a:alpha val="39999"/>
            </a:schemeClr>
          </a:solidFill>
          <a:ln w="3175" algn="ctr">
            <a:solidFill>
              <a:schemeClr val="hlink"/>
            </a:solidFill>
            <a:miter lim="800000"/>
            <a:headEnd/>
            <a:tailEnd/>
          </a:ln>
          <a:effectLst/>
        </p:spPr>
        <p:txBody>
          <a:bodyPr lIns="144000" tIns="91440" rIns="144000" bIns="109728">
            <a:spAutoFit/>
          </a:bodyPr>
          <a:lstStyle/>
          <a:p>
            <a:pPr>
              <a:lnSpc>
                <a:spcPct val="95000"/>
              </a:lnSpc>
              <a:defRPr/>
            </a:pPr>
            <a:r>
              <a:rPr lang="en-US" sz="2000">
                <a:solidFill>
                  <a:schemeClr val="tx1"/>
                </a:solidFill>
                <a:effectLst>
                  <a:outerShdw blurRad="38100" dist="38100" dir="2700000" algn="tl">
                    <a:srgbClr val="FFFFFF"/>
                  </a:outerShdw>
                </a:effectLst>
                <a:latin typeface="Courier New" pitchFamily="49" charset="0"/>
              </a:rPr>
              <a:t>&lt;?</a:t>
            </a:r>
          </a:p>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define ('CONSTANT_NAME', 123);</a:t>
            </a:r>
          </a:p>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 from here on CONSTANT_NAME will have value 123</a:t>
            </a:r>
          </a:p>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print CONSTANT_NAME; // will output 123</a:t>
            </a:r>
          </a:p>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?&gt;</a:t>
            </a:r>
          </a:p>
        </p:txBody>
      </p:sp>
    </p:spTree>
    <p:extLst>
      <p:ext uri="{BB962C8B-B14F-4D97-AF65-F5344CB8AC3E}">
        <p14:creationId xmlns:p14="http://schemas.microsoft.com/office/powerpoint/2010/main" xmlns="" val="191308815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752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0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ctrTitle"/>
          </p:nvPr>
        </p:nvSpPr>
        <p:spPr>
          <a:xfrm>
            <a:off x="1187450" y="2763838"/>
            <a:ext cx="6480175" cy="12414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ctr">
              <a:lnSpc>
                <a:spcPct val="110000"/>
              </a:lnSpc>
            </a:pPr>
            <a:r>
              <a:rPr lang="en-US" smtClean="0"/>
              <a:t>Basic Functions</a:t>
            </a:r>
            <a:endParaRPr lang="bg-BG" smtClean="0"/>
          </a:p>
        </p:txBody>
      </p:sp>
    </p:spTree>
    <p:extLst>
      <p:ext uri="{BB962C8B-B14F-4D97-AF65-F5344CB8AC3E}">
        <p14:creationId xmlns:p14="http://schemas.microsoft.com/office/powerpoint/2010/main" xmlns="" val="147921033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ctrTitle"/>
          </p:nvPr>
        </p:nvSpPr>
        <p:spPr>
          <a:xfrm>
            <a:off x="1619250" y="2924175"/>
            <a:ext cx="5832475" cy="719138"/>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ctr">
              <a:lnSpc>
                <a:spcPct val="110000"/>
              </a:lnSpc>
            </a:pPr>
            <a:r>
              <a:rPr lang="en-US" noProof="1" smtClean="0"/>
              <a:t>Phpinfo</a:t>
            </a:r>
          </a:p>
        </p:txBody>
      </p:sp>
      <p:sp>
        <p:nvSpPr>
          <p:cNvPr id="75779" name="Rectangle 3"/>
          <p:cNvSpPr>
            <a:spLocks noChangeArrowheads="1"/>
          </p:cNvSpPr>
          <p:nvPr/>
        </p:nvSpPr>
        <p:spPr bwMode="auto">
          <a:xfrm>
            <a:off x="1258888" y="3648075"/>
            <a:ext cx="6480175" cy="469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b">
            <a:spAutoFit/>
          </a:bodyPr>
          <a:lstStyle/>
          <a:p>
            <a:pPr algn="ctr">
              <a:lnSpc>
                <a:spcPct val="110000"/>
              </a:lnSpc>
            </a:pPr>
            <a:r>
              <a:rPr lang="en-US" sz="2800"/>
              <a:t>Live Demo</a:t>
            </a:r>
            <a:endParaRPr lang="bg-BG" sz="2800"/>
          </a:p>
        </p:txBody>
      </p:sp>
    </p:spTree>
    <p:extLst>
      <p:ext uri="{BB962C8B-B14F-4D97-AF65-F5344CB8AC3E}">
        <p14:creationId xmlns:p14="http://schemas.microsoft.com/office/powerpoint/2010/main" xmlns="" val="214118358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ctrTitle"/>
          </p:nvPr>
        </p:nvSpPr>
        <p:spPr>
          <a:xfrm>
            <a:off x="1187450" y="2763838"/>
            <a:ext cx="6480175" cy="12414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ctr">
              <a:lnSpc>
                <a:spcPct val="110000"/>
              </a:lnSpc>
            </a:pPr>
            <a:r>
              <a:rPr lang="en-US" dirty="0" smtClean="0"/>
              <a:t>What are PHP and Web Server?</a:t>
            </a:r>
            <a:endParaRPr lang="bg-BG" dirty="0" smtClean="0"/>
          </a:p>
        </p:txBody>
      </p:sp>
    </p:spTree>
    <p:extLst>
      <p:ext uri="{BB962C8B-B14F-4D97-AF65-F5344CB8AC3E}">
        <p14:creationId xmlns:p14="http://schemas.microsoft.com/office/powerpoint/2010/main" xmlns="" val="270128461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6226" name="Rectangle 2"/>
          <p:cNvSpPr>
            <a:spLocks noGrp="1" noChangeArrowheads="1"/>
          </p:cNvSpPr>
          <p:nvPr>
            <p:ph type="title"/>
          </p:nvPr>
        </p:nvSpPr>
        <p:spPr/>
        <p:txBody>
          <a:bodyPr/>
          <a:lstStyle/>
          <a:p>
            <a:r>
              <a:rPr lang="en-US" smtClean="0"/>
              <a:t>Some Basic Functions</a:t>
            </a:r>
            <a:endParaRPr lang="bg-BG" smtClean="0"/>
          </a:p>
        </p:txBody>
      </p:sp>
      <p:sp>
        <p:nvSpPr>
          <p:cNvPr id="1076227" name="Rectangle 3"/>
          <p:cNvSpPr>
            <a:spLocks noGrp="1" noChangeArrowheads="1"/>
          </p:cNvSpPr>
          <p:nvPr>
            <p:ph type="body" idx="1"/>
          </p:nvPr>
        </p:nvSpPr>
        <p:spPr/>
        <p:txBody>
          <a:bodyPr/>
          <a:lstStyle/>
          <a:p>
            <a:r>
              <a:rPr lang="en-US" smtClean="0"/>
              <a:t>We already know </a:t>
            </a:r>
            <a:r>
              <a:rPr lang="en-US" smtClean="0">
                <a:latin typeface="Courier New" pitchFamily="49" charset="0"/>
              </a:rPr>
              <a:t>print</a:t>
            </a:r>
          </a:p>
          <a:p>
            <a:pPr lvl="1"/>
            <a:r>
              <a:rPr lang="en-US" smtClean="0"/>
              <a:t>Similar to print is </a:t>
            </a:r>
            <a:r>
              <a:rPr lang="en-US" smtClean="0">
                <a:latin typeface="Courier New" pitchFamily="49" charset="0"/>
              </a:rPr>
              <a:t>echo</a:t>
            </a:r>
          </a:p>
          <a:p>
            <a:pPr lvl="1"/>
            <a:endParaRPr lang="en-US" smtClean="0">
              <a:latin typeface="Courier New" pitchFamily="49" charset="0"/>
            </a:endParaRPr>
          </a:p>
          <a:p>
            <a:pPr lvl="1"/>
            <a:endParaRPr lang="en-US" smtClean="0">
              <a:latin typeface="Courier New" pitchFamily="49" charset="0"/>
            </a:endParaRPr>
          </a:p>
          <a:p>
            <a:pPr lvl="1"/>
            <a:r>
              <a:rPr lang="en-US" smtClean="0">
                <a:latin typeface="Courier New" pitchFamily="49" charset="0"/>
              </a:rPr>
              <a:t>print_r(array) – </a:t>
            </a:r>
            <a:r>
              <a:rPr lang="en-US" smtClean="0"/>
              <a:t>pints array with keys and values detailed</a:t>
            </a:r>
          </a:p>
          <a:p>
            <a:r>
              <a:rPr lang="en-US" smtClean="0">
                <a:latin typeface="Courier New" pitchFamily="49" charset="0"/>
              </a:rPr>
              <a:t>phpinfo() – </a:t>
            </a:r>
            <a:r>
              <a:rPr lang="en-US" smtClean="0"/>
              <a:t>Produces complete page containing information for the server, PHP settings, installed modules, etc</a:t>
            </a:r>
            <a:endParaRPr lang="bg-BG" smtClean="0">
              <a:latin typeface="Courier New" pitchFamily="49" charset="0"/>
            </a:endParaRPr>
          </a:p>
        </p:txBody>
      </p:sp>
      <p:sp>
        <p:nvSpPr>
          <p:cNvPr id="1076228" name="Rectangle 4"/>
          <p:cNvSpPr>
            <a:spLocks noChangeArrowheads="1"/>
          </p:cNvSpPr>
          <p:nvPr/>
        </p:nvSpPr>
        <p:spPr bwMode="auto">
          <a:xfrm>
            <a:off x="827088" y="2433637"/>
            <a:ext cx="7886700" cy="1071563"/>
          </a:xfrm>
          <a:prstGeom prst="rect">
            <a:avLst/>
          </a:prstGeom>
          <a:solidFill>
            <a:schemeClr val="bg1">
              <a:alpha val="39999"/>
            </a:schemeClr>
          </a:solidFill>
          <a:ln w="3175" algn="ctr">
            <a:solidFill>
              <a:schemeClr val="hlink"/>
            </a:solidFill>
            <a:miter lim="800000"/>
            <a:headEnd/>
            <a:tailEnd/>
          </a:ln>
          <a:effectLst/>
        </p:spPr>
        <p:txBody>
          <a:bodyPr lIns="144000" tIns="91440" rIns="144000" bIns="109728">
            <a:spAutoFit/>
          </a:bodyPr>
          <a:lstStyle/>
          <a:p>
            <a:pPr>
              <a:lnSpc>
                <a:spcPct val="95000"/>
              </a:lnSpc>
              <a:defRPr/>
            </a:pPr>
            <a:r>
              <a:rPr lang="en-US" sz="2000">
                <a:solidFill>
                  <a:schemeClr val="tx1"/>
                </a:solidFill>
                <a:effectLst>
                  <a:outerShdw blurRad="38100" dist="38100" dir="2700000" algn="tl">
                    <a:srgbClr val="FFFFFF"/>
                  </a:outerShdw>
                </a:effectLst>
                <a:latin typeface="Courier New" pitchFamily="49" charset="0"/>
              </a:rPr>
              <a:t>&lt;?</a:t>
            </a:r>
          </a:p>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echo "123"; // will output 123 to the browser</a:t>
            </a:r>
          </a:p>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?&gt;</a:t>
            </a:r>
          </a:p>
        </p:txBody>
      </p:sp>
    </p:spTree>
    <p:extLst>
      <p:ext uri="{BB962C8B-B14F-4D97-AF65-F5344CB8AC3E}">
        <p14:creationId xmlns:p14="http://schemas.microsoft.com/office/powerpoint/2010/main" xmlns="" val="234656024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762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622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ctrTitle"/>
          </p:nvPr>
        </p:nvSpPr>
        <p:spPr>
          <a:xfrm>
            <a:off x="1619250" y="2924175"/>
            <a:ext cx="5832475" cy="719138"/>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ctr">
              <a:lnSpc>
                <a:spcPct val="110000"/>
              </a:lnSpc>
            </a:pPr>
            <a:r>
              <a:rPr lang="en-US" smtClean="0"/>
              <a:t>Basic</a:t>
            </a:r>
            <a:r>
              <a:rPr lang="en-US" sz="3600" smtClean="0"/>
              <a:t> </a:t>
            </a:r>
            <a:r>
              <a:rPr lang="en-US" smtClean="0"/>
              <a:t>Functions</a:t>
            </a:r>
            <a:endParaRPr lang="en-US" noProof="1" smtClean="0"/>
          </a:p>
        </p:txBody>
      </p:sp>
      <p:sp>
        <p:nvSpPr>
          <p:cNvPr id="77827" name="Rectangle 3"/>
          <p:cNvSpPr>
            <a:spLocks noChangeArrowheads="1"/>
          </p:cNvSpPr>
          <p:nvPr/>
        </p:nvSpPr>
        <p:spPr bwMode="auto">
          <a:xfrm>
            <a:off x="1258888" y="3648075"/>
            <a:ext cx="6480175" cy="469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b">
            <a:spAutoFit/>
          </a:bodyPr>
          <a:lstStyle/>
          <a:p>
            <a:pPr algn="ctr">
              <a:lnSpc>
                <a:spcPct val="110000"/>
              </a:lnSpc>
            </a:pPr>
            <a:r>
              <a:rPr lang="en-US" sz="2800"/>
              <a:t>Live Demo</a:t>
            </a:r>
            <a:endParaRPr lang="bg-BG" sz="2800"/>
          </a:p>
        </p:txBody>
      </p:sp>
    </p:spTree>
    <p:extLst>
      <p:ext uri="{BB962C8B-B14F-4D97-AF65-F5344CB8AC3E}">
        <p14:creationId xmlns:p14="http://schemas.microsoft.com/office/powerpoint/2010/main" xmlns="" val="168953932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ctrTitle"/>
          </p:nvPr>
        </p:nvSpPr>
        <p:spPr>
          <a:xfrm>
            <a:off x="1187450" y="2763838"/>
            <a:ext cx="6480175" cy="12414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ctr">
              <a:lnSpc>
                <a:spcPct val="110000"/>
              </a:lnSpc>
            </a:pPr>
            <a:r>
              <a:rPr lang="en-US" smtClean="0"/>
              <a:t>Predefined Variables</a:t>
            </a:r>
            <a:endParaRPr lang="bg-BG" smtClean="0"/>
          </a:p>
        </p:txBody>
      </p:sp>
    </p:spTree>
    <p:extLst>
      <p:ext uri="{BB962C8B-B14F-4D97-AF65-F5344CB8AC3E}">
        <p14:creationId xmlns:p14="http://schemas.microsoft.com/office/powerpoint/2010/main" xmlns="" val="50309500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8274" name="Rectangle 2"/>
          <p:cNvSpPr>
            <a:spLocks noGrp="1" noChangeArrowheads="1"/>
          </p:cNvSpPr>
          <p:nvPr>
            <p:ph type="title"/>
          </p:nvPr>
        </p:nvSpPr>
        <p:spPr/>
        <p:txBody>
          <a:bodyPr/>
          <a:lstStyle/>
          <a:p>
            <a:r>
              <a:rPr lang="en-US" smtClean="0"/>
              <a:t>Predefined Variables</a:t>
            </a:r>
            <a:endParaRPr lang="bg-BG" smtClean="0"/>
          </a:p>
        </p:txBody>
      </p:sp>
      <p:sp>
        <p:nvSpPr>
          <p:cNvPr id="1078275" name="Rectangle 3"/>
          <p:cNvSpPr>
            <a:spLocks noGrp="1" noChangeArrowheads="1"/>
          </p:cNvSpPr>
          <p:nvPr>
            <p:ph type="body" idx="1"/>
          </p:nvPr>
        </p:nvSpPr>
        <p:spPr/>
        <p:txBody>
          <a:bodyPr/>
          <a:lstStyle/>
          <a:p>
            <a:r>
              <a:rPr lang="en-US" smtClean="0"/>
              <a:t>PHP provides a lot predefined variables and constants</a:t>
            </a:r>
          </a:p>
          <a:p>
            <a:pPr lvl="1"/>
            <a:r>
              <a:rPr lang="en-US" smtClean="0">
                <a:latin typeface="Courier New" pitchFamily="49" charset="0"/>
              </a:rPr>
              <a:t>__FILE__, __LINE__, __FUNCTION__, __METHOD__, __CLASS__</a:t>
            </a:r>
            <a:r>
              <a:rPr lang="en-US" smtClean="0"/>
              <a:t> - contain debug info</a:t>
            </a:r>
          </a:p>
          <a:p>
            <a:pPr lvl="1"/>
            <a:r>
              <a:rPr lang="en-US" smtClean="0">
                <a:latin typeface="Courier New" pitchFamily="49" charset="0"/>
              </a:rPr>
              <a:t>PHP_VERSION, PHP_OS, PHP_EOL, DIRECTORY_SEPARATOR, </a:t>
            </a:r>
            <a:r>
              <a:rPr lang="bg-BG" smtClean="0">
                <a:latin typeface="Courier New" pitchFamily="49" charset="0"/>
              </a:rPr>
              <a:t>PHP_INT_SIZE</a:t>
            </a:r>
            <a:r>
              <a:rPr lang="bg-BG" smtClean="0"/>
              <a:t> </a:t>
            </a:r>
            <a:r>
              <a:rPr lang="en-US" smtClean="0"/>
              <a:t> and others are provided for easy creating cross-platform applications</a:t>
            </a:r>
            <a:endParaRPr lang="bg-BG" smtClean="0"/>
          </a:p>
        </p:txBody>
      </p:sp>
    </p:spTree>
    <p:extLst>
      <p:ext uri="{BB962C8B-B14F-4D97-AF65-F5344CB8AC3E}">
        <p14:creationId xmlns:p14="http://schemas.microsoft.com/office/powerpoint/2010/main" xmlns="" val="131776736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9298" name="Rectangle 2"/>
          <p:cNvSpPr>
            <a:spLocks noGrp="1" noChangeArrowheads="1"/>
          </p:cNvSpPr>
          <p:nvPr>
            <p:ph type="title"/>
          </p:nvPr>
        </p:nvSpPr>
        <p:spPr/>
        <p:txBody>
          <a:bodyPr/>
          <a:lstStyle/>
          <a:p>
            <a:r>
              <a:rPr lang="en-US" dirty="0" smtClean="0"/>
              <a:t>Predefined Variables (2)</a:t>
            </a:r>
            <a:endParaRPr lang="bg-BG" dirty="0" smtClean="0"/>
          </a:p>
        </p:txBody>
      </p:sp>
      <p:sp>
        <p:nvSpPr>
          <p:cNvPr id="1079299" name="Rectangle 3"/>
          <p:cNvSpPr>
            <a:spLocks noGrp="1" noChangeArrowheads="1"/>
          </p:cNvSpPr>
          <p:nvPr>
            <p:ph type="body" idx="1"/>
          </p:nvPr>
        </p:nvSpPr>
        <p:spPr/>
        <p:txBody>
          <a:bodyPr/>
          <a:lstStyle/>
          <a:p>
            <a:r>
              <a:rPr lang="en-US" sz="2800" smtClean="0">
                <a:latin typeface="Courier New" pitchFamily="49" charset="0"/>
              </a:rPr>
              <a:t>$_SERVER</a:t>
            </a:r>
            <a:r>
              <a:rPr lang="en-US" sz="2800" smtClean="0"/>
              <a:t> – array, holding information from the web server – headers, paths and script locations</a:t>
            </a:r>
          </a:p>
          <a:p>
            <a:pPr lvl="1"/>
            <a:r>
              <a:rPr lang="en-US" sz="2600" smtClean="0">
                <a:latin typeface="Courier New" pitchFamily="49" charset="0"/>
              </a:rPr>
              <a:t>DOCUMENT_ROOT</a:t>
            </a:r>
            <a:r>
              <a:rPr lang="en-US" sz="2600" smtClean="0"/>
              <a:t> – the root directory of the site in the web server configuration</a:t>
            </a:r>
          </a:p>
          <a:p>
            <a:pPr lvl="1"/>
            <a:r>
              <a:rPr lang="en-US" sz="2600" smtClean="0">
                <a:latin typeface="Courier New" pitchFamily="49" charset="0"/>
              </a:rPr>
              <a:t>SERVER_ADDRESS, SERVER_NAME, SERVER_SOFTWARE, SERVER_PROTOCOL</a:t>
            </a:r>
          </a:p>
          <a:p>
            <a:pPr lvl="1"/>
            <a:r>
              <a:rPr lang="en-US" sz="2600" smtClean="0">
                <a:latin typeface="Courier New" pitchFamily="49" charset="0"/>
              </a:rPr>
              <a:t>REMOTE_ADDR, REMOTE_HOST, REMOTE_PORT</a:t>
            </a:r>
          </a:p>
          <a:p>
            <a:pPr lvl="1"/>
            <a:r>
              <a:rPr lang="en-US" sz="2600" smtClean="0">
                <a:latin typeface="Courier New" pitchFamily="49" charset="0"/>
              </a:rPr>
              <a:t>PHP_AUTH_USER, PHP_AUTH_PW, PHP_AUTH_DIGEST</a:t>
            </a:r>
          </a:p>
          <a:p>
            <a:pPr lvl="1"/>
            <a:r>
              <a:rPr lang="en-US" sz="2600" smtClean="0"/>
              <a:t>And others</a:t>
            </a:r>
            <a:endParaRPr lang="bg-BG" sz="2600" smtClean="0"/>
          </a:p>
        </p:txBody>
      </p:sp>
    </p:spTree>
    <p:extLst>
      <p:ext uri="{BB962C8B-B14F-4D97-AF65-F5344CB8AC3E}">
        <p14:creationId xmlns:p14="http://schemas.microsoft.com/office/powerpoint/2010/main" xmlns="" val="229821245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0322" name="Rectangle 2"/>
          <p:cNvSpPr>
            <a:spLocks noGrp="1" noChangeArrowheads="1"/>
          </p:cNvSpPr>
          <p:nvPr>
            <p:ph type="title"/>
          </p:nvPr>
        </p:nvSpPr>
        <p:spPr/>
        <p:txBody>
          <a:bodyPr/>
          <a:lstStyle/>
          <a:p>
            <a:r>
              <a:rPr lang="en-US" dirty="0" smtClean="0"/>
              <a:t>Predefined Variables (3)</a:t>
            </a:r>
            <a:endParaRPr lang="bg-BG" dirty="0" smtClean="0"/>
          </a:p>
        </p:txBody>
      </p:sp>
      <p:sp>
        <p:nvSpPr>
          <p:cNvPr id="1080323" name="Rectangle 3"/>
          <p:cNvSpPr>
            <a:spLocks noGrp="1" noChangeArrowheads="1"/>
          </p:cNvSpPr>
          <p:nvPr>
            <p:ph type="body" idx="1"/>
          </p:nvPr>
        </p:nvSpPr>
        <p:spPr/>
        <p:txBody>
          <a:bodyPr/>
          <a:lstStyle/>
          <a:p>
            <a:pPr>
              <a:lnSpc>
                <a:spcPct val="85000"/>
              </a:lnSpc>
            </a:pPr>
            <a:r>
              <a:rPr lang="en-US" dirty="0" smtClean="0">
                <a:latin typeface="Courier New" pitchFamily="49" charset="0"/>
              </a:rPr>
              <a:t>$_GET, $_POST, $_COOKIE</a:t>
            </a:r>
            <a:r>
              <a:rPr lang="en-US" dirty="0" smtClean="0"/>
              <a:t> arrays hold the parameters from the URL, from the post data and from the cookies accordingly</a:t>
            </a:r>
          </a:p>
          <a:p>
            <a:pPr>
              <a:lnSpc>
                <a:spcPct val="85000"/>
              </a:lnSpc>
            </a:pPr>
            <a:r>
              <a:rPr lang="en-US" dirty="0" smtClean="0">
                <a:latin typeface="Courier New" pitchFamily="49" charset="0"/>
              </a:rPr>
              <a:t>$_FILES</a:t>
            </a:r>
            <a:r>
              <a:rPr lang="en-US" dirty="0" smtClean="0"/>
              <a:t> array holds information for successfully uploaded files over multipart post request</a:t>
            </a:r>
          </a:p>
          <a:p>
            <a:pPr>
              <a:lnSpc>
                <a:spcPct val="85000"/>
              </a:lnSpc>
            </a:pPr>
            <a:r>
              <a:rPr lang="en-US" dirty="0" smtClean="0">
                <a:latin typeface="Courier New" pitchFamily="49" charset="0"/>
              </a:rPr>
              <a:t>$_SESSION</a:t>
            </a:r>
            <a:r>
              <a:rPr lang="en-US" dirty="0" smtClean="0"/>
              <a:t> array holds the variables, stored in </a:t>
            </a:r>
            <a:r>
              <a:rPr lang="en-US" smtClean="0"/>
              <a:t>the session</a:t>
            </a:r>
            <a:endParaRPr lang="bg-BG" dirty="0" smtClean="0"/>
          </a:p>
        </p:txBody>
      </p:sp>
    </p:spTree>
    <p:extLst>
      <p:ext uri="{BB962C8B-B14F-4D97-AF65-F5344CB8AC3E}">
        <p14:creationId xmlns:p14="http://schemas.microsoft.com/office/powerpoint/2010/main" xmlns="" val="424253041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2370" name="Rectangle 2"/>
          <p:cNvSpPr>
            <a:spLocks noGrp="1" noChangeArrowheads="1"/>
          </p:cNvSpPr>
          <p:nvPr>
            <p:ph type="title"/>
          </p:nvPr>
        </p:nvSpPr>
        <p:spPr/>
        <p:txBody>
          <a:bodyPr/>
          <a:lstStyle/>
          <a:p>
            <a:r>
              <a:rPr lang="en-US" smtClean="0"/>
              <a:t>Variable variables</a:t>
            </a:r>
            <a:endParaRPr lang="bg-BG" smtClean="0"/>
          </a:p>
        </p:txBody>
      </p:sp>
      <p:sp>
        <p:nvSpPr>
          <p:cNvPr id="1082371" name="Rectangle 3"/>
          <p:cNvSpPr>
            <a:spLocks noGrp="1" noChangeArrowheads="1"/>
          </p:cNvSpPr>
          <p:nvPr>
            <p:ph type="body" idx="1"/>
          </p:nvPr>
        </p:nvSpPr>
        <p:spPr/>
        <p:txBody>
          <a:bodyPr/>
          <a:lstStyle/>
          <a:p>
            <a:r>
              <a:rPr lang="en-US" smtClean="0"/>
              <a:t>PHP supports $$ syntax- variable variables</a:t>
            </a:r>
          </a:p>
          <a:p>
            <a:endParaRPr lang="en-US" smtClean="0"/>
          </a:p>
          <a:p>
            <a:endParaRPr lang="en-US" smtClean="0"/>
          </a:p>
          <a:p>
            <a:endParaRPr lang="en-US" smtClean="0"/>
          </a:p>
          <a:p>
            <a:pPr lvl="1"/>
            <a:r>
              <a:rPr lang="en-US" smtClean="0"/>
              <a:t>The variable </a:t>
            </a:r>
            <a:r>
              <a:rPr lang="en-US" smtClean="0">
                <a:latin typeface="Courier New" pitchFamily="49" charset="0"/>
              </a:rPr>
              <a:t>$str1</a:t>
            </a:r>
            <a:r>
              <a:rPr lang="en-US" smtClean="0"/>
              <a:t> is evaluated as 'test' and so </a:t>
            </a:r>
            <a:r>
              <a:rPr lang="en-US" smtClean="0">
                <a:latin typeface="Courier New" pitchFamily="49" charset="0"/>
              </a:rPr>
              <a:t>$$str1</a:t>
            </a:r>
            <a:r>
              <a:rPr lang="en-US" smtClean="0"/>
              <a:t> is evaluated as </a:t>
            </a:r>
            <a:r>
              <a:rPr lang="en-US" smtClean="0">
                <a:latin typeface="Courier New" pitchFamily="49" charset="0"/>
              </a:rPr>
              <a:t>$test</a:t>
            </a:r>
            <a:endParaRPr lang="bg-BG" smtClean="0">
              <a:latin typeface="Courier New" pitchFamily="49" charset="0"/>
            </a:endParaRPr>
          </a:p>
        </p:txBody>
      </p:sp>
      <p:sp>
        <p:nvSpPr>
          <p:cNvPr id="1082372" name="Rectangle 4"/>
          <p:cNvSpPr>
            <a:spLocks noChangeArrowheads="1"/>
          </p:cNvSpPr>
          <p:nvPr/>
        </p:nvSpPr>
        <p:spPr bwMode="auto">
          <a:xfrm>
            <a:off x="684213" y="1752600"/>
            <a:ext cx="7886700" cy="1649412"/>
          </a:xfrm>
          <a:prstGeom prst="rect">
            <a:avLst/>
          </a:prstGeom>
          <a:solidFill>
            <a:schemeClr val="bg1">
              <a:alpha val="39999"/>
            </a:schemeClr>
          </a:solidFill>
          <a:ln w="3175" algn="ctr">
            <a:solidFill>
              <a:schemeClr val="hlink"/>
            </a:solidFill>
            <a:miter lim="800000"/>
            <a:headEnd/>
            <a:tailEnd/>
          </a:ln>
          <a:effectLst/>
        </p:spPr>
        <p:txBody>
          <a:bodyPr lIns="144000" tIns="91440" rIns="144000" bIns="109728">
            <a:spAutoFit/>
          </a:bodyPr>
          <a:lstStyle/>
          <a:p>
            <a:pPr>
              <a:lnSpc>
                <a:spcPct val="95000"/>
              </a:lnSpc>
              <a:defRPr/>
            </a:pPr>
            <a:r>
              <a:rPr lang="en-US" sz="2000">
                <a:solidFill>
                  <a:schemeClr val="tx1"/>
                </a:solidFill>
                <a:effectLst>
                  <a:outerShdw blurRad="38100" dist="38100" dir="2700000" algn="tl">
                    <a:srgbClr val="FFFFFF"/>
                  </a:outerShdw>
                </a:effectLst>
                <a:latin typeface="Courier New" pitchFamily="49" charset="0"/>
              </a:rPr>
              <a:t>&lt;?</a:t>
            </a:r>
          </a:p>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$str1 = 'test';</a:t>
            </a:r>
          </a:p>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$test = '</a:t>
            </a:r>
            <a:r>
              <a:rPr lang="en-US" sz="2000" dirty="0" err="1">
                <a:solidFill>
                  <a:schemeClr val="tx1"/>
                </a:solidFill>
                <a:effectLst>
                  <a:outerShdw blurRad="38100" dist="38100" dir="2700000" algn="tl">
                    <a:srgbClr val="FFFFFF"/>
                  </a:outerShdw>
                </a:effectLst>
                <a:latin typeface="Courier New" pitchFamily="49" charset="0"/>
              </a:rPr>
              <a:t>abc</a:t>
            </a:r>
            <a:r>
              <a:rPr lang="en-US" sz="2000" dirty="0">
                <a:solidFill>
                  <a:schemeClr val="tx1"/>
                </a:solidFill>
                <a:effectLst>
                  <a:outerShdw blurRad="38100" dist="38100" dir="2700000" algn="tl">
                    <a:srgbClr val="FFFFFF"/>
                  </a:outerShdw>
                </a:effectLst>
                <a:latin typeface="Courier New" pitchFamily="49" charset="0"/>
              </a:rPr>
              <a:t>';</a:t>
            </a:r>
          </a:p>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echo </a:t>
            </a:r>
            <a:r>
              <a:rPr lang="en-US" sz="2000" dirty="0">
                <a:solidFill>
                  <a:srgbClr val="FF0000"/>
                </a:solidFill>
                <a:effectLst>
                  <a:outerShdw blurRad="38100" dist="38100" dir="2700000" algn="tl">
                    <a:srgbClr val="000000"/>
                  </a:outerShdw>
                </a:effectLst>
                <a:latin typeface="Courier New" pitchFamily="49" charset="0"/>
              </a:rPr>
              <a:t>$$str1</a:t>
            </a:r>
            <a:r>
              <a:rPr lang="en-US" sz="2000" dirty="0">
                <a:solidFill>
                  <a:schemeClr val="tx1"/>
                </a:solidFill>
                <a:effectLst>
                  <a:outerShdw blurRad="38100" dist="38100" dir="2700000" algn="tl">
                    <a:srgbClr val="FFFFFF"/>
                  </a:outerShdw>
                </a:effectLst>
                <a:latin typeface="Courier New" pitchFamily="49" charset="0"/>
              </a:rPr>
              <a:t>; // outputs </a:t>
            </a:r>
            <a:r>
              <a:rPr lang="en-US" sz="2000" dirty="0" err="1">
                <a:solidFill>
                  <a:schemeClr val="tx1"/>
                </a:solidFill>
                <a:effectLst>
                  <a:outerShdw blurRad="38100" dist="38100" dir="2700000" algn="tl">
                    <a:srgbClr val="FFFFFF"/>
                  </a:outerShdw>
                </a:effectLst>
                <a:latin typeface="Courier New" pitchFamily="49" charset="0"/>
              </a:rPr>
              <a:t>abc</a:t>
            </a:r>
            <a:r>
              <a:rPr lang="en-US" sz="2000" dirty="0">
                <a:solidFill>
                  <a:schemeClr val="tx1"/>
                </a:solidFill>
                <a:effectLst>
                  <a:outerShdw blurRad="38100" dist="38100" dir="2700000" algn="tl">
                    <a:srgbClr val="FFFFFF"/>
                  </a:outerShdw>
                </a:effectLst>
                <a:latin typeface="Courier New" pitchFamily="49" charset="0"/>
              </a:rPr>
              <a:t> </a:t>
            </a:r>
          </a:p>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?&gt;</a:t>
            </a:r>
          </a:p>
        </p:txBody>
      </p:sp>
    </p:spTree>
    <p:extLst>
      <p:ext uri="{BB962C8B-B14F-4D97-AF65-F5344CB8AC3E}">
        <p14:creationId xmlns:p14="http://schemas.microsoft.com/office/powerpoint/2010/main" xmlns="" val="219898084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823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237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ctrTitle"/>
          </p:nvPr>
        </p:nvSpPr>
        <p:spPr>
          <a:xfrm>
            <a:off x="1619250" y="2924175"/>
            <a:ext cx="5832475" cy="719138"/>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ctr">
              <a:lnSpc>
                <a:spcPct val="110000"/>
              </a:lnSpc>
            </a:pPr>
            <a:r>
              <a:rPr lang="en-US" smtClean="0"/>
              <a:t>Predefined Variables</a:t>
            </a:r>
            <a:endParaRPr lang="en-US" noProof="1" smtClean="0"/>
          </a:p>
        </p:txBody>
      </p:sp>
      <p:sp>
        <p:nvSpPr>
          <p:cNvPr id="79875" name="Rectangle 3"/>
          <p:cNvSpPr>
            <a:spLocks noChangeArrowheads="1"/>
          </p:cNvSpPr>
          <p:nvPr/>
        </p:nvSpPr>
        <p:spPr bwMode="auto">
          <a:xfrm>
            <a:off x="1258888" y="3648075"/>
            <a:ext cx="6480175" cy="469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b">
            <a:spAutoFit/>
          </a:bodyPr>
          <a:lstStyle/>
          <a:p>
            <a:pPr algn="ctr">
              <a:lnSpc>
                <a:spcPct val="110000"/>
              </a:lnSpc>
            </a:pPr>
            <a:r>
              <a:rPr lang="en-US" sz="2800"/>
              <a:t>Live Demo</a:t>
            </a:r>
            <a:endParaRPr lang="bg-BG" sz="2800"/>
          </a:p>
        </p:txBody>
      </p:sp>
    </p:spTree>
    <p:extLst>
      <p:ext uri="{BB962C8B-B14F-4D97-AF65-F5344CB8AC3E}">
        <p14:creationId xmlns:p14="http://schemas.microsoft.com/office/powerpoint/2010/main" xmlns="" val="263823163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42" name="Rectangle 2"/>
          <p:cNvSpPr>
            <a:spLocks noGrp="1" noChangeArrowheads="1"/>
          </p:cNvSpPr>
          <p:nvPr>
            <p:ph type="title"/>
          </p:nvPr>
        </p:nvSpPr>
        <p:spPr/>
        <p:txBody>
          <a:bodyPr/>
          <a:lstStyle/>
          <a:p>
            <a:r>
              <a:rPr lang="en-US" smtClean="0"/>
              <a:t>Variables in strings</a:t>
            </a:r>
            <a:endParaRPr lang="bg-BG" smtClean="0"/>
          </a:p>
        </p:txBody>
      </p:sp>
      <p:sp>
        <p:nvSpPr>
          <p:cNvPr id="1085443" name="Rectangle 3"/>
          <p:cNvSpPr>
            <a:spLocks noGrp="1" noChangeArrowheads="1"/>
          </p:cNvSpPr>
          <p:nvPr>
            <p:ph type="body" idx="1"/>
          </p:nvPr>
        </p:nvSpPr>
        <p:spPr>
          <a:xfrm>
            <a:off x="228600" y="1066800"/>
            <a:ext cx="8686800" cy="5638800"/>
          </a:xfrm>
        </p:spPr>
        <p:txBody>
          <a:bodyPr/>
          <a:lstStyle/>
          <a:p>
            <a:r>
              <a:rPr lang="en-US" dirty="0" smtClean="0"/>
              <a:t>Double quoted strings offer something more:</a:t>
            </a:r>
          </a:p>
          <a:p>
            <a:endParaRPr lang="en-US" dirty="0" smtClean="0"/>
          </a:p>
          <a:p>
            <a:pPr lvl="1"/>
            <a:endParaRPr lang="en-US" dirty="0" smtClean="0"/>
          </a:p>
          <a:p>
            <a:pPr lvl="1"/>
            <a:endParaRPr lang="en-US" dirty="0" smtClean="0"/>
          </a:p>
          <a:p>
            <a:pPr lvl="1"/>
            <a:r>
              <a:rPr lang="en-US" dirty="0" smtClean="0"/>
              <a:t>Variables in double-quoted strings are evaluated</a:t>
            </a:r>
          </a:p>
          <a:p>
            <a:r>
              <a:rPr lang="en-US" dirty="0" smtClean="0"/>
              <a:t>Note on arrays:</a:t>
            </a:r>
            <a:endParaRPr lang="bg-BG" dirty="0" smtClean="0"/>
          </a:p>
        </p:txBody>
      </p:sp>
      <p:sp>
        <p:nvSpPr>
          <p:cNvPr id="1085444" name="Rectangle 4"/>
          <p:cNvSpPr>
            <a:spLocks noChangeArrowheads="1"/>
          </p:cNvSpPr>
          <p:nvPr/>
        </p:nvSpPr>
        <p:spPr bwMode="auto">
          <a:xfrm>
            <a:off x="684213" y="1916112"/>
            <a:ext cx="7886700" cy="1360488"/>
          </a:xfrm>
          <a:prstGeom prst="rect">
            <a:avLst/>
          </a:prstGeom>
          <a:solidFill>
            <a:schemeClr val="bg1">
              <a:alpha val="39999"/>
            </a:schemeClr>
          </a:solidFill>
          <a:ln w="3175" algn="ctr">
            <a:solidFill>
              <a:schemeClr val="hlink"/>
            </a:solidFill>
            <a:miter lim="800000"/>
            <a:headEnd/>
            <a:tailEnd/>
          </a:ln>
          <a:effectLst/>
        </p:spPr>
        <p:txBody>
          <a:bodyPr lIns="144000" tIns="91440" rIns="144000" bIns="109728">
            <a:spAutoFit/>
          </a:bodyPr>
          <a:lstStyle/>
          <a:p>
            <a:pPr>
              <a:lnSpc>
                <a:spcPct val="95000"/>
              </a:lnSpc>
            </a:pPr>
            <a:r>
              <a:rPr lang="en-US" sz="2000" dirty="0">
                <a:solidFill>
                  <a:schemeClr val="tx1"/>
                </a:solidFill>
                <a:effectLst>
                  <a:outerShdw blurRad="38100" dist="38100" dir="2700000" algn="tl">
                    <a:srgbClr val="FFFFFF"/>
                  </a:outerShdw>
                </a:effectLst>
                <a:latin typeface="Courier New" pitchFamily="49" charset="0"/>
              </a:rPr>
              <a:t>$saying = "I'll be back!";</a:t>
            </a:r>
          </a:p>
          <a:p>
            <a:pPr>
              <a:lnSpc>
                <a:spcPct val="95000"/>
              </a:lnSpc>
            </a:pPr>
            <a:r>
              <a:rPr lang="en-US" sz="2000" dirty="0">
                <a:solidFill>
                  <a:schemeClr val="tx1"/>
                </a:solidFill>
                <a:effectLst>
                  <a:outerShdw blurRad="38100" dist="38100" dir="2700000" algn="tl">
                    <a:srgbClr val="FFFFFF"/>
                  </a:outerShdw>
                </a:effectLst>
                <a:latin typeface="Courier New" pitchFamily="49" charset="0"/>
              </a:rPr>
              <a:t>$str1 = "Arnold once said: </a:t>
            </a:r>
            <a:r>
              <a:rPr lang="en-US" sz="2000" dirty="0">
                <a:solidFill>
                  <a:srgbClr val="FF0000"/>
                </a:solidFill>
                <a:effectLst>
                  <a:outerShdw blurRad="38100" dist="38100" dir="2700000" algn="tl">
                    <a:srgbClr val="000000"/>
                  </a:outerShdw>
                </a:effectLst>
                <a:latin typeface="Courier New" pitchFamily="49" charset="0"/>
              </a:rPr>
              <a:t>$saying</a:t>
            </a:r>
            <a:r>
              <a:rPr lang="en-US" sz="2000" dirty="0">
                <a:solidFill>
                  <a:schemeClr val="tx1"/>
                </a:solidFill>
                <a:effectLst>
                  <a:outerShdw blurRad="38100" dist="38100" dir="2700000" algn="tl">
                    <a:srgbClr val="FFFFFF"/>
                  </a:outerShdw>
                </a:effectLst>
                <a:latin typeface="Courier New" pitchFamily="49" charset="0"/>
              </a:rPr>
              <a:t>";</a:t>
            </a:r>
          </a:p>
          <a:p>
            <a:pPr>
              <a:lnSpc>
                <a:spcPct val="95000"/>
              </a:lnSpc>
            </a:pPr>
            <a:r>
              <a:rPr lang="en-US" sz="2000" dirty="0">
                <a:solidFill>
                  <a:schemeClr val="tx1"/>
                </a:solidFill>
                <a:effectLst>
                  <a:outerShdw blurRad="38100" dist="38100" dir="2700000" algn="tl">
                    <a:srgbClr val="FFFFFF"/>
                  </a:outerShdw>
                </a:effectLst>
                <a:latin typeface="Courier New" pitchFamily="49" charset="0"/>
              </a:rPr>
              <a:t>// this will output:</a:t>
            </a:r>
          </a:p>
          <a:p>
            <a:pPr>
              <a:lnSpc>
                <a:spcPct val="95000"/>
              </a:lnSpc>
            </a:pPr>
            <a:r>
              <a:rPr lang="en-US" sz="2000" dirty="0">
                <a:solidFill>
                  <a:schemeClr val="tx1"/>
                </a:solidFill>
                <a:effectLst>
                  <a:outerShdw blurRad="38100" dist="38100" dir="2700000" algn="tl">
                    <a:srgbClr val="FFFFFF"/>
                  </a:outerShdw>
                </a:effectLst>
                <a:latin typeface="Courier New" pitchFamily="49" charset="0"/>
              </a:rPr>
              <a:t>// Arnold once said: I'll be back!</a:t>
            </a:r>
            <a:endParaRPr lang="en-US" dirty="0">
              <a:effectLst>
                <a:outerShdw blurRad="38100" dist="38100" dir="2700000" algn="tl">
                  <a:srgbClr val="FFFFFF"/>
                </a:outerShdw>
              </a:effectLst>
            </a:endParaRPr>
          </a:p>
        </p:txBody>
      </p:sp>
      <p:sp>
        <p:nvSpPr>
          <p:cNvPr id="1085445" name="Rectangle 5"/>
          <p:cNvSpPr>
            <a:spLocks noChangeArrowheads="1"/>
          </p:cNvSpPr>
          <p:nvPr/>
        </p:nvSpPr>
        <p:spPr bwMode="auto">
          <a:xfrm>
            <a:off x="611188" y="5541962"/>
            <a:ext cx="7886700" cy="782638"/>
          </a:xfrm>
          <a:prstGeom prst="rect">
            <a:avLst/>
          </a:prstGeom>
          <a:solidFill>
            <a:schemeClr val="bg1">
              <a:alpha val="39999"/>
            </a:schemeClr>
          </a:solidFill>
          <a:ln w="3175" algn="ctr">
            <a:solidFill>
              <a:schemeClr val="hlink"/>
            </a:solidFill>
            <a:miter lim="800000"/>
            <a:headEnd/>
            <a:tailEnd/>
          </a:ln>
          <a:effectLst/>
        </p:spPr>
        <p:txBody>
          <a:bodyPr lIns="144000" tIns="91440" rIns="144000" bIns="109728">
            <a:spAutoFit/>
          </a:bodyPr>
          <a:lstStyle/>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$sayings = array ('</a:t>
            </a:r>
            <a:r>
              <a:rPr lang="en-US" sz="2000" dirty="0" err="1">
                <a:solidFill>
                  <a:schemeClr val="tx1"/>
                </a:solidFill>
                <a:effectLst>
                  <a:outerShdw blurRad="38100" dist="38100" dir="2700000" algn="tl">
                    <a:srgbClr val="FFFFFF"/>
                  </a:outerShdw>
                </a:effectLst>
                <a:latin typeface="Courier New" pitchFamily="49" charset="0"/>
              </a:rPr>
              <a:t>arni</a:t>
            </a:r>
            <a:r>
              <a:rPr lang="en-US" sz="2000" dirty="0">
                <a:solidFill>
                  <a:schemeClr val="tx1"/>
                </a:solidFill>
                <a:effectLst>
                  <a:outerShdw blurRad="38100" dist="38100" dir="2700000" algn="tl">
                    <a:srgbClr val="FFFFFF"/>
                  </a:outerShdw>
                </a:effectLst>
                <a:latin typeface="Courier New" pitchFamily="49" charset="0"/>
              </a:rPr>
              <a:t>' =&gt; "I'll be back!");</a:t>
            </a:r>
          </a:p>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$str1 = "Arnold once said: </a:t>
            </a:r>
            <a:r>
              <a:rPr lang="en-US" sz="2000" dirty="0">
                <a:solidFill>
                  <a:srgbClr val="FF0000"/>
                </a:solidFill>
                <a:effectLst>
                  <a:outerShdw blurRad="38100" dist="38100" dir="2700000" algn="tl">
                    <a:srgbClr val="000000"/>
                  </a:outerShdw>
                </a:effectLst>
                <a:latin typeface="Courier New" pitchFamily="49" charset="0"/>
              </a:rPr>
              <a:t>${sayings['</a:t>
            </a:r>
            <a:r>
              <a:rPr lang="en-US" sz="2000" dirty="0" err="1">
                <a:solidFill>
                  <a:srgbClr val="FF0000"/>
                </a:solidFill>
                <a:effectLst>
                  <a:outerShdw blurRad="38100" dist="38100" dir="2700000" algn="tl">
                    <a:srgbClr val="000000"/>
                  </a:outerShdw>
                </a:effectLst>
                <a:latin typeface="Courier New" pitchFamily="49" charset="0"/>
              </a:rPr>
              <a:t>arni</a:t>
            </a:r>
            <a:r>
              <a:rPr lang="en-US" sz="2000" dirty="0">
                <a:solidFill>
                  <a:srgbClr val="FF0000"/>
                </a:solidFill>
                <a:effectLst>
                  <a:outerShdw blurRad="38100" dist="38100" dir="2700000" algn="tl">
                    <a:srgbClr val="000000"/>
                  </a:outerShdw>
                </a:effectLst>
                <a:latin typeface="Courier New" pitchFamily="49" charset="0"/>
              </a:rPr>
              <a:t>']}</a:t>
            </a:r>
            <a:r>
              <a:rPr lang="en-US" sz="2000" dirty="0">
                <a:solidFill>
                  <a:schemeClr val="tx1"/>
                </a:solidFill>
                <a:effectLst>
                  <a:outerShdw blurRad="38100" dist="38100" dir="2700000" algn="tl">
                    <a:srgbClr val="FFFFFF"/>
                  </a:outerShdw>
                </a:effectLst>
                <a:latin typeface="Courier New" pitchFamily="49" charset="0"/>
              </a:rPr>
              <a:t>";</a:t>
            </a:r>
          </a:p>
        </p:txBody>
      </p:sp>
    </p:spTree>
    <p:extLst>
      <p:ext uri="{BB962C8B-B14F-4D97-AF65-F5344CB8AC3E}">
        <p14:creationId xmlns:p14="http://schemas.microsoft.com/office/powerpoint/2010/main" xmlns="" val="126633590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854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854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44" grpId="0" animBg="1"/>
      <p:bldP spid="108544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6466" name="Rectangle 2"/>
          <p:cNvSpPr>
            <a:spLocks noGrp="1" noChangeArrowheads="1"/>
          </p:cNvSpPr>
          <p:nvPr>
            <p:ph type="title"/>
          </p:nvPr>
        </p:nvSpPr>
        <p:spPr/>
        <p:txBody>
          <a:bodyPr/>
          <a:lstStyle/>
          <a:p>
            <a:r>
              <a:rPr lang="en-US" smtClean="0"/>
              <a:t>Heredoc syntax</a:t>
            </a:r>
            <a:endParaRPr lang="bg-BG" smtClean="0"/>
          </a:p>
        </p:txBody>
      </p:sp>
      <p:sp>
        <p:nvSpPr>
          <p:cNvPr id="1086467" name="Rectangle 3"/>
          <p:cNvSpPr>
            <a:spLocks noGrp="1" noChangeArrowheads="1"/>
          </p:cNvSpPr>
          <p:nvPr>
            <p:ph type="body" idx="1"/>
          </p:nvPr>
        </p:nvSpPr>
        <p:spPr/>
        <p:txBody>
          <a:bodyPr/>
          <a:lstStyle/>
          <a:p>
            <a:pPr>
              <a:lnSpc>
                <a:spcPct val="85000"/>
              </a:lnSpc>
            </a:pPr>
            <a:r>
              <a:rPr lang="en-US" sz="2800" dirty="0" smtClean="0"/>
              <a:t>Define strings with </a:t>
            </a:r>
            <a:r>
              <a:rPr lang="en-US" sz="2800" dirty="0" err="1" smtClean="0"/>
              <a:t>heredoc</a:t>
            </a:r>
            <a:r>
              <a:rPr lang="en-US" sz="2800" dirty="0" smtClean="0"/>
              <a:t> syntax ('&lt;&lt;&lt;')</a:t>
            </a:r>
          </a:p>
          <a:p>
            <a:pPr>
              <a:lnSpc>
                <a:spcPct val="85000"/>
              </a:lnSpc>
            </a:pPr>
            <a:endParaRPr lang="en-US" sz="2800" dirty="0" smtClean="0"/>
          </a:p>
          <a:p>
            <a:pPr>
              <a:lnSpc>
                <a:spcPct val="85000"/>
              </a:lnSpc>
            </a:pPr>
            <a:endParaRPr lang="en-US" sz="2800" dirty="0" smtClean="0"/>
          </a:p>
          <a:p>
            <a:pPr>
              <a:lnSpc>
                <a:spcPct val="85000"/>
              </a:lnSpc>
            </a:pPr>
            <a:endParaRPr lang="en-US" sz="2800" dirty="0" smtClean="0"/>
          </a:p>
          <a:p>
            <a:pPr lvl="1">
              <a:lnSpc>
                <a:spcPct val="85000"/>
              </a:lnSpc>
            </a:pPr>
            <a:r>
              <a:rPr lang="en-US" sz="2600" dirty="0" smtClean="0"/>
              <a:t>After the &lt;&lt;&lt; we put "ending delimiter" – string goes all the way to this delimiter</a:t>
            </a:r>
          </a:p>
          <a:p>
            <a:pPr lvl="2">
              <a:lnSpc>
                <a:spcPct val="85000"/>
              </a:lnSpc>
            </a:pPr>
            <a:r>
              <a:rPr lang="en-US" sz="2400" dirty="0" smtClean="0"/>
              <a:t>The delimiter must be followed by new line</a:t>
            </a:r>
          </a:p>
          <a:p>
            <a:pPr lvl="2">
              <a:lnSpc>
                <a:spcPct val="85000"/>
              </a:lnSpc>
            </a:pPr>
            <a:r>
              <a:rPr lang="en-US" sz="2400" dirty="0" smtClean="0"/>
              <a:t>The ending delimiter must be alone on the last line, starting from first column</a:t>
            </a:r>
          </a:p>
          <a:p>
            <a:pPr lvl="1">
              <a:lnSpc>
                <a:spcPct val="85000"/>
              </a:lnSpc>
            </a:pPr>
            <a:r>
              <a:rPr lang="en-US" sz="2600" dirty="0" smtClean="0"/>
              <a:t>Same escaping behavior as double-quoted string</a:t>
            </a:r>
          </a:p>
          <a:p>
            <a:pPr lvl="1">
              <a:lnSpc>
                <a:spcPct val="85000"/>
              </a:lnSpc>
            </a:pPr>
            <a:r>
              <a:rPr lang="en-US" sz="2600" dirty="0" smtClean="0"/>
              <a:t>In single and double quoted strings you can embed new lines too</a:t>
            </a:r>
            <a:endParaRPr lang="bg-BG" sz="2600" dirty="0" smtClean="0"/>
          </a:p>
        </p:txBody>
      </p:sp>
      <p:sp>
        <p:nvSpPr>
          <p:cNvPr id="1086468" name="Rectangle 4"/>
          <p:cNvSpPr>
            <a:spLocks noChangeArrowheads="1"/>
          </p:cNvSpPr>
          <p:nvPr/>
        </p:nvSpPr>
        <p:spPr bwMode="auto">
          <a:xfrm>
            <a:off x="723900" y="1676400"/>
            <a:ext cx="7886700" cy="1071562"/>
          </a:xfrm>
          <a:prstGeom prst="rect">
            <a:avLst/>
          </a:prstGeom>
          <a:solidFill>
            <a:schemeClr val="bg1">
              <a:alpha val="39999"/>
            </a:schemeClr>
          </a:solidFill>
          <a:ln w="3175" algn="ctr">
            <a:solidFill>
              <a:schemeClr val="hlink"/>
            </a:solidFill>
            <a:miter lim="800000"/>
            <a:headEnd/>
            <a:tailEnd/>
          </a:ln>
          <a:effectLst/>
        </p:spPr>
        <p:txBody>
          <a:bodyPr lIns="144000" tIns="91440" rIns="144000" bIns="109728">
            <a:spAutoFit/>
          </a:bodyPr>
          <a:lstStyle/>
          <a:p>
            <a:pPr>
              <a:lnSpc>
                <a:spcPct val="95000"/>
              </a:lnSpc>
            </a:pPr>
            <a:r>
              <a:rPr lang="en-US" sz="2000" dirty="0">
                <a:solidFill>
                  <a:schemeClr val="tx1"/>
                </a:solidFill>
                <a:effectLst>
                  <a:outerShdw blurRad="38100" dist="38100" dir="2700000" algn="tl">
                    <a:srgbClr val="FFFFFF"/>
                  </a:outerShdw>
                </a:effectLst>
                <a:latin typeface="Courier New" pitchFamily="49" charset="0"/>
              </a:rPr>
              <a:t>$</a:t>
            </a:r>
            <a:r>
              <a:rPr lang="en-US" sz="2000" dirty="0" err="1">
                <a:solidFill>
                  <a:schemeClr val="tx1"/>
                </a:solidFill>
                <a:effectLst>
                  <a:outerShdw blurRad="38100" dist="38100" dir="2700000" algn="tl">
                    <a:srgbClr val="FFFFFF"/>
                  </a:outerShdw>
                </a:effectLst>
                <a:latin typeface="Courier New" pitchFamily="49" charset="0"/>
              </a:rPr>
              <a:t>str</a:t>
            </a:r>
            <a:r>
              <a:rPr lang="en-US" sz="2000" dirty="0">
                <a:solidFill>
                  <a:schemeClr val="tx1"/>
                </a:solidFill>
                <a:effectLst>
                  <a:outerShdw blurRad="38100" dist="38100" dir="2700000" algn="tl">
                    <a:srgbClr val="FFFFFF"/>
                  </a:outerShdw>
                </a:effectLst>
                <a:latin typeface="Courier New" pitchFamily="49" charset="0"/>
              </a:rPr>
              <a:t> = &lt;&lt;&lt;EOT</a:t>
            </a:r>
          </a:p>
          <a:p>
            <a:pPr>
              <a:lnSpc>
                <a:spcPct val="95000"/>
              </a:lnSpc>
            </a:pPr>
            <a:r>
              <a:rPr lang="en-US" sz="2000" dirty="0">
                <a:solidFill>
                  <a:schemeClr val="tx1"/>
                </a:solidFill>
                <a:effectLst>
                  <a:outerShdw blurRad="38100" dist="38100" dir="2700000" algn="tl">
                    <a:srgbClr val="FFFFFF"/>
                  </a:outerShdw>
                </a:effectLst>
                <a:latin typeface="Courier New" pitchFamily="49" charset="0"/>
              </a:rPr>
              <a:t>This Is the string content</a:t>
            </a:r>
          </a:p>
          <a:p>
            <a:pPr>
              <a:lnSpc>
                <a:spcPct val="95000"/>
              </a:lnSpc>
            </a:pPr>
            <a:r>
              <a:rPr lang="en-US" sz="2000" dirty="0">
                <a:solidFill>
                  <a:schemeClr val="tx1"/>
                </a:solidFill>
                <a:effectLst>
                  <a:outerShdw blurRad="38100" dist="38100" dir="2700000" algn="tl">
                    <a:srgbClr val="FFFFFF"/>
                  </a:outerShdw>
                </a:effectLst>
                <a:latin typeface="Courier New" pitchFamily="49" charset="0"/>
              </a:rPr>
              <a:t>EOT;</a:t>
            </a:r>
            <a:endParaRPr lang="en-US" dirty="0">
              <a:effectLst>
                <a:outerShdw blurRad="38100" dist="38100" dir="2700000" algn="tl">
                  <a:srgbClr val="FFFFFF"/>
                </a:outerShdw>
              </a:effectLst>
            </a:endParaRPr>
          </a:p>
        </p:txBody>
      </p:sp>
    </p:spTree>
    <p:extLst>
      <p:ext uri="{BB962C8B-B14F-4D97-AF65-F5344CB8AC3E}">
        <p14:creationId xmlns:p14="http://schemas.microsoft.com/office/powerpoint/2010/main" xmlns="" val="151074535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864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646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746" name="Rectangle 2"/>
          <p:cNvSpPr>
            <a:spLocks noGrp="1" noChangeArrowheads="1"/>
          </p:cNvSpPr>
          <p:nvPr>
            <p:ph type="title"/>
          </p:nvPr>
        </p:nvSpPr>
        <p:spPr/>
        <p:txBody>
          <a:bodyPr/>
          <a:lstStyle/>
          <a:p>
            <a:r>
              <a:rPr lang="en-US" smtClean="0"/>
              <a:t>What is PHP?</a:t>
            </a:r>
            <a:endParaRPr lang="bg-BG" smtClean="0"/>
          </a:p>
        </p:txBody>
      </p:sp>
      <p:sp>
        <p:nvSpPr>
          <p:cNvPr id="1055747" name="Rectangle 3"/>
          <p:cNvSpPr>
            <a:spLocks noGrp="1" noChangeArrowheads="1"/>
          </p:cNvSpPr>
          <p:nvPr>
            <p:ph type="body" idx="1"/>
          </p:nvPr>
        </p:nvSpPr>
        <p:spPr/>
        <p:txBody>
          <a:bodyPr/>
          <a:lstStyle/>
          <a:p>
            <a:r>
              <a:rPr lang="en-US" sz="2800" dirty="0" smtClean="0"/>
              <a:t>"</a:t>
            </a:r>
            <a:r>
              <a:rPr lang="bg-BG" sz="2800" dirty="0" smtClean="0"/>
              <a:t>PHP </a:t>
            </a:r>
            <a:r>
              <a:rPr lang="bg-BG" sz="2800" dirty="0" err="1" smtClean="0"/>
              <a:t>Hypertext</a:t>
            </a:r>
            <a:r>
              <a:rPr lang="bg-BG" sz="2800" dirty="0" smtClean="0"/>
              <a:t> </a:t>
            </a:r>
            <a:r>
              <a:rPr lang="bg-BG" sz="2800" dirty="0" err="1" smtClean="0"/>
              <a:t>Preprocessor</a:t>
            </a:r>
            <a:r>
              <a:rPr lang="en-US" sz="2800" dirty="0" smtClean="0"/>
              <a:t>"</a:t>
            </a:r>
          </a:p>
          <a:p>
            <a:pPr lvl="1"/>
            <a:r>
              <a:rPr lang="en-US" sz="2600" dirty="0" smtClean="0"/>
              <a:t>Scripting</a:t>
            </a:r>
            <a:r>
              <a:rPr lang="bg-BG" sz="2600" dirty="0" smtClean="0"/>
              <a:t> </a:t>
            </a:r>
            <a:r>
              <a:rPr lang="bg-BG" sz="2600" dirty="0" err="1" smtClean="0"/>
              <a:t>language</a:t>
            </a:r>
            <a:endParaRPr lang="en-US" sz="2600" dirty="0" smtClean="0"/>
          </a:p>
          <a:p>
            <a:pPr lvl="1"/>
            <a:r>
              <a:rPr lang="en-US" sz="2600" dirty="0" smtClean="0"/>
              <a:t>C</a:t>
            </a:r>
            <a:r>
              <a:rPr lang="bg-BG" sz="2600" dirty="0" err="1" smtClean="0"/>
              <a:t>reat</a:t>
            </a:r>
            <a:r>
              <a:rPr lang="en-US" sz="2600" dirty="0" smtClean="0"/>
              <a:t>ion of</a:t>
            </a:r>
            <a:r>
              <a:rPr lang="bg-BG" sz="2600" dirty="0" smtClean="0"/>
              <a:t> </a:t>
            </a:r>
            <a:r>
              <a:rPr lang="bg-BG" sz="2600" dirty="0" err="1" smtClean="0"/>
              <a:t>dynamic</a:t>
            </a:r>
            <a:r>
              <a:rPr lang="bg-BG" sz="2600" dirty="0" smtClean="0"/>
              <a:t> </a:t>
            </a:r>
            <a:r>
              <a:rPr lang="bg-BG" sz="2600" dirty="0" err="1" smtClean="0"/>
              <a:t>content</a:t>
            </a:r>
            <a:r>
              <a:rPr lang="en-US" sz="2600" dirty="0" smtClean="0"/>
              <a:t> – i.e</a:t>
            </a:r>
            <a:r>
              <a:rPr lang="en-US" sz="2600" dirty="0"/>
              <a:t>.</a:t>
            </a:r>
            <a:r>
              <a:rPr lang="en-US" sz="2600" dirty="0" smtClean="0"/>
              <a:t> HTML and JSON</a:t>
            </a:r>
          </a:p>
          <a:p>
            <a:pPr lvl="1"/>
            <a:r>
              <a:rPr lang="en-US" sz="2600" dirty="0" smtClean="0"/>
              <a:t>I</a:t>
            </a:r>
            <a:r>
              <a:rPr lang="bg-BG" sz="2600" dirty="0" err="1" smtClean="0"/>
              <a:t>nteract</a:t>
            </a:r>
            <a:r>
              <a:rPr lang="en-US" sz="2600" dirty="0" smtClean="0"/>
              <a:t>ion</a:t>
            </a:r>
            <a:r>
              <a:rPr lang="bg-BG" sz="2600" dirty="0" smtClean="0"/>
              <a:t> </a:t>
            </a:r>
            <a:r>
              <a:rPr lang="bg-BG" sz="2600" dirty="0" err="1" smtClean="0"/>
              <a:t>with</a:t>
            </a:r>
            <a:r>
              <a:rPr lang="bg-BG" sz="2600" dirty="0" smtClean="0"/>
              <a:t> </a:t>
            </a:r>
            <a:r>
              <a:rPr lang="bg-BG" sz="2600" dirty="0" err="1" smtClean="0"/>
              <a:t>databases</a:t>
            </a:r>
            <a:r>
              <a:rPr lang="en-US" sz="2600" dirty="0" smtClean="0"/>
              <a:t> (CRUDs)</a:t>
            </a:r>
          </a:p>
          <a:p>
            <a:pPr lvl="1"/>
            <a:r>
              <a:rPr lang="en-US" sz="2600" dirty="0" smtClean="0"/>
              <a:t>Server side, or via command line (CLI)</a:t>
            </a:r>
          </a:p>
          <a:p>
            <a:pPr lvl="1"/>
            <a:r>
              <a:rPr lang="en-US" sz="2600" dirty="0" smtClean="0"/>
              <a:t>Can be embedded in HTML</a:t>
            </a:r>
          </a:p>
          <a:p>
            <a:pPr lvl="1"/>
            <a:r>
              <a:rPr lang="en-US" sz="2600" dirty="0" smtClean="0"/>
              <a:t>First introduced in 1995 as module for Apache</a:t>
            </a:r>
          </a:p>
          <a:p>
            <a:pPr lvl="1"/>
            <a:r>
              <a:rPr lang="en-US" sz="2600" dirty="0" smtClean="0"/>
              <a:t>Open source, written in C</a:t>
            </a:r>
          </a:p>
          <a:p>
            <a:pPr lvl="1"/>
            <a:r>
              <a:rPr lang="en-US" sz="2600" dirty="0" smtClean="0"/>
              <a:t>Similar to Perl and C</a:t>
            </a:r>
            <a:endParaRPr lang="bg-BG" sz="2600" dirty="0" smtClean="0"/>
          </a:p>
        </p:txBody>
      </p:sp>
    </p:spTree>
    <p:extLst>
      <p:ext uri="{BB962C8B-B14F-4D97-AF65-F5344CB8AC3E}">
        <p14:creationId xmlns:p14="http://schemas.microsoft.com/office/powerpoint/2010/main" xmlns="" val="216741950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ctrTitle"/>
          </p:nvPr>
        </p:nvSpPr>
        <p:spPr>
          <a:xfrm>
            <a:off x="1187450" y="2763838"/>
            <a:ext cx="6480175" cy="12414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ctr">
              <a:lnSpc>
                <a:spcPct val="110000"/>
              </a:lnSpc>
            </a:pPr>
            <a:r>
              <a:rPr lang="en-US" smtClean="0"/>
              <a:t>Advantages and Disadvantages</a:t>
            </a:r>
            <a:endParaRPr lang="bg-BG" smtClean="0"/>
          </a:p>
        </p:txBody>
      </p:sp>
    </p:spTree>
    <p:extLst>
      <p:ext uri="{BB962C8B-B14F-4D97-AF65-F5344CB8AC3E}">
        <p14:creationId xmlns:p14="http://schemas.microsoft.com/office/powerpoint/2010/main" xmlns="" val="148677079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1346" name="Rectangle 2"/>
          <p:cNvSpPr>
            <a:spLocks noGrp="1" noChangeArrowheads="1"/>
          </p:cNvSpPr>
          <p:nvPr>
            <p:ph type="title"/>
          </p:nvPr>
        </p:nvSpPr>
        <p:spPr/>
        <p:txBody>
          <a:bodyPr/>
          <a:lstStyle/>
          <a:p>
            <a:r>
              <a:rPr lang="en-US" sz="3600" smtClean="0"/>
              <a:t>Advantages and disadvantages</a:t>
            </a:r>
            <a:endParaRPr lang="bg-BG" sz="3600" smtClean="0"/>
          </a:p>
        </p:txBody>
      </p:sp>
      <p:sp>
        <p:nvSpPr>
          <p:cNvPr id="1081347" name="Rectangle 3"/>
          <p:cNvSpPr>
            <a:spLocks noGrp="1" noChangeArrowheads="1"/>
          </p:cNvSpPr>
          <p:nvPr>
            <p:ph type="body" idx="1"/>
          </p:nvPr>
        </p:nvSpPr>
        <p:spPr/>
        <p:txBody>
          <a:bodyPr/>
          <a:lstStyle/>
          <a:p>
            <a:r>
              <a:rPr lang="en-US" dirty="0" smtClean="0"/>
              <a:t>Advantages</a:t>
            </a:r>
          </a:p>
          <a:p>
            <a:pPr lvl="1"/>
            <a:r>
              <a:rPr lang="en-US" dirty="0" smtClean="0"/>
              <a:t>Easy to learn, open source, multiplatform and database support, extensions, community and commercial driven.</a:t>
            </a:r>
          </a:p>
          <a:p>
            <a:pPr lvl="1"/>
            <a:r>
              <a:rPr lang="en-US" smtClean="0"/>
              <a:t>Considered to be one of the fastest languages</a:t>
            </a:r>
          </a:p>
          <a:p>
            <a:r>
              <a:rPr lang="en-US" dirty="0" smtClean="0"/>
              <a:t>Disadvantages</a:t>
            </a:r>
          </a:p>
          <a:p>
            <a:pPr lvl="1"/>
            <a:r>
              <a:rPr lang="en-US" dirty="0" smtClean="0"/>
              <a:t>Too loose syntax – risk tolerant, poor error handling, poor OOP (before version 6 a lot things are missing!)</a:t>
            </a:r>
            <a:endParaRPr lang="bg-BG" dirty="0" smtClean="0"/>
          </a:p>
        </p:txBody>
      </p:sp>
    </p:spTree>
    <p:extLst>
      <p:ext uri="{BB962C8B-B14F-4D97-AF65-F5344CB8AC3E}">
        <p14:creationId xmlns:p14="http://schemas.microsoft.com/office/powerpoint/2010/main" xmlns="" val="142176935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5378" name="Rectangle 2"/>
          <p:cNvSpPr>
            <a:spLocks noGrp="1" noChangeArrowheads="1"/>
          </p:cNvSpPr>
          <p:nvPr>
            <p:ph type="title"/>
          </p:nvPr>
        </p:nvSpPr>
        <p:spPr/>
        <p:txBody>
          <a:bodyPr/>
          <a:lstStyle/>
          <a:p>
            <a:r>
              <a:rPr lang="en-US" dirty="0" smtClean="0"/>
              <a:t>What is WAMP?</a:t>
            </a:r>
            <a:endParaRPr lang="bg-BG" dirty="0" smtClean="0"/>
          </a:p>
        </p:txBody>
      </p:sp>
      <p:sp>
        <p:nvSpPr>
          <p:cNvPr id="1125379" name="Rectangle 3"/>
          <p:cNvSpPr>
            <a:spLocks noGrp="1" noChangeArrowheads="1"/>
          </p:cNvSpPr>
          <p:nvPr>
            <p:ph type="body" idx="1"/>
          </p:nvPr>
        </p:nvSpPr>
        <p:spPr/>
        <p:txBody>
          <a:bodyPr/>
          <a:lstStyle/>
          <a:p>
            <a:r>
              <a:rPr lang="en-US" dirty="0" smtClean="0"/>
              <a:t>A stack of programs that are designed to run HTTP server which understands PHP</a:t>
            </a:r>
          </a:p>
          <a:p>
            <a:pPr lvl="1"/>
            <a:r>
              <a:rPr lang="en-US" dirty="0" smtClean="0">
                <a:solidFill>
                  <a:schemeClr val="accent4">
                    <a:lumMod val="75000"/>
                  </a:schemeClr>
                </a:solidFill>
              </a:rPr>
              <a:t>W</a:t>
            </a:r>
            <a:r>
              <a:rPr lang="en-US" dirty="0" smtClean="0"/>
              <a:t>indows – The Operating System</a:t>
            </a:r>
          </a:p>
          <a:p>
            <a:pPr lvl="1"/>
            <a:r>
              <a:rPr lang="en-US" dirty="0" smtClean="0">
                <a:solidFill>
                  <a:schemeClr val="accent4">
                    <a:lumMod val="75000"/>
                  </a:schemeClr>
                </a:solidFill>
              </a:rPr>
              <a:t>A</a:t>
            </a:r>
            <a:r>
              <a:rPr lang="en-US" dirty="0" smtClean="0"/>
              <a:t>pache – HTTP Server</a:t>
            </a:r>
          </a:p>
          <a:p>
            <a:pPr lvl="1"/>
            <a:r>
              <a:rPr lang="en-US" dirty="0" smtClean="0">
                <a:solidFill>
                  <a:schemeClr val="accent4">
                    <a:lumMod val="75000"/>
                  </a:schemeClr>
                </a:solidFill>
              </a:rPr>
              <a:t>M</a:t>
            </a:r>
            <a:r>
              <a:rPr lang="en-US" dirty="0" smtClean="0"/>
              <a:t>ySQL – A database server and client</a:t>
            </a:r>
          </a:p>
          <a:p>
            <a:pPr lvl="1"/>
            <a:r>
              <a:rPr lang="en-US" dirty="0" smtClean="0">
                <a:solidFill>
                  <a:schemeClr val="accent4">
                    <a:lumMod val="75000"/>
                  </a:schemeClr>
                </a:solidFill>
              </a:rPr>
              <a:t>P</a:t>
            </a:r>
            <a:r>
              <a:rPr lang="en-US" dirty="0" smtClean="0"/>
              <a:t>HP – A plugin for Apache so it can </a:t>
            </a:r>
            <a:r>
              <a:rPr lang="en-US" dirty="0"/>
              <a:t>run (</a:t>
            </a:r>
            <a:r>
              <a:rPr lang="en-US" dirty="0" err="1"/>
              <a:t>interpretate</a:t>
            </a:r>
            <a:r>
              <a:rPr lang="en-US" dirty="0"/>
              <a:t>) </a:t>
            </a:r>
            <a:r>
              <a:rPr lang="en-US" dirty="0" smtClean="0"/>
              <a:t>PHP Scripts</a:t>
            </a:r>
          </a:p>
        </p:txBody>
      </p:sp>
    </p:spTree>
    <p:extLst>
      <p:ext uri="{BB962C8B-B14F-4D97-AF65-F5344CB8AC3E}">
        <p14:creationId xmlns:p14="http://schemas.microsoft.com/office/powerpoint/2010/main" xmlns="" val="402442195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5378" name="Rectangle 2"/>
          <p:cNvSpPr>
            <a:spLocks noGrp="1" noChangeArrowheads="1"/>
          </p:cNvSpPr>
          <p:nvPr>
            <p:ph type="title"/>
          </p:nvPr>
        </p:nvSpPr>
        <p:spPr/>
        <p:txBody>
          <a:bodyPr/>
          <a:lstStyle/>
          <a:p>
            <a:r>
              <a:rPr lang="en-US" dirty="0" smtClean="0"/>
              <a:t>Benefits of WAMP</a:t>
            </a:r>
            <a:endParaRPr lang="bg-BG" dirty="0" smtClean="0"/>
          </a:p>
        </p:txBody>
      </p:sp>
      <p:sp>
        <p:nvSpPr>
          <p:cNvPr id="1125379" name="Rectangle 3"/>
          <p:cNvSpPr>
            <a:spLocks noGrp="1" noChangeArrowheads="1"/>
          </p:cNvSpPr>
          <p:nvPr>
            <p:ph type="body" idx="1"/>
          </p:nvPr>
        </p:nvSpPr>
        <p:spPr/>
        <p:txBody>
          <a:bodyPr/>
          <a:lstStyle/>
          <a:p>
            <a:r>
              <a:rPr lang="en-US" dirty="0" smtClean="0"/>
              <a:t>The stack also comes with</a:t>
            </a:r>
          </a:p>
          <a:p>
            <a:pPr lvl="1"/>
            <a:r>
              <a:rPr lang="en-US" dirty="0" err="1" smtClean="0"/>
              <a:t>Xdebug</a:t>
            </a:r>
            <a:r>
              <a:rPr lang="en-US" dirty="0" smtClean="0"/>
              <a:t> – tool for PHP debugging</a:t>
            </a:r>
          </a:p>
          <a:p>
            <a:pPr lvl="1"/>
            <a:r>
              <a:rPr lang="en-US" dirty="0" err="1" smtClean="0"/>
              <a:t>PHPMyAdmin</a:t>
            </a:r>
            <a:r>
              <a:rPr lang="en-US" dirty="0" smtClean="0"/>
              <a:t> – A web tool for administrating MySQL databases</a:t>
            </a:r>
          </a:p>
          <a:p>
            <a:pPr lvl="1"/>
            <a:r>
              <a:rPr lang="en-US" dirty="0" err="1" smtClean="0"/>
              <a:t>Webgrind</a:t>
            </a:r>
            <a:r>
              <a:rPr lang="en-US" dirty="0" smtClean="0"/>
              <a:t> – profiling tool for PHP</a:t>
            </a:r>
          </a:p>
          <a:p>
            <a:pPr lvl="1"/>
            <a:r>
              <a:rPr lang="en-US" dirty="0" smtClean="0"/>
              <a:t>Some nice configurations (really easy to start developing, not configuration)</a:t>
            </a:r>
          </a:p>
        </p:txBody>
      </p:sp>
    </p:spTree>
    <p:extLst>
      <p:ext uri="{BB962C8B-B14F-4D97-AF65-F5344CB8AC3E}">
        <p14:creationId xmlns:p14="http://schemas.microsoft.com/office/powerpoint/2010/main" xmlns="" val="59446225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Заглавие 9"/>
          <p:cNvSpPr>
            <a:spLocks noGrp="1"/>
          </p:cNvSpPr>
          <p:nvPr>
            <p:ph type="ctrTitle"/>
          </p:nvPr>
        </p:nvSpPr>
        <p:spPr/>
        <p:txBody>
          <a:bodyPr/>
          <a:lstStyle/>
          <a:p>
            <a:r>
              <a:rPr lang="en-US" dirty="0" smtClean="0"/>
              <a:t>Download &amp; Install</a:t>
            </a:r>
            <a:endParaRPr lang="en-US" dirty="0"/>
          </a:p>
        </p:txBody>
      </p:sp>
      <p:sp>
        <p:nvSpPr>
          <p:cNvPr id="11" name="Подзаглавие 10"/>
          <p:cNvSpPr>
            <a:spLocks noGrp="1"/>
          </p:cNvSpPr>
          <p:nvPr>
            <p:ph type="subTitle" idx="1"/>
          </p:nvPr>
        </p:nvSpPr>
        <p:spPr/>
        <p:txBody>
          <a:bodyPr/>
          <a:lstStyle/>
          <a:p>
            <a:endParaRPr lang="en-US"/>
          </a:p>
        </p:txBody>
      </p:sp>
      <p:sp>
        <p:nvSpPr>
          <p:cNvPr id="4" name="Контейнер за номер на слайда 3"/>
          <p:cNvSpPr>
            <a:spLocks noGrp="1"/>
          </p:cNvSpPr>
          <p:nvPr>
            <p:ph type="sldNum" sz="quarter" idx="4294967295"/>
          </p:nvPr>
        </p:nvSpPr>
        <p:spPr>
          <a:xfrm>
            <a:off x="8686800" y="6553200"/>
            <a:ext cx="457200" cy="228600"/>
          </a:xfrm>
          <a:prstGeom prst="rect">
            <a:avLst/>
          </a:prstGeom>
        </p:spPr>
        <p:txBody>
          <a:bodyPr/>
          <a:lstStyle/>
          <a:p>
            <a:pPr>
              <a:defRPr/>
            </a:pPr>
            <a:fld id="{58452FF4-89E3-4D1B-9927-2DBDC00E58D7}" type="slidenum">
              <a:rPr lang="en-US" smtClean="0"/>
              <a:pPr>
                <a:defRPr/>
              </a:pPr>
              <a:t>44</a:t>
            </a:fld>
            <a:endParaRPr lang="en-US" dirty="0"/>
          </a:p>
        </p:txBody>
      </p:sp>
    </p:spTree>
    <p:extLst>
      <p:ext uri="{BB962C8B-B14F-4D97-AF65-F5344CB8AC3E}">
        <p14:creationId xmlns:p14="http://schemas.microsoft.com/office/powerpoint/2010/main" xmlns="" val="200431663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лавие 3"/>
          <p:cNvSpPr>
            <a:spLocks noGrp="1"/>
          </p:cNvSpPr>
          <p:nvPr>
            <p:ph type="title"/>
          </p:nvPr>
        </p:nvSpPr>
        <p:spPr/>
        <p:txBody>
          <a:bodyPr/>
          <a:lstStyle/>
          <a:p>
            <a:r>
              <a:rPr lang="en-US" dirty="0" smtClean="0"/>
              <a:t>To Install WAMP</a:t>
            </a:r>
            <a:endParaRPr lang="en-US" dirty="0"/>
          </a:p>
        </p:txBody>
      </p:sp>
      <p:sp>
        <p:nvSpPr>
          <p:cNvPr id="5" name="Контейнер за съдържание 4"/>
          <p:cNvSpPr>
            <a:spLocks noGrp="1"/>
          </p:cNvSpPr>
          <p:nvPr>
            <p:ph idx="1"/>
          </p:nvPr>
        </p:nvSpPr>
        <p:spPr/>
        <p:txBody>
          <a:bodyPr/>
          <a:lstStyle/>
          <a:p>
            <a:r>
              <a:rPr lang="en-US" dirty="0" smtClean="0"/>
              <a:t>Go to </a:t>
            </a:r>
            <a:r>
              <a:rPr lang="en-US" sz="3000" dirty="0" smtClean="0">
                <a:hlinkClick r:id="rId2"/>
              </a:rPr>
              <a:t>http</a:t>
            </a:r>
            <a:r>
              <a:rPr lang="en-US" sz="3000" dirty="0">
                <a:hlinkClick r:id="rId2"/>
              </a:rPr>
              <a:t>://</a:t>
            </a:r>
            <a:r>
              <a:rPr lang="en-US" sz="3000" dirty="0" smtClean="0">
                <a:hlinkClick r:id="rId2"/>
              </a:rPr>
              <a:t>www.wampserver.com/en/download.php</a:t>
            </a:r>
            <a:endParaRPr lang="en-US" sz="3000" dirty="0" smtClean="0"/>
          </a:p>
          <a:p>
            <a:r>
              <a:rPr lang="en-US" dirty="0" smtClean="0"/>
              <a:t>Download the installer (you may need to run it as administrator)</a:t>
            </a:r>
          </a:p>
          <a:p>
            <a:r>
              <a:rPr lang="en-US" dirty="0" smtClean="0"/>
              <a:t>For the SMTP Wizard Screen – Click next</a:t>
            </a:r>
          </a:p>
          <a:p>
            <a:r>
              <a:rPr lang="en-US" dirty="0" smtClean="0"/>
              <a:t>It will install itself as a tray icon</a:t>
            </a:r>
            <a:endParaRPr lang="en-US" dirty="0"/>
          </a:p>
        </p:txBody>
      </p:sp>
      <p:pic>
        <p:nvPicPr>
          <p:cNvPr id="1026" name="Picture 2" descr="C:\Users\InfiniteCat\Desktop\php\image_menu_wamp.gif"/>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010400" y="4343400"/>
            <a:ext cx="1469388" cy="229688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7970241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p:cNvSpPr>
          <p:nvPr>
            <p:ph type="title"/>
          </p:nvPr>
        </p:nvSpPr>
        <p:spPr/>
        <p:txBody>
          <a:bodyPr/>
          <a:lstStyle/>
          <a:p>
            <a:r>
              <a:rPr lang="en-US" dirty="0" smtClean="0"/>
              <a:t>WAMP Control Panel</a:t>
            </a:r>
            <a:endParaRPr lang="en-US" dirty="0"/>
          </a:p>
        </p:txBody>
      </p:sp>
      <p:sp>
        <p:nvSpPr>
          <p:cNvPr id="3" name="Контейнер за съдържание 2"/>
          <p:cNvSpPr>
            <a:spLocks noGrp="1"/>
          </p:cNvSpPr>
          <p:nvPr>
            <p:ph idx="1"/>
          </p:nvPr>
        </p:nvSpPr>
        <p:spPr/>
        <p:txBody>
          <a:bodyPr/>
          <a:lstStyle/>
          <a:p>
            <a:r>
              <a:rPr lang="en-US" dirty="0" smtClean="0"/>
              <a:t>This is the tray icon</a:t>
            </a:r>
          </a:p>
          <a:p>
            <a:r>
              <a:rPr lang="en-US" dirty="0" smtClean="0"/>
              <a:t>All configurations are there – PHP, Apache, MySQL</a:t>
            </a:r>
          </a:p>
          <a:p>
            <a:r>
              <a:rPr lang="en-US" dirty="0" smtClean="0"/>
              <a:t>If the icon is </a:t>
            </a:r>
            <a:r>
              <a:rPr lang="en-US" dirty="0" smtClean="0">
                <a:solidFill>
                  <a:schemeClr val="tx2"/>
                </a:solidFill>
              </a:rPr>
              <a:t>green</a:t>
            </a:r>
            <a:r>
              <a:rPr lang="en-US" dirty="0" smtClean="0"/>
              <a:t> – the services are up and running</a:t>
            </a:r>
          </a:p>
        </p:txBody>
      </p:sp>
      <p:sp>
        <p:nvSpPr>
          <p:cNvPr id="4" name="Контейнер за номер на слайда 3"/>
          <p:cNvSpPr>
            <a:spLocks noGrp="1"/>
          </p:cNvSpPr>
          <p:nvPr>
            <p:ph type="sldNum" sz="quarter" idx="10"/>
          </p:nvPr>
        </p:nvSpPr>
        <p:spPr/>
        <p:txBody>
          <a:bodyPr/>
          <a:lstStyle/>
          <a:p>
            <a:pPr>
              <a:defRPr/>
            </a:pPr>
            <a:fld id="{58452FF4-89E3-4D1B-9927-2DBDC00E58D7}" type="slidenum">
              <a:rPr lang="en-US" smtClean="0"/>
              <a:pPr>
                <a:defRPr/>
              </a:pPr>
              <a:t>46</a:t>
            </a:fld>
            <a:endParaRPr lang="en-US" dirty="0"/>
          </a:p>
        </p:txBody>
      </p:sp>
      <p:pic>
        <p:nvPicPr>
          <p:cNvPr id="6" name="Picture 2" descr="C:\Users\InfiniteCat\Desktop\php\image_menu_wamp.gif"/>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657600" y="3429000"/>
            <a:ext cx="2060062" cy="322020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87810939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p:cNvSpPr>
          <p:nvPr>
            <p:ph type="title"/>
          </p:nvPr>
        </p:nvSpPr>
        <p:spPr/>
        <p:txBody>
          <a:bodyPr/>
          <a:lstStyle/>
          <a:p>
            <a:r>
              <a:rPr lang="en-US" dirty="0" smtClean="0"/>
              <a:t>To Run WAMP</a:t>
            </a:r>
            <a:endParaRPr lang="en-US" dirty="0"/>
          </a:p>
        </p:txBody>
      </p:sp>
      <p:sp>
        <p:nvSpPr>
          <p:cNvPr id="3" name="Контейнер за съдържание 2"/>
          <p:cNvSpPr>
            <a:spLocks noGrp="1"/>
          </p:cNvSpPr>
          <p:nvPr>
            <p:ph idx="1"/>
          </p:nvPr>
        </p:nvSpPr>
        <p:spPr/>
        <p:txBody>
          <a:bodyPr/>
          <a:lstStyle/>
          <a:p>
            <a:r>
              <a:rPr lang="en-US" dirty="0" smtClean="0"/>
              <a:t>From the Tray Icon, </a:t>
            </a:r>
            <a:r>
              <a:rPr lang="en-US" u="sng" dirty="0" smtClean="0"/>
              <a:t>left</a:t>
            </a:r>
            <a:r>
              <a:rPr lang="en-US" dirty="0" smtClean="0"/>
              <a:t> click and</a:t>
            </a:r>
          </a:p>
          <a:p>
            <a:pPr lvl="1"/>
            <a:r>
              <a:rPr lang="en-US" dirty="0" smtClean="0"/>
              <a:t>Click the “Put online” button</a:t>
            </a:r>
          </a:p>
          <a:p>
            <a:pPr lvl="1"/>
            <a:r>
              <a:rPr lang="en-US" dirty="0" smtClean="0"/>
              <a:t>After this, click “Start all services”</a:t>
            </a:r>
          </a:p>
          <a:p>
            <a:pPr lvl="1"/>
            <a:r>
              <a:rPr lang="en-US" dirty="0" smtClean="0"/>
              <a:t>Go to </a:t>
            </a:r>
            <a:r>
              <a:rPr lang="en-US" dirty="0" smtClean="0">
                <a:hlinkClick r:id="rId2"/>
              </a:rPr>
              <a:t>http://localhost/</a:t>
            </a:r>
            <a:r>
              <a:rPr lang="en-US" dirty="0" smtClean="0"/>
              <a:t> and see the welcome screen</a:t>
            </a:r>
          </a:p>
          <a:p>
            <a:pPr lvl="1"/>
            <a:r>
              <a:rPr lang="en-US" dirty="0" smtClean="0"/>
              <a:t>But ! There can be some problems </a:t>
            </a:r>
            <a:r>
              <a:rPr lang="en-US" dirty="0" smtClean="0">
                <a:sym typeface="Wingdings" pitchFamily="2" charset="2"/>
              </a:rPr>
              <a:t></a:t>
            </a:r>
          </a:p>
          <a:p>
            <a:pPr lvl="2"/>
            <a:r>
              <a:rPr lang="en-US" dirty="0" smtClean="0">
                <a:sym typeface="Wingdings" pitchFamily="2" charset="2"/>
              </a:rPr>
              <a:t>Port 80 can be occupied by other programs</a:t>
            </a:r>
            <a:endParaRPr lang="en-US" dirty="0"/>
          </a:p>
        </p:txBody>
      </p:sp>
      <p:sp>
        <p:nvSpPr>
          <p:cNvPr id="4" name="Контейнер за номер на слайда 3"/>
          <p:cNvSpPr>
            <a:spLocks noGrp="1"/>
          </p:cNvSpPr>
          <p:nvPr>
            <p:ph type="sldNum" sz="quarter" idx="10"/>
          </p:nvPr>
        </p:nvSpPr>
        <p:spPr/>
        <p:txBody>
          <a:bodyPr/>
          <a:lstStyle/>
          <a:p>
            <a:pPr>
              <a:defRPr/>
            </a:pPr>
            <a:fld id="{58452FF4-89E3-4D1B-9927-2DBDC00E58D7}" type="slidenum">
              <a:rPr lang="en-US" smtClean="0"/>
              <a:pPr>
                <a:defRPr/>
              </a:pPr>
              <a:t>47</a:t>
            </a:fld>
            <a:endParaRPr lang="en-US" dirty="0"/>
          </a:p>
        </p:txBody>
      </p:sp>
    </p:spTree>
    <p:extLst>
      <p:ext uri="{BB962C8B-B14F-4D97-AF65-F5344CB8AC3E}">
        <p14:creationId xmlns:p14="http://schemas.microsoft.com/office/powerpoint/2010/main" xmlns="" val="259356341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p:cNvSpPr>
          <p:nvPr>
            <p:ph type="title"/>
          </p:nvPr>
        </p:nvSpPr>
        <p:spPr/>
        <p:txBody>
          <a:bodyPr/>
          <a:lstStyle/>
          <a:p>
            <a:r>
              <a:rPr lang="en-US" dirty="0" smtClean="0"/>
              <a:t>Problem #1 – Collision with Skype</a:t>
            </a:r>
            <a:endParaRPr lang="en-US" dirty="0"/>
          </a:p>
        </p:txBody>
      </p:sp>
      <p:pic>
        <p:nvPicPr>
          <p:cNvPr id="5" name="Контейнер за съдържание 4"/>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1268743" y="1066800"/>
            <a:ext cx="6606514" cy="5638800"/>
          </a:xfrm>
        </p:spPr>
      </p:pic>
      <p:sp>
        <p:nvSpPr>
          <p:cNvPr id="4" name="Контейнер за номер на слайда 3"/>
          <p:cNvSpPr>
            <a:spLocks noGrp="1"/>
          </p:cNvSpPr>
          <p:nvPr>
            <p:ph type="sldNum" sz="quarter" idx="10"/>
          </p:nvPr>
        </p:nvSpPr>
        <p:spPr/>
        <p:txBody>
          <a:bodyPr/>
          <a:lstStyle/>
          <a:p>
            <a:pPr>
              <a:defRPr/>
            </a:pPr>
            <a:fld id="{58452FF4-89E3-4D1B-9927-2DBDC00E58D7}" type="slidenum">
              <a:rPr lang="en-US" smtClean="0"/>
              <a:pPr>
                <a:defRPr/>
              </a:pPr>
              <a:t>48</a:t>
            </a:fld>
            <a:endParaRPr lang="en-US" dirty="0"/>
          </a:p>
        </p:txBody>
      </p:sp>
    </p:spTree>
    <p:extLst>
      <p:ext uri="{BB962C8B-B14F-4D97-AF65-F5344CB8AC3E}">
        <p14:creationId xmlns:p14="http://schemas.microsoft.com/office/powerpoint/2010/main" xmlns="" val="165381501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p:cNvSpPr>
          <p:nvPr>
            <p:ph type="title"/>
          </p:nvPr>
        </p:nvSpPr>
        <p:spPr/>
        <p:txBody>
          <a:bodyPr/>
          <a:lstStyle/>
          <a:p>
            <a:r>
              <a:rPr lang="en-US" dirty="0" smtClean="0"/>
              <a:t>Problem #2 – Collisions with other HTTP Servers</a:t>
            </a:r>
            <a:endParaRPr lang="en-US" dirty="0"/>
          </a:p>
        </p:txBody>
      </p:sp>
      <p:sp>
        <p:nvSpPr>
          <p:cNvPr id="3" name="Контейнер за съдържание 2"/>
          <p:cNvSpPr>
            <a:spLocks noGrp="1"/>
          </p:cNvSpPr>
          <p:nvPr>
            <p:ph idx="1"/>
          </p:nvPr>
        </p:nvSpPr>
        <p:spPr/>
        <p:txBody>
          <a:bodyPr/>
          <a:lstStyle/>
          <a:p>
            <a:r>
              <a:rPr lang="en-US" dirty="0" smtClean="0"/>
              <a:t>There may be XAMMP or IIS installed too</a:t>
            </a:r>
          </a:p>
          <a:p>
            <a:r>
              <a:rPr lang="en-US" dirty="0" smtClean="0"/>
              <a:t>The best solution is to change the port</a:t>
            </a:r>
          </a:p>
          <a:p>
            <a:r>
              <a:rPr lang="en-US" dirty="0" smtClean="0"/>
              <a:t>From the Tray Icon, </a:t>
            </a:r>
            <a:r>
              <a:rPr lang="en-US" u="sng" dirty="0" smtClean="0"/>
              <a:t>left</a:t>
            </a:r>
            <a:r>
              <a:rPr lang="en-US" dirty="0" smtClean="0"/>
              <a:t> click and</a:t>
            </a:r>
          </a:p>
          <a:p>
            <a:pPr lvl="1"/>
            <a:r>
              <a:rPr lang="en-US" dirty="0" smtClean="0"/>
              <a:t>Go to Apache -&gt; </a:t>
            </a:r>
            <a:r>
              <a:rPr lang="en-US" dirty="0" err="1" smtClean="0">
                <a:solidFill>
                  <a:schemeClr val="accent4">
                    <a:lumMod val="75000"/>
                  </a:schemeClr>
                </a:solidFill>
              </a:rPr>
              <a:t>httpd.conf</a:t>
            </a:r>
            <a:endParaRPr lang="en-US" dirty="0" smtClean="0">
              <a:solidFill>
                <a:schemeClr val="accent4">
                  <a:lumMod val="75000"/>
                </a:schemeClr>
              </a:solidFill>
            </a:endParaRPr>
          </a:p>
          <a:p>
            <a:pPr lvl="1"/>
            <a:r>
              <a:rPr lang="en-US" dirty="0" smtClean="0"/>
              <a:t>Search for “</a:t>
            </a:r>
            <a:r>
              <a:rPr lang="en-US" dirty="0" smtClean="0">
                <a:solidFill>
                  <a:schemeClr val="accent4">
                    <a:lumMod val="75000"/>
                  </a:schemeClr>
                </a:solidFill>
              </a:rPr>
              <a:t>Listen 80</a:t>
            </a:r>
            <a:r>
              <a:rPr lang="en-US" dirty="0" smtClean="0"/>
              <a:t>”</a:t>
            </a:r>
          </a:p>
          <a:p>
            <a:pPr lvl="1"/>
            <a:r>
              <a:rPr lang="en-US" dirty="0" smtClean="0"/>
              <a:t>Replace with “</a:t>
            </a:r>
            <a:r>
              <a:rPr lang="en-US" dirty="0" smtClean="0">
                <a:solidFill>
                  <a:schemeClr val="accent4">
                    <a:lumMod val="75000"/>
                  </a:schemeClr>
                </a:solidFill>
              </a:rPr>
              <a:t>Listen 8080</a:t>
            </a:r>
            <a:r>
              <a:rPr lang="en-US" dirty="0" smtClean="0"/>
              <a:t>” for example</a:t>
            </a:r>
          </a:p>
          <a:p>
            <a:pPr lvl="1"/>
            <a:r>
              <a:rPr lang="en-US" dirty="0" smtClean="0"/>
              <a:t>Access </a:t>
            </a:r>
            <a:r>
              <a:rPr lang="en-US" dirty="0" smtClean="0">
                <a:solidFill>
                  <a:schemeClr val="accent4">
                    <a:lumMod val="75000"/>
                  </a:schemeClr>
                </a:solidFill>
              </a:rPr>
              <a:t>http://localhost:8080/</a:t>
            </a:r>
            <a:endParaRPr lang="en-US" dirty="0">
              <a:solidFill>
                <a:schemeClr val="accent4">
                  <a:lumMod val="75000"/>
                </a:schemeClr>
              </a:solidFill>
            </a:endParaRPr>
          </a:p>
        </p:txBody>
      </p:sp>
      <p:sp>
        <p:nvSpPr>
          <p:cNvPr id="4" name="Контейнер за номер на слайда 3"/>
          <p:cNvSpPr>
            <a:spLocks noGrp="1"/>
          </p:cNvSpPr>
          <p:nvPr>
            <p:ph type="sldNum" sz="quarter" idx="10"/>
          </p:nvPr>
        </p:nvSpPr>
        <p:spPr/>
        <p:txBody>
          <a:bodyPr/>
          <a:lstStyle/>
          <a:p>
            <a:pPr>
              <a:defRPr/>
            </a:pPr>
            <a:fld id="{58452FF4-89E3-4D1B-9927-2DBDC00E58D7}" type="slidenum">
              <a:rPr lang="en-US" smtClean="0"/>
              <a:pPr>
                <a:defRPr/>
              </a:pPr>
              <a:t>49</a:t>
            </a:fld>
            <a:endParaRPr lang="en-US" dirty="0"/>
          </a:p>
        </p:txBody>
      </p:sp>
    </p:spTree>
    <p:extLst>
      <p:ext uri="{BB962C8B-B14F-4D97-AF65-F5344CB8AC3E}">
        <p14:creationId xmlns:p14="http://schemas.microsoft.com/office/powerpoint/2010/main" xmlns="" val="39233005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7794" name="Rectangle 2"/>
          <p:cNvSpPr>
            <a:spLocks noGrp="1" noChangeArrowheads="1"/>
          </p:cNvSpPr>
          <p:nvPr>
            <p:ph type="title"/>
          </p:nvPr>
        </p:nvSpPr>
        <p:spPr/>
        <p:txBody>
          <a:bodyPr/>
          <a:lstStyle/>
          <a:p>
            <a:r>
              <a:rPr lang="en-US" smtClean="0"/>
              <a:t>What is web server?</a:t>
            </a:r>
            <a:endParaRPr lang="bg-BG" smtClean="0"/>
          </a:p>
        </p:txBody>
      </p:sp>
      <p:sp>
        <p:nvSpPr>
          <p:cNvPr id="1057795" name="Rectangle 3"/>
          <p:cNvSpPr>
            <a:spLocks noGrp="1" noChangeArrowheads="1"/>
          </p:cNvSpPr>
          <p:nvPr>
            <p:ph type="body" idx="1"/>
          </p:nvPr>
        </p:nvSpPr>
        <p:spPr/>
        <p:txBody>
          <a:bodyPr/>
          <a:lstStyle/>
          <a:p>
            <a:pPr>
              <a:lnSpc>
                <a:spcPct val="85000"/>
              </a:lnSpc>
            </a:pPr>
            <a:r>
              <a:rPr lang="en-US" sz="2800" dirty="0" smtClean="0"/>
              <a:t>Computer program that is responsible for handling HTTP requests and returning responses</a:t>
            </a:r>
          </a:p>
          <a:p>
            <a:pPr lvl="1">
              <a:lnSpc>
                <a:spcPct val="85000"/>
              </a:lnSpc>
            </a:pPr>
            <a:r>
              <a:rPr lang="en-US" sz="2600" dirty="0" smtClean="0"/>
              <a:t>Receives HTTP request</a:t>
            </a:r>
          </a:p>
          <a:p>
            <a:pPr lvl="1">
              <a:lnSpc>
                <a:spcPct val="85000"/>
              </a:lnSpc>
            </a:pPr>
            <a:r>
              <a:rPr lang="en-US" sz="2600" dirty="0" smtClean="0"/>
              <a:t>Finds the requested resource or executes CGI program</a:t>
            </a:r>
          </a:p>
          <a:p>
            <a:pPr lvl="1">
              <a:lnSpc>
                <a:spcPct val="85000"/>
              </a:lnSpc>
            </a:pPr>
            <a:r>
              <a:rPr lang="en-US" sz="2600" dirty="0" smtClean="0"/>
              <a:t>Returns the resource or program output to the browser</a:t>
            </a:r>
          </a:p>
          <a:p>
            <a:pPr lvl="1">
              <a:lnSpc>
                <a:spcPct val="85000"/>
              </a:lnSpc>
            </a:pPr>
            <a:r>
              <a:rPr lang="en-US" sz="2600" dirty="0" smtClean="0"/>
              <a:t>Most common web servers are Apache, IIS, </a:t>
            </a:r>
            <a:r>
              <a:rPr lang="en-US" sz="2600" dirty="0" err="1" smtClean="0"/>
              <a:t>NodeJS</a:t>
            </a:r>
            <a:r>
              <a:rPr lang="en-US" sz="2600" dirty="0" smtClean="0"/>
              <a:t>, </a:t>
            </a:r>
            <a:r>
              <a:rPr lang="en-US" sz="2600" dirty="0" err="1" smtClean="0"/>
              <a:t>nginx</a:t>
            </a:r>
            <a:r>
              <a:rPr lang="en-US" sz="2600" dirty="0" smtClean="0"/>
              <a:t>, </a:t>
            </a:r>
            <a:r>
              <a:rPr lang="en-US" sz="2600" dirty="0" err="1" smtClean="0"/>
              <a:t>ligHttpd</a:t>
            </a:r>
            <a:r>
              <a:rPr lang="en-US" sz="2600" dirty="0" smtClean="0"/>
              <a:t> and others</a:t>
            </a:r>
          </a:p>
          <a:p>
            <a:pPr>
              <a:lnSpc>
                <a:spcPct val="85000"/>
              </a:lnSpc>
            </a:pPr>
            <a:r>
              <a:rPr lang="en-US" sz="2800" dirty="0" smtClean="0"/>
              <a:t>"LAMP" – Linux, Apache, MySQL, PHP/Perl – the most common software on a web server</a:t>
            </a:r>
            <a:endParaRPr lang="bg-BG" sz="2800" dirty="0" smtClean="0"/>
          </a:p>
        </p:txBody>
      </p:sp>
    </p:spTree>
    <p:extLst>
      <p:ext uri="{BB962C8B-B14F-4D97-AF65-F5344CB8AC3E}">
        <p14:creationId xmlns:p14="http://schemas.microsoft.com/office/powerpoint/2010/main" xmlns="" val="36899472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лавие 4"/>
          <p:cNvSpPr>
            <a:spLocks noGrp="1"/>
          </p:cNvSpPr>
          <p:nvPr>
            <p:ph type="ctrTitle"/>
          </p:nvPr>
        </p:nvSpPr>
        <p:spPr/>
        <p:txBody>
          <a:bodyPr/>
          <a:lstStyle/>
          <a:p>
            <a:r>
              <a:rPr lang="en-US" dirty="0" err="1" smtClean="0"/>
              <a:t>Webroot</a:t>
            </a:r>
            <a:r>
              <a:rPr lang="en-US" dirty="0" smtClean="0"/>
              <a:t> directory</a:t>
            </a:r>
            <a:endParaRPr lang="en-US" dirty="0"/>
          </a:p>
        </p:txBody>
      </p:sp>
      <p:sp>
        <p:nvSpPr>
          <p:cNvPr id="6" name="Подзаглавие 5"/>
          <p:cNvSpPr>
            <a:spLocks noGrp="1"/>
          </p:cNvSpPr>
          <p:nvPr>
            <p:ph type="subTitle" idx="1"/>
          </p:nvPr>
        </p:nvSpPr>
        <p:spPr/>
        <p:txBody>
          <a:bodyPr/>
          <a:lstStyle/>
          <a:p>
            <a:r>
              <a:rPr lang="en-US" dirty="0" smtClean="0"/>
              <a:t>Where PHP Files go</a:t>
            </a:r>
            <a:endParaRPr lang="en-US" dirty="0"/>
          </a:p>
        </p:txBody>
      </p:sp>
      <p:sp>
        <p:nvSpPr>
          <p:cNvPr id="4" name="Контейнер за номер на слайда 3"/>
          <p:cNvSpPr>
            <a:spLocks noGrp="1"/>
          </p:cNvSpPr>
          <p:nvPr>
            <p:ph type="sldNum" sz="quarter" idx="4294967295"/>
          </p:nvPr>
        </p:nvSpPr>
        <p:spPr>
          <a:xfrm>
            <a:off x="8686800" y="6553200"/>
            <a:ext cx="457200" cy="228600"/>
          </a:xfrm>
          <a:prstGeom prst="rect">
            <a:avLst/>
          </a:prstGeom>
        </p:spPr>
        <p:txBody>
          <a:bodyPr/>
          <a:lstStyle/>
          <a:p>
            <a:pPr>
              <a:defRPr/>
            </a:pPr>
            <a:fld id="{58452FF4-89E3-4D1B-9927-2DBDC00E58D7}" type="slidenum">
              <a:rPr lang="en-US" smtClean="0"/>
              <a:pPr>
                <a:defRPr/>
              </a:pPr>
              <a:t>50</a:t>
            </a:fld>
            <a:endParaRPr lang="en-US" dirty="0"/>
          </a:p>
        </p:txBody>
      </p:sp>
    </p:spTree>
    <p:extLst>
      <p:ext uri="{BB962C8B-B14F-4D97-AF65-F5344CB8AC3E}">
        <p14:creationId xmlns:p14="http://schemas.microsoft.com/office/powerpoint/2010/main" xmlns="" val="165448341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лавие 3"/>
          <p:cNvSpPr>
            <a:spLocks noGrp="1"/>
          </p:cNvSpPr>
          <p:nvPr>
            <p:ph type="title"/>
          </p:nvPr>
        </p:nvSpPr>
        <p:spPr/>
        <p:txBody>
          <a:bodyPr/>
          <a:lstStyle/>
          <a:p>
            <a:r>
              <a:rPr lang="en-US" dirty="0" smtClean="0"/>
              <a:t>WAMP Directories</a:t>
            </a:r>
            <a:endParaRPr lang="en-US" dirty="0"/>
          </a:p>
        </p:txBody>
      </p:sp>
      <p:sp>
        <p:nvSpPr>
          <p:cNvPr id="5" name="Контейнер за съдържание 4"/>
          <p:cNvSpPr>
            <a:spLocks noGrp="1"/>
          </p:cNvSpPr>
          <p:nvPr>
            <p:ph idx="1"/>
          </p:nvPr>
        </p:nvSpPr>
        <p:spPr/>
        <p:txBody>
          <a:bodyPr/>
          <a:lstStyle/>
          <a:p>
            <a:r>
              <a:rPr lang="en-US" dirty="0" smtClean="0"/>
              <a:t>Lets have the default installation directory - </a:t>
            </a:r>
            <a:r>
              <a:rPr lang="en-US" u="sng" dirty="0" smtClean="0"/>
              <a:t>c:/wamp/</a:t>
            </a:r>
          </a:p>
          <a:p>
            <a:r>
              <a:rPr lang="en-US" dirty="0" smtClean="0"/>
              <a:t>The directory of interest is </a:t>
            </a:r>
            <a:r>
              <a:rPr lang="en-US" dirty="0" smtClean="0">
                <a:solidFill>
                  <a:srgbClr val="FFC000"/>
                </a:solidFill>
              </a:rPr>
              <a:t>www/ </a:t>
            </a:r>
            <a:r>
              <a:rPr lang="en-US" dirty="0" smtClean="0"/>
              <a:t>and it’s called </a:t>
            </a:r>
            <a:r>
              <a:rPr lang="en-US" u="sng" dirty="0" err="1" smtClean="0">
                <a:solidFill>
                  <a:srgbClr val="FFC000"/>
                </a:solidFill>
              </a:rPr>
              <a:t>webroot</a:t>
            </a:r>
            <a:r>
              <a:rPr lang="en-US" dirty="0" smtClean="0"/>
              <a:t> (or </a:t>
            </a:r>
            <a:r>
              <a:rPr lang="en-US" u="sng" dirty="0" smtClean="0"/>
              <a:t>document root</a:t>
            </a:r>
            <a:r>
              <a:rPr lang="en-US" dirty="0" smtClean="0"/>
              <a:t>)</a:t>
            </a:r>
            <a:endParaRPr lang="en-US" dirty="0">
              <a:solidFill>
                <a:srgbClr val="FFC000"/>
              </a:solidFill>
            </a:endParaRPr>
          </a:p>
          <a:p>
            <a:pPr lvl="1"/>
            <a:r>
              <a:rPr lang="en-US" dirty="0" smtClean="0"/>
              <a:t>PHP Files are put in the </a:t>
            </a:r>
            <a:r>
              <a:rPr lang="en-US" u="sng" dirty="0" err="1" smtClean="0">
                <a:solidFill>
                  <a:srgbClr val="FFC000"/>
                </a:solidFill>
              </a:rPr>
              <a:t>webroot</a:t>
            </a:r>
            <a:r>
              <a:rPr lang="en-US" dirty="0" smtClean="0"/>
              <a:t> (c:/</a:t>
            </a:r>
            <a:r>
              <a:rPr lang="en-US" dirty="0" err="1" smtClean="0"/>
              <a:t>wamp</a:t>
            </a:r>
            <a:r>
              <a:rPr lang="en-US" dirty="0" smtClean="0"/>
              <a:t>/www/)</a:t>
            </a:r>
          </a:p>
          <a:p>
            <a:pPr lvl="1"/>
            <a:r>
              <a:rPr lang="en-US" dirty="0" smtClean="0"/>
              <a:t>C:/wamp/www/ maps to </a:t>
            </a:r>
            <a:r>
              <a:rPr lang="en-US" dirty="0" smtClean="0">
                <a:hlinkClick r:id="rId2"/>
              </a:rPr>
              <a:t>http://localhost/</a:t>
            </a:r>
            <a:endParaRPr lang="en-US" dirty="0" smtClean="0"/>
          </a:p>
          <a:p>
            <a:pPr lvl="2"/>
            <a:r>
              <a:rPr lang="en-US" dirty="0" smtClean="0"/>
              <a:t>For example, c:/wamp/www/project/script.php maps to </a:t>
            </a:r>
            <a:r>
              <a:rPr lang="en-US" dirty="0" smtClean="0">
                <a:hlinkClick r:id="rId3"/>
              </a:rPr>
              <a:t>http://localhost/project/script.php</a:t>
            </a:r>
            <a:endParaRPr lang="en-US" dirty="0" smtClean="0"/>
          </a:p>
          <a:p>
            <a:pPr lvl="1"/>
            <a:r>
              <a:rPr lang="en-US" dirty="0" smtClean="0"/>
              <a:t>If no file is specified, Apache looks for </a:t>
            </a:r>
            <a:r>
              <a:rPr lang="en-US" dirty="0" err="1" smtClean="0">
                <a:solidFill>
                  <a:srgbClr val="FFC000"/>
                </a:solidFill>
              </a:rPr>
              <a:t>index.php</a:t>
            </a:r>
            <a:endParaRPr lang="en-US" dirty="0" smtClean="0">
              <a:solidFill>
                <a:srgbClr val="FFC000"/>
              </a:solidFill>
            </a:endParaRPr>
          </a:p>
          <a:p>
            <a:pPr lvl="1"/>
            <a:endParaRPr lang="en-US" dirty="0" smtClean="0">
              <a:solidFill>
                <a:srgbClr val="FFC000"/>
              </a:solidFill>
            </a:endParaRPr>
          </a:p>
        </p:txBody>
      </p:sp>
    </p:spTree>
    <p:extLst>
      <p:ext uri="{BB962C8B-B14F-4D97-AF65-F5344CB8AC3E}">
        <p14:creationId xmlns:p14="http://schemas.microsoft.com/office/powerpoint/2010/main" xmlns="" val="1041571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лавие 3"/>
          <p:cNvSpPr>
            <a:spLocks noGrp="1"/>
          </p:cNvSpPr>
          <p:nvPr>
            <p:ph type="title"/>
          </p:nvPr>
        </p:nvSpPr>
        <p:spPr/>
        <p:txBody>
          <a:bodyPr/>
          <a:lstStyle/>
          <a:p>
            <a:r>
              <a:rPr lang="en-US" dirty="0" smtClean="0"/>
              <a:t>WAMP Directories (2)</a:t>
            </a:r>
            <a:endParaRPr lang="en-US" dirty="0"/>
          </a:p>
        </p:txBody>
      </p:sp>
      <p:sp>
        <p:nvSpPr>
          <p:cNvPr id="5" name="Контейнер за съдържание 4"/>
          <p:cNvSpPr>
            <a:spLocks noGrp="1"/>
          </p:cNvSpPr>
          <p:nvPr>
            <p:ph idx="1"/>
          </p:nvPr>
        </p:nvSpPr>
        <p:spPr/>
        <p:txBody>
          <a:bodyPr/>
          <a:lstStyle/>
          <a:p>
            <a:r>
              <a:rPr lang="en-US" dirty="0" err="1" smtClean="0"/>
              <a:t>Webroot</a:t>
            </a:r>
            <a:r>
              <a:rPr lang="en-US" dirty="0" smtClean="0"/>
              <a:t> can be configured</a:t>
            </a:r>
          </a:p>
          <a:p>
            <a:r>
              <a:rPr lang="en-US" dirty="0" smtClean="0"/>
              <a:t>Go to the menu -&gt; apache -&gt; </a:t>
            </a:r>
            <a:r>
              <a:rPr lang="en-US" dirty="0" err="1" smtClean="0"/>
              <a:t>httpd.conf</a:t>
            </a:r>
            <a:endParaRPr lang="en-US" dirty="0" smtClean="0"/>
          </a:p>
          <a:p>
            <a:r>
              <a:rPr lang="en-US" dirty="0" smtClean="0"/>
              <a:t>Search for </a:t>
            </a:r>
            <a:r>
              <a:rPr lang="en-US" dirty="0" err="1" smtClean="0">
                <a:solidFill>
                  <a:srgbClr val="FFC000"/>
                </a:solidFill>
              </a:rPr>
              <a:t>DocumentRoot</a:t>
            </a:r>
            <a:r>
              <a:rPr lang="en-US" dirty="0">
                <a:solidFill>
                  <a:srgbClr val="FFC000"/>
                </a:solidFill>
              </a:rPr>
              <a:t> </a:t>
            </a:r>
            <a:r>
              <a:rPr lang="en-US" dirty="0" smtClean="0"/>
              <a:t>and change it according the needs</a:t>
            </a:r>
          </a:p>
        </p:txBody>
      </p:sp>
    </p:spTree>
    <p:extLst>
      <p:ext uri="{BB962C8B-B14F-4D97-AF65-F5344CB8AC3E}">
        <p14:creationId xmlns:p14="http://schemas.microsoft.com/office/powerpoint/2010/main" xmlns="" val="60945166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лавие 4"/>
          <p:cNvSpPr>
            <a:spLocks noGrp="1"/>
          </p:cNvSpPr>
          <p:nvPr>
            <p:ph type="ctrTitle"/>
          </p:nvPr>
        </p:nvSpPr>
        <p:spPr/>
        <p:txBody>
          <a:bodyPr/>
          <a:lstStyle/>
          <a:p>
            <a:r>
              <a:rPr lang="en-US" dirty="0" smtClean="0"/>
              <a:t>Configurations</a:t>
            </a:r>
            <a:endParaRPr lang="en-US" dirty="0"/>
          </a:p>
        </p:txBody>
      </p:sp>
      <p:sp>
        <p:nvSpPr>
          <p:cNvPr id="6" name="Подзаглавие 5"/>
          <p:cNvSpPr>
            <a:spLocks noGrp="1"/>
          </p:cNvSpPr>
          <p:nvPr>
            <p:ph type="subTitle" idx="1"/>
          </p:nvPr>
        </p:nvSpPr>
        <p:spPr/>
        <p:txBody>
          <a:bodyPr/>
          <a:lstStyle/>
          <a:p>
            <a:r>
              <a:rPr lang="en-US" dirty="0" err="1" smtClean="0"/>
              <a:t>httpd.conf</a:t>
            </a:r>
            <a:r>
              <a:rPr lang="en-US" dirty="0" smtClean="0"/>
              <a:t>, php.ini, my.ini</a:t>
            </a:r>
            <a:endParaRPr lang="en-US" dirty="0"/>
          </a:p>
        </p:txBody>
      </p:sp>
      <p:sp>
        <p:nvSpPr>
          <p:cNvPr id="4" name="Контейнер за номер на слайда 3"/>
          <p:cNvSpPr>
            <a:spLocks noGrp="1"/>
          </p:cNvSpPr>
          <p:nvPr>
            <p:ph type="sldNum" sz="quarter" idx="4294967295"/>
          </p:nvPr>
        </p:nvSpPr>
        <p:spPr>
          <a:xfrm>
            <a:off x="8686800" y="6553200"/>
            <a:ext cx="457200" cy="228600"/>
          </a:xfrm>
          <a:prstGeom prst="rect">
            <a:avLst/>
          </a:prstGeom>
        </p:spPr>
        <p:txBody>
          <a:bodyPr/>
          <a:lstStyle/>
          <a:p>
            <a:pPr>
              <a:defRPr/>
            </a:pPr>
            <a:fld id="{58452FF4-89E3-4D1B-9927-2DBDC00E58D7}" type="slidenum">
              <a:rPr lang="en-US" smtClean="0"/>
              <a:pPr>
                <a:defRPr/>
              </a:pPr>
              <a:t>53</a:t>
            </a:fld>
            <a:endParaRPr lang="en-US" dirty="0"/>
          </a:p>
        </p:txBody>
      </p:sp>
    </p:spTree>
    <p:extLst>
      <p:ext uri="{BB962C8B-B14F-4D97-AF65-F5344CB8AC3E}">
        <p14:creationId xmlns:p14="http://schemas.microsoft.com/office/powerpoint/2010/main" xmlns="" val="340790701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лавие 6"/>
          <p:cNvSpPr>
            <a:spLocks noGrp="1"/>
          </p:cNvSpPr>
          <p:nvPr>
            <p:ph type="title"/>
          </p:nvPr>
        </p:nvSpPr>
        <p:spPr/>
        <p:txBody>
          <a:bodyPr/>
          <a:lstStyle/>
          <a:p>
            <a:r>
              <a:rPr lang="en-US" dirty="0" smtClean="0"/>
              <a:t>WAMP Configurations</a:t>
            </a:r>
            <a:endParaRPr lang="en-US" dirty="0"/>
          </a:p>
        </p:txBody>
      </p:sp>
      <p:sp>
        <p:nvSpPr>
          <p:cNvPr id="8" name="Контейнер за съдържание 7"/>
          <p:cNvSpPr>
            <a:spLocks noGrp="1"/>
          </p:cNvSpPr>
          <p:nvPr>
            <p:ph idx="1"/>
          </p:nvPr>
        </p:nvSpPr>
        <p:spPr/>
        <p:txBody>
          <a:bodyPr/>
          <a:lstStyle/>
          <a:p>
            <a:r>
              <a:rPr lang="en-US" dirty="0" smtClean="0"/>
              <a:t>There are 3 main configuration files</a:t>
            </a:r>
          </a:p>
          <a:p>
            <a:pPr lvl="1"/>
            <a:r>
              <a:rPr lang="en-US" dirty="0" err="1" smtClean="0"/>
              <a:t>httpd.conf</a:t>
            </a:r>
            <a:r>
              <a:rPr lang="en-US" dirty="0" smtClean="0"/>
              <a:t> – Text file with Apache related configurations (i.e. </a:t>
            </a:r>
            <a:r>
              <a:rPr lang="en-US" dirty="0" err="1" smtClean="0"/>
              <a:t>webroot</a:t>
            </a:r>
            <a:r>
              <a:rPr lang="en-US" dirty="0" smtClean="0"/>
              <a:t>, port for http listening, etc.)</a:t>
            </a:r>
          </a:p>
          <a:p>
            <a:pPr lvl="1"/>
            <a:r>
              <a:rPr lang="en-US" dirty="0" smtClean="0"/>
              <a:t>php.ini – Text file with PHP related configurations (i.e. short tags, upload file size, etc.)</a:t>
            </a:r>
          </a:p>
          <a:p>
            <a:pPr lvl="1"/>
            <a:r>
              <a:rPr lang="en-US" dirty="0" smtClean="0"/>
              <a:t>my.ini  - MySQL related configurations (</a:t>
            </a:r>
            <a:r>
              <a:rPr lang="en-US" dirty="0" err="1" smtClean="0"/>
              <a:t>i.e</a:t>
            </a:r>
            <a:r>
              <a:rPr lang="en-US" dirty="0" smtClean="0"/>
              <a:t> passwords, query buffers, cache, etc.)</a:t>
            </a:r>
            <a:endParaRPr lang="en-US" dirty="0"/>
          </a:p>
        </p:txBody>
      </p:sp>
    </p:spTree>
    <p:extLst>
      <p:ext uri="{BB962C8B-B14F-4D97-AF65-F5344CB8AC3E}">
        <p14:creationId xmlns:p14="http://schemas.microsoft.com/office/powerpoint/2010/main" xmlns="" val="363670553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p:cNvSpPr>
          <p:nvPr>
            <p:ph type="ctrTitle"/>
          </p:nvPr>
        </p:nvSpPr>
        <p:spPr/>
        <p:txBody>
          <a:bodyPr/>
          <a:lstStyle/>
          <a:p>
            <a:r>
              <a:rPr lang="en-US" dirty="0" smtClean="0"/>
              <a:t>Uninstalling</a:t>
            </a:r>
            <a:endParaRPr lang="en-US" dirty="0"/>
          </a:p>
        </p:txBody>
      </p:sp>
      <p:sp>
        <p:nvSpPr>
          <p:cNvPr id="3" name="Подзаглавие 2"/>
          <p:cNvSpPr>
            <a:spLocks noGrp="1"/>
          </p:cNvSpPr>
          <p:nvPr>
            <p:ph type="subTitle" idx="1"/>
          </p:nvPr>
        </p:nvSpPr>
        <p:spPr/>
        <p:txBody>
          <a:bodyPr/>
          <a:lstStyle/>
          <a:p>
            <a:r>
              <a:rPr lang="en-US" dirty="0" smtClean="0"/>
              <a:t>Add/Remove -&gt; </a:t>
            </a:r>
            <a:r>
              <a:rPr lang="en-US" dirty="0" err="1" smtClean="0"/>
              <a:t>Wamp</a:t>
            </a:r>
            <a:r>
              <a:rPr lang="en-US" dirty="0" smtClean="0"/>
              <a:t> Server -&gt; Remove </a:t>
            </a:r>
            <a:r>
              <a:rPr lang="en-US" dirty="0" smtClean="0">
                <a:sym typeface="Wingdings" pitchFamily="2" charset="2"/>
              </a:rPr>
              <a:t></a:t>
            </a:r>
            <a:endParaRPr lang="en-US" dirty="0"/>
          </a:p>
        </p:txBody>
      </p:sp>
    </p:spTree>
    <p:extLst>
      <p:ext uri="{BB962C8B-B14F-4D97-AF65-F5344CB8AC3E}">
        <p14:creationId xmlns:p14="http://schemas.microsoft.com/office/powerpoint/2010/main" xmlns="" val="320751804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ctrTitle"/>
          </p:nvPr>
        </p:nvSpPr>
        <p:spPr>
          <a:xfrm>
            <a:off x="1187450" y="2763838"/>
            <a:ext cx="6480175" cy="642937"/>
          </a:xfrm>
        </p:spPr>
        <p:txBody>
          <a:bodyPr/>
          <a:lstStyle/>
          <a:p>
            <a:pPr marL="514350" indent="-514350">
              <a:defRPr/>
            </a:pPr>
            <a:r>
              <a:rPr lang="en-US" dirty="0" smtClean="0"/>
              <a:t>Loops</a:t>
            </a:r>
          </a:p>
        </p:txBody>
      </p:sp>
    </p:spTree>
    <p:extLst>
      <p:ext uri="{BB962C8B-B14F-4D97-AF65-F5344CB8AC3E}">
        <p14:creationId xmlns:p14="http://schemas.microsoft.com/office/powerpoint/2010/main" xmlns="" val="224104343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3394" name="Rectangle 2"/>
          <p:cNvSpPr>
            <a:spLocks noGrp="1" noChangeArrowheads="1"/>
          </p:cNvSpPr>
          <p:nvPr>
            <p:ph type="title"/>
          </p:nvPr>
        </p:nvSpPr>
        <p:spPr/>
        <p:txBody>
          <a:bodyPr/>
          <a:lstStyle/>
          <a:p>
            <a:r>
              <a:rPr lang="en-US" smtClean="0"/>
              <a:t>The </a:t>
            </a:r>
            <a:r>
              <a:rPr lang="en-US" smtClean="0">
                <a:latin typeface="Courier New" pitchFamily="49" charset="0"/>
              </a:rPr>
              <a:t>while</a:t>
            </a:r>
            <a:r>
              <a:rPr lang="en-US" smtClean="0"/>
              <a:t> Structure</a:t>
            </a:r>
            <a:endParaRPr lang="bg-BG" smtClean="0"/>
          </a:p>
        </p:txBody>
      </p:sp>
      <p:sp>
        <p:nvSpPr>
          <p:cNvPr id="1083395" name="Rectangle 3"/>
          <p:cNvSpPr>
            <a:spLocks noGrp="1" noChangeArrowheads="1"/>
          </p:cNvSpPr>
          <p:nvPr>
            <p:ph type="body" idx="1"/>
          </p:nvPr>
        </p:nvSpPr>
        <p:spPr/>
        <p:txBody>
          <a:bodyPr/>
          <a:lstStyle/>
          <a:p>
            <a:r>
              <a:rPr lang="en-US" sz="2800" dirty="0" smtClean="0"/>
              <a:t>PHP supports the C style while loop</a:t>
            </a:r>
          </a:p>
          <a:p>
            <a:endParaRPr lang="en-US" sz="2800" dirty="0" smtClean="0"/>
          </a:p>
          <a:p>
            <a:endParaRPr lang="en-US" sz="2800" dirty="0" smtClean="0"/>
          </a:p>
          <a:p>
            <a:endParaRPr lang="en-US" sz="2800" dirty="0" smtClean="0"/>
          </a:p>
          <a:p>
            <a:pPr lvl="1"/>
            <a:r>
              <a:rPr lang="en-US" sz="2600" dirty="0" smtClean="0"/>
              <a:t>The body of the cycle will be executed until the condition is met</a:t>
            </a:r>
          </a:p>
          <a:p>
            <a:pPr lvl="1"/>
            <a:r>
              <a:rPr lang="en-US" sz="2600" dirty="0" smtClean="0"/>
              <a:t>The body consists of one or more statements</a:t>
            </a:r>
          </a:p>
          <a:p>
            <a:pPr lvl="2"/>
            <a:r>
              <a:rPr lang="en-US" sz="2400" dirty="0" smtClean="0"/>
              <a:t>If more than one, surrounding brackets are required</a:t>
            </a:r>
          </a:p>
          <a:p>
            <a:pPr lvl="1"/>
            <a:r>
              <a:rPr lang="en-US" sz="2600" dirty="0" smtClean="0"/>
              <a:t>The condition expression is of type </a:t>
            </a:r>
            <a:r>
              <a:rPr lang="en-US" sz="2600" dirty="0" err="1" smtClean="0"/>
              <a:t>boolean</a:t>
            </a:r>
            <a:endParaRPr lang="bg-BG" sz="2600" dirty="0" smtClean="0"/>
          </a:p>
        </p:txBody>
      </p:sp>
      <p:sp>
        <p:nvSpPr>
          <p:cNvPr id="1083396" name="Rectangle 4"/>
          <p:cNvSpPr>
            <a:spLocks noChangeArrowheads="1"/>
          </p:cNvSpPr>
          <p:nvPr/>
        </p:nvSpPr>
        <p:spPr bwMode="auto">
          <a:xfrm>
            <a:off x="611188" y="1600200"/>
            <a:ext cx="7886700" cy="1668918"/>
          </a:xfrm>
          <a:prstGeom prst="rect">
            <a:avLst/>
          </a:prstGeom>
          <a:solidFill>
            <a:schemeClr val="bg1">
              <a:alpha val="39999"/>
            </a:schemeClr>
          </a:solidFill>
          <a:ln w="3175" algn="ctr">
            <a:solidFill>
              <a:schemeClr val="hlink"/>
            </a:solidFill>
            <a:miter lim="800000"/>
            <a:headEnd/>
            <a:tailEnd/>
          </a:ln>
          <a:effectLst/>
        </p:spPr>
        <p:txBody>
          <a:bodyPr lIns="144000" tIns="91440" rIns="144000" bIns="109728">
            <a:spAutoFit/>
          </a:bodyPr>
          <a:lstStyle/>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$a = 1;</a:t>
            </a:r>
          </a:p>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while </a:t>
            </a:r>
            <a:r>
              <a:rPr lang="en-US" sz="2000" dirty="0" smtClean="0">
                <a:solidFill>
                  <a:schemeClr val="tx1"/>
                </a:solidFill>
                <a:effectLst>
                  <a:outerShdw blurRad="38100" dist="38100" dir="2700000" algn="tl">
                    <a:srgbClr val="FFFFFF"/>
                  </a:outerShdw>
                </a:effectLst>
                <a:latin typeface="Courier New" pitchFamily="49" charset="0"/>
              </a:rPr>
              <a:t>($</a:t>
            </a:r>
            <a:r>
              <a:rPr lang="en-US" sz="2000" dirty="0">
                <a:solidFill>
                  <a:schemeClr val="tx1"/>
                </a:solidFill>
                <a:effectLst>
                  <a:outerShdw blurRad="38100" dist="38100" dir="2700000" algn="tl">
                    <a:srgbClr val="FFFFFF"/>
                  </a:outerShdw>
                </a:effectLst>
                <a:latin typeface="Courier New" pitchFamily="49" charset="0"/>
              </a:rPr>
              <a:t>a &lt; </a:t>
            </a:r>
            <a:r>
              <a:rPr lang="en-US" sz="2000" dirty="0" smtClean="0">
                <a:solidFill>
                  <a:schemeClr val="tx1"/>
                </a:solidFill>
                <a:effectLst>
                  <a:outerShdw blurRad="38100" dist="38100" dir="2700000" algn="tl">
                    <a:srgbClr val="FFFFFF"/>
                  </a:outerShdw>
                </a:effectLst>
                <a:latin typeface="Courier New" pitchFamily="49" charset="0"/>
              </a:rPr>
              <a:t>100) </a:t>
            </a:r>
            <a:r>
              <a:rPr lang="en-US" sz="2000" dirty="0">
                <a:solidFill>
                  <a:schemeClr val="tx1"/>
                </a:solidFill>
                <a:effectLst>
                  <a:outerShdw blurRad="38100" dist="38100" dir="2700000" algn="tl">
                    <a:srgbClr val="FFFFFF"/>
                  </a:outerShdw>
                </a:effectLst>
                <a:latin typeface="Courier New" pitchFamily="49" charset="0"/>
              </a:rPr>
              <a:t>{</a:t>
            </a:r>
            <a:br>
              <a:rPr lang="en-US" sz="2000" dirty="0">
                <a:solidFill>
                  <a:schemeClr val="tx1"/>
                </a:solidFill>
                <a:effectLst>
                  <a:outerShdw blurRad="38100" dist="38100" dir="2700000" algn="tl">
                    <a:srgbClr val="FFFFFF"/>
                  </a:outerShdw>
                </a:effectLst>
                <a:latin typeface="Courier New" pitchFamily="49" charset="0"/>
              </a:rPr>
            </a:br>
            <a:r>
              <a:rPr lang="en-US" sz="2000" dirty="0">
                <a:solidFill>
                  <a:schemeClr val="tx1"/>
                </a:solidFill>
                <a:effectLst>
                  <a:outerShdw blurRad="38100" dist="38100" dir="2700000" algn="tl">
                    <a:srgbClr val="FFFFFF"/>
                  </a:outerShdw>
                </a:effectLst>
                <a:latin typeface="Courier New" pitchFamily="49" charset="0"/>
              </a:rPr>
              <a:t>	$a ++;</a:t>
            </a:r>
          </a:p>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	echo $a;</a:t>
            </a:r>
          </a:p>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a:t>
            </a:r>
          </a:p>
        </p:txBody>
      </p:sp>
      <p:sp>
        <p:nvSpPr>
          <p:cNvPr id="1083397" name="AutoShape 5"/>
          <p:cNvSpPr>
            <a:spLocks noChangeArrowheads="1"/>
          </p:cNvSpPr>
          <p:nvPr/>
        </p:nvSpPr>
        <p:spPr bwMode="auto">
          <a:xfrm>
            <a:off x="2743200" y="609600"/>
            <a:ext cx="2232025" cy="1079500"/>
          </a:xfrm>
          <a:prstGeom prst="wedgeRoundRectCallout">
            <a:avLst>
              <a:gd name="adj1" fmla="val -50356"/>
              <a:gd name="adj2" fmla="val 79704"/>
              <a:gd name="adj3" fmla="val 16667"/>
            </a:avLst>
          </a:prstGeom>
          <a:ln>
            <a:headEnd/>
            <a:tailEnd/>
          </a:ln>
        </p:spPr>
        <p:style>
          <a:lnRef idx="3">
            <a:schemeClr val="lt1"/>
          </a:lnRef>
          <a:fillRef idx="1">
            <a:schemeClr val="dk1"/>
          </a:fillRef>
          <a:effectRef idx="1">
            <a:schemeClr val="dk1"/>
          </a:effectRef>
          <a:fontRef idx="minor">
            <a:schemeClr val="lt1"/>
          </a:fontRef>
        </p:style>
        <p:txBody>
          <a:bodyPr anchor="ctr"/>
          <a:lstStyle/>
          <a:p>
            <a:pPr algn="ctr"/>
            <a:r>
              <a:rPr lang="en-US" sz="2400" dirty="0">
                <a:effectLst>
                  <a:outerShdw blurRad="38100" dist="38100" dir="2700000" algn="tl">
                    <a:srgbClr val="FFFFFF"/>
                  </a:outerShdw>
                </a:effectLst>
              </a:rPr>
              <a:t>expression</a:t>
            </a:r>
            <a:endParaRPr lang="bg-BG" sz="2400" dirty="0">
              <a:effectLst>
                <a:outerShdw blurRad="38100" dist="38100" dir="2700000" algn="tl">
                  <a:srgbClr val="FFFFFF"/>
                </a:outerShdw>
              </a:effectLst>
            </a:endParaRPr>
          </a:p>
        </p:txBody>
      </p:sp>
      <p:sp>
        <p:nvSpPr>
          <p:cNvPr id="1083398" name="AutoShape 6"/>
          <p:cNvSpPr>
            <a:spLocks noChangeArrowheads="1"/>
          </p:cNvSpPr>
          <p:nvPr/>
        </p:nvSpPr>
        <p:spPr bwMode="auto">
          <a:xfrm>
            <a:off x="3924300" y="2424906"/>
            <a:ext cx="2303463" cy="1079500"/>
          </a:xfrm>
          <a:prstGeom prst="wedgeRoundRectCallout">
            <a:avLst>
              <a:gd name="adj1" fmla="val -83014"/>
              <a:gd name="adj2" fmla="val -29560"/>
              <a:gd name="adj3" fmla="val 16667"/>
            </a:avLst>
          </a:prstGeom>
          <a:ln>
            <a:headEnd/>
            <a:tailEnd/>
          </a:ln>
        </p:spPr>
        <p:style>
          <a:lnRef idx="3">
            <a:schemeClr val="lt1"/>
          </a:lnRef>
          <a:fillRef idx="1">
            <a:schemeClr val="dk1"/>
          </a:fillRef>
          <a:effectRef idx="1">
            <a:schemeClr val="dk1"/>
          </a:effectRef>
          <a:fontRef idx="minor">
            <a:schemeClr val="lt1"/>
          </a:fontRef>
        </p:style>
        <p:txBody>
          <a:bodyPr anchor="ctr"/>
          <a:lstStyle/>
          <a:p>
            <a:pPr algn="ctr"/>
            <a:r>
              <a:rPr lang="en-US" sz="2400" dirty="0">
                <a:effectLst>
                  <a:outerShdw blurRad="38100" dist="38100" dir="2700000" algn="tl">
                    <a:srgbClr val="FFFFFF"/>
                  </a:outerShdw>
                </a:effectLst>
              </a:rPr>
              <a:t>body</a:t>
            </a:r>
            <a:endParaRPr lang="bg-BG" sz="2400" dirty="0">
              <a:effectLst>
                <a:outerShdw blurRad="38100" dist="38100" dir="2700000" algn="tl">
                  <a:srgbClr val="FFFFFF"/>
                </a:outerShdw>
              </a:effectLst>
            </a:endParaRPr>
          </a:p>
        </p:txBody>
      </p:sp>
    </p:spTree>
    <p:extLst>
      <p:ext uri="{BB962C8B-B14F-4D97-AF65-F5344CB8AC3E}">
        <p14:creationId xmlns:p14="http://schemas.microsoft.com/office/powerpoint/2010/main" xmlns="" val="350593048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339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833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3397" grpId="0" animBg="1"/>
      <p:bldP spid="1083398"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4418" name="Rectangle 2"/>
          <p:cNvSpPr>
            <a:spLocks noGrp="1" noChangeArrowheads="1"/>
          </p:cNvSpPr>
          <p:nvPr>
            <p:ph type="title"/>
          </p:nvPr>
        </p:nvSpPr>
        <p:spPr/>
        <p:txBody>
          <a:bodyPr/>
          <a:lstStyle/>
          <a:p>
            <a:r>
              <a:rPr lang="en-US" smtClean="0">
                <a:latin typeface="Courier New" pitchFamily="49" charset="0"/>
              </a:rPr>
              <a:t>do</a:t>
            </a:r>
            <a:r>
              <a:rPr lang="en-US" smtClean="0"/>
              <a:t>… </a:t>
            </a:r>
            <a:r>
              <a:rPr lang="en-US" smtClean="0">
                <a:latin typeface="Courier New" pitchFamily="49" charset="0"/>
              </a:rPr>
              <a:t>while</a:t>
            </a:r>
            <a:r>
              <a:rPr lang="en-US" smtClean="0"/>
              <a:t> Structure</a:t>
            </a:r>
            <a:endParaRPr lang="bg-BG" smtClean="0"/>
          </a:p>
        </p:txBody>
      </p:sp>
      <p:sp>
        <p:nvSpPr>
          <p:cNvPr id="1084419" name="Rectangle 3"/>
          <p:cNvSpPr>
            <a:spLocks noGrp="1" noChangeArrowheads="1"/>
          </p:cNvSpPr>
          <p:nvPr>
            <p:ph type="body" idx="1"/>
          </p:nvPr>
        </p:nvSpPr>
        <p:spPr/>
        <p:txBody>
          <a:bodyPr/>
          <a:lstStyle/>
          <a:p>
            <a:r>
              <a:rPr lang="en-US" smtClean="0"/>
              <a:t>The do-while structure is similar to while-do</a:t>
            </a:r>
          </a:p>
          <a:p>
            <a:pPr lvl="1"/>
            <a:r>
              <a:rPr lang="en-US" smtClean="0"/>
              <a:t>The condition is checked after the body is executed!</a:t>
            </a:r>
          </a:p>
          <a:p>
            <a:pPr lvl="1"/>
            <a:r>
              <a:rPr lang="en-US" smtClean="0"/>
              <a:t>The body is executed at least once!</a:t>
            </a:r>
            <a:endParaRPr lang="bg-BG" smtClean="0"/>
          </a:p>
        </p:txBody>
      </p:sp>
      <p:sp>
        <p:nvSpPr>
          <p:cNvPr id="1084420" name="Rectangle 4"/>
          <p:cNvSpPr>
            <a:spLocks noChangeArrowheads="1"/>
          </p:cNvSpPr>
          <p:nvPr/>
        </p:nvSpPr>
        <p:spPr bwMode="auto">
          <a:xfrm>
            <a:off x="827088" y="4076700"/>
            <a:ext cx="7886700" cy="2253694"/>
          </a:xfrm>
          <a:prstGeom prst="rect">
            <a:avLst/>
          </a:prstGeom>
          <a:solidFill>
            <a:schemeClr val="bg1">
              <a:alpha val="39999"/>
            </a:schemeClr>
          </a:solidFill>
          <a:ln w="3175" algn="ctr">
            <a:solidFill>
              <a:schemeClr val="hlink"/>
            </a:solidFill>
            <a:miter lim="800000"/>
            <a:headEnd/>
            <a:tailEnd/>
          </a:ln>
          <a:effectLst/>
        </p:spPr>
        <p:txBody>
          <a:bodyPr lIns="144000" tIns="91440" rIns="144000" bIns="109728">
            <a:spAutoFit/>
          </a:bodyPr>
          <a:lstStyle/>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$a = 1;</a:t>
            </a:r>
          </a:p>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do {</a:t>
            </a:r>
            <a:br>
              <a:rPr lang="en-US" sz="2000" dirty="0">
                <a:solidFill>
                  <a:schemeClr val="tx1"/>
                </a:solidFill>
                <a:effectLst>
                  <a:outerShdw blurRad="38100" dist="38100" dir="2700000" algn="tl">
                    <a:srgbClr val="FFFFFF"/>
                  </a:outerShdw>
                </a:effectLst>
                <a:latin typeface="Courier New" pitchFamily="49" charset="0"/>
              </a:rPr>
            </a:br>
            <a:r>
              <a:rPr lang="en-US" sz="2000" dirty="0">
                <a:solidFill>
                  <a:schemeClr val="tx1"/>
                </a:solidFill>
                <a:effectLst>
                  <a:outerShdw blurRad="38100" dist="38100" dir="2700000" algn="tl">
                    <a:srgbClr val="FFFFFF"/>
                  </a:outerShdw>
                </a:effectLst>
                <a:latin typeface="Courier New" pitchFamily="49" charset="0"/>
              </a:rPr>
              <a:t>	$a ++;</a:t>
            </a:r>
          </a:p>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	echo $a;</a:t>
            </a:r>
          </a:p>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 while </a:t>
            </a:r>
            <a:r>
              <a:rPr lang="en-US" sz="2000" dirty="0" smtClean="0">
                <a:solidFill>
                  <a:schemeClr val="tx1"/>
                </a:solidFill>
                <a:effectLst>
                  <a:outerShdw blurRad="38100" dist="38100" dir="2700000" algn="tl">
                    <a:srgbClr val="FFFFFF"/>
                  </a:outerShdw>
                </a:effectLst>
                <a:latin typeface="Courier New" pitchFamily="49" charset="0"/>
              </a:rPr>
              <a:t>($</a:t>
            </a:r>
            <a:r>
              <a:rPr lang="en-US" sz="2000" dirty="0">
                <a:solidFill>
                  <a:schemeClr val="tx1"/>
                </a:solidFill>
                <a:effectLst>
                  <a:outerShdw blurRad="38100" dist="38100" dir="2700000" algn="tl">
                    <a:srgbClr val="FFFFFF"/>
                  </a:outerShdw>
                </a:effectLst>
                <a:latin typeface="Courier New" pitchFamily="49" charset="0"/>
              </a:rPr>
              <a:t>a &lt; </a:t>
            </a:r>
            <a:r>
              <a:rPr lang="en-US" sz="2000" dirty="0" smtClean="0">
                <a:solidFill>
                  <a:schemeClr val="tx1"/>
                </a:solidFill>
                <a:effectLst>
                  <a:outerShdw blurRad="38100" dist="38100" dir="2700000" algn="tl">
                    <a:srgbClr val="FFFFFF"/>
                  </a:outerShdw>
                </a:effectLst>
                <a:latin typeface="Courier New" pitchFamily="49" charset="0"/>
              </a:rPr>
              <a:t>100);</a:t>
            </a:r>
            <a:endParaRPr lang="en-US" sz="2000" dirty="0">
              <a:solidFill>
                <a:schemeClr val="tx1"/>
              </a:solidFill>
              <a:effectLst>
                <a:outerShdw blurRad="38100" dist="38100" dir="2700000" algn="tl">
                  <a:srgbClr val="FFFFFF"/>
                </a:outerShdw>
              </a:effectLst>
              <a:latin typeface="Courier New" pitchFamily="49" charset="0"/>
            </a:endParaRPr>
          </a:p>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 this will produce 2 3 4 … 100</a:t>
            </a:r>
          </a:p>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 the while cycle would output 2 3 4 … 99</a:t>
            </a:r>
          </a:p>
        </p:txBody>
      </p:sp>
      <p:sp>
        <p:nvSpPr>
          <p:cNvPr id="1084421" name="AutoShape 5"/>
          <p:cNvSpPr>
            <a:spLocks noChangeArrowheads="1"/>
          </p:cNvSpPr>
          <p:nvPr/>
        </p:nvSpPr>
        <p:spPr bwMode="auto">
          <a:xfrm>
            <a:off x="4427538" y="4221163"/>
            <a:ext cx="2232025" cy="1079500"/>
          </a:xfrm>
          <a:prstGeom prst="wedgeRoundRectCallout">
            <a:avLst>
              <a:gd name="adj1" fmla="val -102065"/>
              <a:gd name="adj2" fmla="val 51912"/>
              <a:gd name="adj3" fmla="val 16667"/>
            </a:avLst>
          </a:prstGeom>
          <a:ln>
            <a:headEnd/>
            <a:tailEnd/>
          </a:ln>
        </p:spPr>
        <p:style>
          <a:lnRef idx="3">
            <a:schemeClr val="lt1"/>
          </a:lnRef>
          <a:fillRef idx="1">
            <a:schemeClr val="dk1"/>
          </a:fillRef>
          <a:effectRef idx="1">
            <a:schemeClr val="dk1"/>
          </a:effectRef>
          <a:fontRef idx="minor">
            <a:schemeClr val="lt1"/>
          </a:fontRef>
        </p:style>
        <p:txBody>
          <a:bodyPr anchor="ctr"/>
          <a:lstStyle/>
          <a:p>
            <a:pPr algn="ctr"/>
            <a:r>
              <a:rPr lang="en-US" sz="2400">
                <a:effectLst>
                  <a:outerShdw blurRad="38100" dist="38100" dir="2700000" algn="tl">
                    <a:srgbClr val="FFFFFF"/>
                  </a:outerShdw>
                </a:effectLst>
              </a:rPr>
              <a:t>expression</a:t>
            </a:r>
            <a:endParaRPr lang="bg-BG" sz="2400">
              <a:effectLst>
                <a:outerShdw blurRad="38100" dist="38100" dir="2700000" algn="tl">
                  <a:srgbClr val="FFFFFF"/>
                </a:outerShdw>
              </a:effectLst>
            </a:endParaRPr>
          </a:p>
        </p:txBody>
      </p:sp>
      <p:sp>
        <p:nvSpPr>
          <p:cNvPr id="1084422" name="AutoShape 6"/>
          <p:cNvSpPr>
            <a:spLocks noChangeArrowheads="1"/>
          </p:cNvSpPr>
          <p:nvPr/>
        </p:nvSpPr>
        <p:spPr bwMode="auto">
          <a:xfrm>
            <a:off x="2268538" y="2781300"/>
            <a:ext cx="2303462" cy="1079500"/>
          </a:xfrm>
          <a:prstGeom prst="wedgeRoundRectCallout">
            <a:avLst>
              <a:gd name="adj1" fmla="val -44764"/>
              <a:gd name="adj2" fmla="val 128088"/>
              <a:gd name="adj3" fmla="val 16667"/>
            </a:avLst>
          </a:prstGeom>
          <a:ln>
            <a:headEnd/>
            <a:tailEnd/>
          </a:ln>
        </p:spPr>
        <p:style>
          <a:lnRef idx="3">
            <a:schemeClr val="lt1"/>
          </a:lnRef>
          <a:fillRef idx="1">
            <a:schemeClr val="dk1"/>
          </a:fillRef>
          <a:effectRef idx="1">
            <a:schemeClr val="dk1"/>
          </a:effectRef>
          <a:fontRef idx="minor">
            <a:schemeClr val="lt1"/>
          </a:fontRef>
        </p:style>
        <p:txBody>
          <a:bodyPr anchor="ctr"/>
          <a:lstStyle/>
          <a:p>
            <a:pPr algn="ctr"/>
            <a:r>
              <a:rPr lang="en-US" sz="2400">
                <a:effectLst>
                  <a:outerShdw blurRad="38100" dist="38100" dir="2700000" algn="tl">
                    <a:srgbClr val="FFFFFF"/>
                  </a:outerShdw>
                </a:effectLst>
              </a:rPr>
              <a:t>body</a:t>
            </a:r>
            <a:endParaRPr lang="bg-BG" sz="2400">
              <a:effectLst>
                <a:outerShdw blurRad="38100" dist="38100" dir="2700000" algn="tl">
                  <a:srgbClr val="FFFFFF"/>
                </a:outerShdw>
              </a:effectLst>
            </a:endParaRPr>
          </a:p>
        </p:txBody>
      </p:sp>
    </p:spTree>
    <p:extLst>
      <p:ext uri="{BB962C8B-B14F-4D97-AF65-F5344CB8AC3E}">
        <p14:creationId xmlns:p14="http://schemas.microsoft.com/office/powerpoint/2010/main" xmlns="" val="159922110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442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844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4421" grpId="0" animBg="1"/>
      <p:bldP spid="1084422"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42" name="Rectangle 2"/>
          <p:cNvSpPr>
            <a:spLocks noGrp="1" noChangeArrowheads="1"/>
          </p:cNvSpPr>
          <p:nvPr>
            <p:ph type="title"/>
          </p:nvPr>
        </p:nvSpPr>
        <p:spPr/>
        <p:txBody>
          <a:bodyPr/>
          <a:lstStyle/>
          <a:p>
            <a:r>
              <a:rPr lang="en-US" smtClean="0">
                <a:latin typeface="Courier New" pitchFamily="49" charset="0"/>
              </a:rPr>
              <a:t>for</a:t>
            </a:r>
            <a:r>
              <a:rPr lang="en-US" smtClean="0"/>
              <a:t> Cycle</a:t>
            </a:r>
            <a:endParaRPr lang="bg-BG" smtClean="0"/>
          </a:p>
        </p:txBody>
      </p:sp>
      <p:sp>
        <p:nvSpPr>
          <p:cNvPr id="1085443" name="Rectangle 3"/>
          <p:cNvSpPr>
            <a:spLocks noGrp="1" noChangeArrowheads="1"/>
          </p:cNvSpPr>
          <p:nvPr>
            <p:ph type="body" idx="1"/>
          </p:nvPr>
        </p:nvSpPr>
        <p:spPr/>
        <p:txBody>
          <a:bodyPr/>
          <a:lstStyle/>
          <a:p>
            <a:pPr>
              <a:lnSpc>
                <a:spcPct val="75000"/>
              </a:lnSpc>
            </a:pPr>
            <a:r>
              <a:rPr lang="en-US" smtClean="0"/>
              <a:t>PHP supports C style for cycles</a:t>
            </a:r>
          </a:p>
          <a:p>
            <a:pPr>
              <a:lnSpc>
                <a:spcPct val="65000"/>
              </a:lnSpc>
            </a:pPr>
            <a:endParaRPr lang="en-US" smtClean="0"/>
          </a:p>
          <a:p>
            <a:pPr lvl="1">
              <a:lnSpc>
                <a:spcPct val="65000"/>
              </a:lnSpc>
            </a:pPr>
            <a:endParaRPr lang="en-US" smtClean="0"/>
          </a:p>
          <a:p>
            <a:pPr lvl="1">
              <a:lnSpc>
                <a:spcPct val="75000"/>
              </a:lnSpc>
            </a:pPr>
            <a:r>
              <a:rPr lang="en-US" smtClean="0"/>
              <a:t>The for cycle requires initialization, iteration and ending condition statement</a:t>
            </a:r>
          </a:p>
          <a:p>
            <a:pPr lvl="2">
              <a:lnSpc>
                <a:spcPct val="75000"/>
              </a:lnSpc>
            </a:pPr>
            <a:r>
              <a:rPr lang="en-US" smtClean="0"/>
              <a:t>None of them are obligatory</a:t>
            </a:r>
          </a:p>
          <a:p>
            <a:pPr lvl="2">
              <a:lnSpc>
                <a:spcPct val="75000"/>
              </a:lnSpc>
            </a:pPr>
            <a:r>
              <a:rPr lang="en-US" smtClean="0"/>
              <a:t>Each statement can consist of multiple comma separated statements</a:t>
            </a:r>
          </a:p>
          <a:p>
            <a:pPr lvl="1">
              <a:lnSpc>
                <a:spcPct val="75000"/>
              </a:lnSpc>
            </a:pPr>
            <a:endParaRPr lang="bg-BG" smtClean="0"/>
          </a:p>
        </p:txBody>
      </p:sp>
      <p:sp>
        <p:nvSpPr>
          <p:cNvPr id="1085444" name="Rectangle 4"/>
          <p:cNvSpPr>
            <a:spLocks noChangeArrowheads="1"/>
          </p:cNvSpPr>
          <p:nvPr/>
        </p:nvSpPr>
        <p:spPr bwMode="auto">
          <a:xfrm>
            <a:off x="759135" y="1447800"/>
            <a:ext cx="7886700" cy="782638"/>
          </a:xfrm>
          <a:prstGeom prst="rect">
            <a:avLst/>
          </a:prstGeom>
          <a:solidFill>
            <a:schemeClr val="bg1">
              <a:alpha val="39999"/>
            </a:schemeClr>
          </a:solidFill>
          <a:ln w="3175" algn="ctr">
            <a:solidFill>
              <a:schemeClr val="hlink"/>
            </a:solidFill>
            <a:miter lim="800000"/>
            <a:headEnd/>
            <a:tailEnd/>
          </a:ln>
          <a:effectLst/>
        </p:spPr>
        <p:txBody>
          <a:bodyPr lIns="144000" tIns="91440" rIns="144000" bIns="109728">
            <a:spAutoFit/>
          </a:bodyPr>
          <a:lstStyle/>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for </a:t>
            </a:r>
            <a:r>
              <a:rPr lang="en-US" sz="2000" dirty="0" smtClean="0">
                <a:solidFill>
                  <a:schemeClr val="tx1"/>
                </a:solidFill>
                <a:effectLst>
                  <a:outerShdw blurRad="38100" dist="38100" dir="2700000" algn="tl">
                    <a:srgbClr val="FFFFFF"/>
                  </a:outerShdw>
                </a:effectLst>
                <a:latin typeface="Courier New" pitchFamily="49" charset="0"/>
              </a:rPr>
              <a:t>($</a:t>
            </a:r>
            <a:r>
              <a:rPr lang="en-US" sz="2000" dirty="0" err="1" smtClean="0">
                <a:solidFill>
                  <a:schemeClr val="tx1"/>
                </a:solidFill>
                <a:effectLst>
                  <a:outerShdw blurRad="38100" dist="38100" dir="2700000" algn="tl">
                    <a:srgbClr val="FFFFFF"/>
                  </a:outerShdw>
                </a:effectLst>
                <a:latin typeface="Courier New" pitchFamily="49" charset="0"/>
              </a:rPr>
              <a:t>i</a:t>
            </a:r>
            <a:r>
              <a:rPr lang="en-US" sz="2000" dirty="0" smtClean="0">
                <a:solidFill>
                  <a:schemeClr val="tx1"/>
                </a:solidFill>
                <a:effectLst>
                  <a:outerShdw blurRad="38100" dist="38100" dir="2700000" algn="tl">
                    <a:srgbClr val="FFFFFF"/>
                  </a:outerShdw>
                </a:effectLst>
                <a:latin typeface="Courier New" pitchFamily="49" charset="0"/>
              </a:rPr>
              <a:t> </a:t>
            </a:r>
            <a:r>
              <a:rPr lang="en-US" sz="2000" dirty="0">
                <a:solidFill>
                  <a:schemeClr val="tx1"/>
                </a:solidFill>
                <a:effectLst>
                  <a:outerShdw blurRad="38100" dist="38100" dir="2700000" algn="tl">
                    <a:srgbClr val="FFFFFF"/>
                  </a:outerShdw>
                </a:effectLst>
                <a:latin typeface="Courier New" pitchFamily="49" charset="0"/>
              </a:rPr>
              <a:t>= 0; $i &lt; 10; $</a:t>
            </a:r>
            <a:r>
              <a:rPr lang="en-US" sz="2000" dirty="0" err="1">
                <a:solidFill>
                  <a:schemeClr val="tx1"/>
                </a:solidFill>
                <a:effectLst>
                  <a:outerShdw blurRad="38100" dist="38100" dir="2700000" algn="tl">
                    <a:srgbClr val="FFFFFF"/>
                  </a:outerShdw>
                </a:effectLst>
                <a:latin typeface="Courier New" pitchFamily="49" charset="0"/>
              </a:rPr>
              <a:t>i</a:t>
            </a:r>
            <a:r>
              <a:rPr lang="en-US" sz="2000" dirty="0" smtClean="0">
                <a:solidFill>
                  <a:schemeClr val="tx1"/>
                </a:solidFill>
                <a:effectLst>
                  <a:outerShdw blurRad="38100" dist="38100" dir="2700000" algn="tl">
                    <a:srgbClr val="FFFFFF"/>
                  </a:outerShdw>
                </a:effectLst>
                <a:latin typeface="Courier New" pitchFamily="49" charset="0"/>
              </a:rPr>
              <a:t>++)</a:t>
            </a:r>
            <a:endParaRPr lang="en-US" sz="2000" dirty="0">
              <a:solidFill>
                <a:schemeClr val="tx1"/>
              </a:solidFill>
              <a:effectLst>
                <a:outerShdw blurRad="38100" dist="38100" dir="2700000" algn="tl">
                  <a:srgbClr val="FFFFFF"/>
                </a:outerShdw>
              </a:effectLst>
              <a:latin typeface="Courier New" pitchFamily="49" charset="0"/>
            </a:endParaRPr>
          </a:p>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	echo $i;</a:t>
            </a:r>
          </a:p>
        </p:txBody>
      </p:sp>
      <p:sp>
        <p:nvSpPr>
          <p:cNvPr id="1085445" name="Rectangle 5"/>
          <p:cNvSpPr>
            <a:spLocks noChangeArrowheads="1"/>
          </p:cNvSpPr>
          <p:nvPr/>
        </p:nvSpPr>
        <p:spPr bwMode="auto">
          <a:xfrm>
            <a:off x="684213" y="4966561"/>
            <a:ext cx="7886700" cy="1434239"/>
          </a:xfrm>
          <a:prstGeom prst="rect">
            <a:avLst/>
          </a:prstGeom>
          <a:solidFill>
            <a:schemeClr val="bg1">
              <a:alpha val="39999"/>
            </a:schemeClr>
          </a:solidFill>
          <a:ln w="3175" algn="ctr">
            <a:solidFill>
              <a:schemeClr val="hlink"/>
            </a:solidFill>
            <a:miter lim="800000"/>
            <a:headEnd/>
            <a:tailEnd/>
          </a:ln>
          <a:effectLst/>
        </p:spPr>
        <p:txBody>
          <a:bodyPr lIns="144000" tIns="91440" rIns="144000" bIns="109728">
            <a:spAutoFit/>
          </a:bodyPr>
          <a:lstStyle/>
          <a:p>
            <a:pPr>
              <a:defRPr/>
            </a:pPr>
            <a:r>
              <a:rPr lang="en-US" sz="2000" dirty="0">
                <a:solidFill>
                  <a:schemeClr val="tx1"/>
                </a:solidFill>
                <a:effectLst>
                  <a:outerShdw blurRad="38100" dist="38100" dir="2700000" algn="tl">
                    <a:srgbClr val="FFFFFF"/>
                  </a:outerShdw>
                </a:effectLst>
                <a:latin typeface="Courier New" pitchFamily="49" charset="0"/>
              </a:rPr>
              <a:t>for </a:t>
            </a:r>
            <a:r>
              <a:rPr lang="en-US" sz="2000" dirty="0" smtClean="0">
                <a:solidFill>
                  <a:schemeClr val="tx1"/>
                </a:solidFill>
                <a:effectLst>
                  <a:outerShdw blurRad="38100" dist="38100" dir="2700000" algn="tl">
                    <a:srgbClr val="FFFFFF"/>
                  </a:outerShdw>
                </a:effectLst>
                <a:latin typeface="Courier New" pitchFamily="49" charset="0"/>
              </a:rPr>
              <a:t>($</a:t>
            </a:r>
            <a:r>
              <a:rPr lang="en-US" sz="2000" dirty="0">
                <a:solidFill>
                  <a:schemeClr val="tx1"/>
                </a:solidFill>
                <a:effectLst>
                  <a:outerShdw blurRad="38100" dist="38100" dir="2700000" algn="tl">
                    <a:srgbClr val="FFFFFF"/>
                  </a:outerShdw>
                </a:effectLst>
                <a:latin typeface="Courier New" pitchFamily="49" charset="0"/>
              </a:rPr>
              <a:t>i = 0, $j = 10; ; $i++, $j-</a:t>
            </a:r>
            <a:r>
              <a:rPr lang="en-US" sz="2000" dirty="0" smtClean="0">
                <a:solidFill>
                  <a:schemeClr val="tx1"/>
                </a:solidFill>
                <a:effectLst>
                  <a:outerShdw blurRad="38100" dist="38100" dir="2700000" algn="tl">
                    <a:srgbClr val="FFFFFF"/>
                  </a:outerShdw>
                </a:effectLst>
                <a:latin typeface="Courier New" pitchFamily="49" charset="0"/>
              </a:rPr>
              <a:t>-)</a:t>
            </a:r>
            <a:endParaRPr lang="en-US" sz="2000" dirty="0">
              <a:solidFill>
                <a:schemeClr val="tx1"/>
              </a:solidFill>
              <a:effectLst>
                <a:outerShdw blurRad="38100" dist="38100" dir="2700000" algn="tl">
                  <a:srgbClr val="FFFFFF"/>
                </a:outerShdw>
              </a:effectLst>
              <a:latin typeface="Courier New" pitchFamily="49" charset="0"/>
            </a:endParaRPr>
          </a:p>
          <a:p>
            <a:pPr>
              <a:defRPr/>
            </a:pPr>
            <a:r>
              <a:rPr lang="en-US" sz="2000" dirty="0">
                <a:solidFill>
                  <a:schemeClr val="tx1"/>
                </a:solidFill>
                <a:effectLst>
                  <a:outerShdw blurRad="38100" dist="38100" dir="2700000" algn="tl">
                    <a:srgbClr val="FFFFFF"/>
                  </a:outerShdw>
                </a:effectLst>
                <a:latin typeface="Courier New" pitchFamily="49" charset="0"/>
              </a:rPr>
              <a:t>	if </a:t>
            </a:r>
            <a:r>
              <a:rPr lang="en-US" sz="2000" dirty="0" smtClean="0">
                <a:solidFill>
                  <a:schemeClr val="tx1"/>
                </a:solidFill>
                <a:effectLst>
                  <a:outerShdw blurRad="38100" dist="38100" dir="2700000" algn="tl">
                    <a:srgbClr val="FFFFFF"/>
                  </a:outerShdw>
                </a:effectLst>
                <a:latin typeface="Courier New" pitchFamily="49" charset="0"/>
              </a:rPr>
              <a:t>( $</a:t>
            </a:r>
            <a:r>
              <a:rPr lang="en-US" sz="2000" dirty="0">
                <a:solidFill>
                  <a:schemeClr val="tx1"/>
                </a:solidFill>
                <a:effectLst>
                  <a:outerShdw blurRad="38100" dist="38100" dir="2700000" algn="tl">
                    <a:srgbClr val="FFFFFF"/>
                  </a:outerShdw>
                </a:effectLst>
                <a:latin typeface="Courier New" pitchFamily="49" charset="0"/>
              </a:rPr>
              <a:t>j &gt; $</a:t>
            </a:r>
            <a:r>
              <a:rPr lang="en-US" sz="2000" dirty="0" err="1" smtClean="0">
                <a:solidFill>
                  <a:schemeClr val="tx1"/>
                </a:solidFill>
                <a:effectLst>
                  <a:outerShdw blurRad="38100" dist="38100" dir="2700000" algn="tl">
                    <a:srgbClr val="FFFFFF"/>
                  </a:outerShdw>
                </a:effectLst>
                <a:latin typeface="Courier New" pitchFamily="49" charset="0"/>
              </a:rPr>
              <a:t>i</a:t>
            </a:r>
            <a:r>
              <a:rPr lang="en-US" sz="2000" dirty="0" smtClean="0">
                <a:solidFill>
                  <a:schemeClr val="tx1"/>
                </a:solidFill>
                <a:effectLst>
                  <a:outerShdw blurRad="38100" dist="38100" dir="2700000" algn="tl">
                    <a:srgbClr val="FFFFFF"/>
                  </a:outerShdw>
                </a:effectLst>
                <a:latin typeface="Courier New" pitchFamily="49" charset="0"/>
              </a:rPr>
              <a:t> ) </a:t>
            </a:r>
            <a:endParaRPr lang="en-US" sz="2000" dirty="0">
              <a:solidFill>
                <a:schemeClr val="tx1"/>
              </a:solidFill>
              <a:effectLst>
                <a:outerShdw blurRad="38100" dist="38100" dir="2700000" algn="tl">
                  <a:srgbClr val="FFFFFF"/>
                </a:outerShdw>
              </a:effectLst>
              <a:latin typeface="Courier New" pitchFamily="49" charset="0"/>
            </a:endParaRPr>
          </a:p>
          <a:p>
            <a:pPr>
              <a:defRPr/>
            </a:pPr>
            <a:r>
              <a:rPr lang="en-US" sz="2000" dirty="0">
                <a:solidFill>
                  <a:schemeClr val="tx1"/>
                </a:solidFill>
                <a:effectLst>
                  <a:outerShdw blurRad="38100" dist="38100" dir="2700000" algn="tl">
                    <a:srgbClr val="FFFFFF"/>
                  </a:outerShdw>
                </a:effectLst>
                <a:latin typeface="Courier New" pitchFamily="49" charset="0"/>
              </a:rPr>
              <a:t>		echo $i; </a:t>
            </a:r>
          </a:p>
          <a:p>
            <a:pPr>
              <a:defRPr/>
            </a:pPr>
            <a:r>
              <a:rPr lang="en-US" sz="2000" dirty="0">
                <a:solidFill>
                  <a:schemeClr val="tx1"/>
                </a:solidFill>
                <a:effectLst>
                  <a:outerShdw blurRad="38100" dist="38100" dir="2700000" algn="tl">
                    <a:srgbClr val="FFFFFF"/>
                  </a:outerShdw>
                </a:effectLst>
                <a:latin typeface="Courier New" pitchFamily="49" charset="0"/>
              </a:rPr>
              <a:t>	else </a:t>
            </a:r>
            <a:r>
              <a:rPr lang="en-US" sz="2000" dirty="0" smtClean="0">
                <a:solidFill>
                  <a:schemeClr val="tx1"/>
                </a:solidFill>
                <a:effectLst>
                  <a:outerShdw blurRad="38100" dist="38100" dir="2700000" algn="tl">
                    <a:srgbClr val="FFFFFF"/>
                  </a:outerShdw>
                </a:effectLst>
                <a:latin typeface="Courier New" pitchFamily="49" charset="0"/>
              </a:rPr>
              <a:t>break</a:t>
            </a:r>
            <a:r>
              <a:rPr lang="en-US" sz="2000" dirty="0">
                <a:solidFill>
                  <a:schemeClr val="tx1"/>
                </a:solidFill>
                <a:effectLst>
                  <a:outerShdw blurRad="38100" dist="38100" dir="2700000" algn="tl">
                    <a:srgbClr val="FFFFFF"/>
                  </a:outerShdw>
                </a:effectLst>
                <a:latin typeface="Courier New" pitchFamily="49" charset="0"/>
              </a:rPr>
              <a:t>;</a:t>
            </a:r>
          </a:p>
        </p:txBody>
      </p:sp>
      <p:sp>
        <p:nvSpPr>
          <p:cNvPr id="1085446" name="AutoShape 6"/>
          <p:cNvSpPr>
            <a:spLocks noChangeArrowheads="1"/>
          </p:cNvSpPr>
          <p:nvPr/>
        </p:nvSpPr>
        <p:spPr bwMode="auto">
          <a:xfrm>
            <a:off x="3657600" y="2438400"/>
            <a:ext cx="2303462" cy="1079500"/>
          </a:xfrm>
          <a:prstGeom prst="wedgeRoundRectCallout">
            <a:avLst>
              <a:gd name="adj1" fmla="val -87079"/>
              <a:gd name="adj2" fmla="val -63972"/>
              <a:gd name="adj3" fmla="val 16667"/>
            </a:avLst>
          </a:prstGeom>
          <a:ln>
            <a:headEnd/>
            <a:tailEnd/>
          </a:ln>
        </p:spPr>
        <p:style>
          <a:lnRef idx="3">
            <a:schemeClr val="lt1"/>
          </a:lnRef>
          <a:fillRef idx="1">
            <a:schemeClr val="dk1"/>
          </a:fillRef>
          <a:effectRef idx="1">
            <a:schemeClr val="dk1"/>
          </a:effectRef>
          <a:fontRef idx="minor">
            <a:schemeClr val="lt1"/>
          </a:fontRef>
        </p:style>
        <p:txBody>
          <a:bodyPr anchor="ctr"/>
          <a:lstStyle/>
          <a:p>
            <a:pPr algn="ctr"/>
            <a:r>
              <a:rPr lang="en-US" sz="2400">
                <a:effectLst>
                  <a:outerShdw blurRad="38100" dist="38100" dir="2700000" algn="tl">
                    <a:srgbClr val="FFFFFF"/>
                  </a:outerShdw>
                </a:effectLst>
              </a:rPr>
              <a:t>body</a:t>
            </a:r>
            <a:endParaRPr lang="bg-BG" sz="2400">
              <a:effectLst>
                <a:outerShdw blurRad="38100" dist="38100" dir="2700000" algn="tl">
                  <a:srgbClr val="FFFFFF"/>
                </a:outerShdw>
              </a:effectLst>
            </a:endParaRPr>
          </a:p>
        </p:txBody>
      </p:sp>
      <p:sp>
        <p:nvSpPr>
          <p:cNvPr id="1085447" name="AutoShape 7"/>
          <p:cNvSpPr>
            <a:spLocks noChangeArrowheads="1"/>
          </p:cNvSpPr>
          <p:nvPr/>
        </p:nvSpPr>
        <p:spPr bwMode="auto">
          <a:xfrm>
            <a:off x="1295400" y="3505200"/>
            <a:ext cx="2303463" cy="1079500"/>
          </a:xfrm>
          <a:prstGeom prst="wedgeRoundRectCallout">
            <a:avLst>
              <a:gd name="adj1" fmla="val -17125"/>
              <a:gd name="adj2" fmla="val -208088"/>
              <a:gd name="adj3" fmla="val 16667"/>
            </a:avLst>
          </a:prstGeom>
          <a:ln>
            <a:headEnd/>
            <a:tailEnd/>
          </a:ln>
        </p:spPr>
        <p:style>
          <a:lnRef idx="3">
            <a:schemeClr val="lt1"/>
          </a:lnRef>
          <a:fillRef idx="1">
            <a:schemeClr val="dk1"/>
          </a:fillRef>
          <a:effectRef idx="1">
            <a:schemeClr val="dk1"/>
          </a:effectRef>
          <a:fontRef idx="minor">
            <a:schemeClr val="lt1"/>
          </a:fontRef>
        </p:style>
        <p:txBody>
          <a:bodyPr anchor="ctr"/>
          <a:lstStyle/>
          <a:p>
            <a:pPr algn="ctr"/>
            <a:r>
              <a:rPr lang="en-US" sz="2400">
                <a:effectLst>
                  <a:outerShdw blurRad="38100" dist="38100" dir="2700000" algn="tl">
                    <a:srgbClr val="FFFFFF"/>
                  </a:outerShdw>
                </a:effectLst>
              </a:rPr>
              <a:t>initialization</a:t>
            </a:r>
            <a:endParaRPr lang="bg-BG" sz="2400">
              <a:effectLst>
                <a:outerShdw blurRad="38100" dist="38100" dir="2700000" algn="tl">
                  <a:srgbClr val="FFFFFF"/>
                </a:outerShdw>
              </a:effectLst>
            </a:endParaRPr>
          </a:p>
        </p:txBody>
      </p:sp>
      <p:sp>
        <p:nvSpPr>
          <p:cNvPr id="1085448" name="AutoShape 8"/>
          <p:cNvSpPr>
            <a:spLocks noChangeArrowheads="1"/>
          </p:cNvSpPr>
          <p:nvPr/>
        </p:nvSpPr>
        <p:spPr bwMode="auto">
          <a:xfrm>
            <a:off x="2590800" y="3505200"/>
            <a:ext cx="2303462" cy="1079500"/>
          </a:xfrm>
          <a:prstGeom prst="wedgeRoundRectCallout">
            <a:avLst>
              <a:gd name="adj1" fmla="val -19676"/>
              <a:gd name="adj2" fmla="val -202500"/>
              <a:gd name="adj3" fmla="val 16667"/>
            </a:avLst>
          </a:prstGeom>
          <a:ln>
            <a:headEnd/>
            <a:tailEnd/>
          </a:ln>
        </p:spPr>
        <p:style>
          <a:lnRef idx="3">
            <a:schemeClr val="lt1"/>
          </a:lnRef>
          <a:fillRef idx="1">
            <a:schemeClr val="dk1"/>
          </a:fillRef>
          <a:effectRef idx="1">
            <a:schemeClr val="dk1"/>
          </a:effectRef>
          <a:fontRef idx="minor">
            <a:schemeClr val="lt1"/>
          </a:fontRef>
        </p:style>
        <p:txBody>
          <a:bodyPr anchor="ctr"/>
          <a:lstStyle/>
          <a:p>
            <a:pPr algn="ctr"/>
            <a:r>
              <a:rPr lang="en-US" sz="2400">
                <a:effectLst>
                  <a:outerShdw blurRad="38100" dist="38100" dir="2700000" algn="tl">
                    <a:srgbClr val="FFFFFF"/>
                  </a:outerShdw>
                </a:effectLst>
              </a:rPr>
              <a:t>end condition</a:t>
            </a:r>
            <a:endParaRPr lang="bg-BG" sz="2400">
              <a:effectLst>
                <a:outerShdw blurRad="38100" dist="38100" dir="2700000" algn="tl">
                  <a:srgbClr val="FFFFFF"/>
                </a:outerShdw>
              </a:effectLst>
            </a:endParaRPr>
          </a:p>
        </p:txBody>
      </p:sp>
      <p:sp>
        <p:nvSpPr>
          <p:cNvPr id="1085449" name="AutoShape 9"/>
          <p:cNvSpPr>
            <a:spLocks noChangeArrowheads="1"/>
          </p:cNvSpPr>
          <p:nvPr/>
        </p:nvSpPr>
        <p:spPr bwMode="auto">
          <a:xfrm>
            <a:off x="3886200" y="3581400"/>
            <a:ext cx="2303463" cy="1079500"/>
          </a:xfrm>
          <a:prstGeom prst="wedgeRoundRectCallout">
            <a:avLst>
              <a:gd name="adj1" fmla="val -16162"/>
              <a:gd name="adj2" fmla="val -209264"/>
              <a:gd name="adj3" fmla="val 16667"/>
            </a:avLst>
          </a:prstGeom>
          <a:ln>
            <a:headEnd/>
            <a:tailEnd/>
          </a:ln>
        </p:spPr>
        <p:style>
          <a:lnRef idx="3">
            <a:schemeClr val="lt1"/>
          </a:lnRef>
          <a:fillRef idx="1">
            <a:schemeClr val="dk1"/>
          </a:fillRef>
          <a:effectRef idx="1">
            <a:schemeClr val="dk1"/>
          </a:effectRef>
          <a:fontRef idx="minor">
            <a:schemeClr val="lt1"/>
          </a:fontRef>
        </p:style>
        <p:txBody>
          <a:bodyPr anchor="ctr"/>
          <a:lstStyle/>
          <a:p>
            <a:pPr algn="ctr"/>
            <a:r>
              <a:rPr lang="en-US" sz="2400" dirty="0">
                <a:effectLst>
                  <a:outerShdw blurRad="38100" dist="38100" dir="2700000" algn="tl">
                    <a:srgbClr val="FFFFFF"/>
                  </a:outerShdw>
                </a:effectLst>
              </a:rPr>
              <a:t>iteration</a:t>
            </a:r>
            <a:endParaRPr lang="bg-BG" sz="2400" dirty="0">
              <a:effectLst>
                <a:outerShdw blurRad="38100" dist="38100" dir="2700000" algn="tl">
                  <a:srgbClr val="FFFFFF"/>
                </a:outerShdw>
              </a:effectLst>
            </a:endParaRPr>
          </a:p>
        </p:txBody>
      </p:sp>
    </p:spTree>
    <p:extLst>
      <p:ext uri="{BB962C8B-B14F-4D97-AF65-F5344CB8AC3E}">
        <p14:creationId xmlns:p14="http://schemas.microsoft.com/office/powerpoint/2010/main" xmlns="" val="47731646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544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85448"/>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1085447"/>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85449"/>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1085448"/>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85446"/>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108544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46" grpId="0" animBg="1"/>
      <p:bldP spid="1085447" grpId="0" animBg="1"/>
      <p:bldP spid="1085447" grpId="1" animBg="1"/>
      <p:bldP spid="1085448" grpId="0" animBg="1"/>
      <p:bldP spid="1085448" grpId="1" animBg="1"/>
      <p:bldP spid="1085449" grpId="0" animBg="1"/>
      <p:bldP spid="1085449"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ctrTitle"/>
          </p:nvPr>
        </p:nvSpPr>
        <p:spPr>
          <a:xfrm>
            <a:off x="1187450" y="2763838"/>
            <a:ext cx="6480175" cy="12414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ctr">
              <a:lnSpc>
                <a:spcPct val="110000"/>
              </a:lnSpc>
            </a:pPr>
            <a:r>
              <a:rPr lang="en-US" smtClean="0"/>
              <a:t>Web applications</a:t>
            </a:r>
            <a:endParaRPr lang="bg-BG" smtClean="0"/>
          </a:p>
        </p:txBody>
      </p:sp>
    </p:spTree>
    <p:extLst>
      <p:ext uri="{BB962C8B-B14F-4D97-AF65-F5344CB8AC3E}">
        <p14:creationId xmlns:p14="http://schemas.microsoft.com/office/powerpoint/2010/main" xmlns="" val="127760913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6466" name="Rectangle 2"/>
          <p:cNvSpPr>
            <a:spLocks noGrp="1" noChangeArrowheads="1"/>
          </p:cNvSpPr>
          <p:nvPr>
            <p:ph type="title"/>
          </p:nvPr>
        </p:nvSpPr>
        <p:spPr/>
        <p:txBody>
          <a:bodyPr/>
          <a:lstStyle/>
          <a:p>
            <a:r>
              <a:rPr lang="en-US" smtClean="0">
                <a:latin typeface="Courier New" pitchFamily="49" charset="0"/>
              </a:rPr>
              <a:t>foreach</a:t>
            </a:r>
            <a:r>
              <a:rPr lang="en-US" smtClean="0"/>
              <a:t> </a:t>
            </a:r>
            <a:endParaRPr lang="bg-BG" smtClean="0"/>
          </a:p>
        </p:txBody>
      </p:sp>
      <p:sp>
        <p:nvSpPr>
          <p:cNvPr id="1086467" name="Rectangle 3"/>
          <p:cNvSpPr>
            <a:spLocks noGrp="1" noChangeArrowheads="1"/>
          </p:cNvSpPr>
          <p:nvPr>
            <p:ph type="body" idx="1"/>
          </p:nvPr>
        </p:nvSpPr>
        <p:spPr/>
        <p:txBody>
          <a:bodyPr/>
          <a:lstStyle/>
          <a:p>
            <a:r>
              <a:rPr lang="en-US" smtClean="0"/>
              <a:t>Foreach is used to iterate over arrays</a:t>
            </a:r>
          </a:p>
          <a:p>
            <a:endParaRPr lang="en-US" smtClean="0"/>
          </a:p>
          <a:p>
            <a:endParaRPr lang="en-US" smtClean="0"/>
          </a:p>
          <a:p>
            <a:pPr lvl="1"/>
            <a:r>
              <a:rPr lang="en-US" smtClean="0"/>
              <a:t>For each element in the array the body of the cycle will be called </a:t>
            </a:r>
          </a:p>
          <a:p>
            <a:pPr lvl="2"/>
            <a:r>
              <a:rPr lang="en-US" smtClean="0">
                <a:latin typeface="Courier New" pitchFamily="49" charset="0"/>
              </a:rPr>
              <a:t>$value</a:t>
            </a:r>
            <a:r>
              <a:rPr lang="en-US" smtClean="0"/>
              <a:t> will be assigned the value of the current element in the array</a:t>
            </a:r>
            <a:endParaRPr lang="bg-BG" smtClean="0"/>
          </a:p>
        </p:txBody>
      </p:sp>
      <p:sp>
        <p:nvSpPr>
          <p:cNvPr id="1086468" name="Rectangle 4"/>
          <p:cNvSpPr>
            <a:spLocks noChangeArrowheads="1"/>
          </p:cNvSpPr>
          <p:nvPr/>
        </p:nvSpPr>
        <p:spPr bwMode="auto">
          <a:xfrm>
            <a:off x="755650" y="1844675"/>
            <a:ext cx="7886700" cy="1084143"/>
          </a:xfrm>
          <a:prstGeom prst="rect">
            <a:avLst/>
          </a:prstGeom>
          <a:solidFill>
            <a:schemeClr val="bg1">
              <a:alpha val="39999"/>
            </a:schemeClr>
          </a:solidFill>
          <a:ln w="3175" algn="ctr">
            <a:solidFill>
              <a:schemeClr val="hlink"/>
            </a:solidFill>
            <a:miter lim="800000"/>
            <a:headEnd/>
            <a:tailEnd/>
          </a:ln>
          <a:effectLst/>
        </p:spPr>
        <p:txBody>
          <a:bodyPr lIns="144000" tIns="91440" rIns="144000" bIns="109728">
            <a:spAutoFit/>
          </a:bodyPr>
          <a:lstStyle/>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a:t>
            </a:r>
            <a:r>
              <a:rPr lang="en-US" sz="2000" dirty="0" err="1">
                <a:solidFill>
                  <a:schemeClr val="tx1"/>
                </a:solidFill>
                <a:effectLst>
                  <a:outerShdw blurRad="38100" dist="38100" dir="2700000" algn="tl">
                    <a:srgbClr val="FFFFFF"/>
                  </a:outerShdw>
                </a:effectLst>
                <a:latin typeface="Courier New" pitchFamily="49" charset="0"/>
              </a:rPr>
              <a:t>arr</a:t>
            </a:r>
            <a:r>
              <a:rPr lang="en-US" sz="2000" dirty="0">
                <a:solidFill>
                  <a:schemeClr val="tx1"/>
                </a:solidFill>
                <a:effectLst>
                  <a:outerShdw blurRad="38100" dist="38100" dir="2700000" algn="tl">
                    <a:srgbClr val="FFFFFF"/>
                  </a:outerShdw>
                </a:effectLst>
                <a:latin typeface="Courier New" pitchFamily="49" charset="0"/>
              </a:rPr>
              <a:t> = array </a:t>
            </a:r>
            <a:r>
              <a:rPr lang="en-US" sz="2000" dirty="0" smtClean="0">
                <a:solidFill>
                  <a:schemeClr val="tx1"/>
                </a:solidFill>
                <a:effectLst>
                  <a:outerShdw blurRad="38100" dist="38100" dir="2700000" algn="tl">
                    <a:srgbClr val="FFFFFF"/>
                  </a:outerShdw>
                </a:effectLst>
                <a:latin typeface="Courier New" pitchFamily="49" charset="0"/>
              </a:rPr>
              <a:t>(1,1,2,3,5,8);</a:t>
            </a:r>
            <a:endParaRPr lang="en-US" sz="2000" dirty="0">
              <a:solidFill>
                <a:schemeClr val="tx1"/>
              </a:solidFill>
              <a:effectLst>
                <a:outerShdw blurRad="38100" dist="38100" dir="2700000" algn="tl">
                  <a:srgbClr val="FFFFFF"/>
                </a:outerShdw>
              </a:effectLst>
              <a:latin typeface="Courier New" pitchFamily="49" charset="0"/>
            </a:endParaRPr>
          </a:p>
          <a:p>
            <a:pPr>
              <a:lnSpc>
                <a:spcPct val="95000"/>
              </a:lnSpc>
              <a:defRPr/>
            </a:pPr>
            <a:r>
              <a:rPr lang="en-US" sz="2000" dirty="0" err="1">
                <a:solidFill>
                  <a:schemeClr val="tx1"/>
                </a:solidFill>
                <a:effectLst>
                  <a:outerShdw blurRad="38100" dist="38100" dir="2700000" algn="tl">
                    <a:srgbClr val="FFFFFF"/>
                  </a:outerShdw>
                </a:effectLst>
                <a:latin typeface="Courier New" pitchFamily="49" charset="0"/>
              </a:rPr>
              <a:t>foreach</a:t>
            </a:r>
            <a:r>
              <a:rPr lang="en-US" sz="2000" dirty="0">
                <a:solidFill>
                  <a:schemeClr val="tx1"/>
                </a:solidFill>
                <a:effectLst>
                  <a:outerShdw blurRad="38100" dist="38100" dir="2700000" algn="tl">
                    <a:srgbClr val="FFFFFF"/>
                  </a:outerShdw>
                </a:effectLst>
                <a:latin typeface="Courier New" pitchFamily="49" charset="0"/>
              </a:rPr>
              <a:t> </a:t>
            </a:r>
            <a:r>
              <a:rPr lang="en-US" sz="2000" dirty="0" smtClean="0">
                <a:solidFill>
                  <a:schemeClr val="tx1"/>
                </a:solidFill>
                <a:effectLst>
                  <a:outerShdw blurRad="38100" dist="38100" dir="2700000" algn="tl">
                    <a:srgbClr val="FFFFFF"/>
                  </a:outerShdw>
                </a:effectLst>
                <a:latin typeface="Courier New" pitchFamily="49" charset="0"/>
              </a:rPr>
              <a:t>($</a:t>
            </a:r>
            <a:r>
              <a:rPr lang="en-US" sz="2000" dirty="0" err="1">
                <a:solidFill>
                  <a:schemeClr val="tx1"/>
                </a:solidFill>
                <a:effectLst>
                  <a:outerShdw blurRad="38100" dist="38100" dir="2700000" algn="tl">
                    <a:srgbClr val="FFFFFF"/>
                  </a:outerShdw>
                </a:effectLst>
                <a:latin typeface="Courier New" pitchFamily="49" charset="0"/>
              </a:rPr>
              <a:t>arr</a:t>
            </a:r>
            <a:r>
              <a:rPr lang="en-US" sz="2000" dirty="0">
                <a:solidFill>
                  <a:schemeClr val="tx1"/>
                </a:solidFill>
                <a:effectLst>
                  <a:outerShdw blurRad="38100" dist="38100" dir="2700000" algn="tl">
                    <a:srgbClr val="FFFFFF"/>
                  </a:outerShdw>
                </a:effectLst>
                <a:latin typeface="Courier New" pitchFamily="49" charset="0"/>
              </a:rPr>
              <a:t> as $</a:t>
            </a:r>
            <a:r>
              <a:rPr lang="en-US" sz="2000" dirty="0" smtClean="0">
                <a:solidFill>
                  <a:schemeClr val="tx1"/>
                </a:solidFill>
                <a:effectLst>
                  <a:outerShdw blurRad="38100" dist="38100" dir="2700000" algn="tl">
                    <a:srgbClr val="FFFFFF"/>
                  </a:outerShdw>
                </a:effectLst>
                <a:latin typeface="Courier New" pitchFamily="49" charset="0"/>
              </a:rPr>
              <a:t>value)</a:t>
            </a:r>
            <a:endParaRPr lang="en-US" sz="2000" dirty="0">
              <a:solidFill>
                <a:schemeClr val="tx1"/>
              </a:solidFill>
              <a:effectLst>
                <a:outerShdw blurRad="38100" dist="38100" dir="2700000" algn="tl">
                  <a:srgbClr val="FFFFFF"/>
                </a:outerShdw>
              </a:effectLst>
              <a:latin typeface="Courier New" pitchFamily="49" charset="0"/>
            </a:endParaRPr>
          </a:p>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	echo $value;</a:t>
            </a:r>
          </a:p>
        </p:txBody>
      </p:sp>
    </p:spTree>
    <p:extLst>
      <p:ext uri="{BB962C8B-B14F-4D97-AF65-F5344CB8AC3E}">
        <p14:creationId xmlns:p14="http://schemas.microsoft.com/office/powerpoint/2010/main" xmlns="" val="212058903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7490" name="Rectangle 2"/>
          <p:cNvSpPr>
            <a:spLocks noGrp="1" noChangeArrowheads="1"/>
          </p:cNvSpPr>
          <p:nvPr>
            <p:ph type="title"/>
          </p:nvPr>
        </p:nvSpPr>
        <p:spPr/>
        <p:txBody>
          <a:bodyPr/>
          <a:lstStyle/>
          <a:p>
            <a:pPr>
              <a:lnSpc>
                <a:spcPct val="75000"/>
              </a:lnSpc>
            </a:pPr>
            <a:r>
              <a:rPr lang="en-US" sz="3600" smtClean="0">
                <a:latin typeface="Courier New" pitchFamily="49" charset="0"/>
              </a:rPr>
              <a:t>foreach</a:t>
            </a:r>
            <a:r>
              <a:rPr lang="en-US" sz="3600" smtClean="0"/>
              <a:t> and Associative Arrays</a:t>
            </a:r>
            <a:endParaRPr lang="bg-BG" sz="3600" smtClean="0"/>
          </a:p>
        </p:txBody>
      </p:sp>
      <p:sp>
        <p:nvSpPr>
          <p:cNvPr id="1087491" name="Rectangle 3"/>
          <p:cNvSpPr>
            <a:spLocks noGrp="1" noChangeArrowheads="1"/>
          </p:cNvSpPr>
          <p:nvPr>
            <p:ph type="body" idx="1"/>
          </p:nvPr>
        </p:nvSpPr>
        <p:spPr/>
        <p:txBody>
          <a:bodyPr/>
          <a:lstStyle/>
          <a:p>
            <a:r>
              <a:rPr lang="en-US" smtClean="0"/>
              <a:t>Foreach has second form</a:t>
            </a:r>
          </a:p>
          <a:p>
            <a:endParaRPr lang="en-US" smtClean="0"/>
          </a:p>
          <a:p>
            <a:endParaRPr lang="en-US" smtClean="0"/>
          </a:p>
          <a:p>
            <a:pPr lvl="1"/>
            <a:r>
              <a:rPr lang="en-US" smtClean="0"/>
              <a:t>Allows you to access the key, corresponding to the value in the array</a:t>
            </a:r>
            <a:endParaRPr lang="bg-BG" smtClean="0"/>
          </a:p>
        </p:txBody>
      </p:sp>
      <p:sp>
        <p:nvSpPr>
          <p:cNvPr id="1087492" name="Rectangle 4"/>
          <p:cNvSpPr>
            <a:spLocks noChangeArrowheads="1"/>
          </p:cNvSpPr>
          <p:nvPr/>
        </p:nvSpPr>
        <p:spPr bwMode="auto">
          <a:xfrm>
            <a:off x="755650" y="1844675"/>
            <a:ext cx="7886700" cy="1084143"/>
          </a:xfrm>
          <a:prstGeom prst="rect">
            <a:avLst/>
          </a:prstGeom>
          <a:solidFill>
            <a:schemeClr val="bg1">
              <a:alpha val="39999"/>
            </a:schemeClr>
          </a:solidFill>
          <a:ln w="3175" algn="ctr">
            <a:solidFill>
              <a:schemeClr val="hlink"/>
            </a:solidFill>
            <a:miter lim="800000"/>
            <a:headEnd/>
            <a:tailEnd/>
          </a:ln>
          <a:effectLst/>
        </p:spPr>
        <p:txBody>
          <a:bodyPr lIns="144000" tIns="91440" rIns="144000" bIns="109728">
            <a:spAutoFit/>
          </a:bodyPr>
          <a:lstStyle/>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a:t>
            </a:r>
            <a:r>
              <a:rPr lang="en-US" sz="2000" dirty="0" err="1">
                <a:solidFill>
                  <a:schemeClr val="tx1"/>
                </a:solidFill>
                <a:effectLst>
                  <a:outerShdw blurRad="38100" dist="38100" dir="2700000" algn="tl">
                    <a:srgbClr val="FFFFFF"/>
                  </a:outerShdw>
                </a:effectLst>
                <a:latin typeface="Courier New" pitchFamily="49" charset="0"/>
              </a:rPr>
              <a:t>arr</a:t>
            </a:r>
            <a:r>
              <a:rPr lang="en-US" sz="2000" dirty="0">
                <a:solidFill>
                  <a:schemeClr val="tx1"/>
                </a:solidFill>
                <a:effectLst>
                  <a:outerShdw blurRad="38100" dist="38100" dir="2700000" algn="tl">
                    <a:srgbClr val="FFFFFF"/>
                  </a:outerShdw>
                </a:effectLst>
                <a:latin typeface="Courier New" pitchFamily="49" charset="0"/>
              </a:rPr>
              <a:t> = array </a:t>
            </a:r>
            <a:r>
              <a:rPr lang="en-US" sz="2000" dirty="0" smtClean="0">
                <a:solidFill>
                  <a:schemeClr val="tx1"/>
                </a:solidFill>
                <a:effectLst>
                  <a:outerShdw blurRad="38100" dist="38100" dir="2700000" algn="tl">
                    <a:srgbClr val="FFFFFF"/>
                  </a:outerShdw>
                </a:effectLst>
                <a:latin typeface="Courier New" pitchFamily="49" charset="0"/>
              </a:rPr>
              <a:t>( "</a:t>
            </a:r>
            <a:r>
              <a:rPr lang="en-US" sz="2000" dirty="0">
                <a:solidFill>
                  <a:schemeClr val="tx1"/>
                </a:solidFill>
                <a:effectLst>
                  <a:outerShdw blurRad="38100" dist="38100" dir="2700000" algn="tl">
                    <a:srgbClr val="FFFFFF"/>
                  </a:outerShdw>
                </a:effectLst>
                <a:latin typeface="Courier New" pitchFamily="49" charset="0"/>
              </a:rPr>
              <a:t>one" =&gt; 1, "two" =&gt; </a:t>
            </a:r>
            <a:r>
              <a:rPr lang="en-US" sz="2000" dirty="0" smtClean="0">
                <a:solidFill>
                  <a:schemeClr val="tx1"/>
                </a:solidFill>
                <a:effectLst>
                  <a:outerShdw blurRad="38100" dist="38100" dir="2700000" algn="tl">
                    <a:srgbClr val="FFFFFF"/>
                  </a:outerShdw>
                </a:effectLst>
                <a:latin typeface="Courier New" pitchFamily="49" charset="0"/>
              </a:rPr>
              <a:t>2 );</a:t>
            </a:r>
            <a:endParaRPr lang="en-US" sz="2000" dirty="0">
              <a:solidFill>
                <a:schemeClr val="tx1"/>
              </a:solidFill>
              <a:effectLst>
                <a:outerShdw blurRad="38100" dist="38100" dir="2700000" algn="tl">
                  <a:srgbClr val="FFFFFF"/>
                </a:outerShdw>
              </a:effectLst>
              <a:latin typeface="Courier New" pitchFamily="49" charset="0"/>
            </a:endParaRPr>
          </a:p>
          <a:p>
            <a:pPr>
              <a:lnSpc>
                <a:spcPct val="95000"/>
              </a:lnSpc>
              <a:defRPr/>
            </a:pPr>
            <a:r>
              <a:rPr lang="en-US" sz="2000" dirty="0" err="1">
                <a:solidFill>
                  <a:schemeClr val="tx1"/>
                </a:solidFill>
                <a:effectLst>
                  <a:outerShdw blurRad="38100" dist="38100" dir="2700000" algn="tl">
                    <a:srgbClr val="FFFFFF"/>
                  </a:outerShdw>
                </a:effectLst>
                <a:latin typeface="Courier New" pitchFamily="49" charset="0"/>
              </a:rPr>
              <a:t>foreach</a:t>
            </a:r>
            <a:r>
              <a:rPr lang="en-US" sz="2000" dirty="0">
                <a:solidFill>
                  <a:schemeClr val="tx1"/>
                </a:solidFill>
                <a:effectLst>
                  <a:outerShdw blurRad="38100" dist="38100" dir="2700000" algn="tl">
                    <a:srgbClr val="FFFFFF"/>
                  </a:outerShdw>
                </a:effectLst>
                <a:latin typeface="Courier New" pitchFamily="49" charset="0"/>
              </a:rPr>
              <a:t> </a:t>
            </a:r>
            <a:r>
              <a:rPr lang="en-US" sz="2000" dirty="0" smtClean="0">
                <a:solidFill>
                  <a:schemeClr val="tx1"/>
                </a:solidFill>
                <a:effectLst>
                  <a:outerShdw blurRad="38100" dist="38100" dir="2700000" algn="tl">
                    <a:srgbClr val="FFFFFF"/>
                  </a:outerShdw>
                </a:effectLst>
                <a:latin typeface="Courier New" pitchFamily="49" charset="0"/>
              </a:rPr>
              <a:t>( $</a:t>
            </a:r>
            <a:r>
              <a:rPr lang="en-US" sz="2000" dirty="0" err="1">
                <a:solidFill>
                  <a:schemeClr val="tx1"/>
                </a:solidFill>
                <a:effectLst>
                  <a:outerShdw blurRad="38100" dist="38100" dir="2700000" algn="tl">
                    <a:srgbClr val="FFFFFF"/>
                  </a:outerShdw>
                </a:effectLst>
                <a:latin typeface="Courier New" pitchFamily="49" charset="0"/>
              </a:rPr>
              <a:t>arr</a:t>
            </a:r>
            <a:r>
              <a:rPr lang="en-US" sz="2000" dirty="0">
                <a:solidFill>
                  <a:schemeClr val="tx1"/>
                </a:solidFill>
                <a:effectLst>
                  <a:outerShdw blurRad="38100" dist="38100" dir="2700000" algn="tl">
                    <a:srgbClr val="FFFFFF"/>
                  </a:outerShdw>
                </a:effectLst>
                <a:latin typeface="Courier New" pitchFamily="49" charset="0"/>
              </a:rPr>
              <a:t> as $key =&gt; $</a:t>
            </a:r>
            <a:r>
              <a:rPr lang="en-US" sz="2000" dirty="0" smtClean="0">
                <a:solidFill>
                  <a:schemeClr val="tx1"/>
                </a:solidFill>
                <a:effectLst>
                  <a:outerShdw blurRad="38100" dist="38100" dir="2700000" algn="tl">
                    <a:srgbClr val="FFFFFF"/>
                  </a:outerShdw>
                </a:effectLst>
                <a:latin typeface="Courier New" pitchFamily="49" charset="0"/>
              </a:rPr>
              <a:t>value )</a:t>
            </a:r>
            <a:endParaRPr lang="en-US" sz="2000" dirty="0">
              <a:solidFill>
                <a:schemeClr val="tx1"/>
              </a:solidFill>
              <a:effectLst>
                <a:outerShdw blurRad="38100" dist="38100" dir="2700000" algn="tl">
                  <a:srgbClr val="FFFFFF"/>
                </a:outerShdw>
              </a:effectLst>
              <a:latin typeface="Courier New" pitchFamily="49" charset="0"/>
            </a:endParaRPr>
          </a:p>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	echo $</a:t>
            </a:r>
            <a:r>
              <a:rPr lang="en-US" sz="2000" dirty="0" smtClean="0">
                <a:solidFill>
                  <a:schemeClr val="tx1"/>
                </a:solidFill>
                <a:effectLst>
                  <a:outerShdw blurRad="38100" dist="38100" dir="2700000" algn="tl">
                    <a:srgbClr val="FFFFFF"/>
                  </a:outerShdw>
                </a:effectLst>
                <a:latin typeface="Courier New" pitchFamily="49" charset="0"/>
              </a:rPr>
              <a:t>key . " </a:t>
            </a:r>
            <a:r>
              <a:rPr lang="en-US" sz="2000" dirty="0">
                <a:solidFill>
                  <a:schemeClr val="tx1"/>
                </a:solidFill>
                <a:effectLst>
                  <a:outerShdw blurRad="38100" dist="38100" dir="2700000" algn="tl">
                    <a:srgbClr val="FFFFFF"/>
                  </a:outerShdw>
                </a:effectLst>
                <a:latin typeface="Courier New" pitchFamily="49" charset="0"/>
              </a:rPr>
              <a:t>=&gt; </a:t>
            </a:r>
            <a:r>
              <a:rPr lang="en-US" sz="2000" dirty="0" smtClean="0">
                <a:solidFill>
                  <a:schemeClr val="tx1"/>
                </a:solidFill>
                <a:effectLst>
                  <a:outerShdw blurRad="38100" dist="38100" dir="2700000" algn="tl">
                    <a:srgbClr val="FFFFFF"/>
                  </a:outerShdw>
                </a:effectLst>
                <a:latin typeface="Courier New" pitchFamily="49" charset="0"/>
              </a:rPr>
              <a:t>" . $</a:t>
            </a:r>
            <a:r>
              <a:rPr lang="en-US" sz="2000" dirty="0">
                <a:solidFill>
                  <a:schemeClr val="tx1"/>
                </a:solidFill>
                <a:effectLst>
                  <a:outerShdw blurRad="38100" dist="38100" dir="2700000" algn="tl">
                    <a:srgbClr val="FFFFFF"/>
                  </a:outerShdw>
                </a:effectLst>
                <a:latin typeface="Courier New" pitchFamily="49" charset="0"/>
              </a:rPr>
              <a:t>value;</a:t>
            </a:r>
          </a:p>
        </p:txBody>
      </p:sp>
    </p:spTree>
    <p:extLst>
      <p:ext uri="{BB962C8B-B14F-4D97-AF65-F5344CB8AC3E}">
        <p14:creationId xmlns:p14="http://schemas.microsoft.com/office/powerpoint/2010/main" xmlns="" val="71252930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ctrTitle"/>
          </p:nvPr>
        </p:nvSpPr>
        <p:spPr>
          <a:xfrm>
            <a:off x="1619250" y="2874963"/>
            <a:ext cx="5832475" cy="736600"/>
          </a:xfrm>
        </p:spPr>
        <p:txBody>
          <a:bodyPr/>
          <a:lstStyle/>
          <a:p>
            <a:pPr>
              <a:lnSpc>
                <a:spcPct val="110000"/>
              </a:lnSpc>
            </a:pPr>
            <a:r>
              <a:rPr lang="en-US" smtClean="0">
                <a:latin typeface="Courier New" pitchFamily="49" charset="0"/>
              </a:rPr>
              <a:t>foreach</a:t>
            </a:r>
            <a:endParaRPr lang="bg-BG" smtClean="0">
              <a:latin typeface="Courier New" pitchFamily="49" charset="0"/>
            </a:endParaRPr>
          </a:p>
        </p:txBody>
      </p:sp>
      <p:sp>
        <p:nvSpPr>
          <p:cNvPr id="53251" name="Rectangle 3"/>
          <p:cNvSpPr>
            <a:spLocks noChangeArrowheads="1"/>
          </p:cNvSpPr>
          <p:nvPr/>
        </p:nvSpPr>
        <p:spPr bwMode="auto">
          <a:xfrm>
            <a:off x="1258888" y="3648075"/>
            <a:ext cx="6480175" cy="469900"/>
          </a:xfrm>
          <a:prstGeom prst="rect">
            <a:avLst/>
          </a:prstGeom>
          <a:noFill/>
          <a:ln w="9525">
            <a:noFill/>
            <a:miter lim="800000"/>
            <a:headEnd/>
            <a:tailEnd/>
          </a:ln>
          <a:effectLst/>
        </p:spPr>
        <p:txBody>
          <a:bodyPr lIns="0" tIns="0" rIns="0" bIns="0" anchor="b">
            <a:spAutoFit/>
          </a:bodyPr>
          <a:lstStyle/>
          <a:p>
            <a:pPr algn="ctr">
              <a:lnSpc>
                <a:spcPct val="110000"/>
              </a:lnSpc>
            </a:pPr>
            <a:r>
              <a:rPr lang="en-US" sz="2800">
                <a:effectLst>
                  <a:outerShdw blurRad="38100" dist="38100" dir="2700000" algn="tl">
                    <a:srgbClr val="FFFFFF"/>
                  </a:outerShdw>
                </a:effectLst>
              </a:rPr>
              <a:t>Live Demo</a:t>
            </a:r>
            <a:endParaRPr lang="bg-BG" sz="2800">
              <a:effectLst>
                <a:outerShdw blurRad="38100" dist="38100" dir="2700000" algn="tl">
                  <a:srgbClr val="FFFFFF"/>
                </a:outerShdw>
              </a:effectLst>
            </a:endParaRPr>
          </a:p>
        </p:txBody>
      </p:sp>
    </p:spTree>
    <p:extLst>
      <p:ext uri="{BB962C8B-B14F-4D97-AF65-F5344CB8AC3E}">
        <p14:creationId xmlns:p14="http://schemas.microsoft.com/office/powerpoint/2010/main" xmlns="" val="200569696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8514" name="Rectangle 2"/>
          <p:cNvSpPr>
            <a:spLocks noGrp="1" noChangeArrowheads="1"/>
          </p:cNvSpPr>
          <p:nvPr>
            <p:ph type="title"/>
          </p:nvPr>
        </p:nvSpPr>
        <p:spPr/>
        <p:txBody>
          <a:bodyPr/>
          <a:lstStyle/>
          <a:p>
            <a:r>
              <a:rPr lang="en-US" smtClean="0">
                <a:latin typeface="Courier New" pitchFamily="49" charset="0"/>
              </a:rPr>
              <a:t>break</a:t>
            </a:r>
            <a:r>
              <a:rPr lang="en-US" smtClean="0"/>
              <a:t> and </a:t>
            </a:r>
            <a:r>
              <a:rPr lang="en-US" smtClean="0">
                <a:latin typeface="Courier New" pitchFamily="49" charset="0"/>
              </a:rPr>
              <a:t>continue</a:t>
            </a:r>
            <a:endParaRPr lang="bg-BG" smtClean="0">
              <a:latin typeface="Courier New" pitchFamily="49" charset="0"/>
            </a:endParaRPr>
          </a:p>
        </p:txBody>
      </p:sp>
      <p:sp>
        <p:nvSpPr>
          <p:cNvPr id="1088515" name="Rectangle 3"/>
          <p:cNvSpPr>
            <a:spLocks noGrp="1" noChangeArrowheads="1"/>
          </p:cNvSpPr>
          <p:nvPr>
            <p:ph type="body" idx="1"/>
          </p:nvPr>
        </p:nvSpPr>
        <p:spPr/>
        <p:txBody>
          <a:bodyPr/>
          <a:lstStyle/>
          <a:p>
            <a:r>
              <a:rPr lang="en-US" smtClean="0"/>
              <a:t>You can leave a cycle with the </a:t>
            </a:r>
            <a:r>
              <a:rPr lang="en-US" smtClean="0">
                <a:latin typeface="Courier New" pitchFamily="49" charset="0"/>
              </a:rPr>
              <a:t>break</a:t>
            </a:r>
            <a:r>
              <a:rPr lang="en-US" smtClean="0"/>
              <a:t> command</a:t>
            </a:r>
          </a:p>
          <a:p>
            <a:r>
              <a:rPr lang="en-US" smtClean="0"/>
              <a:t>You can move immediately to next cycle iteration with </a:t>
            </a:r>
            <a:r>
              <a:rPr lang="en-US" smtClean="0">
                <a:latin typeface="Courier New" pitchFamily="49" charset="0"/>
              </a:rPr>
              <a:t>continue</a:t>
            </a:r>
            <a:r>
              <a:rPr lang="en-US" smtClean="0"/>
              <a:t> command</a:t>
            </a:r>
            <a:endParaRPr lang="bg-BG" smtClean="0"/>
          </a:p>
        </p:txBody>
      </p:sp>
      <p:sp>
        <p:nvSpPr>
          <p:cNvPr id="1088516" name="Rectangle 4"/>
          <p:cNvSpPr>
            <a:spLocks noChangeArrowheads="1"/>
          </p:cNvSpPr>
          <p:nvPr/>
        </p:nvSpPr>
        <p:spPr bwMode="auto">
          <a:xfrm>
            <a:off x="755650" y="3429000"/>
            <a:ext cx="7886700" cy="2546350"/>
          </a:xfrm>
          <a:prstGeom prst="rect">
            <a:avLst/>
          </a:prstGeom>
          <a:solidFill>
            <a:schemeClr val="bg1">
              <a:alpha val="39999"/>
            </a:schemeClr>
          </a:solidFill>
          <a:ln w="3175" algn="ctr">
            <a:solidFill>
              <a:schemeClr val="hlink"/>
            </a:solidFill>
            <a:miter lim="800000"/>
            <a:headEnd/>
            <a:tailEnd/>
          </a:ln>
          <a:effectLst/>
        </p:spPr>
        <p:txBody>
          <a:bodyPr lIns="144000" tIns="91440" rIns="144000" bIns="109728">
            <a:spAutoFit/>
          </a:bodyPr>
          <a:lstStyle/>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a:t>
            </a:r>
            <a:r>
              <a:rPr lang="en-US" sz="2000" dirty="0" err="1">
                <a:solidFill>
                  <a:schemeClr val="tx1"/>
                </a:solidFill>
                <a:effectLst>
                  <a:outerShdw blurRad="38100" dist="38100" dir="2700000" algn="tl">
                    <a:srgbClr val="FFFFFF"/>
                  </a:outerShdw>
                </a:effectLst>
                <a:latin typeface="Courier New" pitchFamily="49" charset="0"/>
              </a:rPr>
              <a:t>i</a:t>
            </a:r>
            <a:r>
              <a:rPr lang="en-US" sz="2000" dirty="0">
                <a:solidFill>
                  <a:schemeClr val="tx1"/>
                </a:solidFill>
                <a:effectLst>
                  <a:outerShdw blurRad="38100" dist="38100" dir="2700000" algn="tl">
                    <a:srgbClr val="FFFFFF"/>
                  </a:outerShdw>
                </a:effectLst>
                <a:latin typeface="Courier New" pitchFamily="49" charset="0"/>
              </a:rPr>
              <a:t> = 0;</a:t>
            </a:r>
          </a:p>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while </a:t>
            </a:r>
            <a:r>
              <a:rPr lang="en-US" sz="2000" dirty="0" smtClean="0">
                <a:solidFill>
                  <a:schemeClr val="tx1"/>
                </a:solidFill>
                <a:effectLst>
                  <a:outerShdw blurRad="38100" dist="38100" dir="2700000" algn="tl">
                    <a:srgbClr val="FFFFFF"/>
                  </a:outerShdw>
                </a:effectLst>
                <a:latin typeface="Courier New" pitchFamily="49" charset="0"/>
              </a:rPr>
              <a:t>(true) </a:t>
            </a:r>
            <a:r>
              <a:rPr lang="en-US" sz="2000" dirty="0">
                <a:solidFill>
                  <a:schemeClr val="tx1"/>
                </a:solidFill>
                <a:effectLst>
                  <a:outerShdw blurRad="38100" dist="38100" dir="2700000" algn="tl">
                    <a:srgbClr val="FFFFFF"/>
                  </a:outerShdw>
                </a:effectLst>
                <a:latin typeface="Courier New" pitchFamily="49" charset="0"/>
              </a:rPr>
              <a:t>{</a:t>
            </a:r>
          </a:p>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	$</a:t>
            </a:r>
            <a:r>
              <a:rPr lang="en-US" sz="2000" dirty="0" err="1">
                <a:solidFill>
                  <a:schemeClr val="tx1"/>
                </a:solidFill>
                <a:effectLst>
                  <a:outerShdw blurRad="38100" dist="38100" dir="2700000" algn="tl">
                    <a:srgbClr val="FFFFFF"/>
                  </a:outerShdw>
                </a:effectLst>
                <a:latin typeface="Courier New" pitchFamily="49" charset="0"/>
              </a:rPr>
              <a:t>i</a:t>
            </a:r>
            <a:r>
              <a:rPr lang="en-US" sz="2000" dirty="0">
                <a:solidFill>
                  <a:schemeClr val="tx1"/>
                </a:solidFill>
                <a:effectLst>
                  <a:outerShdw blurRad="38100" dist="38100" dir="2700000" algn="tl">
                    <a:srgbClr val="FFFFFF"/>
                  </a:outerShdw>
                </a:effectLst>
                <a:latin typeface="Courier New" pitchFamily="49" charset="0"/>
              </a:rPr>
              <a:t> ++;</a:t>
            </a:r>
          </a:p>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	if </a:t>
            </a:r>
            <a:r>
              <a:rPr lang="en-US" sz="2000" dirty="0" smtClean="0">
                <a:solidFill>
                  <a:schemeClr val="tx1"/>
                </a:solidFill>
                <a:effectLst>
                  <a:outerShdw blurRad="38100" dist="38100" dir="2700000" algn="tl">
                    <a:srgbClr val="FFFFFF"/>
                  </a:outerShdw>
                </a:effectLst>
                <a:latin typeface="Courier New" pitchFamily="49" charset="0"/>
              </a:rPr>
              <a:t>($</a:t>
            </a:r>
            <a:r>
              <a:rPr lang="en-US" sz="2000" dirty="0" err="1">
                <a:solidFill>
                  <a:schemeClr val="tx1"/>
                </a:solidFill>
                <a:effectLst>
                  <a:outerShdw blurRad="38100" dist="38100" dir="2700000" algn="tl">
                    <a:srgbClr val="FFFFFF"/>
                  </a:outerShdw>
                </a:effectLst>
                <a:latin typeface="Courier New" pitchFamily="49" charset="0"/>
              </a:rPr>
              <a:t>i</a:t>
            </a:r>
            <a:r>
              <a:rPr lang="en-US" sz="2000" dirty="0">
                <a:solidFill>
                  <a:schemeClr val="tx1"/>
                </a:solidFill>
                <a:effectLst>
                  <a:outerShdw blurRad="38100" dist="38100" dir="2700000" algn="tl">
                    <a:srgbClr val="FFFFFF"/>
                  </a:outerShdw>
                </a:effectLst>
                <a:latin typeface="Courier New" pitchFamily="49" charset="0"/>
              </a:rPr>
              <a:t> == </a:t>
            </a:r>
            <a:r>
              <a:rPr lang="en-US" sz="2000" dirty="0" smtClean="0">
                <a:solidFill>
                  <a:schemeClr val="tx1"/>
                </a:solidFill>
                <a:effectLst>
                  <a:outerShdw blurRad="38100" dist="38100" dir="2700000" algn="tl">
                    <a:srgbClr val="FFFFFF"/>
                  </a:outerShdw>
                </a:effectLst>
                <a:latin typeface="Courier New" pitchFamily="49" charset="0"/>
              </a:rPr>
              <a:t>10) </a:t>
            </a:r>
            <a:r>
              <a:rPr lang="en-US" sz="2000" dirty="0">
                <a:solidFill>
                  <a:schemeClr val="tx1"/>
                </a:solidFill>
                <a:effectLst>
                  <a:outerShdw blurRad="38100" dist="38100" dir="2700000" algn="tl">
                    <a:srgbClr val="FFFFFF"/>
                  </a:outerShdw>
                </a:effectLst>
                <a:latin typeface="Courier New" pitchFamily="49" charset="0"/>
              </a:rPr>
              <a:t>break; // exit the cycle</a:t>
            </a:r>
          </a:p>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	if </a:t>
            </a:r>
            <a:r>
              <a:rPr lang="en-US" sz="2000" dirty="0" smtClean="0">
                <a:solidFill>
                  <a:schemeClr val="tx1"/>
                </a:solidFill>
                <a:effectLst>
                  <a:outerShdw blurRad="38100" dist="38100" dir="2700000" algn="tl">
                    <a:srgbClr val="FFFFFF"/>
                  </a:outerShdw>
                </a:effectLst>
                <a:latin typeface="Courier New" pitchFamily="49" charset="0"/>
              </a:rPr>
              <a:t>($</a:t>
            </a:r>
            <a:r>
              <a:rPr lang="en-US" sz="2000" dirty="0">
                <a:solidFill>
                  <a:schemeClr val="tx1"/>
                </a:solidFill>
                <a:effectLst>
                  <a:outerShdw blurRad="38100" dist="38100" dir="2700000" algn="tl">
                    <a:srgbClr val="FFFFFF"/>
                  </a:outerShdw>
                </a:effectLst>
                <a:latin typeface="Courier New" pitchFamily="49" charset="0"/>
              </a:rPr>
              <a:t>i%2 == </a:t>
            </a:r>
            <a:r>
              <a:rPr lang="en-US" sz="2000" dirty="0" smtClean="0">
                <a:solidFill>
                  <a:schemeClr val="tx1"/>
                </a:solidFill>
                <a:effectLst>
                  <a:outerShdw blurRad="38100" dist="38100" dir="2700000" algn="tl">
                    <a:srgbClr val="FFFFFF"/>
                  </a:outerShdw>
                </a:effectLst>
                <a:latin typeface="Courier New" pitchFamily="49" charset="0"/>
              </a:rPr>
              <a:t>0) </a:t>
            </a:r>
            <a:r>
              <a:rPr lang="en-US" sz="2000" dirty="0">
                <a:solidFill>
                  <a:schemeClr val="tx1"/>
                </a:solidFill>
                <a:effectLst>
                  <a:outerShdw blurRad="38100" dist="38100" dir="2700000" algn="tl">
                    <a:srgbClr val="FFFFFF"/>
                  </a:outerShdw>
                </a:effectLst>
                <a:latin typeface="Courier New" pitchFamily="49" charset="0"/>
              </a:rPr>
              <a:t>continue; </a:t>
            </a:r>
            <a:r>
              <a:rPr lang="en-US" sz="2000" dirty="0" smtClean="0">
                <a:solidFill>
                  <a:schemeClr val="tx1"/>
                </a:solidFill>
                <a:effectLst>
                  <a:outerShdw blurRad="38100" dist="38100" dir="2700000" algn="tl">
                    <a:srgbClr val="FFFFFF"/>
                  </a:outerShdw>
                </a:effectLst>
                <a:latin typeface="Courier New" pitchFamily="49" charset="0"/>
              </a:rPr>
              <a:t>//next </a:t>
            </a:r>
            <a:r>
              <a:rPr lang="en-US" sz="2000" dirty="0">
                <a:solidFill>
                  <a:schemeClr val="tx1"/>
                </a:solidFill>
                <a:effectLst>
                  <a:outerShdw blurRad="38100" dist="38100" dir="2700000" algn="tl">
                    <a:srgbClr val="FFFFFF"/>
                  </a:outerShdw>
                </a:effectLst>
                <a:latin typeface="Courier New" pitchFamily="49" charset="0"/>
              </a:rPr>
              <a:t>iteration</a:t>
            </a:r>
          </a:p>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	echo $</a:t>
            </a:r>
            <a:r>
              <a:rPr lang="en-US" sz="2000" dirty="0" err="1">
                <a:solidFill>
                  <a:schemeClr val="tx1"/>
                </a:solidFill>
                <a:effectLst>
                  <a:outerShdw blurRad="38100" dist="38100" dir="2700000" algn="tl">
                    <a:srgbClr val="FFFFFF"/>
                  </a:outerShdw>
                </a:effectLst>
                <a:latin typeface="Courier New" pitchFamily="49" charset="0"/>
              </a:rPr>
              <a:t>i</a:t>
            </a:r>
            <a:r>
              <a:rPr lang="en-US" sz="2000" dirty="0">
                <a:solidFill>
                  <a:schemeClr val="tx1"/>
                </a:solidFill>
                <a:effectLst>
                  <a:outerShdw blurRad="38100" dist="38100" dir="2700000" algn="tl">
                    <a:srgbClr val="FFFFFF"/>
                  </a:outerShdw>
                </a:effectLst>
                <a:latin typeface="Courier New" pitchFamily="49" charset="0"/>
              </a:rPr>
              <a:t>;</a:t>
            </a:r>
          </a:p>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a:t>
            </a:r>
          </a:p>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 will print out 1 3 5 7 9</a:t>
            </a:r>
          </a:p>
        </p:txBody>
      </p:sp>
    </p:spTree>
    <p:extLst>
      <p:ext uri="{BB962C8B-B14F-4D97-AF65-F5344CB8AC3E}">
        <p14:creationId xmlns:p14="http://schemas.microsoft.com/office/powerpoint/2010/main" xmlns="" val="49612438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ctrTitle"/>
          </p:nvPr>
        </p:nvSpPr>
        <p:spPr>
          <a:xfrm>
            <a:off x="1285875" y="3143250"/>
            <a:ext cx="6480175" cy="642938"/>
          </a:xfrm>
        </p:spPr>
        <p:txBody>
          <a:bodyPr/>
          <a:lstStyle/>
          <a:p>
            <a:pPr marL="514350" indent="-514350">
              <a:defRPr/>
            </a:pPr>
            <a:r>
              <a:rPr lang="en-US" dirty="0" smtClean="0"/>
              <a:t>Conditional Statements</a:t>
            </a:r>
          </a:p>
        </p:txBody>
      </p:sp>
    </p:spTree>
    <p:extLst>
      <p:ext uri="{BB962C8B-B14F-4D97-AF65-F5344CB8AC3E}">
        <p14:creationId xmlns:p14="http://schemas.microsoft.com/office/powerpoint/2010/main" xmlns="" val="96059537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9538" name="Rectangle 2"/>
          <p:cNvSpPr>
            <a:spLocks noGrp="1" noChangeArrowheads="1"/>
          </p:cNvSpPr>
          <p:nvPr>
            <p:ph type="title"/>
          </p:nvPr>
        </p:nvSpPr>
        <p:spPr/>
        <p:txBody>
          <a:bodyPr/>
          <a:lstStyle/>
          <a:p>
            <a:r>
              <a:rPr lang="en-US" sz="3600" smtClean="0"/>
              <a:t>Conditional Statements - if</a:t>
            </a:r>
            <a:endParaRPr lang="bg-BG" sz="3600" smtClean="0"/>
          </a:p>
        </p:txBody>
      </p:sp>
      <p:sp>
        <p:nvSpPr>
          <p:cNvPr id="1089539" name="Rectangle 3"/>
          <p:cNvSpPr>
            <a:spLocks noGrp="1" noChangeArrowheads="1"/>
          </p:cNvSpPr>
          <p:nvPr>
            <p:ph type="body" idx="1"/>
          </p:nvPr>
        </p:nvSpPr>
        <p:spPr>
          <a:xfrm>
            <a:off x="228600" y="838200"/>
            <a:ext cx="8686800" cy="5638800"/>
          </a:xfrm>
        </p:spPr>
        <p:txBody>
          <a:bodyPr/>
          <a:lstStyle/>
          <a:p>
            <a:r>
              <a:rPr lang="en-US" sz="2800" dirty="0" smtClean="0">
                <a:latin typeface="Courier New" pitchFamily="49" charset="0"/>
              </a:rPr>
              <a:t>if</a:t>
            </a:r>
            <a:r>
              <a:rPr lang="en-US" sz="2800" dirty="0" smtClean="0"/>
              <a:t> construct allows code to be executed only if certain condition is met</a:t>
            </a:r>
          </a:p>
          <a:p>
            <a:endParaRPr lang="en-US" sz="2800" dirty="0" smtClean="0"/>
          </a:p>
          <a:p>
            <a:endParaRPr lang="en-US" sz="2800" dirty="0" smtClean="0"/>
          </a:p>
          <a:p>
            <a:endParaRPr lang="en-US" sz="2800" dirty="0" smtClean="0"/>
          </a:p>
          <a:p>
            <a:pPr>
              <a:lnSpc>
                <a:spcPct val="145000"/>
              </a:lnSpc>
            </a:pPr>
            <a:endParaRPr lang="en-US" sz="2800" dirty="0" smtClean="0"/>
          </a:p>
          <a:p>
            <a:pPr lvl="1"/>
            <a:r>
              <a:rPr lang="en-US" sz="2600" dirty="0" smtClean="0"/>
              <a:t>Note: assignment returns as value the one being assigned. So we can have </a:t>
            </a:r>
          </a:p>
          <a:p>
            <a:pPr lvl="2"/>
            <a:endParaRPr lang="bg-BG" sz="2400" dirty="0" smtClean="0"/>
          </a:p>
        </p:txBody>
      </p:sp>
      <p:sp>
        <p:nvSpPr>
          <p:cNvPr id="1089540" name="Rectangle 4"/>
          <p:cNvSpPr>
            <a:spLocks noChangeArrowheads="1"/>
          </p:cNvSpPr>
          <p:nvPr/>
        </p:nvSpPr>
        <p:spPr bwMode="auto">
          <a:xfrm>
            <a:off x="829067" y="1752600"/>
            <a:ext cx="7886700" cy="981075"/>
          </a:xfrm>
          <a:prstGeom prst="rect">
            <a:avLst/>
          </a:prstGeom>
          <a:solidFill>
            <a:schemeClr val="bg1">
              <a:alpha val="39999"/>
            </a:schemeClr>
          </a:solidFill>
          <a:ln w="3175" algn="ctr">
            <a:solidFill>
              <a:schemeClr val="hlink"/>
            </a:solidFill>
            <a:miter lim="800000"/>
            <a:headEnd/>
            <a:tailEnd/>
          </a:ln>
          <a:effectLst/>
        </p:spPr>
        <p:txBody>
          <a:bodyPr lIns="144000" tIns="91440" rIns="144000" bIns="109728">
            <a:spAutoFit/>
          </a:bodyPr>
          <a:lstStyle/>
          <a:p>
            <a:pPr>
              <a:defRPr/>
            </a:pPr>
            <a:r>
              <a:rPr lang="en-US" sz="2000" dirty="0">
                <a:solidFill>
                  <a:schemeClr val="tx1"/>
                </a:solidFill>
                <a:effectLst>
                  <a:outerShdw blurRad="38100" dist="38100" dir="2700000" algn="tl">
                    <a:srgbClr val="FFFFFF"/>
                  </a:outerShdw>
                </a:effectLst>
                <a:latin typeface="Courier New" pitchFamily="49" charset="0"/>
              </a:rPr>
              <a:t>$a = 5; $b = 7;</a:t>
            </a:r>
          </a:p>
          <a:p>
            <a:pPr>
              <a:defRPr/>
            </a:pPr>
            <a:r>
              <a:rPr lang="en-US" sz="2000" dirty="0">
                <a:solidFill>
                  <a:schemeClr val="tx1"/>
                </a:solidFill>
                <a:effectLst>
                  <a:outerShdw blurRad="38100" dist="38100" dir="2700000" algn="tl">
                    <a:srgbClr val="FFFFFF"/>
                  </a:outerShdw>
                </a:effectLst>
                <a:latin typeface="Courier New" pitchFamily="49" charset="0"/>
              </a:rPr>
              <a:t>if ($a &gt; $b)</a:t>
            </a:r>
          </a:p>
          <a:p>
            <a:pPr>
              <a:defRPr/>
            </a:pPr>
            <a:r>
              <a:rPr lang="en-US" sz="2000" dirty="0">
                <a:solidFill>
                  <a:schemeClr val="tx1"/>
                </a:solidFill>
                <a:effectLst>
                  <a:outerShdw blurRad="38100" dist="38100" dir="2700000" algn="tl">
                    <a:srgbClr val="FFFFFF"/>
                  </a:outerShdw>
                </a:effectLst>
                <a:latin typeface="Courier New" pitchFamily="49" charset="0"/>
              </a:rPr>
              <a:t>	echo "A is greater than B";</a:t>
            </a:r>
          </a:p>
        </p:txBody>
      </p:sp>
      <p:sp>
        <p:nvSpPr>
          <p:cNvPr id="1089541" name="Rectangle 5"/>
          <p:cNvSpPr>
            <a:spLocks noChangeArrowheads="1"/>
          </p:cNvSpPr>
          <p:nvPr/>
        </p:nvSpPr>
        <p:spPr bwMode="auto">
          <a:xfrm>
            <a:off x="829067" y="2801673"/>
            <a:ext cx="7886700" cy="1742015"/>
          </a:xfrm>
          <a:prstGeom prst="rect">
            <a:avLst/>
          </a:prstGeom>
          <a:solidFill>
            <a:schemeClr val="bg1">
              <a:alpha val="39999"/>
            </a:schemeClr>
          </a:solidFill>
          <a:ln w="3175" algn="ctr">
            <a:solidFill>
              <a:schemeClr val="hlink"/>
            </a:solidFill>
            <a:miter lim="800000"/>
            <a:headEnd/>
            <a:tailEnd/>
          </a:ln>
          <a:effectLst/>
        </p:spPr>
        <p:txBody>
          <a:bodyPr lIns="144000" tIns="91440" rIns="144000" bIns="109728">
            <a:spAutoFit/>
          </a:bodyPr>
          <a:lstStyle/>
          <a:p>
            <a:pPr>
              <a:defRPr/>
            </a:pPr>
            <a:r>
              <a:rPr lang="en-US" sz="2000" dirty="0">
                <a:solidFill>
                  <a:schemeClr val="tx1"/>
                </a:solidFill>
                <a:effectLst>
                  <a:outerShdw blurRad="38100" dist="38100" dir="2700000" algn="tl">
                    <a:srgbClr val="FFFFFF"/>
                  </a:outerShdw>
                </a:effectLst>
                <a:latin typeface="Courier New" pitchFamily="49" charset="0"/>
              </a:rPr>
              <a:t>if ($a % 2) {</a:t>
            </a:r>
          </a:p>
          <a:p>
            <a:pPr>
              <a:defRPr/>
            </a:pPr>
            <a:r>
              <a:rPr lang="en-US" sz="2000" dirty="0">
                <a:solidFill>
                  <a:schemeClr val="tx1"/>
                </a:solidFill>
                <a:effectLst>
                  <a:outerShdw blurRad="38100" dist="38100" dir="2700000" algn="tl">
                    <a:srgbClr val="FFFFFF"/>
                  </a:outerShdw>
                </a:effectLst>
                <a:latin typeface="Courier New" pitchFamily="49" charset="0"/>
              </a:rPr>
              <a:t>	echo "A is odd";</a:t>
            </a:r>
          </a:p>
          <a:p>
            <a:pPr>
              <a:defRPr/>
            </a:pPr>
            <a:r>
              <a:rPr lang="en-US" sz="2000" dirty="0">
                <a:solidFill>
                  <a:schemeClr val="tx1"/>
                </a:solidFill>
                <a:effectLst>
                  <a:outerShdw blurRad="38100" dist="38100" dir="2700000" algn="tl">
                    <a:srgbClr val="FFFFFF"/>
                  </a:outerShdw>
                </a:effectLst>
                <a:latin typeface="Courier New" pitchFamily="49" charset="0"/>
              </a:rPr>
              <a:t>	$b = $a % 2;</a:t>
            </a:r>
          </a:p>
          <a:p>
            <a:pPr>
              <a:defRPr/>
            </a:pPr>
            <a:r>
              <a:rPr lang="en-US" sz="2000" dirty="0">
                <a:solidFill>
                  <a:schemeClr val="tx1"/>
                </a:solidFill>
                <a:effectLst>
                  <a:outerShdw blurRad="38100" dist="38100" dir="2700000" algn="tl">
                    <a:srgbClr val="FFFFFF"/>
                  </a:outerShdw>
                </a:effectLst>
                <a:latin typeface="Courier New" pitchFamily="49" charset="0"/>
              </a:rPr>
              <a:t>	echo "A%2 is :".$b;</a:t>
            </a:r>
          </a:p>
          <a:p>
            <a:pPr>
              <a:defRPr/>
            </a:pPr>
            <a:r>
              <a:rPr lang="en-US" sz="2000" dirty="0" smtClean="0">
                <a:solidFill>
                  <a:schemeClr val="tx1"/>
                </a:solidFill>
                <a:effectLst>
                  <a:outerShdw blurRad="38100" dist="38100" dir="2700000" algn="tl">
                    <a:srgbClr val="FFFFFF"/>
                  </a:outerShdw>
                </a:effectLst>
                <a:latin typeface="Courier New" pitchFamily="49" charset="0"/>
              </a:rPr>
              <a:t>}</a:t>
            </a:r>
            <a:endParaRPr lang="en-US" sz="2000" dirty="0">
              <a:solidFill>
                <a:schemeClr val="tx1"/>
              </a:solidFill>
              <a:effectLst>
                <a:outerShdw blurRad="38100" dist="38100" dir="2700000" algn="tl">
                  <a:srgbClr val="FFFFFF"/>
                </a:outerShdw>
              </a:effectLst>
              <a:latin typeface="Courier New" pitchFamily="49" charset="0"/>
            </a:endParaRPr>
          </a:p>
        </p:txBody>
      </p:sp>
      <p:sp>
        <p:nvSpPr>
          <p:cNvPr id="1089542" name="Rectangle 6"/>
          <p:cNvSpPr>
            <a:spLocks noChangeArrowheads="1"/>
          </p:cNvSpPr>
          <p:nvPr/>
        </p:nvSpPr>
        <p:spPr bwMode="auto">
          <a:xfrm>
            <a:off x="827088" y="5715000"/>
            <a:ext cx="7886700" cy="782638"/>
          </a:xfrm>
          <a:prstGeom prst="rect">
            <a:avLst/>
          </a:prstGeom>
          <a:solidFill>
            <a:schemeClr val="bg1">
              <a:alpha val="39999"/>
            </a:schemeClr>
          </a:solidFill>
          <a:ln w="3175" algn="ctr">
            <a:solidFill>
              <a:schemeClr val="hlink"/>
            </a:solidFill>
            <a:miter lim="800000"/>
            <a:headEnd/>
            <a:tailEnd/>
          </a:ln>
          <a:effectLst/>
        </p:spPr>
        <p:txBody>
          <a:bodyPr lIns="144000" tIns="91440" rIns="144000" bIns="109728">
            <a:spAutoFit/>
          </a:bodyPr>
          <a:lstStyle/>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if ($b = $a%2)</a:t>
            </a:r>
          </a:p>
          <a:p>
            <a:pPr>
              <a:lnSpc>
                <a:spcPct val="95000"/>
              </a:lnSpc>
              <a:defRPr/>
            </a:pPr>
            <a:r>
              <a:rPr lang="en-US" sz="2000" dirty="0">
                <a:solidFill>
                  <a:schemeClr val="tx1"/>
                </a:solidFill>
                <a:effectLst>
                  <a:outerShdw blurRad="38100" dist="38100" dir="2700000" algn="tl">
                    <a:srgbClr val="FFFFFF"/>
                  </a:outerShdw>
                </a:effectLst>
                <a:latin typeface="Courier New" pitchFamily="49" charset="0"/>
              </a:rPr>
              <a:t>	echo "A is odd - A%2 is :".$b;</a:t>
            </a:r>
          </a:p>
        </p:txBody>
      </p:sp>
      <p:sp>
        <p:nvSpPr>
          <p:cNvPr id="1089543" name="AutoShape 7"/>
          <p:cNvSpPr>
            <a:spLocks noChangeArrowheads="1"/>
          </p:cNvSpPr>
          <p:nvPr/>
        </p:nvSpPr>
        <p:spPr bwMode="auto">
          <a:xfrm>
            <a:off x="1828800" y="960437"/>
            <a:ext cx="3527425" cy="792163"/>
          </a:xfrm>
          <a:prstGeom prst="wedgeRoundRectCallout">
            <a:avLst>
              <a:gd name="adj1" fmla="val -43069"/>
              <a:gd name="adj2" fmla="val 93685"/>
              <a:gd name="adj3" fmla="val 16667"/>
            </a:avLst>
          </a:prstGeom>
          <a:ln>
            <a:headEnd/>
            <a:tailEnd/>
          </a:ln>
        </p:spPr>
        <p:style>
          <a:lnRef idx="3">
            <a:schemeClr val="lt1"/>
          </a:lnRef>
          <a:fillRef idx="1">
            <a:schemeClr val="dk1"/>
          </a:fillRef>
          <a:effectRef idx="1">
            <a:schemeClr val="dk1"/>
          </a:effectRef>
          <a:fontRef idx="minor">
            <a:schemeClr val="lt1"/>
          </a:fontRef>
        </p:style>
        <p:txBody>
          <a:bodyPr anchor="ctr"/>
          <a:lstStyle/>
          <a:p>
            <a:pPr algn="ctr"/>
            <a:r>
              <a:rPr lang="en-US" sz="2000">
                <a:effectLst>
                  <a:outerShdw blurRad="38100" dist="38100" dir="2700000" algn="tl">
                    <a:srgbClr val="FFFFFF"/>
                  </a:outerShdw>
                </a:effectLst>
              </a:rPr>
              <a:t>Boolean expression</a:t>
            </a:r>
            <a:endParaRPr lang="bg-BG" sz="2000">
              <a:effectLst>
                <a:outerShdw blurRad="38100" dist="38100" dir="2700000" algn="tl">
                  <a:srgbClr val="FFFFFF"/>
                </a:outerShdw>
              </a:effectLst>
            </a:endParaRPr>
          </a:p>
        </p:txBody>
      </p:sp>
      <p:sp>
        <p:nvSpPr>
          <p:cNvPr id="1089544" name="AutoShape 8"/>
          <p:cNvSpPr>
            <a:spLocks noChangeArrowheads="1"/>
          </p:cNvSpPr>
          <p:nvPr/>
        </p:nvSpPr>
        <p:spPr bwMode="auto">
          <a:xfrm>
            <a:off x="3006725" y="3505200"/>
            <a:ext cx="3527425" cy="792162"/>
          </a:xfrm>
          <a:prstGeom prst="wedgeRoundRectCallout">
            <a:avLst>
              <a:gd name="adj1" fmla="val -40954"/>
              <a:gd name="adj2" fmla="val -101102"/>
              <a:gd name="adj3" fmla="val 16667"/>
            </a:avLst>
          </a:prstGeom>
          <a:ln>
            <a:headEnd/>
            <a:tailEnd/>
          </a:ln>
        </p:spPr>
        <p:style>
          <a:lnRef idx="3">
            <a:schemeClr val="lt1"/>
          </a:lnRef>
          <a:fillRef idx="1">
            <a:schemeClr val="dk1"/>
          </a:fillRef>
          <a:effectRef idx="1">
            <a:schemeClr val="dk1"/>
          </a:effectRef>
          <a:fontRef idx="minor">
            <a:schemeClr val="lt1"/>
          </a:fontRef>
        </p:style>
        <p:txBody>
          <a:bodyPr anchor="ctr"/>
          <a:lstStyle/>
          <a:p>
            <a:pPr algn="ctr"/>
            <a:r>
              <a:rPr lang="en-US" sz="2000" dirty="0">
                <a:effectLst>
                  <a:outerShdw blurRad="38100" dist="38100" dir="2700000" algn="tl">
                    <a:srgbClr val="FFFFFF"/>
                  </a:outerShdw>
                </a:effectLst>
              </a:rPr>
              <a:t>Code block to execute if expression is true</a:t>
            </a:r>
            <a:endParaRPr lang="bg-BG" sz="2000" dirty="0">
              <a:effectLst>
                <a:outerShdw blurRad="38100" dist="38100" dir="2700000" algn="tl">
                  <a:srgbClr val="FFFFFF"/>
                </a:outerShdw>
              </a:effectLst>
            </a:endParaRPr>
          </a:p>
        </p:txBody>
      </p:sp>
      <p:sp>
        <p:nvSpPr>
          <p:cNvPr id="1089545" name="AutoShape 9"/>
          <p:cNvSpPr>
            <a:spLocks noChangeArrowheads="1"/>
          </p:cNvSpPr>
          <p:nvPr/>
        </p:nvSpPr>
        <p:spPr bwMode="auto">
          <a:xfrm>
            <a:off x="2667000" y="1340684"/>
            <a:ext cx="3527425" cy="792162"/>
          </a:xfrm>
          <a:prstGeom prst="wedgeRoundRectCallout">
            <a:avLst>
              <a:gd name="adj1" fmla="val -43069"/>
              <a:gd name="adj2" fmla="val 93685"/>
              <a:gd name="adj3" fmla="val 16667"/>
            </a:avLst>
          </a:prstGeom>
          <a:ln>
            <a:headEnd/>
            <a:tailEnd/>
          </a:ln>
        </p:spPr>
        <p:style>
          <a:lnRef idx="3">
            <a:schemeClr val="lt1"/>
          </a:lnRef>
          <a:fillRef idx="1">
            <a:schemeClr val="dk1"/>
          </a:fillRef>
          <a:effectRef idx="1">
            <a:schemeClr val="dk1"/>
          </a:effectRef>
          <a:fontRef idx="minor">
            <a:schemeClr val="lt1"/>
          </a:fontRef>
        </p:style>
        <p:txBody>
          <a:bodyPr anchor="ctr"/>
          <a:lstStyle/>
          <a:p>
            <a:pPr algn="ctr"/>
            <a:r>
              <a:rPr lang="en-US" sz="2000" dirty="0">
                <a:effectLst>
                  <a:outerShdw blurRad="38100" dist="38100" dir="2700000" algn="tl">
                    <a:srgbClr val="FFFFFF"/>
                  </a:outerShdw>
                </a:effectLst>
              </a:rPr>
              <a:t>Don't forget the brackets!</a:t>
            </a:r>
            <a:endParaRPr lang="bg-BG" sz="2000" dirty="0">
              <a:effectLst>
                <a:outerShdw blurRad="38100" dist="38100" dir="2700000" algn="tl">
                  <a:srgbClr val="FFFFFF"/>
                </a:outerShdw>
              </a:effectLst>
            </a:endParaRPr>
          </a:p>
        </p:txBody>
      </p:sp>
    </p:spTree>
    <p:extLst>
      <p:ext uri="{BB962C8B-B14F-4D97-AF65-F5344CB8AC3E}">
        <p14:creationId xmlns:p14="http://schemas.microsoft.com/office/powerpoint/2010/main" xmlns="" val="207473011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954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8954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089543"/>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1089544"/>
                                        </p:tgtEl>
                                        <p:attrNameLst>
                                          <p:attrName>style.visibility</p:attrName>
                                        </p:attrNameLst>
                                      </p:cBhvr>
                                      <p:to>
                                        <p:strVal val="hidden"/>
                                      </p:to>
                                    </p:set>
                                  </p:childTnLst>
                                </p:cTn>
                              </p:par>
                              <p:par>
                                <p:cTn id="17" presetID="2" presetClass="emph" presetSubtype="0" nodeType="withEffect">
                                  <p:stCondLst>
                                    <p:cond delay="0"/>
                                  </p:stCondLst>
                                  <p:childTnLst>
                                    <p:set>
                                      <p:cBhvr override="childStyle">
                                        <p:cTn id="18" dur="indefinite"/>
                                        <p:tgtEl>
                                          <p:spTgt spid="1089540">
                                            <p:txEl>
                                              <p:pRg st="1" end="1"/>
                                            </p:txEl>
                                          </p:spTgt>
                                        </p:tgtEl>
                                        <p:attrNameLst>
                                          <p:attrName>style.fontFamily</p:attrName>
                                        </p:attrNameLst>
                                      </p:cBhvr>
                                      <p:to>
                                        <p:strVal val="Courier New"/>
                                      </p:to>
                                    </p:set>
                                  </p:childTnLst>
                                  <p:subTnLst>
                                    <p:animClr>
                                      <p:cBhvr override="childStyle">
                                        <p:cTn dur="1" fill="hold" display="0" masterRel="nextClick" afterEffect="1"/>
                                        <p:tgtEl>
                                          <p:spTgt spid="1089540">
                                            <p:txEl>
                                              <p:pRg st="1" end="1"/>
                                            </p:txEl>
                                          </p:spTgt>
                                        </p:tgtEl>
                                        <p:attrNameLst>
                                          <p:attrName>ppt_c</p:attrName>
                                        </p:attrNameLst>
                                      </p:cBhvr>
                                      <p:to>
                                        <a:srgbClr val="FF0000"/>
                                      </p:to>
                                    </p:animClr>
                                  </p:subTnLst>
                                </p:cTn>
                              </p:par>
                              <p:par>
                                <p:cTn id="19" presetID="1" presetClass="entr" presetSubtype="0" fill="hold" grpId="0" nodeType="withEffect">
                                  <p:stCondLst>
                                    <p:cond delay="0"/>
                                  </p:stCondLst>
                                  <p:childTnLst>
                                    <p:set>
                                      <p:cBhvr>
                                        <p:cTn id="20" dur="1" fill="hold">
                                          <p:stCondLst>
                                            <p:cond delay="0"/>
                                          </p:stCondLst>
                                        </p:cTn>
                                        <p:tgtEl>
                                          <p:spTgt spid="10895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9543" grpId="0" animBg="1"/>
      <p:bldP spid="1089543" grpId="1" animBg="1"/>
      <p:bldP spid="1089544" grpId="0" animBg="1"/>
      <p:bldP spid="1089544" grpId="1" animBg="1"/>
      <p:bldP spid="1089545"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0562" name="Rectangle 2"/>
          <p:cNvSpPr>
            <a:spLocks noGrp="1" noChangeArrowheads="1"/>
          </p:cNvSpPr>
          <p:nvPr>
            <p:ph type="title"/>
          </p:nvPr>
        </p:nvSpPr>
        <p:spPr/>
        <p:txBody>
          <a:bodyPr/>
          <a:lstStyle/>
          <a:p>
            <a:r>
              <a:rPr lang="en-US" smtClean="0">
                <a:latin typeface="Courier New" pitchFamily="49" charset="0"/>
              </a:rPr>
              <a:t>If - else</a:t>
            </a:r>
            <a:endParaRPr lang="bg-BG" smtClean="0">
              <a:latin typeface="Courier New" pitchFamily="49" charset="0"/>
            </a:endParaRPr>
          </a:p>
        </p:txBody>
      </p:sp>
      <p:sp>
        <p:nvSpPr>
          <p:cNvPr id="1090563" name="Rectangle 3"/>
          <p:cNvSpPr>
            <a:spLocks noGrp="1" noChangeArrowheads="1"/>
          </p:cNvSpPr>
          <p:nvPr>
            <p:ph type="body" idx="1"/>
          </p:nvPr>
        </p:nvSpPr>
        <p:spPr/>
        <p:txBody>
          <a:bodyPr/>
          <a:lstStyle/>
          <a:p>
            <a:r>
              <a:rPr lang="en-US" smtClean="0">
                <a:latin typeface="Courier New" pitchFamily="49" charset="0"/>
              </a:rPr>
              <a:t>if-else</a:t>
            </a:r>
            <a:r>
              <a:rPr lang="en-US" smtClean="0"/>
              <a:t> construct is extension of if construct and allows you to execute one code if condition is met or another if not</a:t>
            </a:r>
            <a:endParaRPr lang="bg-BG" smtClean="0"/>
          </a:p>
        </p:txBody>
      </p:sp>
      <p:sp>
        <p:nvSpPr>
          <p:cNvPr id="1090564" name="Rectangle 4"/>
          <p:cNvSpPr>
            <a:spLocks noChangeArrowheads="1"/>
          </p:cNvSpPr>
          <p:nvPr/>
        </p:nvSpPr>
        <p:spPr bwMode="auto">
          <a:xfrm>
            <a:off x="827088" y="2852738"/>
            <a:ext cx="7886700" cy="1742015"/>
          </a:xfrm>
          <a:prstGeom prst="rect">
            <a:avLst/>
          </a:prstGeom>
          <a:solidFill>
            <a:schemeClr val="bg1">
              <a:alpha val="39999"/>
            </a:schemeClr>
          </a:solidFill>
          <a:ln w="3175" algn="ctr">
            <a:solidFill>
              <a:schemeClr val="hlink"/>
            </a:solidFill>
            <a:miter lim="800000"/>
            <a:headEnd/>
            <a:tailEnd/>
          </a:ln>
          <a:effectLst/>
        </p:spPr>
        <p:txBody>
          <a:bodyPr lIns="144000" tIns="91440" rIns="144000" bIns="109728">
            <a:spAutoFit/>
          </a:bodyPr>
          <a:lstStyle/>
          <a:p>
            <a:pPr>
              <a:defRPr/>
            </a:pPr>
            <a:r>
              <a:rPr lang="en-US" sz="2000" dirty="0">
                <a:solidFill>
                  <a:schemeClr val="tx1"/>
                </a:solidFill>
                <a:effectLst>
                  <a:outerShdw blurRad="38100" dist="38100" dir="2700000" algn="tl">
                    <a:srgbClr val="FFFFFF"/>
                  </a:outerShdw>
                </a:effectLst>
                <a:latin typeface="Courier New" pitchFamily="49" charset="0"/>
              </a:rPr>
              <a:t>$a = 5; $b = 7;</a:t>
            </a:r>
          </a:p>
          <a:p>
            <a:pPr>
              <a:defRPr/>
            </a:pPr>
            <a:r>
              <a:rPr lang="en-US" sz="2000" dirty="0">
                <a:solidFill>
                  <a:schemeClr val="tx1"/>
                </a:solidFill>
                <a:effectLst>
                  <a:outerShdw blurRad="38100" dist="38100" dir="2700000" algn="tl">
                    <a:srgbClr val="FFFFFF"/>
                  </a:outerShdw>
                </a:effectLst>
                <a:latin typeface="Courier New" pitchFamily="49" charset="0"/>
              </a:rPr>
              <a:t>if ($a &gt; $b)</a:t>
            </a:r>
          </a:p>
          <a:p>
            <a:pPr>
              <a:defRPr/>
            </a:pPr>
            <a:r>
              <a:rPr lang="en-US" sz="2000" dirty="0">
                <a:solidFill>
                  <a:schemeClr val="tx1"/>
                </a:solidFill>
                <a:effectLst>
                  <a:outerShdw blurRad="38100" dist="38100" dir="2700000" algn="tl">
                    <a:srgbClr val="FFFFFF"/>
                  </a:outerShdw>
                </a:effectLst>
                <a:latin typeface="Courier New" pitchFamily="49" charset="0"/>
              </a:rPr>
              <a:t>	echo "A is greater than B";</a:t>
            </a:r>
          </a:p>
          <a:p>
            <a:pPr>
              <a:defRPr/>
            </a:pPr>
            <a:r>
              <a:rPr lang="en-US" sz="2000" dirty="0">
                <a:solidFill>
                  <a:schemeClr val="tx1"/>
                </a:solidFill>
                <a:effectLst>
                  <a:outerShdw blurRad="38100" dist="38100" dir="2700000" algn="tl">
                    <a:srgbClr val="FFFFFF"/>
                  </a:outerShdw>
                </a:effectLst>
                <a:latin typeface="Courier New" pitchFamily="49" charset="0"/>
              </a:rPr>
              <a:t>else</a:t>
            </a:r>
          </a:p>
          <a:p>
            <a:pPr>
              <a:defRPr/>
            </a:pPr>
            <a:r>
              <a:rPr lang="en-US" sz="2000" dirty="0">
                <a:solidFill>
                  <a:schemeClr val="tx1"/>
                </a:solidFill>
                <a:effectLst>
                  <a:outerShdw blurRad="38100" dist="38100" dir="2700000" algn="tl">
                    <a:srgbClr val="FFFFFF"/>
                  </a:outerShdw>
                </a:effectLst>
                <a:latin typeface="Courier New" pitchFamily="49" charset="0"/>
              </a:rPr>
              <a:t>	echo "B is greater or equal to </a:t>
            </a:r>
            <a:r>
              <a:rPr lang="en-US" sz="2000" dirty="0" smtClean="0">
                <a:solidFill>
                  <a:schemeClr val="tx1"/>
                </a:solidFill>
                <a:effectLst>
                  <a:outerShdw blurRad="38100" dist="38100" dir="2700000" algn="tl">
                    <a:srgbClr val="FFFFFF"/>
                  </a:outerShdw>
                </a:effectLst>
                <a:latin typeface="Courier New" pitchFamily="49" charset="0"/>
              </a:rPr>
              <a:t>A";</a:t>
            </a:r>
          </a:p>
        </p:txBody>
      </p:sp>
    </p:spTree>
    <p:extLst>
      <p:ext uri="{BB962C8B-B14F-4D97-AF65-F5344CB8AC3E}">
        <p14:creationId xmlns:p14="http://schemas.microsoft.com/office/powerpoint/2010/main" xmlns="" val="79074604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mph" presetSubtype="0" nodeType="withEffect">
                                  <p:stCondLst>
                                    <p:cond delay="0"/>
                                  </p:stCondLst>
                                  <p:childTnLst>
                                    <p:set>
                                      <p:cBhvr override="childStyle">
                                        <p:cTn id="6" dur="indefinite"/>
                                        <p:tgtEl>
                                          <p:spTgt spid="1090564">
                                            <p:txEl>
                                              <p:pRg st="1" end="1"/>
                                            </p:txEl>
                                          </p:spTgt>
                                        </p:tgtEl>
                                        <p:attrNameLst>
                                          <p:attrName>style.fontFamily</p:attrName>
                                        </p:attrNameLst>
                                      </p:cBhvr>
                                      <p:to>
                                        <p:strVal val="Courier New"/>
                                      </p:to>
                                    </p:set>
                                  </p:childTnLst>
                                  <p:subTnLst>
                                    <p:animClr>
                                      <p:cBhvr override="childStyle">
                                        <p:cTn dur="1" fill="hold" display="0" masterRel="nextClick" afterEffect="1"/>
                                        <p:tgtEl>
                                          <p:spTgt spid="1090564">
                                            <p:txEl>
                                              <p:pRg st="1" end="1"/>
                                            </p:txEl>
                                          </p:spTgt>
                                        </p:tgtEl>
                                        <p:attrNameLst>
                                          <p:attrName>ppt_c</p:attrName>
                                        </p:attrNameLst>
                                      </p:cBhvr>
                                      <p:to>
                                        <a:srgbClr val="FF000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1586" name="Rectangle 2"/>
          <p:cNvSpPr>
            <a:spLocks noGrp="1" noChangeArrowheads="1"/>
          </p:cNvSpPr>
          <p:nvPr>
            <p:ph type="title"/>
          </p:nvPr>
        </p:nvSpPr>
        <p:spPr/>
        <p:txBody>
          <a:bodyPr/>
          <a:lstStyle/>
          <a:p>
            <a:r>
              <a:rPr lang="en-US" smtClean="0">
                <a:latin typeface="Courier New" pitchFamily="49" charset="0"/>
              </a:rPr>
              <a:t>if - elseif</a:t>
            </a:r>
            <a:endParaRPr lang="bg-BG" smtClean="0">
              <a:latin typeface="Courier New" pitchFamily="49" charset="0"/>
            </a:endParaRPr>
          </a:p>
        </p:txBody>
      </p:sp>
      <p:sp>
        <p:nvSpPr>
          <p:cNvPr id="1091587" name="Rectangle 3"/>
          <p:cNvSpPr>
            <a:spLocks noGrp="1" noChangeArrowheads="1"/>
          </p:cNvSpPr>
          <p:nvPr>
            <p:ph type="body" idx="1"/>
          </p:nvPr>
        </p:nvSpPr>
        <p:spPr/>
        <p:txBody>
          <a:bodyPr/>
          <a:lstStyle/>
          <a:p>
            <a:pPr>
              <a:lnSpc>
                <a:spcPct val="85000"/>
              </a:lnSpc>
            </a:pPr>
            <a:r>
              <a:rPr lang="en-US" dirty="0" smtClean="0"/>
              <a:t>Extension of the </a:t>
            </a:r>
            <a:r>
              <a:rPr lang="en-US" dirty="0" smtClean="0">
                <a:latin typeface="Courier New" pitchFamily="49" charset="0"/>
              </a:rPr>
              <a:t>if-else</a:t>
            </a:r>
            <a:r>
              <a:rPr lang="en-US" dirty="0" smtClean="0"/>
              <a:t> construct</a:t>
            </a:r>
          </a:p>
          <a:p>
            <a:pPr lvl="1">
              <a:lnSpc>
                <a:spcPct val="85000"/>
              </a:lnSpc>
            </a:pPr>
            <a:r>
              <a:rPr lang="en-US" dirty="0" smtClean="0"/>
              <a:t>Allows you to add conditions for the </a:t>
            </a:r>
            <a:r>
              <a:rPr lang="en-US" dirty="0" smtClean="0">
                <a:latin typeface="Courier New" pitchFamily="49" charset="0"/>
              </a:rPr>
              <a:t>else</a:t>
            </a:r>
            <a:r>
              <a:rPr lang="en-US" dirty="0" smtClean="0"/>
              <a:t> body</a:t>
            </a:r>
          </a:p>
          <a:p>
            <a:pPr lvl="1">
              <a:lnSpc>
                <a:spcPct val="85000"/>
              </a:lnSpc>
            </a:pPr>
            <a:endParaRPr lang="en-US" dirty="0" smtClean="0"/>
          </a:p>
          <a:p>
            <a:pPr lvl="1">
              <a:lnSpc>
                <a:spcPct val="75000"/>
              </a:lnSpc>
            </a:pPr>
            <a:endParaRPr lang="en-US" dirty="0" smtClean="0"/>
          </a:p>
          <a:p>
            <a:pPr lvl="1">
              <a:lnSpc>
                <a:spcPct val="65000"/>
              </a:lnSpc>
            </a:pPr>
            <a:endParaRPr lang="en-US" dirty="0" smtClean="0"/>
          </a:p>
          <a:p>
            <a:pPr lvl="1">
              <a:lnSpc>
                <a:spcPct val="65000"/>
              </a:lnSpc>
            </a:pPr>
            <a:endParaRPr lang="en-US" dirty="0" smtClean="0"/>
          </a:p>
          <a:p>
            <a:pPr lvl="1">
              <a:lnSpc>
                <a:spcPct val="75000"/>
              </a:lnSpc>
            </a:pPr>
            <a:endParaRPr lang="en-US" dirty="0" smtClean="0"/>
          </a:p>
          <a:p>
            <a:pPr lvl="1">
              <a:lnSpc>
                <a:spcPct val="85000"/>
              </a:lnSpc>
            </a:pPr>
            <a:r>
              <a:rPr lang="en-US" dirty="0" smtClean="0"/>
              <a:t>It is similar to writing </a:t>
            </a:r>
            <a:r>
              <a:rPr lang="en-US" dirty="0" smtClean="0">
                <a:latin typeface="Courier New" pitchFamily="49" charset="0"/>
              </a:rPr>
              <a:t>else if </a:t>
            </a:r>
            <a:r>
              <a:rPr lang="en-US" dirty="0" smtClean="0"/>
              <a:t>and have two conditional statements</a:t>
            </a:r>
          </a:p>
          <a:p>
            <a:pPr lvl="1">
              <a:lnSpc>
                <a:spcPct val="85000"/>
              </a:lnSpc>
            </a:pPr>
            <a:r>
              <a:rPr lang="en-US" dirty="0" smtClean="0"/>
              <a:t>You can have multiple </a:t>
            </a:r>
            <a:r>
              <a:rPr lang="en-US" dirty="0" err="1" smtClean="0">
                <a:latin typeface="Courier New" pitchFamily="49" charset="0"/>
              </a:rPr>
              <a:t>elseif</a:t>
            </a:r>
            <a:r>
              <a:rPr lang="en-US" dirty="0" smtClean="0"/>
              <a:t> statements</a:t>
            </a:r>
            <a:endParaRPr lang="bg-BG" dirty="0" smtClean="0">
              <a:latin typeface="Courier New" pitchFamily="49" charset="0"/>
            </a:endParaRPr>
          </a:p>
        </p:txBody>
      </p:sp>
      <p:sp>
        <p:nvSpPr>
          <p:cNvPr id="1091588" name="Rectangle 4"/>
          <p:cNvSpPr>
            <a:spLocks noChangeArrowheads="1"/>
          </p:cNvSpPr>
          <p:nvPr/>
        </p:nvSpPr>
        <p:spPr bwMode="auto">
          <a:xfrm>
            <a:off x="684213" y="2293608"/>
            <a:ext cx="7886700" cy="2049792"/>
          </a:xfrm>
          <a:prstGeom prst="rect">
            <a:avLst/>
          </a:prstGeom>
          <a:solidFill>
            <a:schemeClr val="bg1">
              <a:alpha val="39999"/>
            </a:schemeClr>
          </a:solidFill>
          <a:ln w="3175" algn="ctr">
            <a:solidFill>
              <a:schemeClr val="hlink"/>
            </a:solidFill>
            <a:miter lim="800000"/>
            <a:headEnd/>
            <a:tailEnd/>
          </a:ln>
          <a:effectLst/>
        </p:spPr>
        <p:txBody>
          <a:bodyPr lIns="144000" tIns="91440" rIns="144000" bIns="109728">
            <a:spAutoFit/>
          </a:bodyPr>
          <a:lstStyle/>
          <a:p>
            <a:pPr>
              <a:defRPr/>
            </a:pPr>
            <a:r>
              <a:rPr lang="en-US" sz="2000" dirty="0">
                <a:solidFill>
                  <a:schemeClr val="tx1"/>
                </a:solidFill>
                <a:effectLst>
                  <a:outerShdw blurRad="38100" dist="38100" dir="2700000" algn="tl">
                    <a:srgbClr val="FFFFFF"/>
                  </a:outerShdw>
                </a:effectLst>
                <a:latin typeface="Courier New" pitchFamily="49" charset="0"/>
              </a:rPr>
              <a:t>if ($a &gt; $b)</a:t>
            </a:r>
          </a:p>
          <a:p>
            <a:pPr>
              <a:defRPr/>
            </a:pPr>
            <a:r>
              <a:rPr lang="en-US" sz="2000" dirty="0">
                <a:solidFill>
                  <a:schemeClr val="tx1"/>
                </a:solidFill>
                <a:effectLst>
                  <a:outerShdw blurRad="38100" dist="38100" dir="2700000" algn="tl">
                    <a:srgbClr val="FFFFFF"/>
                  </a:outerShdw>
                </a:effectLst>
                <a:latin typeface="Courier New" pitchFamily="49" charset="0"/>
              </a:rPr>
              <a:t>	echo "A is greater than B";</a:t>
            </a:r>
          </a:p>
          <a:p>
            <a:pPr>
              <a:defRPr/>
            </a:pPr>
            <a:r>
              <a:rPr lang="en-US" sz="2000" dirty="0" err="1">
                <a:solidFill>
                  <a:schemeClr val="tx1"/>
                </a:solidFill>
                <a:effectLst>
                  <a:outerShdw blurRad="38100" dist="38100" dir="2700000" algn="tl">
                    <a:srgbClr val="FFFFFF"/>
                  </a:outerShdw>
                </a:effectLst>
                <a:latin typeface="Courier New" pitchFamily="49" charset="0"/>
              </a:rPr>
              <a:t>elseif</a:t>
            </a:r>
            <a:r>
              <a:rPr lang="en-US" sz="2000" dirty="0">
                <a:solidFill>
                  <a:schemeClr val="tx1"/>
                </a:solidFill>
                <a:effectLst>
                  <a:outerShdw blurRad="38100" dist="38100" dir="2700000" algn="tl">
                    <a:srgbClr val="FFFFFF"/>
                  </a:outerShdw>
                </a:effectLst>
                <a:latin typeface="Courier New" pitchFamily="49" charset="0"/>
              </a:rPr>
              <a:t> ($a == $b)</a:t>
            </a:r>
          </a:p>
          <a:p>
            <a:pPr>
              <a:defRPr/>
            </a:pPr>
            <a:r>
              <a:rPr lang="en-US" sz="2000" dirty="0">
                <a:solidFill>
                  <a:schemeClr val="tx1"/>
                </a:solidFill>
                <a:effectLst>
                  <a:outerShdw blurRad="38100" dist="38100" dir="2700000" algn="tl">
                    <a:srgbClr val="FFFFFF"/>
                  </a:outerShdw>
                </a:effectLst>
                <a:latin typeface="Courier New" pitchFamily="49" charset="0"/>
              </a:rPr>
              <a:t>	echo "A is equal to B";</a:t>
            </a:r>
          </a:p>
          <a:p>
            <a:pPr>
              <a:defRPr/>
            </a:pPr>
            <a:r>
              <a:rPr lang="en-US" sz="2000" dirty="0">
                <a:solidFill>
                  <a:schemeClr val="tx1"/>
                </a:solidFill>
                <a:effectLst>
                  <a:outerShdw blurRad="38100" dist="38100" dir="2700000" algn="tl">
                    <a:srgbClr val="FFFFFF"/>
                  </a:outerShdw>
                </a:effectLst>
                <a:latin typeface="Courier New" pitchFamily="49" charset="0"/>
              </a:rPr>
              <a:t>else</a:t>
            </a:r>
          </a:p>
          <a:p>
            <a:pPr>
              <a:defRPr/>
            </a:pPr>
            <a:r>
              <a:rPr lang="en-US" sz="2000" dirty="0">
                <a:solidFill>
                  <a:schemeClr val="tx1"/>
                </a:solidFill>
                <a:effectLst>
                  <a:outerShdw blurRad="38100" dist="38100" dir="2700000" algn="tl">
                    <a:srgbClr val="FFFFFF"/>
                  </a:outerShdw>
                </a:effectLst>
                <a:latin typeface="Courier New" pitchFamily="49" charset="0"/>
              </a:rPr>
              <a:t>	echo "B is greater than </a:t>
            </a:r>
            <a:r>
              <a:rPr lang="en-US" sz="2000" dirty="0" smtClean="0">
                <a:solidFill>
                  <a:schemeClr val="tx1"/>
                </a:solidFill>
                <a:effectLst>
                  <a:outerShdw blurRad="38100" dist="38100" dir="2700000" algn="tl">
                    <a:srgbClr val="FFFFFF"/>
                  </a:outerShdw>
                </a:effectLst>
                <a:latin typeface="Courier New" pitchFamily="49" charset="0"/>
              </a:rPr>
              <a:t>A";</a:t>
            </a:r>
            <a:endParaRPr lang="en-US" sz="2000" dirty="0">
              <a:solidFill>
                <a:schemeClr val="tx1"/>
              </a:solidFill>
              <a:effectLst>
                <a:outerShdw blurRad="38100" dist="38100" dir="2700000" algn="tl">
                  <a:srgbClr val="FFFFFF"/>
                </a:outerShdw>
              </a:effectLst>
              <a:latin typeface="Courier New" pitchFamily="49" charset="0"/>
            </a:endParaRPr>
          </a:p>
        </p:txBody>
      </p:sp>
    </p:spTree>
    <p:extLst>
      <p:ext uri="{BB962C8B-B14F-4D97-AF65-F5344CB8AC3E}">
        <p14:creationId xmlns:p14="http://schemas.microsoft.com/office/powerpoint/2010/main" xmlns="" val="79536611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mph" presetSubtype="0" nodeType="withEffect">
                                  <p:stCondLst>
                                    <p:cond delay="0"/>
                                  </p:stCondLst>
                                  <p:childTnLst>
                                    <p:set>
                                      <p:cBhvr override="childStyle">
                                        <p:cTn id="6" dur="indefinite"/>
                                        <p:tgtEl>
                                          <p:spTgt spid="1091588">
                                            <p:txEl>
                                              <p:pRg st="0" end="0"/>
                                            </p:txEl>
                                          </p:spTgt>
                                        </p:tgtEl>
                                        <p:attrNameLst>
                                          <p:attrName>style.fontFamily</p:attrName>
                                        </p:attrNameLst>
                                      </p:cBhvr>
                                      <p:to>
                                        <p:strVal val="Courier New"/>
                                      </p:to>
                                    </p:set>
                                  </p:childTnLst>
                                  <p:subTnLst>
                                    <p:animClr>
                                      <p:cBhvr override="childStyle">
                                        <p:cTn dur="1" fill="hold" display="0" masterRel="nextClick" afterEffect="1"/>
                                        <p:tgtEl>
                                          <p:spTgt spid="1091588">
                                            <p:txEl>
                                              <p:pRg st="0" end="0"/>
                                            </p:txEl>
                                          </p:spTgt>
                                        </p:tgtEl>
                                        <p:attrNameLst>
                                          <p:attrName>ppt_c</p:attrName>
                                        </p:attrNameLst>
                                      </p:cBhvr>
                                      <p:to>
                                        <a:srgbClr val="FF000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2610" name="Rectangle 2"/>
          <p:cNvSpPr>
            <a:spLocks noGrp="1" noChangeArrowheads="1"/>
          </p:cNvSpPr>
          <p:nvPr>
            <p:ph type="title"/>
          </p:nvPr>
        </p:nvSpPr>
        <p:spPr>
          <a:xfrm>
            <a:off x="1828800" y="76200"/>
            <a:ext cx="7086600" cy="838200"/>
          </a:xfrm>
        </p:spPr>
        <p:txBody>
          <a:bodyPr/>
          <a:lstStyle/>
          <a:p>
            <a:r>
              <a:rPr lang="en-US" dirty="0" smtClean="0">
                <a:latin typeface="Courier New" pitchFamily="49" charset="0"/>
              </a:rPr>
              <a:t>Switch</a:t>
            </a:r>
            <a:endParaRPr lang="bg-BG" dirty="0" smtClean="0">
              <a:latin typeface="Courier New" pitchFamily="49" charset="0"/>
            </a:endParaRPr>
          </a:p>
        </p:txBody>
      </p:sp>
      <p:sp>
        <p:nvSpPr>
          <p:cNvPr id="1092611" name="Rectangle 3"/>
          <p:cNvSpPr>
            <a:spLocks noGrp="1" noChangeArrowheads="1"/>
          </p:cNvSpPr>
          <p:nvPr>
            <p:ph type="body" idx="1"/>
          </p:nvPr>
        </p:nvSpPr>
        <p:spPr/>
        <p:txBody>
          <a:bodyPr/>
          <a:lstStyle/>
          <a:p>
            <a:pPr>
              <a:lnSpc>
                <a:spcPct val="85000"/>
              </a:lnSpc>
            </a:pPr>
            <a:r>
              <a:rPr lang="en-US" smtClean="0">
                <a:latin typeface="Courier New" pitchFamily="49" charset="0"/>
              </a:rPr>
              <a:t>switch</a:t>
            </a:r>
            <a:r>
              <a:rPr lang="en-US" smtClean="0"/>
              <a:t> structure allows you to execute different code, depending on the value of variable</a:t>
            </a:r>
          </a:p>
          <a:p>
            <a:pPr lvl="1">
              <a:lnSpc>
                <a:spcPct val="85000"/>
              </a:lnSpc>
            </a:pPr>
            <a:r>
              <a:rPr lang="en-US" smtClean="0"/>
              <a:t>It is similar to writing a lot </a:t>
            </a:r>
            <a:r>
              <a:rPr lang="en-US" smtClean="0">
                <a:latin typeface="Courier New" pitchFamily="49" charset="0"/>
              </a:rPr>
              <a:t>if</a:t>
            </a:r>
            <a:r>
              <a:rPr lang="en-US" smtClean="0"/>
              <a:t>-s</a:t>
            </a:r>
          </a:p>
          <a:p>
            <a:pPr lvl="1">
              <a:lnSpc>
                <a:spcPct val="85000"/>
              </a:lnSpc>
            </a:pPr>
            <a:r>
              <a:rPr lang="en-US" smtClean="0"/>
              <a:t>The switch body contains "case" clauses</a:t>
            </a:r>
          </a:p>
          <a:p>
            <a:pPr lvl="2">
              <a:lnSpc>
                <a:spcPct val="85000"/>
              </a:lnSpc>
            </a:pPr>
            <a:r>
              <a:rPr lang="en-US" smtClean="0"/>
              <a:t>The engine finds the clause that matches the value and jumps to that part of the code</a:t>
            </a:r>
          </a:p>
          <a:p>
            <a:pPr lvl="2"/>
            <a:endParaRPr lang="en-US" smtClean="0"/>
          </a:p>
          <a:p>
            <a:pPr lvl="1"/>
            <a:endParaRPr lang="en-US" smtClean="0"/>
          </a:p>
          <a:p>
            <a:pPr lvl="1"/>
            <a:endParaRPr lang="en-US" smtClean="0"/>
          </a:p>
          <a:p>
            <a:pPr lvl="1"/>
            <a:endParaRPr lang="en-US" smtClean="0"/>
          </a:p>
          <a:p>
            <a:pPr lvl="1"/>
            <a:endParaRPr lang="en-US" smtClean="0"/>
          </a:p>
        </p:txBody>
      </p:sp>
      <p:sp>
        <p:nvSpPr>
          <p:cNvPr id="1092612" name="Rectangle 4"/>
          <p:cNvSpPr>
            <a:spLocks noChangeArrowheads="1"/>
          </p:cNvSpPr>
          <p:nvPr/>
        </p:nvSpPr>
        <p:spPr bwMode="auto">
          <a:xfrm>
            <a:off x="755650" y="4495800"/>
            <a:ext cx="7886700" cy="1434239"/>
          </a:xfrm>
          <a:prstGeom prst="rect">
            <a:avLst/>
          </a:prstGeom>
          <a:solidFill>
            <a:schemeClr val="bg1">
              <a:alpha val="39999"/>
            </a:schemeClr>
          </a:solidFill>
          <a:ln w="3175" algn="ctr">
            <a:solidFill>
              <a:schemeClr val="hlink"/>
            </a:solidFill>
            <a:miter lim="800000"/>
            <a:headEnd/>
            <a:tailEnd/>
          </a:ln>
          <a:effectLst/>
        </p:spPr>
        <p:txBody>
          <a:bodyPr lIns="144000" tIns="91440" rIns="144000" bIns="109728">
            <a:spAutoFit/>
          </a:bodyPr>
          <a:lstStyle/>
          <a:p>
            <a:pPr>
              <a:defRPr/>
            </a:pPr>
            <a:r>
              <a:rPr lang="en-US" sz="2000" dirty="0">
                <a:solidFill>
                  <a:schemeClr val="tx1"/>
                </a:solidFill>
                <a:effectLst>
                  <a:outerShdw blurRad="38100" dist="38100" dir="2700000" algn="tl">
                    <a:srgbClr val="FFFFFF"/>
                  </a:outerShdw>
                </a:effectLst>
                <a:latin typeface="Courier New" pitchFamily="49" charset="0"/>
              </a:rPr>
              <a:t>switch ($a) {</a:t>
            </a:r>
          </a:p>
          <a:p>
            <a:pPr>
              <a:defRPr/>
            </a:pPr>
            <a:r>
              <a:rPr lang="en-US" sz="2000" dirty="0">
                <a:solidFill>
                  <a:schemeClr val="tx1"/>
                </a:solidFill>
                <a:effectLst>
                  <a:outerShdw blurRad="38100" dist="38100" dir="2700000" algn="tl">
                    <a:srgbClr val="FFFFFF"/>
                  </a:outerShdw>
                </a:effectLst>
                <a:latin typeface="Courier New" pitchFamily="49" charset="0"/>
              </a:rPr>
              <a:t>	case 0: echo "A is 0"; break;</a:t>
            </a:r>
          </a:p>
          <a:p>
            <a:pPr>
              <a:defRPr/>
            </a:pPr>
            <a:r>
              <a:rPr lang="en-US" sz="2000" dirty="0">
                <a:solidFill>
                  <a:schemeClr val="tx1"/>
                </a:solidFill>
                <a:effectLst>
                  <a:outerShdw blurRad="38100" dist="38100" dir="2700000" algn="tl">
                    <a:srgbClr val="FFFFFF"/>
                  </a:outerShdw>
                </a:effectLst>
                <a:latin typeface="Courier New" pitchFamily="49" charset="0"/>
              </a:rPr>
              <a:t>	</a:t>
            </a:r>
            <a:r>
              <a:rPr lang="en-US" sz="2000" dirty="0" smtClean="0">
                <a:solidFill>
                  <a:schemeClr val="tx1"/>
                </a:solidFill>
                <a:effectLst>
                  <a:outerShdw blurRad="38100" dist="38100" dir="2700000" algn="tl">
                    <a:srgbClr val="FFFFFF"/>
                  </a:outerShdw>
                </a:effectLst>
                <a:latin typeface="Courier New" pitchFamily="49" charset="0"/>
              </a:rPr>
              <a:t>case </a:t>
            </a:r>
            <a:r>
              <a:rPr lang="en-US" sz="2000" dirty="0">
                <a:solidFill>
                  <a:schemeClr val="tx1"/>
                </a:solidFill>
                <a:effectLst>
                  <a:outerShdw blurRad="38100" dist="38100" dir="2700000" algn="tl">
                    <a:srgbClr val="FFFFFF"/>
                  </a:outerShdw>
                </a:effectLst>
                <a:latin typeface="Courier New" pitchFamily="49" charset="0"/>
              </a:rPr>
              <a:t>1: echo "A is 1"; break;</a:t>
            </a:r>
          </a:p>
          <a:p>
            <a:pPr>
              <a:defRPr/>
            </a:pPr>
            <a:r>
              <a:rPr lang="en-US" sz="2000" dirty="0">
                <a:solidFill>
                  <a:schemeClr val="tx1"/>
                </a:solidFill>
                <a:effectLst>
                  <a:outerShdw blurRad="38100" dist="38100" dir="2700000" algn="tl">
                    <a:srgbClr val="FFFFFF"/>
                  </a:outerShdw>
                </a:effectLst>
                <a:latin typeface="Courier New" pitchFamily="49" charset="0"/>
              </a:rPr>
              <a:t>}</a:t>
            </a:r>
          </a:p>
        </p:txBody>
      </p:sp>
    </p:spTree>
    <p:extLst>
      <p:ext uri="{BB962C8B-B14F-4D97-AF65-F5344CB8AC3E}">
        <p14:creationId xmlns:p14="http://schemas.microsoft.com/office/powerpoint/2010/main" xmlns="" val="256280894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6706" name="Rectangle 2"/>
          <p:cNvSpPr>
            <a:spLocks noGrp="1" noChangeArrowheads="1"/>
          </p:cNvSpPr>
          <p:nvPr>
            <p:ph type="title"/>
          </p:nvPr>
        </p:nvSpPr>
        <p:spPr/>
        <p:txBody>
          <a:bodyPr/>
          <a:lstStyle/>
          <a:p>
            <a:r>
              <a:rPr lang="en-US" dirty="0" smtClean="0">
                <a:latin typeface="Courier New" pitchFamily="49" charset="0"/>
              </a:rPr>
              <a:t>Switch </a:t>
            </a:r>
            <a:r>
              <a:rPr lang="en-US" dirty="0" smtClean="0"/>
              <a:t>(2)</a:t>
            </a:r>
            <a:endParaRPr lang="bg-BG" dirty="0" smtClean="0">
              <a:latin typeface="Courier New" pitchFamily="49" charset="0"/>
            </a:endParaRPr>
          </a:p>
        </p:txBody>
      </p:sp>
      <p:sp>
        <p:nvSpPr>
          <p:cNvPr id="1096707" name="Rectangle 3"/>
          <p:cNvSpPr>
            <a:spLocks noGrp="1" noChangeArrowheads="1"/>
          </p:cNvSpPr>
          <p:nvPr>
            <p:ph type="body" idx="1"/>
          </p:nvPr>
        </p:nvSpPr>
        <p:spPr/>
        <p:txBody>
          <a:bodyPr/>
          <a:lstStyle/>
          <a:p>
            <a:pPr>
              <a:lnSpc>
                <a:spcPct val="85000"/>
              </a:lnSpc>
            </a:pPr>
            <a:r>
              <a:rPr lang="en-US" dirty="0" smtClean="0"/>
              <a:t>Similar to </a:t>
            </a:r>
            <a:r>
              <a:rPr lang="en-US" dirty="0" smtClean="0">
                <a:latin typeface="Courier New" pitchFamily="49" charset="0"/>
              </a:rPr>
              <a:t>else</a:t>
            </a:r>
            <a:r>
              <a:rPr lang="en-US" dirty="0" smtClean="0"/>
              <a:t>, you can have </a:t>
            </a:r>
            <a:r>
              <a:rPr lang="en-US" dirty="0" smtClean="0">
                <a:latin typeface="Courier New" pitchFamily="49" charset="0"/>
              </a:rPr>
              <a:t>default</a:t>
            </a:r>
            <a:r>
              <a:rPr lang="en-US" dirty="0" smtClean="0"/>
              <a:t> case in a switch</a:t>
            </a:r>
          </a:p>
          <a:p>
            <a:pPr lvl="1">
              <a:lnSpc>
                <a:spcPct val="85000"/>
              </a:lnSpc>
            </a:pPr>
            <a:r>
              <a:rPr lang="en-US" dirty="0" smtClean="0"/>
              <a:t>If no </a:t>
            </a:r>
            <a:r>
              <a:rPr lang="en-US" dirty="0" smtClean="0">
                <a:latin typeface="Courier New" pitchFamily="49" charset="0"/>
              </a:rPr>
              <a:t>case</a:t>
            </a:r>
            <a:r>
              <a:rPr lang="en-US" dirty="0" smtClean="0"/>
              <a:t> option is found the engine jumps to the </a:t>
            </a:r>
            <a:r>
              <a:rPr lang="en-US" dirty="0" smtClean="0">
                <a:latin typeface="Courier New" pitchFamily="49" charset="0"/>
              </a:rPr>
              <a:t>default</a:t>
            </a:r>
            <a:r>
              <a:rPr lang="en-US" dirty="0" smtClean="0"/>
              <a:t> option</a:t>
            </a:r>
          </a:p>
          <a:p>
            <a:pPr lvl="1">
              <a:lnSpc>
                <a:spcPct val="85000"/>
              </a:lnSpc>
            </a:pPr>
            <a:endParaRPr lang="en-US" dirty="0" smtClean="0"/>
          </a:p>
          <a:p>
            <a:pPr lvl="1">
              <a:lnSpc>
                <a:spcPct val="85000"/>
              </a:lnSpc>
            </a:pPr>
            <a:endParaRPr lang="en-US" dirty="0" smtClean="0"/>
          </a:p>
          <a:p>
            <a:pPr lvl="1">
              <a:lnSpc>
                <a:spcPct val="85000"/>
              </a:lnSpc>
            </a:pPr>
            <a:endParaRPr lang="en-US" dirty="0" smtClean="0"/>
          </a:p>
          <a:p>
            <a:pPr lvl="1">
              <a:lnSpc>
                <a:spcPct val="85000"/>
              </a:lnSpc>
            </a:pPr>
            <a:endParaRPr lang="en-US" dirty="0" smtClean="0"/>
          </a:p>
          <a:p>
            <a:pPr lvl="1">
              <a:lnSpc>
                <a:spcPct val="85000"/>
              </a:lnSpc>
            </a:pPr>
            <a:endParaRPr lang="en-US" dirty="0" smtClean="0"/>
          </a:p>
          <a:p>
            <a:pPr lvl="1">
              <a:lnSpc>
                <a:spcPct val="85000"/>
              </a:lnSpc>
            </a:pPr>
            <a:r>
              <a:rPr lang="en-US" dirty="0" smtClean="0"/>
              <a:t>The </a:t>
            </a:r>
            <a:r>
              <a:rPr lang="en-US" dirty="0" smtClean="0">
                <a:latin typeface="Courier New" pitchFamily="49" charset="0"/>
              </a:rPr>
              <a:t>default</a:t>
            </a:r>
            <a:r>
              <a:rPr lang="en-US" dirty="0" smtClean="0"/>
              <a:t> case is not obligatory the last one</a:t>
            </a:r>
            <a:endParaRPr lang="bg-BG" dirty="0" smtClean="0"/>
          </a:p>
        </p:txBody>
      </p:sp>
      <p:sp>
        <p:nvSpPr>
          <p:cNvPr id="1096708" name="Rectangle 4"/>
          <p:cNvSpPr>
            <a:spLocks noChangeArrowheads="1"/>
          </p:cNvSpPr>
          <p:nvPr/>
        </p:nvSpPr>
        <p:spPr bwMode="auto">
          <a:xfrm>
            <a:off x="755650" y="3052632"/>
            <a:ext cx="7886700" cy="2357568"/>
          </a:xfrm>
          <a:prstGeom prst="rect">
            <a:avLst/>
          </a:prstGeom>
          <a:solidFill>
            <a:schemeClr val="bg1">
              <a:alpha val="39999"/>
            </a:schemeClr>
          </a:solidFill>
          <a:ln w="3175" algn="ctr">
            <a:solidFill>
              <a:schemeClr val="hlink"/>
            </a:solidFill>
            <a:miter lim="800000"/>
            <a:headEnd/>
            <a:tailEnd/>
          </a:ln>
          <a:effectLst/>
        </p:spPr>
        <p:txBody>
          <a:bodyPr lIns="144000" tIns="91440" rIns="144000" bIns="109728">
            <a:spAutoFit/>
          </a:bodyPr>
          <a:lstStyle/>
          <a:p>
            <a:pPr>
              <a:defRPr/>
            </a:pPr>
            <a:r>
              <a:rPr lang="en-US" sz="2000" dirty="0">
                <a:solidFill>
                  <a:schemeClr val="tx1"/>
                </a:solidFill>
                <a:effectLst>
                  <a:outerShdw blurRad="38100" dist="38100" dir="2700000" algn="tl">
                    <a:srgbClr val="FFFFFF"/>
                  </a:outerShdw>
                </a:effectLst>
                <a:latin typeface="Courier New" pitchFamily="49" charset="0"/>
              </a:rPr>
              <a:t>switch ($a) {</a:t>
            </a:r>
          </a:p>
          <a:p>
            <a:pPr>
              <a:defRPr/>
            </a:pPr>
            <a:r>
              <a:rPr lang="en-US" sz="2000" dirty="0">
                <a:solidFill>
                  <a:schemeClr val="tx1"/>
                </a:solidFill>
                <a:effectLst>
                  <a:outerShdw blurRad="38100" dist="38100" dir="2700000" algn="tl">
                    <a:srgbClr val="FFFFFF"/>
                  </a:outerShdw>
                </a:effectLst>
                <a:latin typeface="Courier New" pitchFamily="49" charset="0"/>
              </a:rPr>
              <a:t>	case 0: echo "A is 0"; break;</a:t>
            </a:r>
          </a:p>
          <a:p>
            <a:pPr>
              <a:defRPr/>
            </a:pPr>
            <a:r>
              <a:rPr lang="en-US" sz="2000" dirty="0">
                <a:solidFill>
                  <a:schemeClr val="tx1"/>
                </a:solidFill>
                <a:effectLst>
                  <a:outerShdw blurRad="38100" dist="38100" dir="2700000" algn="tl">
                    <a:srgbClr val="FFFFFF"/>
                  </a:outerShdw>
                </a:effectLst>
                <a:latin typeface="Courier New" pitchFamily="49" charset="0"/>
              </a:rPr>
              <a:t>	case 1: echo "A is 1"; break;</a:t>
            </a:r>
          </a:p>
          <a:p>
            <a:pPr>
              <a:defRPr/>
            </a:pPr>
            <a:r>
              <a:rPr lang="en-US" sz="2000" dirty="0">
                <a:solidFill>
                  <a:schemeClr val="tx1"/>
                </a:solidFill>
                <a:effectLst>
                  <a:outerShdw blurRad="38100" dist="38100" dir="2700000" algn="tl">
                    <a:srgbClr val="FFFFFF"/>
                  </a:outerShdw>
                </a:effectLst>
                <a:latin typeface="Courier New" pitchFamily="49" charset="0"/>
              </a:rPr>
              <a:t>	default: </a:t>
            </a:r>
          </a:p>
          <a:p>
            <a:pPr>
              <a:defRPr/>
            </a:pPr>
            <a:r>
              <a:rPr lang="en-US" sz="2000" dirty="0">
                <a:solidFill>
                  <a:schemeClr val="tx1"/>
                </a:solidFill>
                <a:effectLst>
                  <a:outerShdw blurRad="38100" dist="38100" dir="2700000" algn="tl">
                    <a:srgbClr val="FFFFFF"/>
                  </a:outerShdw>
                </a:effectLst>
                <a:latin typeface="Courier New" pitchFamily="49" charset="0"/>
              </a:rPr>
              <a:t>		echo "A is … something else</a:t>
            </a:r>
            <a:r>
              <a:rPr lang="en-US" sz="2000" dirty="0" smtClean="0">
                <a:solidFill>
                  <a:schemeClr val="tx1"/>
                </a:solidFill>
                <a:effectLst>
                  <a:outerShdw blurRad="38100" dist="38100" dir="2700000" algn="tl">
                    <a:srgbClr val="FFFFFF"/>
                  </a:outerShdw>
                </a:effectLst>
                <a:latin typeface="Courier New" pitchFamily="49" charset="0"/>
              </a:rPr>
              <a:t>";</a:t>
            </a:r>
            <a:r>
              <a:rPr lang="en-US" sz="2000" dirty="0">
                <a:solidFill>
                  <a:schemeClr val="tx1"/>
                </a:solidFill>
                <a:effectLst>
                  <a:outerShdw blurRad="38100" dist="38100" dir="2700000" algn="tl">
                    <a:srgbClr val="FFFFFF"/>
                  </a:outerShdw>
                </a:effectLst>
                <a:latin typeface="Courier New" pitchFamily="49" charset="0"/>
              </a:rPr>
              <a:t>		break;</a:t>
            </a:r>
          </a:p>
          <a:p>
            <a:pPr>
              <a:defRPr/>
            </a:pPr>
            <a:r>
              <a:rPr lang="en-US" sz="2000" dirty="0">
                <a:solidFill>
                  <a:schemeClr val="tx1"/>
                </a:solidFill>
                <a:effectLst>
                  <a:outerShdw blurRad="38100" dist="38100" dir="2700000" algn="tl">
                    <a:srgbClr val="FFFFFF"/>
                  </a:outerShdw>
                </a:effectLst>
                <a:latin typeface="Courier New" pitchFamily="49" charset="0"/>
              </a:rPr>
              <a:t>}</a:t>
            </a:r>
          </a:p>
        </p:txBody>
      </p:sp>
    </p:spTree>
    <p:extLst>
      <p:ext uri="{BB962C8B-B14F-4D97-AF65-F5344CB8AC3E}">
        <p14:creationId xmlns:p14="http://schemas.microsoft.com/office/powerpoint/2010/main" xmlns="" val="128178730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8818" name="Rectangle 2"/>
          <p:cNvSpPr>
            <a:spLocks noGrp="1" noChangeArrowheads="1"/>
          </p:cNvSpPr>
          <p:nvPr>
            <p:ph type="title"/>
          </p:nvPr>
        </p:nvSpPr>
        <p:spPr/>
        <p:txBody>
          <a:bodyPr/>
          <a:lstStyle/>
          <a:p>
            <a:r>
              <a:rPr lang="en-US" smtClean="0"/>
              <a:t>Web applications</a:t>
            </a:r>
            <a:endParaRPr lang="bg-BG" smtClean="0"/>
          </a:p>
        </p:txBody>
      </p:sp>
      <p:sp>
        <p:nvSpPr>
          <p:cNvPr id="1058819" name="Rectangle 3"/>
          <p:cNvSpPr>
            <a:spLocks noGrp="1" noChangeArrowheads="1"/>
          </p:cNvSpPr>
          <p:nvPr>
            <p:ph type="body" idx="1"/>
          </p:nvPr>
        </p:nvSpPr>
        <p:spPr/>
        <p:txBody>
          <a:bodyPr/>
          <a:lstStyle/>
          <a:p>
            <a:r>
              <a:rPr lang="en-US" dirty="0" smtClean="0"/>
              <a:t>Application that can be accessed over the web</a:t>
            </a:r>
          </a:p>
          <a:p>
            <a:pPr lvl="1"/>
            <a:r>
              <a:rPr lang="en-US" dirty="0" smtClean="0"/>
              <a:t>Relies on web servers</a:t>
            </a:r>
          </a:p>
          <a:p>
            <a:pPr lvl="1"/>
            <a:r>
              <a:rPr lang="en-US" dirty="0" smtClean="0"/>
              <a:t>Usually written in server-side scripting languages like PHP, Perl, Java, ASP</a:t>
            </a:r>
          </a:p>
          <a:p>
            <a:pPr lvl="1"/>
            <a:r>
              <a:rPr lang="en-US" dirty="0" smtClean="0"/>
              <a:t>Has dynamically generated content</a:t>
            </a:r>
          </a:p>
          <a:p>
            <a:pPr lvl="1"/>
            <a:r>
              <a:rPr lang="en-US" dirty="0" smtClean="0"/>
              <a:t>Commonly structured as three-tier application - web server, CGI Program (s) and database</a:t>
            </a:r>
          </a:p>
          <a:p>
            <a:pPr lvl="1"/>
            <a:r>
              <a:rPr lang="en-US" dirty="0" smtClean="0"/>
              <a:t>Not just web pages</a:t>
            </a:r>
            <a:endParaRPr lang="bg-BG" dirty="0" smtClean="0"/>
          </a:p>
        </p:txBody>
      </p:sp>
    </p:spTree>
    <p:extLst>
      <p:ext uri="{BB962C8B-B14F-4D97-AF65-F5344CB8AC3E}">
        <p14:creationId xmlns:p14="http://schemas.microsoft.com/office/powerpoint/2010/main" xmlns="" val="276263593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7730" name="Rectangle 2"/>
          <p:cNvSpPr>
            <a:spLocks noGrp="1" noChangeArrowheads="1"/>
          </p:cNvSpPr>
          <p:nvPr>
            <p:ph type="title"/>
          </p:nvPr>
        </p:nvSpPr>
        <p:spPr/>
        <p:txBody>
          <a:bodyPr/>
          <a:lstStyle/>
          <a:p>
            <a:r>
              <a:rPr lang="en-US" dirty="0" smtClean="0">
                <a:latin typeface="Courier New" pitchFamily="49" charset="0"/>
              </a:rPr>
              <a:t>Switch </a:t>
            </a:r>
            <a:r>
              <a:rPr lang="en-US" dirty="0" smtClean="0"/>
              <a:t>(3)</a:t>
            </a:r>
            <a:endParaRPr lang="bg-BG" dirty="0" smtClean="0"/>
          </a:p>
        </p:txBody>
      </p:sp>
      <p:sp>
        <p:nvSpPr>
          <p:cNvPr id="1097731" name="Rectangle 3"/>
          <p:cNvSpPr>
            <a:spLocks noGrp="1" noChangeArrowheads="1"/>
          </p:cNvSpPr>
          <p:nvPr>
            <p:ph type="body" idx="1"/>
          </p:nvPr>
        </p:nvSpPr>
        <p:spPr/>
        <p:txBody>
          <a:bodyPr/>
          <a:lstStyle/>
          <a:p>
            <a:pPr>
              <a:lnSpc>
                <a:spcPct val="85000"/>
              </a:lnSpc>
            </a:pPr>
            <a:r>
              <a:rPr lang="en-US" dirty="0" smtClean="0"/>
              <a:t>When the engine moves to the found </a:t>
            </a:r>
            <a:r>
              <a:rPr lang="en-US" dirty="0" smtClean="0">
                <a:latin typeface="Courier New" pitchFamily="49" charset="0"/>
              </a:rPr>
              <a:t>case</a:t>
            </a:r>
            <a:r>
              <a:rPr lang="en-US" dirty="0" smtClean="0"/>
              <a:t> it does NOT exit after the code of that case but moves on to the next one</a:t>
            </a:r>
          </a:p>
          <a:p>
            <a:pPr>
              <a:lnSpc>
                <a:spcPct val="85000"/>
              </a:lnSpc>
            </a:pPr>
            <a:endParaRPr lang="en-US" dirty="0" smtClean="0"/>
          </a:p>
          <a:p>
            <a:pPr>
              <a:lnSpc>
                <a:spcPct val="85000"/>
              </a:lnSpc>
            </a:pPr>
            <a:endParaRPr lang="en-US" dirty="0" smtClean="0"/>
          </a:p>
          <a:p>
            <a:pPr lvl="1">
              <a:lnSpc>
                <a:spcPct val="85000"/>
              </a:lnSpc>
            </a:pPr>
            <a:endParaRPr lang="en-US" dirty="0" smtClean="0"/>
          </a:p>
          <a:p>
            <a:pPr lvl="1">
              <a:lnSpc>
                <a:spcPct val="85000"/>
              </a:lnSpc>
            </a:pPr>
            <a:endParaRPr lang="en-US" dirty="0" smtClean="0"/>
          </a:p>
          <a:p>
            <a:pPr lvl="1">
              <a:lnSpc>
                <a:spcPct val="85000"/>
              </a:lnSpc>
            </a:pPr>
            <a:r>
              <a:rPr lang="en-US" dirty="0" smtClean="0"/>
              <a:t>This example will output "A is 0 A is 1"</a:t>
            </a:r>
          </a:p>
          <a:p>
            <a:pPr lvl="1">
              <a:lnSpc>
                <a:spcPct val="85000"/>
              </a:lnSpc>
            </a:pPr>
            <a:r>
              <a:rPr lang="en-US" dirty="0" smtClean="0"/>
              <a:t>The solution is to add </a:t>
            </a:r>
            <a:r>
              <a:rPr lang="en-US" dirty="0" smtClean="0">
                <a:latin typeface="Courier New" pitchFamily="49" charset="0"/>
              </a:rPr>
              <a:t>break</a:t>
            </a:r>
            <a:r>
              <a:rPr lang="en-US" dirty="0" smtClean="0"/>
              <a:t> where necessary</a:t>
            </a:r>
          </a:p>
          <a:p>
            <a:pPr lvl="1">
              <a:lnSpc>
                <a:spcPct val="85000"/>
              </a:lnSpc>
            </a:pPr>
            <a:r>
              <a:rPr lang="en-US" dirty="0" smtClean="0"/>
              <a:t>This applies to the </a:t>
            </a:r>
            <a:r>
              <a:rPr lang="en-US" dirty="0" smtClean="0">
                <a:latin typeface="Courier New" pitchFamily="49" charset="0"/>
              </a:rPr>
              <a:t>default</a:t>
            </a:r>
            <a:r>
              <a:rPr lang="en-US" dirty="0" smtClean="0"/>
              <a:t> case too</a:t>
            </a:r>
            <a:endParaRPr lang="bg-BG" dirty="0" smtClean="0"/>
          </a:p>
        </p:txBody>
      </p:sp>
      <p:sp>
        <p:nvSpPr>
          <p:cNvPr id="1097732" name="Rectangle 4"/>
          <p:cNvSpPr>
            <a:spLocks noChangeArrowheads="1"/>
          </p:cNvSpPr>
          <p:nvPr/>
        </p:nvSpPr>
        <p:spPr bwMode="auto">
          <a:xfrm>
            <a:off x="755650" y="2362200"/>
            <a:ext cx="7886700" cy="1742015"/>
          </a:xfrm>
          <a:prstGeom prst="rect">
            <a:avLst/>
          </a:prstGeom>
          <a:solidFill>
            <a:schemeClr val="bg1">
              <a:alpha val="39999"/>
            </a:schemeClr>
          </a:solidFill>
          <a:ln w="3175" algn="ctr">
            <a:solidFill>
              <a:schemeClr val="hlink"/>
            </a:solidFill>
            <a:miter lim="800000"/>
            <a:headEnd/>
            <a:tailEnd/>
          </a:ln>
          <a:effectLst/>
        </p:spPr>
        <p:txBody>
          <a:bodyPr lIns="144000" tIns="91440" rIns="144000" bIns="109728">
            <a:spAutoFit/>
          </a:bodyPr>
          <a:lstStyle/>
          <a:p>
            <a:pPr>
              <a:defRPr/>
            </a:pPr>
            <a:r>
              <a:rPr lang="en-US" sz="2000" dirty="0">
                <a:solidFill>
                  <a:schemeClr val="tx1"/>
                </a:solidFill>
                <a:effectLst>
                  <a:outerShdw blurRad="38100" dist="38100" dir="2700000" algn="tl">
                    <a:srgbClr val="FFFFFF"/>
                  </a:outerShdw>
                </a:effectLst>
                <a:latin typeface="Courier New" pitchFamily="49" charset="0"/>
              </a:rPr>
              <a:t>$a = 0;</a:t>
            </a:r>
          </a:p>
          <a:p>
            <a:pPr>
              <a:defRPr/>
            </a:pPr>
            <a:r>
              <a:rPr lang="en-US" sz="2000" dirty="0">
                <a:solidFill>
                  <a:schemeClr val="tx1"/>
                </a:solidFill>
                <a:effectLst>
                  <a:outerShdw blurRad="38100" dist="38100" dir="2700000" algn="tl">
                    <a:srgbClr val="FFFFFF"/>
                  </a:outerShdw>
                </a:effectLst>
                <a:latin typeface="Courier New" pitchFamily="49" charset="0"/>
              </a:rPr>
              <a:t>switch ($a) {</a:t>
            </a:r>
          </a:p>
          <a:p>
            <a:pPr>
              <a:defRPr/>
            </a:pPr>
            <a:r>
              <a:rPr lang="en-US" sz="2000" dirty="0">
                <a:solidFill>
                  <a:schemeClr val="tx1"/>
                </a:solidFill>
                <a:effectLst>
                  <a:outerShdw blurRad="38100" dist="38100" dir="2700000" algn="tl">
                    <a:srgbClr val="FFFFFF"/>
                  </a:outerShdw>
                </a:effectLst>
                <a:latin typeface="Courier New" pitchFamily="49" charset="0"/>
              </a:rPr>
              <a:t>	case 0: echo "A is 0"; </a:t>
            </a:r>
          </a:p>
          <a:p>
            <a:pPr>
              <a:defRPr/>
            </a:pPr>
            <a:r>
              <a:rPr lang="en-US" sz="2000" dirty="0">
                <a:solidFill>
                  <a:schemeClr val="tx1"/>
                </a:solidFill>
                <a:effectLst>
                  <a:outerShdw blurRad="38100" dist="38100" dir="2700000" algn="tl">
                    <a:srgbClr val="FFFFFF"/>
                  </a:outerShdw>
                </a:effectLst>
                <a:latin typeface="Courier New" pitchFamily="49" charset="0"/>
              </a:rPr>
              <a:t>	case 1: echo "A is 1</a:t>
            </a:r>
            <a:r>
              <a:rPr lang="en-US" sz="2000" dirty="0" smtClean="0">
                <a:solidFill>
                  <a:schemeClr val="tx1"/>
                </a:solidFill>
                <a:effectLst>
                  <a:outerShdw blurRad="38100" dist="38100" dir="2700000" algn="tl">
                    <a:srgbClr val="FFFFFF"/>
                  </a:outerShdw>
                </a:effectLst>
                <a:latin typeface="Courier New" pitchFamily="49" charset="0"/>
              </a:rPr>
              <a:t>";</a:t>
            </a:r>
          </a:p>
          <a:p>
            <a:pPr>
              <a:defRPr/>
            </a:pPr>
            <a:r>
              <a:rPr lang="en-US" sz="2000" dirty="0" smtClean="0">
                <a:solidFill>
                  <a:schemeClr val="tx1"/>
                </a:solidFill>
                <a:effectLst>
                  <a:outerShdw blurRad="38100" dist="38100" dir="2700000" algn="tl">
                    <a:srgbClr val="FFFFFF"/>
                  </a:outerShdw>
                </a:effectLst>
                <a:latin typeface="Courier New" pitchFamily="49" charset="0"/>
              </a:rPr>
              <a:t>}</a:t>
            </a:r>
            <a:endParaRPr lang="en-US" sz="2000" dirty="0">
              <a:solidFill>
                <a:schemeClr val="tx1"/>
              </a:solidFill>
              <a:effectLst>
                <a:outerShdw blurRad="38100" dist="38100" dir="2700000" algn="tl">
                  <a:srgbClr val="FFFFFF"/>
                </a:outerShdw>
              </a:effectLst>
              <a:latin typeface="Courier New" pitchFamily="49" charset="0"/>
            </a:endParaRPr>
          </a:p>
        </p:txBody>
      </p:sp>
    </p:spTree>
    <p:extLst>
      <p:ext uri="{BB962C8B-B14F-4D97-AF65-F5344CB8AC3E}">
        <p14:creationId xmlns:p14="http://schemas.microsoft.com/office/powerpoint/2010/main" xmlns="" val="366659546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8754" name="Rectangle 2"/>
          <p:cNvSpPr>
            <a:spLocks noGrp="1" noChangeArrowheads="1"/>
          </p:cNvSpPr>
          <p:nvPr>
            <p:ph type="title"/>
          </p:nvPr>
        </p:nvSpPr>
        <p:spPr/>
        <p:txBody>
          <a:bodyPr/>
          <a:lstStyle/>
          <a:p>
            <a:r>
              <a:rPr lang="en-US" dirty="0" smtClean="0">
                <a:latin typeface="Courier New" pitchFamily="49" charset="0"/>
              </a:rPr>
              <a:t>Switch </a:t>
            </a:r>
            <a:r>
              <a:rPr lang="en-US" dirty="0" smtClean="0"/>
              <a:t>(4)</a:t>
            </a:r>
            <a:endParaRPr lang="bg-BG" dirty="0" smtClean="0"/>
          </a:p>
        </p:txBody>
      </p:sp>
      <p:sp>
        <p:nvSpPr>
          <p:cNvPr id="1098755" name="Rectangle 3"/>
          <p:cNvSpPr>
            <a:spLocks noGrp="1" noChangeArrowheads="1"/>
          </p:cNvSpPr>
          <p:nvPr>
            <p:ph type="body" idx="1"/>
          </p:nvPr>
        </p:nvSpPr>
        <p:spPr/>
        <p:txBody>
          <a:bodyPr/>
          <a:lstStyle/>
          <a:p>
            <a:r>
              <a:rPr lang="en-US" dirty="0" smtClean="0"/>
              <a:t>Due to the behavior of the </a:t>
            </a:r>
            <a:r>
              <a:rPr lang="en-US" dirty="0" smtClean="0">
                <a:latin typeface="Courier New" pitchFamily="49" charset="0"/>
              </a:rPr>
              <a:t>switch</a:t>
            </a:r>
            <a:r>
              <a:rPr lang="en-US" dirty="0" smtClean="0"/>
              <a:t> engine, you can use empty cases </a:t>
            </a:r>
          </a:p>
          <a:p>
            <a:pPr lvl="1"/>
            <a:r>
              <a:rPr lang="en-US" dirty="0" smtClean="0"/>
              <a:t>They are without </a:t>
            </a:r>
            <a:r>
              <a:rPr lang="en-US" dirty="0" smtClean="0">
                <a:latin typeface="Courier New" pitchFamily="49" charset="0"/>
              </a:rPr>
              <a:t>break</a:t>
            </a:r>
            <a:r>
              <a:rPr lang="en-US" dirty="0" smtClean="0"/>
              <a:t> so the engine will jump to them and move on</a:t>
            </a:r>
          </a:p>
          <a:p>
            <a:pPr lvl="1"/>
            <a:r>
              <a:rPr lang="en-US" dirty="0" smtClean="0"/>
              <a:t>You can use this to combine multiple values with single code</a:t>
            </a:r>
            <a:endParaRPr lang="bg-BG" dirty="0" smtClean="0"/>
          </a:p>
        </p:txBody>
      </p:sp>
      <p:sp>
        <p:nvSpPr>
          <p:cNvPr id="1098756" name="Rectangle 4"/>
          <p:cNvSpPr>
            <a:spLocks noChangeArrowheads="1"/>
          </p:cNvSpPr>
          <p:nvPr/>
        </p:nvSpPr>
        <p:spPr bwMode="auto">
          <a:xfrm>
            <a:off x="755650" y="4343400"/>
            <a:ext cx="7886700" cy="2049792"/>
          </a:xfrm>
          <a:prstGeom prst="rect">
            <a:avLst/>
          </a:prstGeom>
          <a:solidFill>
            <a:schemeClr val="bg1">
              <a:alpha val="39999"/>
            </a:schemeClr>
          </a:solidFill>
          <a:ln w="3175" algn="ctr">
            <a:solidFill>
              <a:schemeClr val="hlink"/>
            </a:solidFill>
            <a:miter lim="800000"/>
            <a:headEnd/>
            <a:tailEnd/>
          </a:ln>
          <a:effectLst/>
        </p:spPr>
        <p:txBody>
          <a:bodyPr lIns="144000" tIns="91440" rIns="144000" bIns="109728">
            <a:spAutoFit/>
          </a:bodyPr>
          <a:lstStyle/>
          <a:p>
            <a:pPr>
              <a:defRPr/>
            </a:pPr>
            <a:r>
              <a:rPr lang="en-US" sz="2000" dirty="0">
                <a:solidFill>
                  <a:schemeClr val="tx1"/>
                </a:solidFill>
                <a:effectLst>
                  <a:outerShdw blurRad="38100" dist="38100" dir="2700000" algn="tl">
                    <a:srgbClr val="FFFFFF"/>
                  </a:outerShdw>
                </a:effectLst>
                <a:latin typeface="Courier New" pitchFamily="49" charset="0"/>
              </a:rPr>
              <a:t>$a = 0;</a:t>
            </a:r>
          </a:p>
          <a:p>
            <a:pPr>
              <a:defRPr/>
            </a:pPr>
            <a:r>
              <a:rPr lang="en-US" sz="2000" dirty="0">
                <a:solidFill>
                  <a:schemeClr val="tx1"/>
                </a:solidFill>
                <a:effectLst>
                  <a:outerShdw blurRad="38100" dist="38100" dir="2700000" algn="tl">
                    <a:srgbClr val="FFFFFF"/>
                  </a:outerShdw>
                </a:effectLst>
                <a:latin typeface="Courier New" pitchFamily="49" charset="0"/>
              </a:rPr>
              <a:t>switch ($a) {</a:t>
            </a:r>
          </a:p>
          <a:p>
            <a:pPr>
              <a:defRPr/>
            </a:pPr>
            <a:r>
              <a:rPr lang="en-US" sz="2000" dirty="0">
                <a:solidFill>
                  <a:schemeClr val="tx1"/>
                </a:solidFill>
                <a:effectLst>
                  <a:outerShdw blurRad="38100" dist="38100" dir="2700000" algn="tl">
                    <a:srgbClr val="FFFFFF"/>
                  </a:outerShdw>
                </a:effectLst>
                <a:latin typeface="Courier New" pitchFamily="49" charset="0"/>
              </a:rPr>
              <a:t>	case 0: echo "A is 0"; break;</a:t>
            </a:r>
          </a:p>
          <a:p>
            <a:pPr>
              <a:defRPr/>
            </a:pPr>
            <a:r>
              <a:rPr lang="en-US" sz="2000" dirty="0">
                <a:solidFill>
                  <a:schemeClr val="tx1"/>
                </a:solidFill>
                <a:effectLst>
                  <a:outerShdw blurRad="38100" dist="38100" dir="2700000" algn="tl">
                    <a:srgbClr val="FFFFFF"/>
                  </a:outerShdw>
                </a:effectLst>
                <a:latin typeface="Courier New" pitchFamily="49" charset="0"/>
              </a:rPr>
              <a:t>	case 1: </a:t>
            </a:r>
          </a:p>
          <a:p>
            <a:pPr>
              <a:defRPr/>
            </a:pPr>
            <a:r>
              <a:rPr lang="en-US" sz="2000" dirty="0">
                <a:solidFill>
                  <a:schemeClr val="tx1"/>
                </a:solidFill>
                <a:effectLst>
                  <a:outerShdw blurRad="38100" dist="38100" dir="2700000" algn="tl">
                    <a:srgbClr val="FFFFFF"/>
                  </a:outerShdw>
                </a:effectLst>
                <a:latin typeface="Courier New" pitchFamily="49" charset="0"/>
              </a:rPr>
              <a:t>	case 2: echo "A is 1 or 2"; break</a:t>
            </a:r>
            <a:r>
              <a:rPr lang="en-US" sz="2000" dirty="0" smtClean="0">
                <a:solidFill>
                  <a:schemeClr val="tx1"/>
                </a:solidFill>
                <a:effectLst>
                  <a:outerShdw blurRad="38100" dist="38100" dir="2700000" algn="tl">
                    <a:srgbClr val="FFFFFF"/>
                  </a:outerShdw>
                </a:effectLst>
                <a:latin typeface="Courier New" pitchFamily="49" charset="0"/>
              </a:rPr>
              <a:t>;</a:t>
            </a:r>
          </a:p>
          <a:p>
            <a:pPr>
              <a:defRPr/>
            </a:pPr>
            <a:r>
              <a:rPr lang="en-US" sz="2000" dirty="0" smtClean="0">
                <a:solidFill>
                  <a:schemeClr val="tx1"/>
                </a:solidFill>
                <a:effectLst>
                  <a:outerShdw blurRad="38100" dist="38100" dir="2700000" algn="tl">
                    <a:srgbClr val="FFFFFF"/>
                  </a:outerShdw>
                </a:effectLst>
                <a:latin typeface="Courier New" pitchFamily="49" charset="0"/>
              </a:rPr>
              <a:t>}</a:t>
            </a:r>
            <a:endParaRPr lang="en-US" sz="2000" dirty="0">
              <a:solidFill>
                <a:schemeClr val="tx1"/>
              </a:solidFill>
              <a:effectLst>
                <a:outerShdw blurRad="38100" dist="38100" dir="2700000" algn="tl">
                  <a:srgbClr val="FFFFFF"/>
                </a:outerShdw>
              </a:effectLst>
              <a:latin typeface="Courier New" pitchFamily="49" charset="0"/>
            </a:endParaRPr>
          </a:p>
        </p:txBody>
      </p:sp>
    </p:spTree>
    <p:extLst>
      <p:ext uri="{BB962C8B-B14F-4D97-AF65-F5344CB8AC3E}">
        <p14:creationId xmlns:p14="http://schemas.microsoft.com/office/powerpoint/2010/main" xmlns="" val="35749388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9778" name="Rectangle 2"/>
          <p:cNvSpPr>
            <a:spLocks noGrp="1" noChangeArrowheads="1"/>
          </p:cNvSpPr>
          <p:nvPr>
            <p:ph type="title"/>
          </p:nvPr>
        </p:nvSpPr>
        <p:spPr/>
        <p:txBody>
          <a:bodyPr/>
          <a:lstStyle/>
          <a:p>
            <a:r>
              <a:rPr lang="en-US" dirty="0" smtClean="0">
                <a:latin typeface="Courier New" pitchFamily="49" charset="0"/>
              </a:rPr>
              <a:t>Switch </a:t>
            </a:r>
            <a:r>
              <a:rPr lang="en-US" dirty="0" smtClean="0"/>
              <a:t>(5)</a:t>
            </a:r>
            <a:endParaRPr lang="bg-BG" dirty="0" smtClean="0"/>
          </a:p>
        </p:txBody>
      </p:sp>
      <p:sp>
        <p:nvSpPr>
          <p:cNvPr id="1099779" name="Rectangle 3"/>
          <p:cNvSpPr>
            <a:spLocks noGrp="1" noChangeArrowheads="1"/>
          </p:cNvSpPr>
          <p:nvPr>
            <p:ph type="body" idx="1"/>
          </p:nvPr>
        </p:nvSpPr>
        <p:spPr/>
        <p:txBody>
          <a:bodyPr/>
          <a:lstStyle/>
          <a:p>
            <a:r>
              <a:rPr lang="en-US" smtClean="0"/>
              <a:t>You can use any scalar type of variable (string, number, boolean, etc)</a:t>
            </a:r>
            <a:endParaRPr lang="bg-BG" smtClean="0"/>
          </a:p>
        </p:txBody>
      </p:sp>
      <p:sp>
        <p:nvSpPr>
          <p:cNvPr id="1099780" name="Rectangle 4"/>
          <p:cNvSpPr>
            <a:spLocks noChangeArrowheads="1"/>
          </p:cNvSpPr>
          <p:nvPr/>
        </p:nvSpPr>
        <p:spPr bwMode="auto">
          <a:xfrm>
            <a:off x="755650" y="2492375"/>
            <a:ext cx="7886700" cy="2357568"/>
          </a:xfrm>
          <a:prstGeom prst="rect">
            <a:avLst/>
          </a:prstGeom>
          <a:solidFill>
            <a:schemeClr val="bg1">
              <a:alpha val="39999"/>
            </a:schemeClr>
          </a:solidFill>
          <a:ln w="3175" algn="ctr">
            <a:solidFill>
              <a:schemeClr val="hlink"/>
            </a:solidFill>
            <a:miter lim="800000"/>
            <a:headEnd/>
            <a:tailEnd/>
          </a:ln>
          <a:effectLst/>
        </p:spPr>
        <p:txBody>
          <a:bodyPr lIns="144000" tIns="91440" rIns="144000" bIns="109728">
            <a:spAutoFit/>
          </a:bodyPr>
          <a:lstStyle/>
          <a:p>
            <a:pPr>
              <a:defRPr/>
            </a:pPr>
            <a:r>
              <a:rPr lang="en-US" sz="2000" dirty="0">
                <a:solidFill>
                  <a:schemeClr val="tx1"/>
                </a:solidFill>
                <a:effectLst>
                  <a:outerShdw blurRad="38100" dist="38100" dir="2700000" algn="tl">
                    <a:srgbClr val="FFFFFF"/>
                  </a:outerShdw>
                </a:effectLst>
                <a:latin typeface="Courier New" pitchFamily="49" charset="0"/>
              </a:rPr>
              <a:t>switch ($name) {</a:t>
            </a:r>
          </a:p>
          <a:p>
            <a:pPr>
              <a:defRPr/>
            </a:pPr>
            <a:r>
              <a:rPr lang="en-US" sz="2000" dirty="0">
                <a:solidFill>
                  <a:schemeClr val="tx1"/>
                </a:solidFill>
                <a:effectLst>
                  <a:outerShdw blurRad="38100" dist="38100" dir="2700000" algn="tl">
                    <a:srgbClr val="FFFFFF"/>
                  </a:outerShdw>
                </a:effectLst>
                <a:latin typeface="Courier New" pitchFamily="49" charset="0"/>
              </a:rPr>
              <a:t>	case "Dimitar": echo 1; break;</a:t>
            </a:r>
          </a:p>
          <a:p>
            <a:pPr>
              <a:defRPr/>
            </a:pPr>
            <a:r>
              <a:rPr lang="en-US" sz="2000" dirty="0">
                <a:solidFill>
                  <a:schemeClr val="tx1"/>
                </a:solidFill>
                <a:effectLst>
                  <a:outerShdw blurRad="38100" dist="38100" dir="2700000" algn="tl">
                    <a:srgbClr val="FFFFFF"/>
                  </a:outerShdw>
                </a:effectLst>
                <a:latin typeface="Courier New" pitchFamily="49" charset="0"/>
              </a:rPr>
              <a:t>	case "Svetlin":</a:t>
            </a:r>
          </a:p>
          <a:p>
            <a:pPr>
              <a:defRPr/>
            </a:pPr>
            <a:r>
              <a:rPr lang="en-US" sz="2000" dirty="0">
                <a:solidFill>
                  <a:schemeClr val="tx1"/>
                </a:solidFill>
                <a:effectLst>
                  <a:outerShdw blurRad="38100" dist="38100" dir="2700000" algn="tl">
                    <a:srgbClr val="FFFFFF"/>
                  </a:outerShdw>
                </a:effectLst>
                <a:latin typeface="Courier New" pitchFamily="49" charset="0"/>
              </a:rPr>
              <a:t>	case "Nakov"  : echo 2; break;</a:t>
            </a:r>
          </a:p>
          <a:p>
            <a:pPr>
              <a:defRPr/>
            </a:pPr>
            <a:r>
              <a:rPr lang="en-US" sz="2000" dirty="0">
                <a:solidFill>
                  <a:schemeClr val="tx1"/>
                </a:solidFill>
                <a:effectLst>
                  <a:outerShdw blurRad="38100" dist="38100" dir="2700000" algn="tl">
                    <a:srgbClr val="FFFFFF"/>
                  </a:outerShdw>
                </a:effectLst>
                <a:latin typeface="Courier New" pitchFamily="49" charset="0"/>
              </a:rPr>
              <a:t>	case false : echo "No name"; break;</a:t>
            </a:r>
          </a:p>
          <a:p>
            <a:pPr>
              <a:defRPr/>
            </a:pPr>
            <a:r>
              <a:rPr lang="en-US" sz="2000" dirty="0">
                <a:solidFill>
                  <a:schemeClr val="tx1"/>
                </a:solidFill>
                <a:effectLst>
                  <a:outerShdw blurRad="38100" dist="38100" dir="2700000" algn="tl">
                    <a:srgbClr val="FFFFFF"/>
                  </a:outerShdw>
                </a:effectLst>
                <a:latin typeface="Courier New" pitchFamily="49" charset="0"/>
              </a:rPr>
              <a:t>	default : echo "?!"; break</a:t>
            </a:r>
            <a:r>
              <a:rPr lang="en-US" sz="2000" dirty="0" smtClean="0">
                <a:solidFill>
                  <a:schemeClr val="tx1"/>
                </a:solidFill>
                <a:effectLst>
                  <a:outerShdw blurRad="38100" dist="38100" dir="2700000" algn="tl">
                    <a:srgbClr val="FFFFFF"/>
                  </a:outerShdw>
                </a:effectLst>
                <a:latin typeface="Courier New" pitchFamily="49" charset="0"/>
              </a:rPr>
              <a:t>;</a:t>
            </a:r>
            <a:endParaRPr lang="en-US" sz="2000" dirty="0">
              <a:solidFill>
                <a:schemeClr val="tx1"/>
              </a:solidFill>
              <a:effectLst>
                <a:outerShdw blurRad="38100" dist="38100" dir="2700000" algn="tl">
                  <a:srgbClr val="FFFFFF"/>
                </a:outerShdw>
              </a:effectLst>
              <a:latin typeface="Courier New" pitchFamily="49" charset="0"/>
            </a:endParaRPr>
          </a:p>
          <a:p>
            <a:pPr>
              <a:defRPr/>
            </a:pPr>
            <a:r>
              <a:rPr lang="en-US" sz="2000" dirty="0">
                <a:solidFill>
                  <a:schemeClr val="tx1"/>
                </a:solidFill>
                <a:effectLst>
                  <a:outerShdw blurRad="38100" dist="38100" dir="2700000" algn="tl">
                    <a:srgbClr val="FFFFFF"/>
                  </a:outerShdw>
                </a:effectLst>
                <a:latin typeface="Courier New" pitchFamily="49" charset="0"/>
              </a:rPr>
              <a:t>}</a:t>
            </a:r>
          </a:p>
        </p:txBody>
      </p:sp>
    </p:spTree>
    <p:extLst>
      <p:ext uri="{BB962C8B-B14F-4D97-AF65-F5344CB8AC3E}">
        <p14:creationId xmlns:p14="http://schemas.microsoft.com/office/powerpoint/2010/main" xmlns="" val="396183881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82" name="Rectangle 2"/>
          <p:cNvSpPr>
            <a:spLocks noGrp="1" noChangeArrowheads="1"/>
          </p:cNvSpPr>
          <p:nvPr>
            <p:ph type="title"/>
          </p:nvPr>
        </p:nvSpPr>
        <p:spPr/>
        <p:txBody>
          <a:bodyPr/>
          <a:lstStyle/>
          <a:p>
            <a:r>
              <a:rPr lang="en-US" dirty="0" smtClean="0">
                <a:latin typeface="Courier New" pitchFamily="49" charset="0"/>
              </a:rPr>
              <a:t>Switch </a:t>
            </a:r>
            <a:r>
              <a:rPr lang="en-US" dirty="0" smtClean="0"/>
              <a:t>(6)</a:t>
            </a:r>
            <a:endParaRPr lang="bg-BG" dirty="0" smtClean="0"/>
          </a:p>
        </p:txBody>
      </p:sp>
      <p:sp>
        <p:nvSpPr>
          <p:cNvPr id="1095683" name="Rectangle 3"/>
          <p:cNvSpPr>
            <a:spLocks noGrp="1" noChangeArrowheads="1"/>
          </p:cNvSpPr>
          <p:nvPr>
            <p:ph type="body" idx="1"/>
          </p:nvPr>
        </p:nvSpPr>
        <p:spPr>
          <a:xfrm>
            <a:off x="228600" y="838200"/>
            <a:ext cx="8686800" cy="5638800"/>
          </a:xfrm>
        </p:spPr>
        <p:txBody>
          <a:bodyPr/>
          <a:lstStyle/>
          <a:p>
            <a:r>
              <a:rPr lang="en-US" dirty="0" smtClean="0">
                <a:solidFill>
                  <a:srgbClr val="FF0000"/>
                </a:solidFill>
                <a:effectLst/>
              </a:rPr>
              <a:t>Keep in mind </a:t>
            </a:r>
            <a:r>
              <a:rPr lang="en-US" dirty="0" smtClean="0">
                <a:solidFill>
                  <a:srgbClr val="FF0000"/>
                </a:solidFill>
                <a:effectLst/>
                <a:latin typeface="Courier New" pitchFamily="49" charset="0"/>
              </a:rPr>
              <a:t>switch</a:t>
            </a:r>
            <a:r>
              <a:rPr lang="en-US" dirty="0" smtClean="0">
                <a:solidFill>
                  <a:srgbClr val="FF0000"/>
                </a:solidFill>
                <a:effectLst/>
              </a:rPr>
              <a:t> uses the loose comparison "</a:t>
            </a:r>
            <a:r>
              <a:rPr lang="en-US" dirty="0" smtClean="0">
                <a:solidFill>
                  <a:srgbClr val="FF0000"/>
                </a:solidFill>
                <a:effectLst/>
                <a:latin typeface="Courier New" pitchFamily="49" charset="0"/>
              </a:rPr>
              <a:t>==</a:t>
            </a:r>
            <a:r>
              <a:rPr lang="en-US" dirty="0" smtClean="0">
                <a:solidFill>
                  <a:srgbClr val="FF0000"/>
                </a:solidFill>
                <a:effectLst/>
              </a:rPr>
              <a:t>" and may lead to unexpected results!</a:t>
            </a:r>
            <a:endParaRPr lang="bg-BG" dirty="0" smtClean="0">
              <a:solidFill>
                <a:srgbClr val="FF0000"/>
              </a:solidFill>
              <a:effectLst/>
            </a:endParaRPr>
          </a:p>
          <a:p>
            <a:r>
              <a:rPr lang="en-US" dirty="0" smtClean="0">
                <a:effectLst/>
              </a:rPr>
              <a:t>The solution:</a:t>
            </a:r>
            <a:endParaRPr lang="bg-BG" dirty="0" smtClean="0">
              <a:effectLst/>
            </a:endParaRPr>
          </a:p>
        </p:txBody>
      </p:sp>
      <p:sp>
        <p:nvSpPr>
          <p:cNvPr id="1095685" name="Rectangle 5"/>
          <p:cNvSpPr>
            <a:spLocks noChangeArrowheads="1"/>
          </p:cNvSpPr>
          <p:nvPr/>
        </p:nvSpPr>
        <p:spPr bwMode="auto">
          <a:xfrm>
            <a:off x="611188" y="3048000"/>
            <a:ext cx="7886700" cy="3588675"/>
          </a:xfrm>
          <a:prstGeom prst="rect">
            <a:avLst/>
          </a:prstGeom>
          <a:solidFill>
            <a:schemeClr val="bg1">
              <a:alpha val="39999"/>
            </a:schemeClr>
          </a:solidFill>
          <a:ln w="3175" algn="ctr">
            <a:solidFill>
              <a:schemeClr val="hlink"/>
            </a:solidFill>
            <a:miter lim="800000"/>
            <a:headEnd/>
            <a:tailEnd/>
          </a:ln>
          <a:effectLst/>
        </p:spPr>
        <p:txBody>
          <a:bodyPr lIns="144000" tIns="91440" rIns="144000" bIns="109728">
            <a:spAutoFit/>
          </a:bodyPr>
          <a:lstStyle/>
          <a:p>
            <a:pPr>
              <a:defRPr/>
            </a:pPr>
            <a:r>
              <a:rPr lang="en-US" sz="2000" dirty="0">
                <a:solidFill>
                  <a:schemeClr val="tx1"/>
                </a:solidFill>
                <a:effectLst>
                  <a:outerShdw blurRad="38100" dist="38100" dir="2700000" algn="tl">
                    <a:srgbClr val="FFFFFF"/>
                  </a:outerShdw>
                </a:effectLst>
                <a:latin typeface="Courier New" pitchFamily="49" charset="0"/>
              </a:rPr>
              <a:t>$v = "";</a:t>
            </a:r>
          </a:p>
          <a:p>
            <a:pPr>
              <a:defRPr/>
            </a:pPr>
            <a:r>
              <a:rPr lang="en-US" sz="2000" dirty="0">
                <a:solidFill>
                  <a:schemeClr val="tx1"/>
                </a:solidFill>
                <a:effectLst>
                  <a:outerShdw blurRad="38100" dist="38100" dir="2700000" algn="tl">
                    <a:srgbClr val="FFFFFF"/>
                  </a:outerShdw>
                </a:effectLst>
                <a:latin typeface="Courier New" pitchFamily="49" charset="0"/>
              </a:rPr>
              <a:t>switch (true) {</a:t>
            </a:r>
          </a:p>
          <a:p>
            <a:pPr>
              <a:defRPr/>
            </a:pPr>
            <a:r>
              <a:rPr lang="en-US" sz="2000" dirty="0">
                <a:solidFill>
                  <a:schemeClr val="tx1"/>
                </a:solidFill>
                <a:effectLst>
                  <a:outerShdw blurRad="38100" dist="38100" dir="2700000" algn="tl">
                    <a:srgbClr val="FFFFFF"/>
                  </a:outerShdw>
                </a:effectLst>
                <a:latin typeface="Courier New" pitchFamily="49" charset="0"/>
              </a:rPr>
              <a:t>	case ($v === false): </a:t>
            </a:r>
          </a:p>
          <a:p>
            <a:pPr>
              <a:defRPr/>
            </a:pPr>
            <a:r>
              <a:rPr lang="en-US" sz="2000" dirty="0">
                <a:solidFill>
                  <a:schemeClr val="tx1"/>
                </a:solidFill>
                <a:effectLst>
                  <a:outerShdw blurRad="38100" dist="38100" dir="2700000" algn="tl">
                    <a:srgbClr val="FFFFFF"/>
                  </a:outerShdw>
                </a:effectLst>
                <a:latin typeface="Courier New" pitchFamily="49" charset="0"/>
              </a:rPr>
              <a:t>		echo "it's </a:t>
            </a:r>
            <a:r>
              <a:rPr lang="en-US" sz="2000" dirty="0" err="1">
                <a:solidFill>
                  <a:schemeClr val="tx1"/>
                </a:solidFill>
                <a:effectLst>
                  <a:outerShdw blurRad="38100" dist="38100" dir="2700000" algn="tl">
                    <a:srgbClr val="FFFFFF"/>
                  </a:outerShdw>
                </a:effectLst>
                <a:latin typeface="Courier New" pitchFamily="49" charset="0"/>
              </a:rPr>
              <a:t>boolean</a:t>
            </a:r>
            <a:r>
              <a:rPr lang="en-US" sz="2000" dirty="0">
                <a:solidFill>
                  <a:schemeClr val="tx1"/>
                </a:solidFill>
                <a:effectLst>
                  <a:outerShdw blurRad="38100" dist="38100" dir="2700000" algn="tl">
                    <a:srgbClr val="FFFFFF"/>
                  </a:outerShdw>
                </a:effectLst>
                <a:latin typeface="Courier New" pitchFamily="49" charset="0"/>
              </a:rPr>
              <a:t> false"; break;	</a:t>
            </a:r>
          </a:p>
          <a:p>
            <a:pPr>
              <a:defRPr/>
            </a:pPr>
            <a:r>
              <a:rPr lang="en-US" sz="2000" dirty="0">
                <a:solidFill>
                  <a:schemeClr val="tx1"/>
                </a:solidFill>
                <a:effectLst>
                  <a:outerShdw blurRad="38100" dist="38100" dir="2700000" algn="tl">
                    <a:srgbClr val="FFFFFF"/>
                  </a:outerShdw>
                </a:effectLst>
                <a:latin typeface="Courier New" pitchFamily="49" charset="0"/>
              </a:rPr>
              <a:t>	case ($v === 0):</a:t>
            </a:r>
          </a:p>
          <a:p>
            <a:pPr>
              <a:defRPr/>
            </a:pPr>
            <a:r>
              <a:rPr lang="en-US" sz="2000" dirty="0">
                <a:solidFill>
                  <a:schemeClr val="tx1"/>
                </a:solidFill>
                <a:effectLst>
                  <a:outerShdw blurRad="38100" dist="38100" dir="2700000" algn="tl">
                    <a:srgbClr val="FFFFFF"/>
                  </a:outerShdw>
                </a:effectLst>
                <a:latin typeface="Courier New" pitchFamily="49" charset="0"/>
              </a:rPr>
              <a:t>		echo "it's numeric zero"; break;</a:t>
            </a:r>
          </a:p>
          <a:p>
            <a:pPr>
              <a:defRPr/>
            </a:pPr>
            <a:r>
              <a:rPr lang="en-US" sz="2000" dirty="0">
                <a:solidFill>
                  <a:schemeClr val="tx1"/>
                </a:solidFill>
                <a:effectLst>
                  <a:outerShdw blurRad="38100" dist="38100" dir="2700000" algn="tl">
                    <a:srgbClr val="FFFFFF"/>
                  </a:outerShdw>
                </a:effectLst>
                <a:latin typeface="Courier New" pitchFamily="49" charset="0"/>
              </a:rPr>
              <a:t>	case ($v === null):</a:t>
            </a:r>
          </a:p>
          <a:p>
            <a:pPr>
              <a:defRPr/>
            </a:pPr>
            <a:r>
              <a:rPr lang="en-US" sz="2000" dirty="0">
                <a:solidFill>
                  <a:schemeClr val="tx1"/>
                </a:solidFill>
                <a:effectLst>
                  <a:outerShdw blurRad="38100" dist="38100" dir="2700000" algn="tl">
                    <a:srgbClr val="FFFFFF"/>
                  </a:outerShdw>
                </a:effectLst>
                <a:latin typeface="Courier New" pitchFamily="49" charset="0"/>
              </a:rPr>
              <a:t>		echo "it's null variable"; break;</a:t>
            </a:r>
          </a:p>
          <a:p>
            <a:pPr>
              <a:defRPr/>
            </a:pPr>
            <a:r>
              <a:rPr lang="en-US" sz="2000" dirty="0">
                <a:solidFill>
                  <a:schemeClr val="tx1"/>
                </a:solidFill>
                <a:effectLst>
                  <a:outerShdw blurRad="38100" dist="38100" dir="2700000" algn="tl">
                    <a:srgbClr val="FFFFFF"/>
                  </a:outerShdw>
                </a:effectLst>
                <a:latin typeface="Courier New" pitchFamily="49" charset="0"/>
              </a:rPr>
              <a:t>	case ($v === ""):</a:t>
            </a:r>
          </a:p>
          <a:p>
            <a:pPr>
              <a:defRPr/>
            </a:pPr>
            <a:r>
              <a:rPr lang="en-US" sz="2000" dirty="0">
                <a:solidFill>
                  <a:schemeClr val="tx1"/>
                </a:solidFill>
                <a:effectLst>
                  <a:outerShdw blurRad="38100" dist="38100" dir="2700000" algn="tl">
                    <a:srgbClr val="FFFFFF"/>
                  </a:outerShdw>
                </a:effectLst>
                <a:latin typeface="Courier New" pitchFamily="49" charset="0"/>
              </a:rPr>
              <a:t>		echo "it's empty string"; break</a:t>
            </a:r>
            <a:r>
              <a:rPr lang="en-US" sz="2000" dirty="0" smtClean="0">
                <a:solidFill>
                  <a:schemeClr val="tx1"/>
                </a:solidFill>
                <a:effectLst>
                  <a:outerShdw blurRad="38100" dist="38100" dir="2700000" algn="tl">
                    <a:srgbClr val="FFFFFF"/>
                  </a:outerShdw>
                </a:effectLst>
                <a:latin typeface="Courier New" pitchFamily="49" charset="0"/>
              </a:rPr>
              <a:t>;</a:t>
            </a:r>
          </a:p>
          <a:p>
            <a:pPr>
              <a:defRPr/>
            </a:pPr>
            <a:r>
              <a:rPr lang="en-US" sz="2000" dirty="0" smtClean="0">
                <a:solidFill>
                  <a:schemeClr val="tx1"/>
                </a:solidFill>
                <a:effectLst>
                  <a:outerShdw blurRad="38100" dist="38100" dir="2700000" algn="tl">
                    <a:srgbClr val="FFFFFF"/>
                  </a:outerShdw>
                </a:effectLst>
                <a:latin typeface="Courier New" pitchFamily="49" charset="0"/>
              </a:rPr>
              <a:t>}</a:t>
            </a:r>
            <a:endParaRPr lang="en-US" sz="2000" dirty="0">
              <a:solidFill>
                <a:schemeClr val="tx1"/>
              </a:solidFill>
              <a:effectLst>
                <a:outerShdw blurRad="38100" dist="38100" dir="2700000" algn="tl">
                  <a:srgbClr val="FFFFFF"/>
                </a:outerShdw>
              </a:effectLst>
              <a:latin typeface="Courier New" pitchFamily="49" charset="0"/>
            </a:endParaRPr>
          </a:p>
        </p:txBody>
      </p:sp>
    </p:spTree>
    <p:extLst>
      <p:ext uri="{BB962C8B-B14F-4D97-AF65-F5344CB8AC3E}">
        <p14:creationId xmlns:p14="http://schemas.microsoft.com/office/powerpoint/2010/main" xmlns="" val="400543412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6946" name="Rectangle 2"/>
          <p:cNvSpPr>
            <a:spLocks noGrp="1" noChangeArrowheads="1"/>
          </p:cNvSpPr>
          <p:nvPr>
            <p:ph type="title"/>
          </p:nvPr>
        </p:nvSpPr>
        <p:spPr/>
        <p:txBody>
          <a:bodyPr/>
          <a:lstStyle/>
          <a:p>
            <a:r>
              <a:rPr lang="en-US" smtClean="0"/>
              <a:t>Ternary Operator</a:t>
            </a:r>
            <a:endParaRPr lang="bg-BG" smtClean="0"/>
          </a:p>
        </p:txBody>
      </p:sp>
      <p:sp>
        <p:nvSpPr>
          <p:cNvPr id="1106947" name="Rectangle 3"/>
          <p:cNvSpPr>
            <a:spLocks noGrp="1" noChangeArrowheads="1"/>
          </p:cNvSpPr>
          <p:nvPr>
            <p:ph type="body" idx="1"/>
          </p:nvPr>
        </p:nvSpPr>
        <p:spPr/>
        <p:txBody>
          <a:bodyPr/>
          <a:lstStyle/>
          <a:p>
            <a:pPr>
              <a:lnSpc>
                <a:spcPct val="85000"/>
              </a:lnSpc>
            </a:pPr>
            <a:r>
              <a:rPr lang="en-US" dirty="0" smtClean="0"/>
              <a:t>The ternary operator is short version of </a:t>
            </a:r>
            <a:r>
              <a:rPr lang="en-US" dirty="0" smtClean="0">
                <a:latin typeface="Courier New" pitchFamily="49" charset="0"/>
              </a:rPr>
              <a:t>if-else </a:t>
            </a:r>
            <a:r>
              <a:rPr lang="en-US" dirty="0" smtClean="0"/>
              <a:t>construct</a:t>
            </a:r>
          </a:p>
          <a:p>
            <a:pPr lvl="1">
              <a:lnSpc>
                <a:spcPct val="85000"/>
              </a:lnSpc>
            </a:pPr>
            <a:r>
              <a:rPr lang="en-US" dirty="0" smtClean="0"/>
              <a:t>It is used </a:t>
            </a:r>
            <a:r>
              <a:rPr lang="en-US" dirty="0" smtClean="0">
                <a:solidFill>
                  <a:srgbClr val="FF0000"/>
                </a:solidFill>
                <a:effectLst>
                  <a:outerShdw blurRad="38100" dist="38100" dir="2700000" algn="tl">
                    <a:srgbClr val="000000"/>
                  </a:outerShdw>
                </a:effectLst>
              </a:rPr>
              <a:t>only</a:t>
            </a:r>
            <a:r>
              <a:rPr lang="en-US" dirty="0" smtClean="0"/>
              <a:t> to return one value or another, depending on condition</a:t>
            </a:r>
          </a:p>
          <a:p>
            <a:pPr lvl="1">
              <a:lnSpc>
                <a:spcPct val="85000"/>
              </a:lnSpc>
            </a:pPr>
            <a:r>
              <a:rPr lang="en-US" dirty="0" smtClean="0"/>
              <a:t>The syntax is:</a:t>
            </a:r>
          </a:p>
          <a:p>
            <a:pPr lvl="1">
              <a:lnSpc>
                <a:spcPct val="85000"/>
              </a:lnSpc>
            </a:pPr>
            <a:endParaRPr lang="en-US" dirty="0" smtClean="0"/>
          </a:p>
          <a:p>
            <a:pPr lvl="1">
              <a:lnSpc>
                <a:spcPct val="85000"/>
              </a:lnSpc>
            </a:pPr>
            <a:endParaRPr lang="en-US" dirty="0" smtClean="0"/>
          </a:p>
          <a:p>
            <a:pPr lvl="1">
              <a:lnSpc>
                <a:spcPct val="85000"/>
              </a:lnSpc>
            </a:pPr>
            <a:endParaRPr lang="en-US" dirty="0" smtClean="0"/>
          </a:p>
          <a:p>
            <a:pPr lvl="1">
              <a:lnSpc>
                <a:spcPct val="85000"/>
              </a:lnSpc>
            </a:pPr>
            <a:endParaRPr lang="en-US" dirty="0" smtClean="0"/>
          </a:p>
          <a:p>
            <a:pPr lvl="1">
              <a:lnSpc>
                <a:spcPct val="85000"/>
              </a:lnSpc>
            </a:pPr>
            <a:r>
              <a:rPr lang="en-US" dirty="0" smtClean="0"/>
              <a:t>You </a:t>
            </a:r>
            <a:r>
              <a:rPr lang="en-US" dirty="0" smtClean="0">
                <a:solidFill>
                  <a:srgbClr val="FF0000"/>
                </a:solidFill>
                <a:effectLst>
                  <a:outerShdw blurRad="38100" dist="38100" dir="2700000" algn="tl">
                    <a:srgbClr val="000000"/>
                  </a:outerShdw>
                </a:effectLst>
              </a:rPr>
              <a:t>cannot</a:t>
            </a:r>
            <a:r>
              <a:rPr lang="en-US" dirty="0" smtClean="0"/>
              <a:t> use it like this:</a:t>
            </a:r>
            <a:endParaRPr lang="bg-BG" dirty="0" smtClean="0"/>
          </a:p>
        </p:txBody>
      </p:sp>
      <p:sp>
        <p:nvSpPr>
          <p:cNvPr id="1106948" name="Rectangle 4"/>
          <p:cNvSpPr>
            <a:spLocks noChangeArrowheads="1"/>
          </p:cNvSpPr>
          <p:nvPr/>
        </p:nvSpPr>
        <p:spPr bwMode="auto">
          <a:xfrm>
            <a:off x="824630" y="4200525"/>
            <a:ext cx="7886700" cy="981075"/>
          </a:xfrm>
          <a:prstGeom prst="rect">
            <a:avLst/>
          </a:prstGeom>
          <a:solidFill>
            <a:schemeClr val="bg1">
              <a:alpha val="39999"/>
            </a:schemeClr>
          </a:solidFill>
          <a:ln w="3175" algn="ctr">
            <a:solidFill>
              <a:schemeClr val="hlink"/>
            </a:solidFill>
            <a:miter lim="800000"/>
            <a:headEnd/>
            <a:tailEnd/>
          </a:ln>
          <a:effectLst/>
        </p:spPr>
        <p:txBody>
          <a:bodyPr lIns="144000" tIns="91440" rIns="144000" bIns="109728">
            <a:spAutoFit/>
          </a:bodyPr>
          <a:lstStyle/>
          <a:p>
            <a:pPr>
              <a:defRPr/>
            </a:pPr>
            <a:r>
              <a:rPr lang="en-US" sz="2000" dirty="0">
                <a:solidFill>
                  <a:schemeClr val="tx1"/>
                </a:solidFill>
                <a:effectLst>
                  <a:outerShdw blurRad="38100" dist="38100" dir="2700000" algn="tl">
                    <a:srgbClr val="FFFFFF"/>
                  </a:outerShdw>
                </a:effectLst>
                <a:latin typeface="Courier New" pitchFamily="49" charset="0"/>
              </a:rPr>
              <a:t>echo ($a&lt;$b ? "a is smaller" : "b is smaller");</a:t>
            </a:r>
          </a:p>
          <a:p>
            <a:pPr>
              <a:defRPr/>
            </a:pPr>
            <a:r>
              <a:rPr lang="en-US" sz="2000" dirty="0">
                <a:solidFill>
                  <a:schemeClr val="tx1"/>
                </a:solidFill>
                <a:effectLst>
                  <a:outerShdw blurRad="38100" dist="38100" dir="2700000" algn="tl">
                    <a:srgbClr val="FFFFFF"/>
                  </a:outerShdw>
                </a:effectLst>
                <a:latin typeface="Courier New" pitchFamily="49" charset="0"/>
              </a:rPr>
              <a:t>echo ($a&gt;$b ? "a" : "b")." is greater";</a:t>
            </a:r>
          </a:p>
          <a:p>
            <a:pPr>
              <a:defRPr/>
            </a:pPr>
            <a:r>
              <a:rPr lang="en-US" sz="2000" dirty="0">
                <a:solidFill>
                  <a:schemeClr val="tx1"/>
                </a:solidFill>
                <a:effectLst>
                  <a:outerShdw blurRad="38100" dist="38100" dir="2700000" algn="tl">
                    <a:srgbClr val="FFFFFF"/>
                  </a:outerShdw>
                </a:effectLst>
                <a:latin typeface="Courier New" pitchFamily="49" charset="0"/>
              </a:rPr>
              <a:t>$b = ($a % 2 ? 17 : 18);</a:t>
            </a:r>
          </a:p>
        </p:txBody>
      </p:sp>
      <p:sp>
        <p:nvSpPr>
          <p:cNvPr id="1106949" name="Rectangle 5"/>
          <p:cNvSpPr>
            <a:spLocks noChangeArrowheads="1"/>
          </p:cNvSpPr>
          <p:nvPr/>
        </p:nvSpPr>
        <p:spPr bwMode="auto">
          <a:xfrm>
            <a:off x="824630" y="3392487"/>
            <a:ext cx="7886700" cy="493713"/>
          </a:xfrm>
          <a:prstGeom prst="rect">
            <a:avLst/>
          </a:prstGeom>
          <a:solidFill>
            <a:schemeClr val="bg1">
              <a:alpha val="39999"/>
            </a:schemeClr>
          </a:solidFill>
          <a:ln w="3175" algn="ctr">
            <a:solidFill>
              <a:schemeClr val="hlink"/>
            </a:solidFill>
            <a:miter lim="800000"/>
            <a:headEnd/>
            <a:tailEnd/>
          </a:ln>
          <a:effectLst/>
        </p:spPr>
        <p:txBody>
          <a:bodyPr lIns="0" tIns="91440" rIns="144000" bIns="109728">
            <a:spAutoFit/>
          </a:bodyPr>
          <a:lstStyle/>
          <a:p>
            <a:pPr lvl="1">
              <a:lnSpc>
                <a:spcPct val="95000"/>
              </a:lnSpc>
              <a:spcBef>
                <a:spcPct val="40000"/>
              </a:spcBef>
              <a:buClr>
                <a:schemeClr val="tx1"/>
              </a:buClr>
              <a:defRPr/>
            </a:pPr>
            <a:r>
              <a:rPr lang="en-US" sz="2000" dirty="0">
                <a:solidFill>
                  <a:schemeClr val="tx1"/>
                </a:solidFill>
                <a:effectLst>
                  <a:outerShdw blurRad="38100" dist="38100" dir="2700000" algn="tl">
                    <a:srgbClr val="FFFFFF"/>
                  </a:outerShdw>
                </a:effectLst>
                <a:latin typeface="Courier New" pitchFamily="49" charset="0"/>
              </a:rPr>
              <a:t>&lt;condition&gt;?&lt;value if true&gt;:&lt;value if false&gt;</a:t>
            </a:r>
          </a:p>
        </p:txBody>
      </p:sp>
      <p:sp>
        <p:nvSpPr>
          <p:cNvPr id="1106950" name="Rectangle 6"/>
          <p:cNvSpPr>
            <a:spLocks noChangeArrowheads="1"/>
          </p:cNvSpPr>
          <p:nvPr/>
        </p:nvSpPr>
        <p:spPr bwMode="auto">
          <a:xfrm>
            <a:off x="827088" y="6013450"/>
            <a:ext cx="7886700" cy="463550"/>
          </a:xfrm>
          <a:prstGeom prst="rect">
            <a:avLst/>
          </a:prstGeom>
          <a:solidFill>
            <a:schemeClr val="bg1">
              <a:alpha val="39999"/>
            </a:schemeClr>
          </a:solidFill>
          <a:ln w="3175" algn="ctr">
            <a:solidFill>
              <a:schemeClr val="hlink"/>
            </a:solidFill>
            <a:miter lim="800000"/>
            <a:headEnd/>
            <a:tailEnd/>
          </a:ln>
          <a:effectLst/>
        </p:spPr>
        <p:txBody>
          <a:bodyPr lIns="144000" tIns="91440" rIns="144000" bIns="109728">
            <a:spAutoFit/>
          </a:bodyPr>
          <a:lstStyle/>
          <a:p>
            <a:pPr>
              <a:defRPr/>
            </a:pPr>
            <a:r>
              <a:rPr lang="en-US" sz="2000" dirty="0">
                <a:solidFill>
                  <a:schemeClr val="tx1"/>
                </a:solidFill>
                <a:effectLst>
                  <a:outerShdw blurRad="38100" dist="38100" dir="2700000" algn="tl">
                    <a:srgbClr val="FFFFFF"/>
                  </a:outerShdw>
                </a:effectLst>
                <a:latin typeface="Courier New" pitchFamily="49" charset="0"/>
              </a:rPr>
              <a:t>($a &gt; 17 ? echo "a" : echo "b" );</a:t>
            </a:r>
          </a:p>
        </p:txBody>
      </p:sp>
    </p:spTree>
    <p:extLst>
      <p:ext uri="{BB962C8B-B14F-4D97-AF65-F5344CB8AC3E}">
        <p14:creationId xmlns:p14="http://schemas.microsoft.com/office/powerpoint/2010/main" xmlns="" val="26678699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ctrTitle"/>
          </p:nvPr>
        </p:nvSpPr>
        <p:spPr>
          <a:xfrm>
            <a:off x="1619250" y="2924175"/>
            <a:ext cx="5832475" cy="687388"/>
          </a:xfrm>
        </p:spPr>
        <p:txBody>
          <a:bodyPr/>
          <a:lstStyle/>
          <a:p>
            <a:pPr>
              <a:lnSpc>
                <a:spcPct val="110000"/>
              </a:lnSpc>
            </a:pPr>
            <a:r>
              <a:rPr lang="en-US" smtClean="0"/>
              <a:t>Ternary Operator</a:t>
            </a:r>
            <a:endParaRPr lang="bg-BG" smtClean="0"/>
          </a:p>
        </p:txBody>
      </p:sp>
      <p:sp>
        <p:nvSpPr>
          <p:cNvPr id="53251" name="Rectangle 3"/>
          <p:cNvSpPr>
            <a:spLocks noChangeArrowheads="1"/>
          </p:cNvSpPr>
          <p:nvPr/>
        </p:nvSpPr>
        <p:spPr bwMode="auto">
          <a:xfrm>
            <a:off x="1258888" y="3648075"/>
            <a:ext cx="6480175" cy="469900"/>
          </a:xfrm>
          <a:prstGeom prst="rect">
            <a:avLst/>
          </a:prstGeom>
          <a:noFill/>
          <a:ln w="9525">
            <a:noFill/>
            <a:miter lim="800000"/>
            <a:headEnd/>
            <a:tailEnd/>
          </a:ln>
          <a:effectLst/>
        </p:spPr>
        <p:txBody>
          <a:bodyPr lIns="0" tIns="0" rIns="0" bIns="0" anchor="b">
            <a:spAutoFit/>
          </a:bodyPr>
          <a:lstStyle/>
          <a:p>
            <a:pPr algn="ctr">
              <a:lnSpc>
                <a:spcPct val="110000"/>
              </a:lnSpc>
            </a:pPr>
            <a:r>
              <a:rPr lang="en-US" sz="2800">
                <a:effectLst>
                  <a:outerShdw blurRad="38100" dist="38100" dir="2700000" algn="tl">
                    <a:srgbClr val="FFFFFF"/>
                  </a:outerShdw>
                </a:effectLst>
              </a:rPr>
              <a:t>Live Demo</a:t>
            </a:r>
            <a:endParaRPr lang="bg-BG" sz="2800">
              <a:effectLst>
                <a:outerShdw blurRad="38100" dist="38100" dir="2700000" algn="tl">
                  <a:srgbClr val="FFFFFF"/>
                </a:outerShdw>
              </a:effectLst>
            </a:endParaRPr>
          </a:p>
        </p:txBody>
      </p:sp>
    </p:spTree>
    <p:extLst>
      <p:ext uri="{BB962C8B-B14F-4D97-AF65-F5344CB8AC3E}">
        <p14:creationId xmlns:p14="http://schemas.microsoft.com/office/powerpoint/2010/main" xmlns="" val="243004349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ctrTitle"/>
          </p:nvPr>
        </p:nvSpPr>
        <p:spPr>
          <a:xfrm>
            <a:off x="1187450" y="2763838"/>
            <a:ext cx="6480175" cy="642937"/>
          </a:xfrm>
        </p:spPr>
        <p:txBody>
          <a:bodyPr/>
          <a:lstStyle/>
          <a:p>
            <a:pPr marL="514350" indent="-514350">
              <a:defRPr/>
            </a:pPr>
            <a:r>
              <a:rPr lang="en-US" dirty="0" smtClean="0"/>
              <a:t>Functions</a:t>
            </a:r>
          </a:p>
        </p:txBody>
      </p:sp>
    </p:spTree>
    <p:extLst>
      <p:ext uri="{BB962C8B-B14F-4D97-AF65-F5344CB8AC3E}">
        <p14:creationId xmlns:p14="http://schemas.microsoft.com/office/powerpoint/2010/main" xmlns="" val="89570344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3874" name="Rectangle 2"/>
          <p:cNvSpPr>
            <a:spLocks noGrp="1" noChangeArrowheads="1"/>
          </p:cNvSpPr>
          <p:nvPr>
            <p:ph type="title"/>
          </p:nvPr>
        </p:nvSpPr>
        <p:spPr/>
        <p:txBody>
          <a:bodyPr/>
          <a:lstStyle/>
          <a:p>
            <a:r>
              <a:rPr lang="en-US" smtClean="0"/>
              <a:t>Functions</a:t>
            </a:r>
            <a:endParaRPr lang="bg-BG" smtClean="0"/>
          </a:p>
        </p:txBody>
      </p:sp>
      <p:sp>
        <p:nvSpPr>
          <p:cNvPr id="1103875" name="Rectangle 3"/>
          <p:cNvSpPr>
            <a:spLocks noGrp="1" noChangeArrowheads="1"/>
          </p:cNvSpPr>
          <p:nvPr>
            <p:ph type="body" idx="1"/>
          </p:nvPr>
        </p:nvSpPr>
        <p:spPr/>
        <p:txBody>
          <a:bodyPr/>
          <a:lstStyle/>
          <a:p>
            <a:pPr>
              <a:lnSpc>
                <a:spcPct val="85000"/>
              </a:lnSpc>
            </a:pPr>
            <a:r>
              <a:rPr lang="en-US" smtClean="0"/>
              <a:t>Functions are sets of statements, combined under unique name</a:t>
            </a:r>
          </a:p>
          <a:p>
            <a:pPr lvl="1">
              <a:lnSpc>
                <a:spcPct val="85000"/>
              </a:lnSpc>
            </a:pPr>
            <a:r>
              <a:rPr lang="en-US" smtClean="0"/>
              <a:t>Declare with statement </a:t>
            </a:r>
            <a:r>
              <a:rPr lang="en-US" smtClean="0">
                <a:latin typeface="Courier New" pitchFamily="49" charset="0"/>
              </a:rPr>
              <a:t>function</a:t>
            </a:r>
          </a:p>
          <a:p>
            <a:pPr lvl="1">
              <a:lnSpc>
                <a:spcPct val="85000"/>
              </a:lnSpc>
            </a:pPr>
            <a:r>
              <a:rPr lang="en-US" smtClean="0"/>
              <a:t>Can accept parameters and return value</a:t>
            </a:r>
          </a:p>
          <a:p>
            <a:pPr lvl="1">
              <a:lnSpc>
                <a:spcPct val="85000"/>
              </a:lnSpc>
            </a:pPr>
            <a:r>
              <a:rPr lang="en-US" smtClean="0"/>
              <a:t>Helps organize and reuse the code</a:t>
            </a:r>
          </a:p>
          <a:p>
            <a:pPr lvl="1">
              <a:lnSpc>
                <a:spcPct val="85000"/>
              </a:lnSpc>
            </a:pPr>
            <a:r>
              <a:rPr lang="en-US" smtClean="0"/>
              <a:t>Echo, print and others are inbuilt functions</a:t>
            </a:r>
            <a:endParaRPr lang="bg-BG" smtClean="0"/>
          </a:p>
        </p:txBody>
      </p:sp>
      <p:sp>
        <p:nvSpPr>
          <p:cNvPr id="1103876" name="Rectangle 4"/>
          <p:cNvSpPr>
            <a:spLocks noChangeArrowheads="1"/>
          </p:cNvSpPr>
          <p:nvPr/>
        </p:nvSpPr>
        <p:spPr bwMode="auto">
          <a:xfrm>
            <a:off x="755650" y="4343400"/>
            <a:ext cx="7886700" cy="1434239"/>
          </a:xfrm>
          <a:prstGeom prst="rect">
            <a:avLst/>
          </a:prstGeom>
          <a:solidFill>
            <a:schemeClr val="bg1">
              <a:alpha val="39999"/>
            </a:schemeClr>
          </a:solidFill>
          <a:ln w="3175" algn="ctr">
            <a:solidFill>
              <a:schemeClr val="hlink"/>
            </a:solidFill>
            <a:miter lim="800000"/>
            <a:headEnd/>
            <a:tailEnd/>
          </a:ln>
          <a:effectLst/>
        </p:spPr>
        <p:txBody>
          <a:bodyPr lIns="144000" tIns="91440" rIns="144000" bIns="109728">
            <a:spAutoFit/>
          </a:bodyPr>
          <a:lstStyle/>
          <a:p>
            <a:pPr>
              <a:defRPr/>
            </a:pPr>
            <a:r>
              <a:rPr lang="en-US" sz="2000" dirty="0">
                <a:solidFill>
                  <a:schemeClr val="tx1"/>
                </a:solidFill>
                <a:effectLst>
                  <a:outerShdw blurRad="38100" dist="38100" dir="2700000" algn="tl">
                    <a:srgbClr val="FFFFFF"/>
                  </a:outerShdw>
                </a:effectLst>
                <a:latin typeface="Courier New" pitchFamily="49" charset="0"/>
              </a:rPr>
              <a:t>function sum ($a, $b) {</a:t>
            </a:r>
          </a:p>
          <a:p>
            <a:pPr>
              <a:defRPr/>
            </a:pPr>
            <a:r>
              <a:rPr lang="en-US" sz="2000" dirty="0">
                <a:solidFill>
                  <a:schemeClr val="tx1"/>
                </a:solidFill>
                <a:effectLst>
                  <a:outerShdw blurRad="38100" dist="38100" dir="2700000" algn="tl">
                    <a:srgbClr val="FFFFFF"/>
                  </a:outerShdw>
                </a:effectLst>
                <a:latin typeface="Courier New" pitchFamily="49" charset="0"/>
              </a:rPr>
              <a:t>	return $a + $b;</a:t>
            </a:r>
          </a:p>
          <a:p>
            <a:pPr>
              <a:defRPr/>
            </a:pPr>
            <a:r>
              <a:rPr lang="en-US" sz="2000" dirty="0">
                <a:solidFill>
                  <a:schemeClr val="tx1"/>
                </a:solidFill>
                <a:effectLst>
                  <a:outerShdw blurRad="38100" dist="38100" dir="2700000" algn="tl">
                    <a:srgbClr val="FFFFFF"/>
                  </a:outerShdw>
                </a:effectLst>
                <a:latin typeface="Courier New" pitchFamily="49" charset="0"/>
              </a:rPr>
              <a:t>} </a:t>
            </a:r>
          </a:p>
          <a:p>
            <a:pPr>
              <a:defRPr/>
            </a:pPr>
            <a:r>
              <a:rPr lang="en-US" sz="2000" dirty="0">
                <a:solidFill>
                  <a:schemeClr val="tx1"/>
                </a:solidFill>
                <a:effectLst>
                  <a:outerShdw blurRad="38100" dist="38100" dir="2700000" algn="tl">
                    <a:srgbClr val="FFFFFF"/>
                  </a:outerShdw>
                </a:effectLst>
                <a:latin typeface="Courier New" pitchFamily="49" charset="0"/>
              </a:rPr>
              <a:t>echo sum(5,7); // will output </a:t>
            </a:r>
            <a:r>
              <a:rPr lang="en-US" sz="2000" dirty="0" smtClean="0">
                <a:solidFill>
                  <a:schemeClr val="tx1"/>
                </a:solidFill>
                <a:effectLst>
                  <a:outerShdw blurRad="38100" dist="38100" dir="2700000" algn="tl">
                    <a:srgbClr val="FFFFFF"/>
                  </a:outerShdw>
                </a:effectLst>
                <a:latin typeface="Courier New" pitchFamily="49" charset="0"/>
              </a:rPr>
              <a:t>12</a:t>
            </a:r>
            <a:endParaRPr lang="en-US" sz="2000" dirty="0">
              <a:solidFill>
                <a:schemeClr val="tx1"/>
              </a:solidFill>
              <a:effectLst>
                <a:outerShdw blurRad="38100" dist="38100" dir="2700000" algn="tl">
                  <a:srgbClr val="FFFFFF"/>
                </a:outerShdw>
              </a:effectLst>
              <a:latin typeface="Courier New" pitchFamily="49" charset="0"/>
            </a:endParaRPr>
          </a:p>
        </p:txBody>
      </p:sp>
    </p:spTree>
    <p:extLst>
      <p:ext uri="{BB962C8B-B14F-4D97-AF65-F5344CB8AC3E}">
        <p14:creationId xmlns:p14="http://schemas.microsoft.com/office/powerpoint/2010/main" xmlns="" val="397132796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22" name="Rectangle 2"/>
          <p:cNvSpPr>
            <a:spLocks noGrp="1" noChangeArrowheads="1"/>
          </p:cNvSpPr>
          <p:nvPr>
            <p:ph type="title"/>
          </p:nvPr>
        </p:nvSpPr>
        <p:spPr/>
        <p:txBody>
          <a:bodyPr/>
          <a:lstStyle/>
          <a:p>
            <a:r>
              <a:rPr lang="en-US" smtClean="0"/>
              <a:t>Functions parameters</a:t>
            </a:r>
            <a:endParaRPr lang="bg-BG" smtClean="0"/>
          </a:p>
        </p:txBody>
      </p:sp>
      <p:sp>
        <p:nvSpPr>
          <p:cNvPr id="1105923" name="Rectangle 3"/>
          <p:cNvSpPr>
            <a:spLocks noGrp="1" noChangeArrowheads="1"/>
          </p:cNvSpPr>
          <p:nvPr>
            <p:ph type="body" idx="1"/>
          </p:nvPr>
        </p:nvSpPr>
        <p:spPr>
          <a:xfrm>
            <a:off x="228600" y="990600"/>
            <a:ext cx="8686800" cy="5638800"/>
          </a:xfrm>
        </p:spPr>
        <p:txBody>
          <a:bodyPr/>
          <a:lstStyle/>
          <a:p>
            <a:pPr>
              <a:lnSpc>
                <a:spcPct val="85000"/>
              </a:lnSpc>
            </a:pPr>
            <a:r>
              <a:rPr lang="en-US" sz="2800" dirty="0" smtClean="0"/>
              <a:t>Function can have predefined value for it's parameters</a:t>
            </a:r>
          </a:p>
          <a:p>
            <a:pPr lvl="1">
              <a:lnSpc>
                <a:spcPct val="85000"/>
              </a:lnSpc>
            </a:pPr>
            <a:r>
              <a:rPr lang="en-US" sz="2600" dirty="0" smtClean="0"/>
              <a:t>Simplifies it's usage</a:t>
            </a:r>
          </a:p>
          <a:p>
            <a:pPr lvl="1">
              <a:lnSpc>
                <a:spcPct val="85000"/>
              </a:lnSpc>
            </a:pPr>
            <a:endParaRPr lang="en-US" sz="2600" dirty="0" smtClean="0"/>
          </a:p>
          <a:p>
            <a:pPr lvl="1">
              <a:lnSpc>
                <a:spcPct val="85000"/>
              </a:lnSpc>
            </a:pPr>
            <a:endParaRPr lang="en-US" sz="2600" dirty="0" smtClean="0"/>
          </a:p>
          <a:p>
            <a:pPr lvl="1">
              <a:lnSpc>
                <a:spcPct val="85000"/>
              </a:lnSpc>
            </a:pPr>
            <a:endParaRPr lang="en-US" sz="2600" dirty="0" smtClean="0"/>
          </a:p>
          <a:p>
            <a:pPr lvl="1">
              <a:lnSpc>
                <a:spcPct val="85000"/>
              </a:lnSpc>
            </a:pPr>
            <a:endParaRPr lang="en-US" sz="2600" dirty="0" smtClean="0"/>
          </a:p>
          <a:p>
            <a:pPr lvl="1">
              <a:lnSpc>
                <a:spcPct val="85000"/>
              </a:lnSpc>
            </a:pPr>
            <a:endParaRPr lang="en-US" sz="2600" dirty="0" smtClean="0"/>
          </a:p>
          <a:p>
            <a:pPr lvl="1">
              <a:lnSpc>
                <a:spcPct val="85000"/>
              </a:lnSpc>
            </a:pPr>
            <a:endParaRPr lang="en-US" sz="2600" dirty="0" smtClean="0"/>
          </a:p>
          <a:p>
            <a:pPr lvl="1">
              <a:lnSpc>
                <a:spcPct val="85000"/>
              </a:lnSpc>
            </a:pPr>
            <a:r>
              <a:rPr lang="en-US" sz="2600" dirty="0" smtClean="0"/>
              <a:t>The default value must be constant expression</a:t>
            </a:r>
          </a:p>
          <a:p>
            <a:pPr lvl="1">
              <a:lnSpc>
                <a:spcPct val="85000"/>
              </a:lnSpc>
            </a:pPr>
            <a:r>
              <a:rPr lang="en-US" sz="2600" dirty="0" smtClean="0"/>
              <a:t>The defaulted arguments must be on the right side in the function declaration!</a:t>
            </a:r>
            <a:endParaRPr lang="bg-BG" sz="2600" dirty="0" smtClean="0"/>
          </a:p>
        </p:txBody>
      </p:sp>
      <p:sp>
        <p:nvSpPr>
          <p:cNvPr id="1105924" name="Rectangle 4"/>
          <p:cNvSpPr>
            <a:spLocks noChangeArrowheads="1"/>
          </p:cNvSpPr>
          <p:nvPr/>
        </p:nvSpPr>
        <p:spPr bwMode="auto">
          <a:xfrm>
            <a:off x="827088" y="2286000"/>
            <a:ext cx="7886700" cy="2973122"/>
          </a:xfrm>
          <a:prstGeom prst="rect">
            <a:avLst/>
          </a:prstGeom>
          <a:solidFill>
            <a:schemeClr val="bg1">
              <a:alpha val="39999"/>
            </a:schemeClr>
          </a:solidFill>
          <a:ln w="3175" algn="ctr">
            <a:solidFill>
              <a:schemeClr val="hlink"/>
            </a:solidFill>
            <a:miter lim="800000"/>
            <a:headEnd/>
            <a:tailEnd/>
          </a:ln>
          <a:effectLst/>
        </p:spPr>
        <p:txBody>
          <a:bodyPr lIns="144000" tIns="91440" rIns="144000" bIns="109728">
            <a:spAutoFit/>
          </a:bodyPr>
          <a:lstStyle/>
          <a:p>
            <a:pPr>
              <a:defRPr/>
            </a:pPr>
            <a:r>
              <a:rPr lang="en-US" sz="2000" dirty="0">
                <a:solidFill>
                  <a:schemeClr val="tx1"/>
                </a:solidFill>
                <a:effectLst>
                  <a:outerShdw blurRad="38100" dist="38100" dir="2700000" algn="tl">
                    <a:srgbClr val="FFFFFF"/>
                  </a:outerShdw>
                </a:effectLst>
                <a:latin typeface="Courier New" pitchFamily="49" charset="0"/>
              </a:rPr>
              <a:t>function max ($a, $b, $strict = true) {</a:t>
            </a:r>
          </a:p>
          <a:p>
            <a:pPr>
              <a:defRPr/>
            </a:pPr>
            <a:r>
              <a:rPr lang="en-US" sz="2000" dirty="0">
                <a:solidFill>
                  <a:schemeClr val="tx1"/>
                </a:solidFill>
                <a:effectLst>
                  <a:outerShdw blurRad="38100" dist="38100" dir="2700000" algn="tl">
                    <a:srgbClr val="FFFFFF"/>
                  </a:outerShdw>
                </a:effectLst>
                <a:latin typeface="Courier New" pitchFamily="49" charset="0"/>
              </a:rPr>
              <a:t>	if (strict)</a:t>
            </a:r>
          </a:p>
          <a:p>
            <a:pPr>
              <a:defRPr/>
            </a:pPr>
            <a:r>
              <a:rPr lang="en-US" sz="2000" dirty="0">
                <a:solidFill>
                  <a:schemeClr val="tx1"/>
                </a:solidFill>
                <a:effectLst>
                  <a:outerShdw blurRad="38100" dist="38100" dir="2700000" algn="tl">
                    <a:srgbClr val="FFFFFF"/>
                  </a:outerShdw>
                </a:effectLst>
                <a:latin typeface="Courier New" pitchFamily="49" charset="0"/>
              </a:rPr>
              <a:t>		return ($a &gt; $b);</a:t>
            </a:r>
          </a:p>
          <a:p>
            <a:pPr>
              <a:defRPr/>
            </a:pPr>
            <a:r>
              <a:rPr lang="en-US" sz="2000" dirty="0">
                <a:solidFill>
                  <a:schemeClr val="tx1"/>
                </a:solidFill>
                <a:effectLst>
                  <a:outerShdw blurRad="38100" dist="38100" dir="2700000" algn="tl">
                    <a:srgbClr val="FFFFFF"/>
                  </a:outerShdw>
                </a:effectLst>
                <a:latin typeface="Courier New" pitchFamily="49" charset="0"/>
              </a:rPr>
              <a:t>	else</a:t>
            </a:r>
          </a:p>
          <a:p>
            <a:pPr>
              <a:defRPr/>
            </a:pPr>
            <a:r>
              <a:rPr lang="en-US" sz="2000" dirty="0">
                <a:solidFill>
                  <a:schemeClr val="tx1"/>
                </a:solidFill>
                <a:effectLst>
                  <a:outerShdw blurRad="38100" dist="38100" dir="2700000" algn="tl">
                    <a:srgbClr val="FFFFFF"/>
                  </a:outerShdw>
                </a:effectLst>
                <a:latin typeface="Courier New" pitchFamily="49" charset="0"/>
              </a:rPr>
              <a:t>		return ($a &gt;= $b);</a:t>
            </a:r>
          </a:p>
          <a:p>
            <a:pPr>
              <a:defRPr/>
            </a:pPr>
            <a:r>
              <a:rPr lang="en-US" sz="2000" dirty="0">
                <a:solidFill>
                  <a:schemeClr val="tx1"/>
                </a:solidFill>
                <a:effectLst>
                  <a:outerShdw blurRad="38100" dist="38100" dir="2700000" algn="tl">
                    <a:srgbClr val="FFFFFF"/>
                  </a:outerShdw>
                </a:effectLst>
                <a:latin typeface="Courier New" pitchFamily="49" charset="0"/>
              </a:rPr>
              <a:t>} </a:t>
            </a:r>
          </a:p>
          <a:p>
            <a:pPr>
              <a:defRPr/>
            </a:pPr>
            <a:r>
              <a:rPr lang="en-US" sz="2000" dirty="0">
                <a:solidFill>
                  <a:schemeClr val="tx1"/>
                </a:solidFill>
                <a:effectLst>
                  <a:outerShdw blurRad="38100" dist="38100" dir="2700000" algn="tl">
                    <a:srgbClr val="FFFFFF"/>
                  </a:outerShdw>
                </a:effectLst>
                <a:latin typeface="Courier New" pitchFamily="49" charset="0"/>
              </a:rPr>
              <a:t>echo max(3,3,false</a:t>
            </a:r>
            <a:r>
              <a:rPr lang="en-US" sz="2000" dirty="0" smtClean="0">
                <a:solidFill>
                  <a:schemeClr val="tx1"/>
                </a:solidFill>
                <a:effectLst>
                  <a:outerShdw blurRad="38100" dist="38100" dir="2700000" algn="tl">
                    <a:srgbClr val="FFFFFF"/>
                  </a:outerShdw>
                </a:effectLst>
                <a:latin typeface="Courier New" pitchFamily="49" charset="0"/>
              </a:rPr>
              <a:t>);</a:t>
            </a:r>
            <a:endParaRPr lang="en-US" sz="2000" dirty="0">
              <a:solidFill>
                <a:schemeClr val="tx1"/>
              </a:solidFill>
              <a:effectLst>
                <a:outerShdw blurRad="38100" dist="38100" dir="2700000" algn="tl">
                  <a:srgbClr val="FFFFFF"/>
                </a:outerShdw>
              </a:effectLst>
              <a:latin typeface="Courier New" pitchFamily="49" charset="0"/>
            </a:endParaRPr>
          </a:p>
          <a:p>
            <a:pPr>
              <a:defRPr/>
            </a:pPr>
            <a:r>
              <a:rPr lang="en-US" sz="2000" dirty="0">
                <a:solidFill>
                  <a:schemeClr val="tx1"/>
                </a:solidFill>
                <a:effectLst>
                  <a:outerShdw blurRad="38100" dist="38100" dir="2700000" algn="tl">
                    <a:srgbClr val="FFFFFF"/>
                  </a:outerShdw>
                </a:effectLst>
                <a:latin typeface="Courier New" pitchFamily="49" charset="0"/>
              </a:rPr>
              <a:t>echo max(4,3,true);</a:t>
            </a:r>
          </a:p>
          <a:p>
            <a:pPr>
              <a:defRPr/>
            </a:pPr>
            <a:r>
              <a:rPr lang="en-US" sz="2000" dirty="0">
                <a:solidFill>
                  <a:schemeClr val="tx1"/>
                </a:solidFill>
                <a:effectLst>
                  <a:outerShdw blurRad="38100" dist="38100" dir="2700000" algn="tl">
                    <a:srgbClr val="FFFFFF"/>
                  </a:outerShdw>
                </a:effectLst>
                <a:latin typeface="Courier New" pitchFamily="49" charset="0"/>
              </a:rPr>
              <a:t>echo max(3,3); // we can omit 3</a:t>
            </a:r>
            <a:r>
              <a:rPr lang="en-US" sz="2000" baseline="30000" dirty="0">
                <a:solidFill>
                  <a:schemeClr val="tx1"/>
                </a:solidFill>
                <a:effectLst>
                  <a:outerShdw blurRad="38100" dist="38100" dir="2700000" algn="tl">
                    <a:srgbClr val="FFFFFF"/>
                  </a:outerShdw>
                </a:effectLst>
                <a:latin typeface="Courier New" pitchFamily="49" charset="0"/>
              </a:rPr>
              <a:t>rd</a:t>
            </a:r>
            <a:r>
              <a:rPr lang="en-US" sz="2000" dirty="0">
                <a:solidFill>
                  <a:schemeClr val="tx1"/>
                </a:solidFill>
                <a:effectLst>
                  <a:outerShdw blurRad="38100" dist="38100" dir="2700000" algn="tl">
                    <a:srgbClr val="FFFFFF"/>
                  </a:outerShdw>
                </a:effectLst>
                <a:latin typeface="Courier New" pitchFamily="49" charset="0"/>
              </a:rPr>
              <a:t> parameter</a:t>
            </a:r>
          </a:p>
        </p:txBody>
      </p:sp>
    </p:spTree>
    <p:extLst>
      <p:ext uri="{BB962C8B-B14F-4D97-AF65-F5344CB8AC3E}">
        <p14:creationId xmlns:p14="http://schemas.microsoft.com/office/powerpoint/2010/main" xmlns="" val="89402032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8994" name="Rectangle 2"/>
          <p:cNvSpPr>
            <a:spLocks noGrp="1" noChangeArrowheads="1"/>
          </p:cNvSpPr>
          <p:nvPr>
            <p:ph type="title"/>
          </p:nvPr>
        </p:nvSpPr>
        <p:spPr/>
        <p:txBody>
          <a:bodyPr/>
          <a:lstStyle/>
          <a:p>
            <a:r>
              <a:rPr lang="en-US" smtClean="0"/>
              <a:t>Functions Parameters (2)</a:t>
            </a:r>
            <a:endParaRPr lang="bg-BG" smtClean="0"/>
          </a:p>
        </p:txBody>
      </p:sp>
      <p:sp>
        <p:nvSpPr>
          <p:cNvPr id="1108995" name="Rectangle 3"/>
          <p:cNvSpPr>
            <a:spLocks noGrp="1" noChangeArrowheads="1"/>
          </p:cNvSpPr>
          <p:nvPr>
            <p:ph type="body" idx="1"/>
          </p:nvPr>
        </p:nvSpPr>
        <p:spPr/>
        <p:txBody>
          <a:bodyPr/>
          <a:lstStyle/>
          <a:p>
            <a:r>
              <a:rPr lang="en-US" smtClean="0"/>
              <a:t>By default PHP passes arguments to functions by value</a:t>
            </a:r>
          </a:p>
          <a:p>
            <a:pPr lvl="1"/>
            <a:r>
              <a:rPr lang="en-US" smtClean="0"/>
              <a:t>This means change of argument value in the function will not have effect after function ends</a:t>
            </a:r>
          </a:p>
          <a:p>
            <a:pPr lvl="1"/>
            <a:r>
              <a:rPr lang="en-US" smtClean="0"/>
              <a:t>You can force it to pass argument by reference with &amp; prefix of the argument</a:t>
            </a:r>
            <a:endParaRPr lang="bg-BG" smtClean="0"/>
          </a:p>
        </p:txBody>
      </p:sp>
      <p:sp>
        <p:nvSpPr>
          <p:cNvPr id="1108996" name="Rectangle 4"/>
          <p:cNvSpPr>
            <a:spLocks noChangeArrowheads="1"/>
          </p:cNvSpPr>
          <p:nvPr/>
        </p:nvSpPr>
        <p:spPr bwMode="auto">
          <a:xfrm>
            <a:off x="755650" y="4419600"/>
            <a:ext cx="7886700" cy="2049792"/>
          </a:xfrm>
          <a:prstGeom prst="rect">
            <a:avLst/>
          </a:prstGeom>
          <a:solidFill>
            <a:schemeClr val="bg1">
              <a:alpha val="39999"/>
            </a:schemeClr>
          </a:solidFill>
          <a:ln w="3175" algn="ctr">
            <a:solidFill>
              <a:schemeClr val="hlink"/>
            </a:solidFill>
            <a:miter lim="800000"/>
            <a:headEnd/>
            <a:tailEnd/>
          </a:ln>
          <a:effectLst/>
        </p:spPr>
        <p:txBody>
          <a:bodyPr lIns="144000" tIns="91440" rIns="144000" bIns="109728">
            <a:spAutoFit/>
          </a:bodyPr>
          <a:lstStyle/>
          <a:p>
            <a:pPr>
              <a:defRPr/>
            </a:pPr>
            <a:r>
              <a:rPr lang="en-US" sz="2000" dirty="0">
                <a:solidFill>
                  <a:schemeClr val="tx1"/>
                </a:solidFill>
                <a:effectLst>
                  <a:outerShdw blurRad="38100" dist="38100" dir="2700000" algn="tl">
                    <a:srgbClr val="FFFFFF"/>
                  </a:outerShdw>
                </a:effectLst>
                <a:latin typeface="Courier New" pitchFamily="49" charset="0"/>
              </a:rPr>
              <a:t>function double (&amp;$a) {</a:t>
            </a:r>
          </a:p>
          <a:p>
            <a:pPr>
              <a:defRPr/>
            </a:pPr>
            <a:r>
              <a:rPr lang="en-US" sz="2000" dirty="0">
                <a:solidFill>
                  <a:schemeClr val="tx1"/>
                </a:solidFill>
                <a:effectLst>
                  <a:outerShdw blurRad="38100" dist="38100" dir="2700000" algn="tl">
                    <a:srgbClr val="FFFFFF"/>
                  </a:outerShdw>
                </a:effectLst>
                <a:latin typeface="Courier New" pitchFamily="49" charset="0"/>
              </a:rPr>
              <a:t>	$a *= 2;</a:t>
            </a:r>
          </a:p>
          <a:p>
            <a:pPr>
              <a:defRPr/>
            </a:pPr>
            <a:r>
              <a:rPr lang="en-US" sz="2000" dirty="0" smtClean="0">
                <a:solidFill>
                  <a:schemeClr val="tx1"/>
                </a:solidFill>
                <a:effectLst>
                  <a:outerShdw blurRad="38100" dist="38100" dir="2700000" algn="tl">
                    <a:srgbClr val="FFFFFF"/>
                  </a:outerShdw>
                </a:effectLst>
                <a:latin typeface="Courier New" pitchFamily="49" charset="0"/>
              </a:rPr>
              <a:t>}</a:t>
            </a:r>
            <a:endParaRPr lang="en-US" sz="2000" dirty="0">
              <a:solidFill>
                <a:schemeClr val="tx1"/>
              </a:solidFill>
              <a:effectLst>
                <a:outerShdw blurRad="38100" dist="38100" dir="2700000" algn="tl">
                  <a:srgbClr val="FFFFFF"/>
                </a:outerShdw>
              </a:effectLst>
              <a:latin typeface="Courier New" pitchFamily="49" charset="0"/>
            </a:endParaRPr>
          </a:p>
          <a:p>
            <a:pPr>
              <a:defRPr/>
            </a:pPr>
            <a:r>
              <a:rPr lang="en-US" sz="2000" dirty="0">
                <a:solidFill>
                  <a:schemeClr val="tx1"/>
                </a:solidFill>
                <a:effectLst>
                  <a:outerShdw blurRad="38100" dist="38100" dir="2700000" algn="tl">
                    <a:srgbClr val="FFFFFF"/>
                  </a:outerShdw>
                </a:effectLst>
                <a:latin typeface="Courier New" pitchFamily="49" charset="0"/>
              </a:rPr>
              <a:t>$b = 7;</a:t>
            </a:r>
          </a:p>
          <a:p>
            <a:pPr>
              <a:defRPr/>
            </a:pPr>
            <a:r>
              <a:rPr lang="en-US" sz="2000" dirty="0">
                <a:solidFill>
                  <a:schemeClr val="tx1"/>
                </a:solidFill>
                <a:effectLst>
                  <a:outerShdw blurRad="38100" dist="38100" dir="2700000" algn="tl">
                    <a:srgbClr val="FFFFFF"/>
                  </a:outerShdw>
                </a:effectLst>
                <a:latin typeface="Courier New" pitchFamily="49" charset="0"/>
              </a:rPr>
              <a:t>double ($b);</a:t>
            </a:r>
          </a:p>
          <a:p>
            <a:pPr>
              <a:defRPr/>
            </a:pPr>
            <a:r>
              <a:rPr lang="en-US" sz="2000" dirty="0">
                <a:solidFill>
                  <a:schemeClr val="tx1"/>
                </a:solidFill>
                <a:effectLst>
                  <a:outerShdw blurRad="38100" dist="38100" dir="2700000" algn="tl">
                    <a:srgbClr val="FFFFFF"/>
                  </a:outerShdw>
                </a:effectLst>
                <a:latin typeface="Courier New" pitchFamily="49" charset="0"/>
              </a:rPr>
              <a:t>echo $b; // will return 14;</a:t>
            </a:r>
          </a:p>
        </p:txBody>
      </p:sp>
    </p:spTree>
    <p:extLst>
      <p:ext uri="{BB962C8B-B14F-4D97-AF65-F5344CB8AC3E}">
        <p14:creationId xmlns:p14="http://schemas.microsoft.com/office/powerpoint/2010/main" xmlns="" val="307726891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9842" name="Rectangle 2"/>
          <p:cNvSpPr>
            <a:spLocks noGrp="1" noChangeArrowheads="1"/>
          </p:cNvSpPr>
          <p:nvPr>
            <p:ph type="title"/>
          </p:nvPr>
        </p:nvSpPr>
        <p:spPr/>
        <p:txBody>
          <a:bodyPr/>
          <a:lstStyle/>
          <a:p>
            <a:r>
              <a:rPr lang="en-US" smtClean="0"/>
              <a:t>Web application lifecycle</a:t>
            </a:r>
            <a:endParaRPr lang="bg-BG" smtClean="0"/>
          </a:p>
        </p:txBody>
      </p:sp>
      <p:sp>
        <p:nvSpPr>
          <p:cNvPr id="1059843" name="Rectangle 3"/>
          <p:cNvSpPr>
            <a:spLocks noGrp="1" noChangeArrowheads="1"/>
          </p:cNvSpPr>
          <p:nvPr>
            <p:ph type="body" idx="1"/>
          </p:nvPr>
        </p:nvSpPr>
        <p:spPr/>
        <p:txBody>
          <a:bodyPr/>
          <a:lstStyle/>
          <a:p>
            <a:pPr>
              <a:buFontTx/>
              <a:buNone/>
            </a:pPr>
            <a:r>
              <a:rPr lang="en-US" smtClean="0"/>
              <a:t> </a:t>
            </a:r>
            <a:endParaRPr lang="bg-BG" smtClean="0"/>
          </a:p>
        </p:txBody>
      </p:sp>
      <p:pic>
        <p:nvPicPr>
          <p:cNvPr id="9220" name="Picture 11"/>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135313" y="1066800"/>
            <a:ext cx="3722687" cy="5545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pic>
    </p:spTree>
    <p:extLst>
      <p:ext uri="{BB962C8B-B14F-4D97-AF65-F5344CB8AC3E}">
        <p14:creationId xmlns:p14="http://schemas.microsoft.com/office/powerpoint/2010/main" xmlns="" val="118508111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0018" name="Rectangle 2"/>
          <p:cNvSpPr>
            <a:spLocks noGrp="1" noChangeArrowheads="1"/>
          </p:cNvSpPr>
          <p:nvPr>
            <p:ph type="title"/>
          </p:nvPr>
        </p:nvSpPr>
        <p:spPr/>
        <p:txBody>
          <a:bodyPr/>
          <a:lstStyle/>
          <a:p>
            <a:r>
              <a:rPr lang="en-US" smtClean="0"/>
              <a:t>Function Parameters (3)</a:t>
            </a:r>
            <a:endParaRPr lang="bg-BG" smtClean="0"/>
          </a:p>
        </p:txBody>
      </p:sp>
      <p:sp>
        <p:nvSpPr>
          <p:cNvPr id="1110019" name="Rectangle 3"/>
          <p:cNvSpPr>
            <a:spLocks noGrp="1" noChangeArrowheads="1"/>
          </p:cNvSpPr>
          <p:nvPr>
            <p:ph type="body" idx="1"/>
          </p:nvPr>
        </p:nvSpPr>
        <p:spPr/>
        <p:txBody>
          <a:bodyPr/>
          <a:lstStyle/>
          <a:p>
            <a:pPr>
              <a:lnSpc>
                <a:spcPct val="85000"/>
              </a:lnSpc>
            </a:pPr>
            <a:r>
              <a:rPr lang="en-US" smtClean="0"/>
              <a:t>PHP supports variable-length function parameters</a:t>
            </a:r>
          </a:p>
          <a:p>
            <a:pPr lvl="1">
              <a:lnSpc>
                <a:spcPct val="85000"/>
              </a:lnSpc>
            </a:pPr>
            <a:r>
              <a:rPr lang="en-US" smtClean="0"/>
              <a:t>You can pass any number of arguments to the function</a:t>
            </a:r>
          </a:p>
          <a:p>
            <a:pPr lvl="1">
              <a:lnSpc>
                <a:spcPct val="85000"/>
              </a:lnSpc>
            </a:pPr>
            <a:r>
              <a:rPr lang="en-US" smtClean="0"/>
              <a:t>The function can read the parameters with </a:t>
            </a:r>
            <a:r>
              <a:rPr lang="en-US" smtClean="0">
                <a:latin typeface="Courier New" pitchFamily="49" charset="0"/>
              </a:rPr>
              <a:t>func_num_args() </a:t>
            </a:r>
            <a:r>
              <a:rPr lang="en-US" smtClean="0"/>
              <a:t>and </a:t>
            </a:r>
            <a:r>
              <a:rPr lang="en-US" smtClean="0">
                <a:latin typeface="Courier New" pitchFamily="49" charset="0"/>
              </a:rPr>
              <a:t>func_get_arg()</a:t>
            </a:r>
            <a:endParaRPr lang="bg-BG" smtClean="0">
              <a:latin typeface="Courier New" pitchFamily="49" charset="0"/>
            </a:endParaRPr>
          </a:p>
        </p:txBody>
      </p:sp>
      <p:sp>
        <p:nvSpPr>
          <p:cNvPr id="1110020" name="Rectangle 4"/>
          <p:cNvSpPr>
            <a:spLocks noChangeArrowheads="1"/>
          </p:cNvSpPr>
          <p:nvPr/>
        </p:nvSpPr>
        <p:spPr bwMode="auto">
          <a:xfrm>
            <a:off x="827088" y="4114800"/>
            <a:ext cx="7991475" cy="2142125"/>
          </a:xfrm>
          <a:prstGeom prst="rect">
            <a:avLst/>
          </a:prstGeom>
          <a:solidFill>
            <a:schemeClr val="bg1">
              <a:alpha val="39999"/>
            </a:schemeClr>
          </a:solidFill>
          <a:ln w="3175" algn="ctr">
            <a:solidFill>
              <a:schemeClr val="hlink"/>
            </a:solidFill>
            <a:miter lim="800000"/>
            <a:headEnd/>
            <a:tailEnd/>
          </a:ln>
          <a:effectLst/>
        </p:spPr>
        <p:txBody>
          <a:bodyPr lIns="144000" tIns="91440" rIns="144000" bIns="109728">
            <a:spAutoFit/>
          </a:bodyPr>
          <a:lstStyle/>
          <a:p>
            <a:pPr>
              <a:defRPr/>
            </a:pPr>
            <a:r>
              <a:rPr lang="en-US" sz="1800" dirty="0">
                <a:solidFill>
                  <a:schemeClr val="tx1"/>
                </a:solidFill>
                <a:effectLst>
                  <a:outerShdw blurRad="38100" dist="38100" dir="2700000" algn="tl">
                    <a:srgbClr val="FFFFFF"/>
                  </a:outerShdw>
                </a:effectLst>
                <a:latin typeface="Courier New" pitchFamily="49" charset="0"/>
              </a:rPr>
              <a:t>function sum(){</a:t>
            </a:r>
          </a:p>
          <a:p>
            <a:pPr>
              <a:defRPr/>
            </a:pPr>
            <a:r>
              <a:rPr lang="en-US" sz="1800" dirty="0">
                <a:solidFill>
                  <a:schemeClr val="tx1"/>
                </a:solidFill>
                <a:effectLst>
                  <a:outerShdw blurRad="38100" dist="38100" dir="2700000" algn="tl">
                    <a:srgbClr val="FFFFFF"/>
                  </a:outerShdw>
                </a:effectLst>
                <a:latin typeface="Courier New" pitchFamily="49" charset="0"/>
              </a:rPr>
              <a:t>	$res = 0</a:t>
            </a:r>
            <a:r>
              <a:rPr lang="en-US" sz="1800" dirty="0" smtClean="0">
                <a:solidFill>
                  <a:schemeClr val="tx1"/>
                </a:solidFill>
                <a:effectLst>
                  <a:outerShdw blurRad="38100" dist="38100" dir="2700000" algn="tl">
                    <a:srgbClr val="FFFFFF"/>
                  </a:outerShdw>
                </a:effectLst>
                <a:latin typeface="Courier New" pitchFamily="49" charset="0"/>
              </a:rPr>
              <a:t>;</a:t>
            </a:r>
            <a:endParaRPr lang="en-US" sz="1800" dirty="0">
              <a:solidFill>
                <a:schemeClr val="tx1"/>
              </a:solidFill>
              <a:effectLst>
                <a:outerShdw blurRad="38100" dist="38100" dir="2700000" algn="tl">
                  <a:srgbClr val="FFFFFF"/>
                </a:outerShdw>
              </a:effectLst>
              <a:latin typeface="Courier New" pitchFamily="49" charset="0"/>
            </a:endParaRPr>
          </a:p>
          <a:p>
            <a:pPr>
              <a:defRPr/>
            </a:pPr>
            <a:r>
              <a:rPr lang="en-US" sz="1800" dirty="0">
                <a:solidFill>
                  <a:schemeClr val="tx1"/>
                </a:solidFill>
                <a:effectLst>
                  <a:outerShdw blurRad="38100" dist="38100" dir="2700000" algn="tl">
                    <a:srgbClr val="FFFFFF"/>
                  </a:outerShdw>
                </a:effectLst>
                <a:latin typeface="Courier New" pitchFamily="49" charset="0"/>
              </a:rPr>
              <a:t>	for ($</a:t>
            </a:r>
            <a:r>
              <a:rPr lang="en-US" sz="1800" dirty="0" smtClean="0">
                <a:solidFill>
                  <a:schemeClr val="tx1"/>
                </a:solidFill>
                <a:effectLst>
                  <a:outerShdw blurRad="38100" dist="38100" dir="2700000" algn="tl">
                    <a:srgbClr val="FFFFFF"/>
                  </a:outerShdw>
                </a:effectLst>
                <a:latin typeface="Courier New" pitchFamily="49" charset="0"/>
              </a:rPr>
              <a:t>i=0, </a:t>
            </a:r>
            <a:r>
              <a:rPr lang="en-US" sz="1800" dirty="0">
                <a:solidFill>
                  <a:schemeClr val="tx1"/>
                </a:solidFill>
                <a:effectLst>
                  <a:outerShdw blurRad="38100" dist="38100" dir="2700000" algn="tl">
                    <a:srgbClr val="FFFFFF"/>
                  </a:outerShdw>
                </a:effectLst>
                <a:latin typeface="Courier New" pitchFamily="49" charset="0"/>
              </a:rPr>
              <a:t>$n = </a:t>
            </a:r>
            <a:r>
              <a:rPr lang="en-US" sz="1800" dirty="0" err="1">
                <a:solidFill>
                  <a:schemeClr val="tx1"/>
                </a:solidFill>
                <a:effectLst>
                  <a:outerShdw blurRad="38100" dist="38100" dir="2700000" algn="tl">
                    <a:srgbClr val="FFFFFF"/>
                  </a:outerShdw>
                </a:effectLst>
                <a:latin typeface="Courier New" pitchFamily="49" charset="0"/>
              </a:rPr>
              <a:t>func_num_args</a:t>
            </a:r>
            <a:r>
              <a:rPr lang="en-US" sz="1800" dirty="0">
                <a:solidFill>
                  <a:schemeClr val="tx1"/>
                </a:solidFill>
                <a:effectLst>
                  <a:outerShdw blurRad="38100" dist="38100" dir="2700000" algn="tl">
                    <a:srgbClr val="FFFFFF"/>
                  </a:outerShdw>
                </a:effectLst>
                <a:latin typeface="Courier New" pitchFamily="49" charset="0"/>
              </a:rPr>
              <a:t>(); $i &lt; $n; $i++)</a:t>
            </a:r>
          </a:p>
          <a:p>
            <a:pPr>
              <a:defRPr/>
            </a:pPr>
            <a:r>
              <a:rPr lang="en-US" sz="1800" dirty="0">
                <a:solidFill>
                  <a:schemeClr val="tx1"/>
                </a:solidFill>
                <a:effectLst>
                  <a:outerShdw blurRad="38100" dist="38100" dir="2700000" algn="tl">
                    <a:srgbClr val="FFFFFF"/>
                  </a:outerShdw>
                </a:effectLst>
                <a:latin typeface="Courier New" pitchFamily="49" charset="0"/>
              </a:rPr>
              <a:t>		$res += </a:t>
            </a:r>
            <a:r>
              <a:rPr lang="en-US" sz="1800" dirty="0" err="1">
                <a:solidFill>
                  <a:schemeClr val="tx1"/>
                </a:solidFill>
                <a:effectLst>
                  <a:outerShdw blurRad="38100" dist="38100" dir="2700000" algn="tl">
                    <a:srgbClr val="FFFFFF"/>
                  </a:outerShdw>
                </a:effectLst>
                <a:latin typeface="Courier New" pitchFamily="49" charset="0"/>
              </a:rPr>
              <a:t>func_get_arg</a:t>
            </a:r>
            <a:r>
              <a:rPr lang="en-US" sz="1800" dirty="0">
                <a:solidFill>
                  <a:schemeClr val="tx1"/>
                </a:solidFill>
                <a:effectLst>
                  <a:outerShdw blurRad="38100" dist="38100" dir="2700000" algn="tl">
                    <a:srgbClr val="FFFFFF"/>
                  </a:outerShdw>
                </a:effectLst>
                <a:latin typeface="Courier New" pitchFamily="49" charset="0"/>
              </a:rPr>
              <a:t> ($i);</a:t>
            </a:r>
          </a:p>
          <a:p>
            <a:pPr>
              <a:defRPr/>
            </a:pPr>
            <a:r>
              <a:rPr lang="en-US" sz="1800" dirty="0">
                <a:solidFill>
                  <a:schemeClr val="tx1"/>
                </a:solidFill>
                <a:effectLst>
                  <a:outerShdw blurRad="38100" dist="38100" dir="2700000" algn="tl">
                    <a:srgbClr val="FFFFFF"/>
                  </a:outerShdw>
                </a:effectLst>
                <a:latin typeface="Courier New" pitchFamily="49" charset="0"/>
              </a:rPr>
              <a:t>	return $res;</a:t>
            </a:r>
          </a:p>
          <a:p>
            <a:pPr>
              <a:defRPr/>
            </a:pPr>
            <a:r>
              <a:rPr lang="en-US" sz="1800" dirty="0">
                <a:solidFill>
                  <a:schemeClr val="tx1"/>
                </a:solidFill>
                <a:effectLst>
                  <a:outerShdw blurRad="38100" dist="38100" dir="2700000" algn="tl">
                    <a:srgbClr val="FFFFFF"/>
                  </a:outerShdw>
                </a:effectLst>
                <a:latin typeface="Courier New" pitchFamily="49" charset="0"/>
              </a:rPr>
              <a:t>}</a:t>
            </a:r>
          </a:p>
          <a:p>
            <a:pPr>
              <a:defRPr/>
            </a:pPr>
            <a:r>
              <a:rPr lang="en-US" sz="1800" dirty="0">
                <a:solidFill>
                  <a:schemeClr val="tx1"/>
                </a:solidFill>
                <a:effectLst>
                  <a:outerShdw blurRad="38100" dist="38100" dir="2700000" algn="tl">
                    <a:srgbClr val="FFFFFF"/>
                  </a:outerShdw>
                </a:effectLst>
                <a:latin typeface="Courier New" pitchFamily="49" charset="0"/>
              </a:rPr>
              <a:t>echo sum (4,5,6);</a:t>
            </a:r>
          </a:p>
        </p:txBody>
      </p:sp>
    </p:spTree>
    <p:extLst>
      <p:ext uri="{BB962C8B-B14F-4D97-AF65-F5344CB8AC3E}">
        <p14:creationId xmlns:p14="http://schemas.microsoft.com/office/powerpoint/2010/main" xmlns="" val="230015980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3090" name="Rectangle 2"/>
          <p:cNvSpPr>
            <a:spLocks noGrp="1" noChangeArrowheads="1"/>
          </p:cNvSpPr>
          <p:nvPr>
            <p:ph type="title"/>
          </p:nvPr>
        </p:nvSpPr>
        <p:spPr/>
        <p:txBody>
          <a:bodyPr/>
          <a:lstStyle/>
          <a:p>
            <a:r>
              <a:rPr lang="en-US" smtClean="0"/>
              <a:t>Function Return Values</a:t>
            </a:r>
            <a:endParaRPr lang="bg-BG" smtClean="0"/>
          </a:p>
        </p:txBody>
      </p:sp>
      <p:sp>
        <p:nvSpPr>
          <p:cNvPr id="1113091" name="Rectangle 3"/>
          <p:cNvSpPr>
            <a:spLocks noGrp="1" noChangeArrowheads="1"/>
          </p:cNvSpPr>
          <p:nvPr>
            <p:ph type="body" idx="1"/>
          </p:nvPr>
        </p:nvSpPr>
        <p:spPr/>
        <p:txBody>
          <a:bodyPr/>
          <a:lstStyle/>
          <a:p>
            <a:r>
              <a:rPr lang="en-US" sz="2800" dirty="0" smtClean="0"/>
              <a:t>Functions can return values with the return </a:t>
            </a:r>
            <a:r>
              <a:rPr lang="en-US" sz="2800" dirty="0" smtClean="0">
                <a:latin typeface="Courier New" pitchFamily="49" charset="0"/>
              </a:rPr>
              <a:t>statement</a:t>
            </a:r>
          </a:p>
          <a:p>
            <a:pPr lvl="1"/>
            <a:r>
              <a:rPr lang="en-US" sz="2600" dirty="0" smtClean="0"/>
              <a:t>Accepts only one argument – the value to be returned</a:t>
            </a:r>
          </a:p>
          <a:p>
            <a:pPr lvl="1"/>
            <a:r>
              <a:rPr lang="en-US" sz="2600" dirty="0" smtClean="0"/>
              <a:t>Exits the function</a:t>
            </a:r>
          </a:p>
          <a:p>
            <a:pPr lvl="1"/>
            <a:endParaRPr lang="en-US" sz="2600" dirty="0" smtClean="0"/>
          </a:p>
          <a:p>
            <a:pPr lvl="1"/>
            <a:endParaRPr lang="en-US" sz="2600" dirty="0" smtClean="0"/>
          </a:p>
          <a:p>
            <a:pPr lvl="1"/>
            <a:endParaRPr lang="en-US" sz="2600" dirty="0" smtClean="0"/>
          </a:p>
          <a:p>
            <a:pPr lvl="1"/>
            <a:endParaRPr lang="en-US" sz="2600" dirty="0" smtClean="0"/>
          </a:p>
          <a:p>
            <a:pPr lvl="1"/>
            <a:r>
              <a:rPr lang="en-US" sz="2600" dirty="0" smtClean="0"/>
              <a:t>To return multiple values you can use arrays</a:t>
            </a:r>
          </a:p>
          <a:p>
            <a:pPr lvl="1"/>
            <a:r>
              <a:rPr lang="en-US" sz="2600" dirty="0" smtClean="0"/>
              <a:t>Function is not obligatory to return value</a:t>
            </a:r>
            <a:endParaRPr lang="bg-BG" sz="2600" dirty="0" smtClean="0"/>
          </a:p>
        </p:txBody>
      </p:sp>
      <p:sp>
        <p:nvSpPr>
          <p:cNvPr id="1113092" name="Rectangle 4"/>
          <p:cNvSpPr>
            <a:spLocks noChangeArrowheads="1"/>
          </p:cNvSpPr>
          <p:nvPr/>
        </p:nvSpPr>
        <p:spPr bwMode="auto">
          <a:xfrm>
            <a:off x="755650" y="3287185"/>
            <a:ext cx="7886700" cy="1742015"/>
          </a:xfrm>
          <a:prstGeom prst="rect">
            <a:avLst/>
          </a:prstGeom>
          <a:solidFill>
            <a:schemeClr val="bg1">
              <a:alpha val="39999"/>
            </a:schemeClr>
          </a:solidFill>
          <a:ln w="3175" algn="ctr">
            <a:solidFill>
              <a:schemeClr val="hlink"/>
            </a:solidFill>
            <a:miter lim="800000"/>
            <a:headEnd/>
            <a:tailEnd/>
          </a:ln>
          <a:effectLst/>
        </p:spPr>
        <p:txBody>
          <a:bodyPr lIns="144000" tIns="91440" rIns="144000" bIns="109728">
            <a:spAutoFit/>
          </a:bodyPr>
          <a:lstStyle/>
          <a:p>
            <a:pPr>
              <a:defRPr/>
            </a:pPr>
            <a:r>
              <a:rPr lang="en-US" sz="2000" dirty="0">
                <a:solidFill>
                  <a:schemeClr val="tx1"/>
                </a:solidFill>
                <a:effectLst>
                  <a:outerShdw blurRad="38100" dist="38100" dir="2700000" algn="tl">
                    <a:srgbClr val="FFFFFF"/>
                  </a:outerShdw>
                </a:effectLst>
                <a:latin typeface="Courier New" pitchFamily="49" charset="0"/>
              </a:rPr>
              <a:t>function foo ($a) {</a:t>
            </a:r>
          </a:p>
          <a:p>
            <a:pPr>
              <a:defRPr/>
            </a:pPr>
            <a:r>
              <a:rPr lang="en-US" sz="2000" dirty="0">
                <a:solidFill>
                  <a:schemeClr val="tx1"/>
                </a:solidFill>
                <a:effectLst>
                  <a:outerShdw blurRad="38100" dist="38100" dir="2700000" algn="tl">
                    <a:srgbClr val="FFFFFF"/>
                  </a:outerShdw>
                </a:effectLst>
                <a:latin typeface="Courier New" pitchFamily="49" charset="0"/>
              </a:rPr>
              <a:t>	return true;</a:t>
            </a:r>
          </a:p>
          <a:p>
            <a:pPr>
              <a:defRPr/>
            </a:pPr>
            <a:r>
              <a:rPr lang="en-US" sz="2000" dirty="0">
                <a:solidFill>
                  <a:schemeClr val="tx1"/>
                </a:solidFill>
                <a:effectLst>
                  <a:outerShdw blurRad="38100" dist="38100" dir="2700000" algn="tl">
                    <a:srgbClr val="FFFFFF"/>
                  </a:outerShdw>
                </a:effectLst>
                <a:latin typeface="Courier New" pitchFamily="49" charset="0"/>
              </a:rPr>
              <a:t>	// the following code will NOT be executed</a:t>
            </a:r>
          </a:p>
          <a:p>
            <a:pPr>
              <a:defRPr/>
            </a:pPr>
            <a:r>
              <a:rPr lang="en-US" sz="2000" dirty="0">
                <a:solidFill>
                  <a:schemeClr val="tx1"/>
                </a:solidFill>
                <a:effectLst>
                  <a:outerShdw blurRad="38100" dist="38100" dir="2700000" algn="tl">
                    <a:srgbClr val="FFFFFF"/>
                  </a:outerShdw>
                </a:effectLst>
                <a:latin typeface="Courier New" pitchFamily="49" charset="0"/>
              </a:rPr>
              <a:t>	echo $a + 1;</a:t>
            </a:r>
          </a:p>
          <a:p>
            <a:pPr>
              <a:defRPr/>
            </a:pPr>
            <a:r>
              <a:rPr lang="en-US" sz="2000" dirty="0" smtClean="0">
                <a:solidFill>
                  <a:schemeClr val="tx1"/>
                </a:solidFill>
                <a:effectLst>
                  <a:outerShdw blurRad="38100" dist="38100" dir="2700000" algn="tl">
                    <a:srgbClr val="FFFFFF"/>
                  </a:outerShdw>
                </a:effectLst>
                <a:latin typeface="Courier New" pitchFamily="49" charset="0"/>
              </a:rPr>
              <a:t>}</a:t>
            </a:r>
          </a:p>
        </p:txBody>
      </p:sp>
    </p:spTree>
    <p:extLst>
      <p:ext uri="{BB962C8B-B14F-4D97-AF65-F5344CB8AC3E}">
        <p14:creationId xmlns:p14="http://schemas.microsoft.com/office/powerpoint/2010/main" xmlns="" val="57862509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4114" name="Rectangle 2"/>
          <p:cNvSpPr>
            <a:spLocks noGrp="1" noChangeArrowheads="1"/>
          </p:cNvSpPr>
          <p:nvPr>
            <p:ph type="title"/>
          </p:nvPr>
        </p:nvSpPr>
        <p:spPr/>
        <p:txBody>
          <a:bodyPr/>
          <a:lstStyle/>
          <a:p>
            <a:r>
              <a:rPr lang="en-US" smtClean="0"/>
              <a:t>Function Return Values (2)</a:t>
            </a:r>
            <a:endParaRPr lang="bg-BG" smtClean="0"/>
          </a:p>
        </p:txBody>
      </p:sp>
      <p:sp>
        <p:nvSpPr>
          <p:cNvPr id="1114115" name="Rectangle 3"/>
          <p:cNvSpPr>
            <a:spLocks noGrp="1" noChangeArrowheads="1"/>
          </p:cNvSpPr>
          <p:nvPr>
            <p:ph type="body" idx="1"/>
          </p:nvPr>
        </p:nvSpPr>
        <p:spPr/>
        <p:txBody>
          <a:bodyPr/>
          <a:lstStyle/>
          <a:p>
            <a:r>
              <a:rPr lang="en-US" smtClean="0"/>
              <a:t>You can use fixed-size arrays to return multiple values and the </a:t>
            </a:r>
            <a:r>
              <a:rPr lang="en-US" smtClean="0">
                <a:latin typeface="Courier New" pitchFamily="49" charset="0"/>
              </a:rPr>
              <a:t>list</a:t>
            </a:r>
            <a:r>
              <a:rPr lang="en-US" smtClean="0"/>
              <a:t> statement</a:t>
            </a:r>
          </a:p>
          <a:p>
            <a:endParaRPr lang="en-US" smtClean="0"/>
          </a:p>
          <a:p>
            <a:endParaRPr lang="en-US" smtClean="0"/>
          </a:p>
          <a:p>
            <a:pPr lvl="1"/>
            <a:r>
              <a:rPr lang="en-US" smtClean="0"/>
              <a:t>The </a:t>
            </a:r>
            <a:r>
              <a:rPr lang="en-US" smtClean="0">
                <a:latin typeface="Courier New" pitchFamily="49" charset="0"/>
              </a:rPr>
              <a:t>list</a:t>
            </a:r>
            <a:r>
              <a:rPr lang="en-US" smtClean="0"/>
              <a:t> statement assigns multiple array items to variables</a:t>
            </a:r>
          </a:p>
          <a:p>
            <a:pPr lvl="2"/>
            <a:r>
              <a:rPr lang="en-US" smtClean="0"/>
              <a:t>This is NOT a function like </a:t>
            </a:r>
            <a:r>
              <a:rPr lang="en-US" smtClean="0">
                <a:latin typeface="Courier New" pitchFamily="49" charset="0"/>
              </a:rPr>
              <a:t>array</a:t>
            </a:r>
          </a:p>
          <a:p>
            <a:pPr lvl="2"/>
            <a:r>
              <a:rPr lang="en-US" smtClean="0"/>
              <a:t>Works only for numerical arrays and assumes indexes start at 0</a:t>
            </a:r>
            <a:endParaRPr lang="bg-BG" smtClean="0"/>
          </a:p>
        </p:txBody>
      </p:sp>
      <p:sp>
        <p:nvSpPr>
          <p:cNvPr id="1114116" name="Rectangle 4"/>
          <p:cNvSpPr>
            <a:spLocks noChangeArrowheads="1"/>
          </p:cNvSpPr>
          <p:nvPr/>
        </p:nvSpPr>
        <p:spPr bwMode="auto">
          <a:xfrm>
            <a:off x="755650" y="2057400"/>
            <a:ext cx="7886700" cy="1434239"/>
          </a:xfrm>
          <a:prstGeom prst="rect">
            <a:avLst/>
          </a:prstGeom>
          <a:solidFill>
            <a:schemeClr val="bg1">
              <a:alpha val="39999"/>
            </a:schemeClr>
          </a:solidFill>
          <a:ln w="3175" algn="ctr">
            <a:solidFill>
              <a:schemeClr val="hlink"/>
            </a:solidFill>
            <a:miter lim="800000"/>
            <a:headEnd/>
            <a:tailEnd/>
          </a:ln>
          <a:effectLst/>
        </p:spPr>
        <p:txBody>
          <a:bodyPr lIns="144000" tIns="91440" rIns="144000" bIns="109728">
            <a:spAutoFit/>
          </a:bodyPr>
          <a:lstStyle/>
          <a:p>
            <a:pPr>
              <a:defRPr/>
            </a:pPr>
            <a:r>
              <a:rPr lang="en-US" sz="2000" dirty="0">
                <a:solidFill>
                  <a:schemeClr val="tx1"/>
                </a:solidFill>
                <a:effectLst>
                  <a:outerShdw blurRad="38100" dist="38100" dir="2700000" algn="tl">
                    <a:srgbClr val="FFFFFF"/>
                  </a:outerShdw>
                </a:effectLst>
                <a:latin typeface="Courier New" pitchFamily="49" charset="0"/>
              </a:rPr>
              <a:t>function </a:t>
            </a:r>
            <a:r>
              <a:rPr lang="en-US" sz="2000" dirty="0" err="1">
                <a:solidFill>
                  <a:schemeClr val="tx1"/>
                </a:solidFill>
                <a:effectLst>
                  <a:outerShdw blurRad="38100" dist="38100" dir="2700000" algn="tl">
                    <a:srgbClr val="FFFFFF"/>
                  </a:outerShdw>
                </a:effectLst>
                <a:latin typeface="Courier New" pitchFamily="49" charset="0"/>
              </a:rPr>
              <a:t>small_numbers</a:t>
            </a:r>
            <a:r>
              <a:rPr lang="en-US" sz="2000" dirty="0">
                <a:solidFill>
                  <a:schemeClr val="tx1"/>
                </a:solidFill>
                <a:effectLst>
                  <a:outerShdw blurRad="38100" dist="38100" dir="2700000" algn="tl">
                    <a:srgbClr val="FFFFFF"/>
                  </a:outerShdw>
                </a:effectLst>
                <a:latin typeface="Courier New" pitchFamily="49" charset="0"/>
              </a:rPr>
              <a:t> () {</a:t>
            </a:r>
          </a:p>
          <a:p>
            <a:pPr>
              <a:defRPr/>
            </a:pPr>
            <a:r>
              <a:rPr lang="en-US" sz="2000" dirty="0">
                <a:solidFill>
                  <a:schemeClr val="tx1"/>
                </a:solidFill>
                <a:effectLst>
                  <a:outerShdw blurRad="38100" dist="38100" dir="2700000" algn="tl">
                    <a:srgbClr val="FFFFFF"/>
                  </a:outerShdw>
                </a:effectLst>
                <a:latin typeface="Courier New" pitchFamily="49" charset="0"/>
              </a:rPr>
              <a:t>	return array (0,1,2);</a:t>
            </a:r>
            <a:br>
              <a:rPr lang="en-US" sz="2000" dirty="0">
                <a:solidFill>
                  <a:schemeClr val="tx1"/>
                </a:solidFill>
                <a:effectLst>
                  <a:outerShdw blurRad="38100" dist="38100" dir="2700000" algn="tl">
                    <a:srgbClr val="FFFFFF"/>
                  </a:outerShdw>
                </a:effectLst>
                <a:latin typeface="Courier New" pitchFamily="49" charset="0"/>
              </a:rPr>
            </a:br>
            <a:r>
              <a:rPr lang="en-US" sz="2000" dirty="0" smtClean="0">
                <a:solidFill>
                  <a:schemeClr val="tx1"/>
                </a:solidFill>
                <a:effectLst>
                  <a:outerShdw blurRad="38100" dist="38100" dir="2700000" algn="tl">
                    <a:srgbClr val="FFFFFF"/>
                  </a:outerShdw>
                </a:effectLst>
                <a:latin typeface="Courier New" pitchFamily="49" charset="0"/>
              </a:rPr>
              <a:t>}</a:t>
            </a:r>
            <a:endParaRPr lang="en-US" sz="2000" dirty="0">
              <a:solidFill>
                <a:schemeClr val="tx1"/>
              </a:solidFill>
              <a:effectLst>
                <a:outerShdw blurRad="38100" dist="38100" dir="2700000" algn="tl">
                  <a:srgbClr val="FFFFFF"/>
                </a:outerShdw>
              </a:effectLst>
              <a:latin typeface="Courier New" pitchFamily="49" charset="0"/>
            </a:endParaRPr>
          </a:p>
          <a:p>
            <a:pPr>
              <a:defRPr/>
            </a:pPr>
            <a:r>
              <a:rPr lang="en-US" sz="2000" dirty="0">
                <a:solidFill>
                  <a:schemeClr val="tx1"/>
                </a:solidFill>
                <a:effectLst>
                  <a:outerShdw blurRad="38100" dist="38100" dir="2700000" algn="tl">
                    <a:srgbClr val="FFFFFF"/>
                  </a:outerShdw>
                </a:effectLst>
                <a:latin typeface="Courier New" pitchFamily="49" charset="0"/>
              </a:rPr>
              <a:t>list ($a, $b, $c) = </a:t>
            </a:r>
            <a:r>
              <a:rPr lang="en-US" sz="2000" dirty="0" err="1">
                <a:solidFill>
                  <a:schemeClr val="tx1"/>
                </a:solidFill>
                <a:effectLst>
                  <a:outerShdw blurRad="38100" dist="38100" dir="2700000" algn="tl">
                    <a:srgbClr val="FFFFFF"/>
                  </a:outerShdw>
                </a:effectLst>
                <a:latin typeface="Courier New" pitchFamily="49" charset="0"/>
              </a:rPr>
              <a:t>small_numbers</a:t>
            </a:r>
            <a:r>
              <a:rPr lang="en-US" sz="2000" dirty="0">
                <a:solidFill>
                  <a:schemeClr val="tx1"/>
                </a:solidFill>
                <a:effectLst>
                  <a:outerShdw blurRad="38100" dist="38100" dir="2700000" algn="tl">
                    <a:srgbClr val="FFFFFF"/>
                  </a:outerShdw>
                </a:effectLst>
                <a:latin typeface="Courier New" pitchFamily="49" charset="0"/>
              </a:rPr>
              <a:t>();</a:t>
            </a:r>
          </a:p>
        </p:txBody>
      </p:sp>
    </p:spTree>
    <p:extLst>
      <p:ext uri="{BB962C8B-B14F-4D97-AF65-F5344CB8AC3E}">
        <p14:creationId xmlns:p14="http://schemas.microsoft.com/office/powerpoint/2010/main" xmlns="" val="61680067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1042" name="Rectangle 2"/>
          <p:cNvSpPr>
            <a:spLocks noGrp="1" noChangeArrowheads="1"/>
          </p:cNvSpPr>
          <p:nvPr>
            <p:ph type="title"/>
          </p:nvPr>
        </p:nvSpPr>
        <p:spPr/>
        <p:txBody>
          <a:bodyPr/>
          <a:lstStyle/>
          <a:p>
            <a:r>
              <a:rPr lang="en-US" smtClean="0"/>
              <a:t>Variable Functions</a:t>
            </a:r>
            <a:endParaRPr lang="bg-BG" smtClean="0"/>
          </a:p>
        </p:txBody>
      </p:sp>
      <p:sp>
        <p:nvSpPr>
          <p:cNvPr id="1111043" name="Rectangle 3"/>
          <p:cNvSpPr>
            <a:spLocks noGrp="1" noChangeArrowheads="1"/>
          </p:cNvSpPr>
          <p:nvPr>
            <p:ph type="body" idx="1"/>
          </p:nvPr>
        </p:nvSpPr>
        <p:spPr>
          <a:xfrm>
            <a:off x="323850" y="1196975"/>
            <a:ext cx="8496300" cy="5329238"/>
          </a:xfrm>
        </p:spPr>
        <p:txBody>
          <a:bodyPr/>
          <a:lstStyle/>
          <a:p>
            <a:pPr>
              <a:lnSpc>
                <a:spcPct val="85000"/>
              </a:lnSpc>
            </a:pPr>
            <a:r>
              <a:rPr lang="en-US" dirty="0" smtClean="0"/>
              <a:t>PHP supports variable functions</a:t>
            </a:r>
          </a:p>
          <a:p>
            <a:pPr lvl="1">
              <a:lnSpc>
                <a:spcPct val="85000"/>
              </a:lnSpc>
            </a:pPr>
            <a:r>
              <a:rPr lang="en-US" dirty="0" smtClean="0"/>
              <a:t>If variable name has parentheses appended to it the engine tries to find function with name whatever the function value is and executes it</a:t>
            </a:r>
          </a:p>
          <a:p>
            <a:pPr lvl="1">
              <a:lnSpc>
                <a:spcPct val="85000"/>
              </a:lnSpc>
            </a:pPr>
            <a:endParaRPr lang="en-US" dirty="0" smtClean="0"/>
          </a:p>
          <a:p>
            <a:pPr lvl="1">
              <a:lnSpc>
                <a:spcPct val="85000"/>
              </a:lnSpc>
            </a:pPr>
            <a:endParaRPr lang="en-US" dirty="0" smtClean="0"/>
          </a:p>
          <a:p>
            <a:pPr lvl="1">
              <a:lnSpc>
                <a:spcPct val="85000"/>
              </a:lnSpc>
            </a:pPr>
            <a:endParaRPr lang="en-US" dirty="0" smtClean="0"/>
          </a:p>
          <a:p>
            <a:pPr lvl="1">
              <a:lnSpc>
                <a:spcPct val="85000"/>
              </a:lnSpc>
            </a:pPr>
            <a:endParaRPr lang="en-US" dirty="0" smtClean="0"/>
          </a:p>
          <a:p>
            <a:pPr lvl="1">
              <a:lnSpc>
                <a:spcPct val="85000"/>
              </a:lnSpc>
            </a:pPr>
            <a:r>
              <a:rPr lang="en-US" dirty="0" smtClean="0"/>
              <a:t>This </a:t>
            </a:r>
            <a:r>
              <a:rPr lang="en-US" u="sng" dirty="0" smtClean="0"/>
              <a:t>doesn't work</a:t>
            </a:r>
            <a:r>
              <a:rPr lang="en-US" dirty="0" smtClean="0"/>
              <a:t> with some inbuilt functions like echo, print, </a:t>
            </a:r>
            <a:r>
              <a:rPr lang="en-US" dirty="0" err="1" smtClean="0"/>
              <a:t>etc</a:t>
            </a:r>
            <a:endParaRPr lang="bg-BG" dirty="0" smtClean="0"/>
          </a:p>
        </p:txBody>
      </p:sp>
      <p:sp>
        <p:nvSpPr>
          <p:cNvPr id="1111044" name="Rectangle 4"/>
          <p:cNvSpPr>
            <a:spLocks noChangeArrowheads="1"/>
          </p:cNvSpPr>
          <p:nvPr/>
        </p:nvSpPr>
        <p:spPr bwMode="auto">
          <a:xfrm>
            <a:off x="827088" y="3124200"/>
            <a:ext cx="7886700" cy="1742015"/>
          </a:xfrm>
          <a:prstGeom prst="rect">
            <a:avLst/>
          </a:prstGeom>
          <a:solidFill>
            <a:schemeClr val="bg1">
              <a:alpha val="39999"/>
            </a:schemeClr>
          </a:solidFill>
          <a:ln w="3175" algn="ctr">
            <a:solidFill>
              <a:schemeClr val="hlink"/>
            </a:solidFill>
            <a:miter lim="800000"/>
            <a:headEnd/>
            <a:tailEnd/>
          </a:ln>
          <a:effectLst/>
        </p:spPr>
        <p:txBody>
          <a:bodyPr lIns="144000" tIns="91440" rIns="144000" bIns="109728">
            <a:spAutoFit/>
          </a:bodyPr>
          <a:lstStyle/>
          <a:p>
            <a:pPr>
              <a:defRPr/>
            </a:pPr>
            <a:r>
              <a:rPr lang="en-US" sz="2000" dirty="0">
                <a:solidFill>
                  <a:schemeClr val="tx1"/>
                </a:solidFill>
                <a:effectLst>
                  <a:outerShdw blurRad="38100" dist="38100" dir="2700000" algn="tl">
                    <a:srgbClr val="FFFFFF"/>
                  </a:outerShdw>
                </a:effectLst>
                <a:latin typeface="Courier New" pitchFamily="49" charset="0"/>
              </a:rPr>
              <a:t>function foo </a:t>
            </a:r>
            <a:r>
              <a:rPr lang="en-US" sz="2000" dirty="0" smtClean="0">
                <a:solidFill>
                  <a:schemeClr val="tx1"/>
                </a:solidFill>
                <a:effectLst>
                  <a:outerShdw blurRad="38100" dist="38100" dir="2700000" algn="tl">
                    <a:srgbClr val="FFFFFF"/>
                  </a:outerShdw>
                </a:effectLst>
                <a:latin typeface="Courier New" pitchFamily="49" charset="0"/>
              </a:rPr>
              <a:t>() </a:t>
            </a:r>
            <a:r>
              <a:rPr lang="en-US" sz="2000" dirty="0">
                <a:solidFill>
                  <a:schemeClr val="tx1"/>
                </a:solidFill>
                <a:effectLst>
                  <a:outerShdw blurRad="38100" dist="38100" dir="2700000" algn="tl">
                    <a:srgbClr val="FFFFFF"/>
                  </a:outerShdw>
                </a:effectLst>
                <a:latin typeface="Courier New" pitchFamily="49" charset="0"/>
              </a:rPr>
              <a:t>{</a:t>
            </a:r>
          </a:p>
          <a:p>
            <a:pPr>
              <a:defRPr/>
            </a:pPr>
            <a:r>
              <a:rPr lang="en-US" sz="2000" dirty="0">
                <a:solidFill>
                  <a:schemeClr val="tx1"/>
                </a:solidFill>
                <a:effectLst>
                  <a:outerShdw blurRad="38100" dist="38100" dir="2700000" algn="tl">
                    <a:srgbClr val="FFFFFF"/>
                  </a:outerShdw>
                </a:effectLst>
                <a:latin typeface="Courier New" pitchFamily="49" charset="0"/>
              </a:rPr>
              <a:t>	echo "This is foo";</a:t>
            </a:r>
          </a:p>
          <a:p>
            <a:pPr>
              <a:defRPr/>
            </a:pPr>
            <a:r>
              <a:rPr lang="en-US" sz="2000" dirty="0">
                <a:solidFill>
                  <a:schemeClr val="tx1"/>
                </a:solidFill>
                <a:effectLst>
                  <a:outerShdw blurRad="38100" dist="38100" dir="2700000" algn="tl">
                    <a:srgbClr val="FFFFFF"/>
                  </a:outerShdw>
                </a:effectLst>
                <a:latin typeface="Courier New" pitchFamily="49" charset="0"/>
              </a:rPr>
              <a:t>}</a:t>
            </a:r>
          </a:p>
          <a:p>
            <a:pPr>
              <a:defRPr/>
            </a:pPr>
            <a:r>
              <a:rPr lang="en-US" sz="2000" dirty="0">
                <a:solidFill>
                  <a:schemeClr val="tx1"/>
                </a:solidFill>
                <a:effectLst>
                  <a:outerShdw blurRad="38100" dist="38100" dir="2700000" algn="tl">
                    <a:srgbClr val="FFFFFF"/>
                  </a:outerShdw>
                </a:effectLst>
                <a:latin typeface="Courier New" pitchFamily="49" charset="0"/>
              </a:rPr>
              <a:t>$a = 'foo';</a:t>
            </a:r>
          </a:p>
          <a:p>
            <a:pPr>
              <a:defRPr/>
            </a:pPr>
            <a:r>
              <a:rPr lang="en-US" sz="2000" dirty="0">
                <a:solidFill>
                  <a:schemeClr val="tx1"/>
                </a:solidFill>
                <a:effectLst>
                  <a:outerShdw blurRad="38100" dist="38100" dir="2700000" algn="tl">
                    <a:srgbClr val="FFFFFF"/>
                  </a:outerShdw>
                </a:effectLst>
                <a:latin typeface="Courier New" pitchFamily="49" charset="0"/>
              </a:rPr>
              <a:t>$a(); // this calls the foo function</a:t>
            </a:r>
          </a:p>
        </p:txBody>
      </p:sp>
    </p:spTree>
    <p:extLst>
      <p:ext uri="{BB962C8B-B14F-4D97-AF65-F5344CB8AC3E}">
        <p14:creationId xmlns:p14="http://schemas.microsoft.com/office/powerpoint/2010/main" xmlns="" val="215170369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2066" name="Rectangle 2"/>
          <p:cNvSpPr>
            <a:spLocks noGrp="1" noChangeArrowheads="1"/>
          </p:cNvSpPr>
          <p:nvPr>
            <p:ph type="title"/>
          </p:nvPr>
        </p:nvSpPr>
        <p:spPr/>
        <p:txBody>
          <a:bodyPr/>
          <a:lstStyle/>
          <a:p>
            <a:r>
              <a:rPr lang="en-US" dirty="0" smtClean="0"/>
              <a:t>Few Notes on Functions</a:t>
            </a:r>
            <a:endParaRPr lang="bg-BG" dirty="0" smtClean="0"/>
          </a:p>
        </p:txBody>
      </p:sp>
      <p:sp>
        <p:nvSpPr>
          <p:cNvPr id="1112067" name="Rectangle 3"/>
          <p:cNvSpPr>
            <a:spLocks noGrp="1" noChangeArrowheads="1"/>
          </p:cNvSpPr>
          <p:nvPr>
            <p:ph type="body" idx="1"/>
          </p:nvPr>
        </p:nvSpPr>
        <p:spPr>
          <a:xfrm>
            <a:off x="228600" y="990600"/>
            <a:ext cx="8686800" cy="5715000"/>
          </a:xfrm>
        </p:spPr>
        <p:txBody>
          <a:bodyPr/>
          <a:lstStyle/>
          <a:p>
            <a:pPr>
              <a:lnSpc>
                <a:spcPct val="85000"/>
              </a:lnSpc>
            </a:pPr>
            <a:r>
              <a:rPr lang="en-US" dirty="0" smtClean="0"/>
              <a:t>You can check if function is declared with </a:t>
            </a:r>
            <a:r>
              <a:rPr lang="en-US" dirty="0" err="1" smtClean="0"/>
              <a:t>function_exists</a:t>
            </a:r>
            <a:r>
              <a:rPr lang="en-US" dirty="0" smtClean="0"/>
              <a:t>($name)</a:t>
            </a:r>
          </a:p>
          <a:p>
            <a:pPr lvl="1">
              <a:lnSpc>
                <a:spcPct val="85000"/>
              </a:lnSpc>
            </a:pPr>
            <a:r>
              <a:rPr lang="en-US" dirty="0" smtClean="0"/>
              <a:t>Useful to create cross-platform scripts</a:t>
            </a:r>
          </a:p>
          <a:p>
            <a:pPr>
              <a:lnSpc>
                <a:spcPct val="85000"/>
              </a:lnSpc>
            </a:pPr>
            <a:r>
              <a:rPr lang="en-US" dirty="0" smtClean="0"/>
              <a:t>Functions can be declared inside other functions</a:t>
            </a:r>
          </a:p>
          <a:p>
            <a:pPr lvl="1">
              <a:lnSpc>
                <a:spcPct val="85000"/>
              </a:lnSpc>
            </a:pPr>
            <a:r>
              <a:rPr lang="en-US" dirty="0" smtClean="0"/>
              <a:t>They do not exist until the outer function is called</a:t>
            </a:r>
          </a:p>
          <a:p>
            <a:pPr>
              <a:lnSpc>
                <a:spcPct val="85000"/>
              </a:lnSpc>
            </a:pPr>
            <a:r>
              <a:rPr lang="en-US" dirty="0" smtClean="0"/>
              <a:t>Functions can be defined conditionally</a:t>
            </a:r>
          </a:p>
          <a:p>
            <a:pPr lvl="1">
              <a:lnSpc>
                <a:spcPct val="85000"/>
              </a:lnSpc>
            </a:pPr>
            <a:r>
              <a:rPr lang="en-US" dirty="0" smtClean="0"/>
              <a:t>Depending on condition function can be defined or not</a:t>
            </a:r>
            <a:endParaRPr lang="bg-BG" dirty="0" smtClean="0"/>
          </a:p>
        </p:txBody>
      </p:sp>
    </p:spTree>
    <p:extLst>
      <p:ext uri="{BB962C8B-B14F-4D97-AF65-F5344CB8AC3E}">
        <p14:creationId xmlns:p14="http://schemas.microsoft.com/office/powerpoint/2010/main" xmlns="" val="8720750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ctrTitle"/>
          </p:nvPr>
        </p:nvSpPr>
        <p:spPr>
          <a:xfrm>
            <a:off x="1187450" y="2763838"/>
            <a:ext cx="6480175" cy="642937"/>
          </a:xfrm>
        </p:spPr>
        <p:txBody>
          <a:bodyPr/>
          <a:lstStyle/>
          <a:p>
            <a:pPr marL="514350" indent="-514350">
              <a:defRPr/>
            </a:pPr>
            <a:r>
              <a:rPr lang="en-US" dirty="0" smtClean="0"/>
              <a:t>Include and Require</a:t>
            </a:r>
          </a:p>
        </p:txBody>
      </p:sp>
    </p:spTree>
    <p:extLst>
      <p:ext uri="{BB962C8B-B14F-4D97-AF65-F5344CB8AC3E}">
        <p14:creationId xmlns:p14="http://schemas.microsoft.com/office/powerpoint/2010/main" xmlns="" val="323375392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62" name="Rectangle 2"/>
          <p:cNvSpPr>
            <a:spLocks noGrp="1" noChangeArrowheads="1"/>
          </p:cNvSpPr>
          <p:nvPr>
            <p:ph type="title"/>
          </p:nvPr>
        </p:nvSpPr>
        <p:spPr/>
        <p:txBody>
          <a:bodyPr/>
          <a:lstStyle/>
          <a:p>
            <a:r>
              <a:rPr lang="en-US" smtClean="0"/>
              <a:t>Include and Require</a:t>
            </a:r>
            <a:endParaRPr lang="bg-BG" smtClean="0"/>
          </a:p>
        </p:txBody>
      </p:sp>
      <p:sp>
        <p:nvSpPr>
          <p:cNvPr id="1116163" name="Rectangle 3"/>
          <p:cNvSpPr>
            <a:spLocks noGrp="1" noChangeArrowheads="1"/>
          </p:cNvSpPr>
          <p:nvPr>
            <p:ph type="body" idx="1"/>
          </p:nvPr>
        </p:nvSpPr>
        <p:spPr/>
        <p:txBody>
          <a:bodyPr/>
          <a:lstStyle/>
          <a:p>
            <a:pPr>
              <a:lnSpc>
                <a:spcPct val="85000"/>
              </a:lnSpc>
            </a:pPr>
            <a:r>
              <a:rPr lang="en-US" dirty="0" smtClean="0">
                <a:latin typeface="Courier New" pitchFamily="49" charset="0"/>
              </a:rPr>
              <a:t>include</a:t>
            </a:r>
            <a:r>
              <a:rPr lang="en-US" dirty="0" smtClean="0"/>
              <a:t> and </a:t>
            </a:r>
            <a:r>
              <a:rPr lang="en-US" dirty="0" smtClean="0">
                <a:latin typeface="Courier New" pitchFamily="49" charset="0"/>
              </a:rPr>
              <a:t>require</a:t>
            </a:r>
            <a:r>
              <a:rPr lang="en-US" dirty="0" smtClean="0"/>
              <a:t> are statements to include and evaluate a file</a:t>
            </a:r>
          </a:p>
          <a:p>
            <a:pPr lvl="1">
              <a:lnSpc>
                <a:spcPct val="85000"/>
              </a:lnSpc>
            </a:pPr>
            <a:r>
              <a:rPr lang="en-US" dirty="0" smtClean="0"/>
              <a:t>Useful to split, combine and reuse the code</a:t>
            </a:r>
          </a:p>
          <a:p>
            <a:pPr lvl="1">
              <a:lnSpc>
                <a:spcPct val="85000"/>
              </a:lnSpc>
            </a:pPr>
            <a:r>
              <a:rPr lang="en-US" dirty="0" smtClean="0"/>
              <a:t>Both accept single parameter – file name</a:t>
            </a:r>
          </a:p>
          <a:p>
            <a:pPr lvl="1">
              <a:lnSpc>
                <a:spcPct val="85000"/>
              </a:lnSpc>
            </a:pPr>
            <a:endParaRPr lang="en-US" dirty="0" smtClean="0"/>
          </a:p>
          <a:p>
            <a:pPr lvl="1">
              <a:lnSpc>
                <a:spcPct val="85000"/>
              </a:lnSpc>
            </a:pPr>
            <a:endParaRPr lang="en-US" dirty="0" smtClean="0"/>
          </a:p>
          <a:p>
            <a:pPr lvl="1">
              <a:lnSpc>
                <a:spcPct val="85000"/>
              </a:lnSpc>
            </a:pPr>
            <a:endParaRPr lang="en-US" dirty="0" smtClean="0"/>
          </a:p>
          <a:p>
            <a:pPr lvl="1">
              <a:lnSpc>
                <a:spcPct val="85000"/>
              </a:lnSpc>
            </a:pPr>
            <a:r>
              <a:rPr lang="en-US" dirty="0" smtClean="0"/>
              <a:t>If file is not found </a:t>
            </a:r>
            <a:r>
              <a:rPr lang="en-US" dirty="0" smtClean="0">
                <a:latin typeface="Courier New" pitchFamily="49" charset="0"/>
              </a:rPr>
              <a:t>include</a:t>
            </a:r>
            <a:r>
              <a:rPr lang="en-US" dirty="0" smtClean="0"/>
              <a:t> produces warning, </a:t>
            </a:r>
            <a:r>
              <a:rPr lang="en-US" dirty="0" smtClean="0">
                <a:latin typeface="Courier New" pitchFamily="49" charset="0"/>
              </a:rPr>
              <a:t>require</a:t>
            </a:r>
            <a:r>
              <a:rPr lang="en-US" dirty="0" smtClean="0"/>
              <a:t> produces fatal error</a:t>
            </a:r>
          </a:p>
          <a:p>
            <a:pPr lvl="1">
              <a:lnSpc>
                <a:spcPct val="85000"/>
              </a:lnSpc>
            </a:pPr>
            <a:r>
              <a:rPr lang="en-US" dirty="0" smtClean="0"/>
              <a:t>File can be with any extension</a:t>
            </a:r>
            <a:endParaRPr lang="bg-BG" dirty="0" smtClean="0"/>
          </a:p>
        </p:txBody>
      </p:sp>
      <p:sp>
        <p:nvSpPr>
          <p:cNvPr id="1116164" name="Rectangle 4"/>
          <p:cNvSpPr>
            <a:spLocks noChangeArrowheads="1"/>
          </p:cNvSpPr>
          <p:nvPr/>
        </p:nvSpPr>
        <p:spPr bwMode="auto">
          <a:xfrm>
            <a:off x="755650" y="3276600"/>
            <a:ext cx="7886700" cy="1126462"/>
          </a:xfrm>
          <a:prstGeom prst="rect">
            <a:avLst/>
          </a:prstGeom>
          <a:solidFill>
            <a:schemeClr val="bg1">
              <a:alpha val="39999"/>
            </a:schemeClr>
          </a:solidFill>
          <a:ln w="3175" algn="ctr">
            <a:solidFill>
              <a:schemeClr val="hlink"/>
            </a:solidFill>
            <a:miter lim="800000"/>
            <a:headEnd/>
            <a:tailEnd/>
          </a:ln>
          <a:effectLst/>
        </p:spPr>
        <p:txBody>
          <a:bodyPr lIns="144000" tIns="91440" rIns="144000" bIns="109728">
            <a:spAutoFit/>
          </a:bodyPr>
          <a:lstStyle/>
          <a:p>
            <a:pPr>
              <a:defRPr/>
            </a:pPr>
            <a:r>
              <a:rPr lang="en-US" sz="2000" dirty="0">
                <a:solidFill>
                  <a:schemeClr val="tx1"/>
                </a:solidFill>
                <a:effectLst>
                  <a:outerShdw blurRad="38100" dist="38100" dir="2700000" algn="tl">
                    <a:srgbClr val="FFFFFF"/>
                  </a:outerShdw>
                </a:effectLst>
                <a:latin typeface="Courier New" pitchFamily="49" charset="0"/>
              </a:rPr>
              <a:t>require "</a:t>
            </a:r>
            <a:r>
              <a:rPr lang="en-US" sz="2000" dirty="0" err="1">
                <a:solidFill>
                  <a:schemeClr val="tx1"/>
                </a:solidFill>
                <a:effectLst>
                  <a:outerShdw blurRad="38100" dist="38100" dir="2700000" algn="tl">
                    <a:srgbClr val="FFFFFF"/>
                  </a:outerShdw>
                </a:effectLst>
                <a:latin typeface="Courier New" pitchFamily="49" charset="0"/>
              </a:rPr>
              <a:t>header.php</a:t>
            </a:r>
            <a:r>
              <a:rPr lang="en-US" sz="2000" dirty="0">
                <a:solidFill>
                  <a:schemeClr val="tx1"/>
                </a:solidFill>
                <a:effectLst>
                  <a:outerShdw blurRad="38100" dist="38100" dir="2700000" algn="tl">
                    <a:srgbClr val="FFFFFF"/>
                  </a:outerShdw>
                </a:effectLst>
                <a:latin typeface="Courier New" pitchFamily="49" charset="0"/>
              </a:rPr>
              <a:t>";</a:t>
            </a:r>
          </a:p>
          <a:p>
            <a:pPr>
              <a:defRPr/>
            </a:pPr>
            <a:r>
              <a:rPr lang="en-US" sz="2000" dirty="0">
                <a:solidFill>
                  <a:schemeClr val="tx1"/>
                </a:solidFill>
                <a:effectLst>
                  <a:outerShdw blurRad="38100" dist="38100" dir="2700000" algn="tl">
                    <a:srgbClr val="FFFFFF"/>
                  </a:outerShdw>
                </a:effectLst>
                <a:latin typeface="Courier New" pitchFamily="49" charset="0"/>
              </a:rPr>
              <a:t>echo "body comes here";</a:t>
            </a:r>
          </a:p>
          <a:p>
            <a:pPr>
              <a:defRPr/>
            </a:pPr>
            <a:r>
              <a:rPr lang="en-US" sz="2000" dirty="0">
                <a:solidFill>
                  <a:schemeClr val="tx1"/>
                </a:solidFill>
                <a:effectLst>
                  <a:outerShdw blurRad="38100" dist="38100" dir="2700000" algn="tl">
                    <a:srgbClr val="FFFFFF"/>
                  </a:outerShdw>
                </a:effectLst>
                <a:latin typeface="Courier New" pitchFamily="49" charset="0"/>
              </a:rPr>
              <a:t>require "</a:t>
            </a:r>
            <a:r>
              <a:rPr lang="en-US" sz="2000" dirty="0" err="1">
                <a:solidFill>
                  <a:schemeClr val="tx1"/>
                </a:solidFill>
                <a:effectLst>
                  <a:outerShdw blurRad="38100" dist="38100" dir="2700000" algn="tl">
                    <a:srgbClr val="FFFFFF"/>
                  </a:outerShdw>
                </a:effectLst>
                <a:latin typeface="Courier New" pitchFamily="49" charset="0"/>
              </a:rPr>
              <a:t>footer.php</a:t>
            </a:r>
            <a:r>
              <a:rPr lang="en-US" sz="2000" dirty="0" smtClean="0">
                <a:solidFill>
                  <a:schemeClr val="tx1"/>
                </a:solidFill>
                <a:effectLst>
                  <a:outerShdw blurRad="38100" dist="38100" dir="2700000" algn="tl">
                    <a:srgbClr val="FFFFFF"/>
                  </a:outerShdw>
                </a:effectLst>
                <a:latin typeface="Courier New" pitchFamily="49" charset="0"/>
              </a:rPr>
              <a:t>";</a:t>
            </a:r>
          </a:p>
        </p:txBody>
      </p:sp>
    </p:spTree>
    <p:extLst>
      <p:ext uri="{BB962C8B-B14F-4D97-AF65-F5344CB8AC3E}">
        <p14:creationId xmlns:p14="http://schemas.microsoft.com/office/powerpoint/2010/main" xmlns="" val="137941695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7186" name="Rectangle 2"/>
          <p:cNvSpPr>
            <a:spLocks noGrp="1" noChangeArrowheads="1"/>
          </p:cNvSpPr>
          <p:nvPr>
            <p:ph type="title"/>
          </p:nvPr>
        </p:nvSpPr>
        <p:spPr/>
        <p:txBody>
          <a:bodyPr/>
          <a:lstStyle/>
          <a:p>
            <a:r>
              <a:rPr lang="en-US" sz="3600" noProof="1" smtClean="0">
                <a:latin typeface="Courier New" pitchFamily="49" charset="0"/>
              </a:rPr>
              <a:t>include_once</a:t>
            </a:r>
            <a:r>
              <a:rPr lang="en-US" sz="3600" dirty="0" smtClean="0"/>
              <a:t> and </a:t>
            </a:r>
            <a:r>
              <a:rPr lang="en-US" sz="3600" noProof="1" smtClean="0">
                <a:latin typeface="Courier New" pitchFamily="49" charset="0"/>
              </a:rPr>
              <a:t>require_once</a:t>
            </a:r>
          </a:p>
        </p:txBody>
      </p:sp>
      <p:sp>
        <p:nvSpPr>
          <p:cNvPr id="1117187" name="Rectangle 3"/>
          <p:cNvSpPr>
            <a:spLocks noGrp="1" noChangeArrowheads="1"/>
          </p:cNvSpPr>
          <p:nvPr>
            <p:ph type="body" idx="1"/>
          </p:nvPr>
        </p:nvSpPr>
        <p:spPr>
          <a:xfrm>
            <a:off x="228600" y="1219200"/>
            <a:ext cx="8686800" cy="5105400"/>
          </a:xfrm>
        </p:spPr>
        <p:txBody>
          <a:bodyPr/>
          <a:lstStyle/>
          <a:p>
            <a:pPr>
              <a:lnSpc>
                <a:spcPct val="85000"/>
              </a:lnSpc>
            </a:pPr>
            <a:r>
              <a:rPr lang="en-US" noProof="1" smtClean="0">
                <a:latin typeface="Courier New" pitchFamily="49" charset="0"/>
              </a:rPr>
              <a:t>include_once</a:t>
            </a:r>
            <a:r>
              <a:rPr lang="en-US" dirty="0" smtClean="0"/>
              <a:t> and </a:t>
            </a:r>
            <a:r>
              <a:rPr lang="en-US" noProof="1" smtClean="0">
                <a:latin typeface="Courier New" pitchFamily="49" charset="0"/>
              </a:rPr>
              <a:t>require_once</a:t>
            </a:r>
            <a:r>
              <a:rPr lang="en-US" dirty="0" smtClean="0"/>
              <a:t> are forms of include and require</a:t>
            </a:r>
          </a:p>
          <a:p>
            <a:pPr lvl="1">
              <a:lnSpc>
                <a:spcPct val="85000"/>
              </a:lnSpc>
            </a:pPr>
            <a:r>
              <a:rPr lang="en-US" dirty="0" smtClean="0"/>
              <a:t>With </a:t>
            </a:r>
            <a:r>
              <a:rPr lang="en-US" dirty="0" smtClean="0">
                <a:latin typeface="Courier New" pitchFamily="49" charset="0"/>
              </a:rPr>
              <a:t>include</a:t>
            </a:r>
            <a:r>
              <a:rPr lang="en-US" dirty="0" smtClean="0"/>
              <a:t> and </a:t>
            </a:r>
            <a:r>
              <a:rPr lang="en-US" dirty="0" smtClean="0">
                <a:latin typeface="Courier New" pitchFamily="49" charset="0"/>
              </a:rPr>
              <a:t>require</a:t>
            </a:r>
            <a:r>
              <a:rPr lang="en-US" dirty="0" smtClean="0"/>
              <a:t> you can include one file many times and each time it is evaluated</a:t>
            </a:r>
          </a:p>
          <a:p>
            <a:pPr lvl="1">
              <a:lnSpc>
                <a:spcPct val="85000"/>
              </a:lnSpc>
            </a:pPr>
            <a:r>
              <a:rPr lang="en-US" dirty="0" smtClean="0"/>
              <a:t>With </a:t>
            </a:r>
            <a:r>
              <a:rPr lang="en-US" noProof="1" smtClean="0">
                <a:latin typeface="Courier New" pitchFamily="49" charset="0"/>
              </a:rPr>
              <a:t>include_once</a:t>
            </a:r>
            <a:r>
              <a:rPr lang="en-US" dirty="0" smtClean="0"/>
              <a:t> and </a:t>
            </a:r>
            <a:r>
              <a:rPr lang="en-US" noProof="1" smtClean="0">
                <a:latin typeface="Courier New" pitchFamily="49" charset="0"/>
              </a:rPr>
              <a:t>require_once</a:t>
            </a:r>
            <a:r>
              <a:rPr lang="en-US" dirty="0" smtClean="0"/>
              <a:t>       if file is already included, nothing happens</a:t>
            </a:r>
          </a:p>
          <a:p>
            <a:pPr lvl="1">
              <a:lnSpc>
                <a:spcPct val="85000"/>
              </a:lnSpc>
            </a:pPr>
            <a:r>
              <a:rPr lang="en-US" dirty="0" smtClean="0"/>
              <a:t>For instance if in the file you have declared function, double including will produce error "Function with same name already exists"</a:t>
            </a:r>
            <a:endParaRPr lang="bg-BG" dirty="0" smtClean="0"/>
          </a:p>
        </p:txBody>
      </p:sp>
    </p:spTree>
    <p:extLst>
      <p:ext uri="{BB962C8B-B14F-4D97-AF65-F5344CB8AC3E}">
        <p14:creationId xmlns:p14="http://schemas.microsoft.com/office/powerpoint/2010/main" xmlns="" val="305553104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ctrTitle"/>
          </p:nvPr>
        </p:nvSpPr>
        <p:spPr>
          <a:xfrm>
            <a:off x="1619250" y="2924175"/>
            <a:ext cx="5832475" cy="687388"/>
          </a:xfrm>
        </p:spPr>
        <p:txBody>
          <a:bodyPr/>
          <a:lstStyle/>
          <a:p>
            <a:pPr>
              <a:lnSpc>
                <a:spcPct val="110000"/>
              </a:lnSpc>
            </a:pPr>
            <a:r>
              <a:rPr lang="en-US" smtClean="0"/>
              <a:t>Include</a:t>
            </a:r>
            <a:endParaRPr lang="bg-BG" smtClean="0"/>
          </a:p>
        </p:txBody>
      </p:sp>
      <p:sp>
        <p:nvSpPr>
          <p:cNvPr id="53251" name="Rectangle 3"/>
          <p:cNvSpPr>
            <a:spLocks noChangeArrowheads="1"/>
          </p:cNvSpPr>
          <p:nvPr/>
        </p:nvSpPr>
        <p:spPr bwMode="auto">
          <a:xfrm>
            <a:off x="1258888" y="3648075"/>
            <a:ext cx="6480175" cy="469900"/>
          </a:xfrm>
          <a:prstGeom prst="rect">
            <a:avLst/>
          </a:prstGeom>
          <a:noFill/>
          <a:ln w="9525">
            <a:noFill/>
            <a:miter lim="800000"/>
            <a:headEnd/>
            <a:tailEnd/>
          </a:ln>
          <a:effectLst/>
        </p:spPr>
        <p:txBody>
          <a:bodyPr lIns="0" tIns="0" rIns="0" bIns="0" anchor="b">
            <a:spAutoFit/>
          </a:bodyPr>
          <a:lstStyle/>
          <a:p>
            <a:pPr algn="ctr">
              <a:lnSpc>
                <a:spcPct val="110000"/>
              </a:lnSpc>
            </a:pPr>
            <a:r>
              <a:rPr lang="en-US" sz="2800">
                <a:effectLst>
                  <a:outerShdw blurRad="38100" dist="38100" dir="2700000" algn="tl">
                    <a:srgbClr val="FFFFFF"/>
                  </a:outerShdw>
                </a:effectLst>
              </a:rPr>
              <a:t>Live Demo</a:t>
            </a:r>
            <a:endParaRPr lang="bg-BG" sz="2800">
              <a:effectLst>
                <a:outerShdw blurRad="38100" dist="38100" dir="2700000" algn="tl">
                  <a:srgbClr val="FFFFFF"/>
                </a:outerShdw>
              </a:effectLst>
            </a:endParaRPr>
          </a:p>
        </p:txBody>
      </p:sp>
    </p:spTree>
    <p:extLst>
      <p:ext uri="{BB962C8B-B14F-4D97-AF65-F5344CB8AC3E}">
        <p14:creationId xmlns:p14="http://schemas.microsoft.com/office/powerpoint/2010/main" xmlns="" val="173234999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ctrTitle"/>
          </p:nvPr>
        </p:nvSpPr>
        <p:spPr>
          <a:xfrm>
            <a:off x="1187450" y="2763838"/>
            <a:ext cx="6480175" cy="642937"/>
          </a:xfrm>
        </p:spPr>
        <p:txBody>
          <a:bodyPr/>
          <a:lstStyle/>
          <a:p>
            <a:pPr marL="514350" indent="-514350">
              <a:defRPr/>
            </a:pPr>
            <a:r>
              <a:rPr lang="en-US" dirty="0" smtClean="0"/>
              <a:t>Variables Scope</a:t>
            </a:r>
          </a:p>
        </p:txBody>
      </p:sp>
    </p:spTree>
    <p:extLst>
      <p:ext uri="{BB962C8B-B14F-4D97-AF65-F5344CB8AC3E}">
        <p14:creationId xmlns:p14="http://schemas.microsoft.com/office/powerpoint/2010/main" xmlns="" val="370016835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0866" name="Rectangle 2"/>
          <p:cNvSpPr>
            <a:spLocks noGrp="1" noChangeArrowheads="1"/>
          </p:cNvSpPr>
          <p:nvPr>
            <p:ph type="title"/>
          </p:nvPr>
        </p:nvSpPr>
        <p:spPr/>
        <p:txBody>
          <a:bodyPr/>
          <a:lstStyle/>
          <a:p>
            <a:r>
              <a:rPr lang="en-US" smtClean="0"/>
              <a:t>Hello PHP</a:t>
            </a:r>
            <a:endParaRPr lang="bg-BG" smtClean="0"/>
          </a:p>
        </p:txBody>
      </p:sp>
      <p:sp>
        <p:nvSpPr>
          <p:cNvPr id="1060867" name="Rectangle 3"/>
          <p:cNvSpPr>
            <a:spLocks noGrp="1" noChangeArrowheads="1"/>
          </p:cNvSpPr>
          <p:nvPr>
            <p:ph type="body" idx="1"/>
          </p:nvPr>
        </p:nvSpPr>
        <p:spPr/>
        <p:txBody>
          <a:bodyPr/>
          <a:lstStyle/>
          <a:p>
            <a:r>
              <a:rPr lang="en-US" dirty="0" smtClean="0"/>
              <a:t>The PHP code is usually in files with extension ".</a:t>
            </a:r>
            <a:r>
              <a:rPr lang="en-US" dirty="0" err="1" smtClean="0"/>
              <a:t>php</a:t>
            </a:r>
            <a:r>
              <a:rPr lang="en-US" dirty="0" smtClean="0"/>
              <a:t>"</a:t>
            </a:r>
          </a:p>
          <a:p>
            <a:pPr lvl="1"/>
            <a:r>
              <a:rPr lang="en-US" dirty="0" smtClean="0"/>
              <a:t>Can be configured</a:t>
            </a:r>
          </a:p>
          <a:p>
            <a:r>
              <a:rPr lang="en-US" dirty="0" smtClean="0"/>
              <a:t>The PHP code can be nested in the very HTML document</a:t>
            </a:r>
            <a:endParaRPr lang="bg-BG" dirty="0" smtClean="0"/>
          </a:p>
        </p:txBody>
      </p:sp>
      <p:sp>
        <p:nvSpPr>
          <p:cNvPr id="1060868" name="Rectangle 4"/>
          <p:cNvSpPr>
            <a:spLocks noChangeArrowheads="1"/>
          </p:cNvSpPr>
          <p:nvPr/>
        </p:nvSpPr>
        <p:spPr bwMode="auto">
          <a:xfrm>
            <a:off x="611188" y="4292600"/>
            <a:ext cx="7886700" cy="1938338"/>
          </a:xfrm>
          <a:prstGeom prst="rect">
            <a:avLst/>
          </a:prstGeom>
          <a:solidFill>
            <a:schemeClr val="bg1">
              <a:alpha val="39999"/>
            </a:schemeClr>
          </a:solidFill>
          <a:ln w="3175" algn="ctr">
            <a:solidFill>
              <a:schemeClr val="hlink"/>
            </a:solidFill>
            <a:miter lim="800000"/>
            <a:headEnd/>
            <a:tailEnd/>
          </a:ln>
          <a:effectLst/>
        </p:spPr>
        <p:txBody>
          <a:bodyPr lIns="144000" tIns="91440" rIns="144000" bIns="109728">
            <a:spAutoFit/>
          </a:bodyPr>
          <a:lstStyle/>
          <a:p>
            <a:pPr>
              <a:lnSpc>
                <a:spcPct val="95000"/>
              </a:lnSpc>
            </a:pPr>
            <a:r>
              <a:rPr lang="en-US" sz="2000">
                <a:effectLst>
                  <a:outerShdw blurRad="38100" dist="38100" dir="2700000" algn="tl">
                    <a:srgbClr val="FFFFFF"/>
                  </a:outerShdw>
                </a:effectLst>
                <a:latin typeface="Courier New" pitchFamily="49" charset="0"/>
              </a:rPr>
              <a:t>&lt;html&gt;</a:t>
            </a:r>
          </a:p>
          <a:p>
            <a:pPr>
              <a:lnSpc>
                <a:spcPct val="95000"/>
              </a:lnSpc>
            </a:pPr>
            <a:r>
              <a:rPr lang="en-US" sz="2000">
                <a:effectLst>
                  <a:outerShdw blurRad="38100" dist="38100" dir="2700000" algn="tl">
                    <a:srgbClr val="FFFFFF"/>
                  </a:outerShdw>
                </a:effectLst>
                <a:latin typeface="Courier New" pitchFamily="49" charset="0"/>
              </a:rPr>
              <a:t>&lt;head&gt;&lt;title&gt;Hello world page&lt;/title&gt;&lt;/head&gt;</a:t>
            </a:r>
          </a:p>
          <a:p>
            <a:pPr>
              <a:lnSpc>
                <a:spcPct val="95000"/>
              </a:lnSpc>
            </a:pPr>
            <a:r>
              <a:rPr lang="en-US" sz="2000">
                <a:effectLst>
                  <a:outerShdw blurRad="38100" dist="38100" dir="2700000" algn="tl">
                    <a:srgbClr val="FFFFFF"/>
                  </a:outerShdw>
                </a:effectLst>
                <a:latin typeface="Courier New" pitchFamily="49" charset="0"/>
              </a:rPr>
              <a:t>&lt;body&gt;</a:t>
            </a:r>
          </a:p>
          <a:p>
            <a:pPr>
              <a:lnSpc>
                <a:spcPct val="95000"/>
              </a:lnSpc>
            </a:pPr>
            <a:r>
              <a:rPr lang="en-US" sz="2000">
                <a:effectLst>
                  <a:outerShdw blurRad="38100" dist="38100" dir="2700000" algn="tl">
                    <a:srgbClr val="FFFFFF"/>
                  </a:outerShdw>
                </a:effectLst>
                <a:latin typeface="Courier New" pitchFamily="49" charset="0"/>
              </a:rPr>
              <a:t>Hello HTML!</a:t>
            </a:r>
          </a:p>
          <a:p>
            <a:pPr>
              <a:lnSpc>
                <a:spcPct val="95000"/>
              </a:lnSpc>
            </a:pPr>
            <a:r>
              <a:rPr lang="en-US" sz="2000">
                <a:effectLst>
                  <a:outerShdw blurRad="38100" dist="38100" dir="2700000" algn="tl">
                    <a:srgbClr val="FFFFFF"/>
                  </a:outerShdw>
                </a:effectLst>
                <a:latin typeface="Courier New" pitchFamily="49" charset="0"/>
              </a:rPr>
              <a:t>&lt;/body&gt;</a:t>
            </a:r>
          </a:p>
          <a:p>
            <a:pPr>
              <a:lnSpc>
                <a:spcPct val="95000"/>
              </a:lnSpc>
            </a:pPr>
            <a:r>
              <a:rPr lang="en-US" sz="2000">
                <a:effectLst>
                  <a:outerShdw blurRad="38100" dist="38100" dir="2700000" algn="tl">
                    <a:srgbClr val="FFFFFF"/>
                  </a:outerShdw>
                </a:effectLst>
                <a:latin typeface="Courier New" pitchFamily="49" charset="0"/>
              </a:rPr>
              <a:t>&lt;/html&gt;</a:t>
            </a:r>
            <a:endParaRPr lang="en-US" sz="2000" noProof="1">
              <a:effectLst>
                <a:outerShdw blurRad="38100" dist="38100" dir="2700000" algn="tl">
                  <a:srgbClr val="FFFFFF"/>
                </a:outerShdw>
              </a:effectLst>
              <a:latin typeface="Courier New" pitchFamily="49" charset="0"/>
            </a:endParaRPr>
          </a:p>
        </p:txBody>
      </p:sp>
      <p:sp>
        <p:nvSpPr>
          <p:cNvPr id="1060869" name="Rectangle 5"/>
          <p:cNvSpPr>
            <a:spLocks noChangeArrowheads="1"/>
          </p:cNvSpPr>
          <p:nvPr/>
        </p:nvSpPr>
        <p:spPr bwMode="auto">
          <a:xfrm>
            <a:off x="611188" y="4292600"/>
            <a:ext cx="7886700" cy="1961306"/>
          </a:xfrm>
          <a:prstGeom prst="rect">
            <a:avLst/>
          </a:prstGeom>
          <a:solidFill>
            <a:schemeClr val="bg1">
              <a:alpha val="39999"/>
            </a:schemeClr>
          </a:solidFill>
          <a:ln w="3175" algn="ctr">
            <a:solidFill>
              <a:schemeClr val="hlink"/>
            </a:solidFill>
            <a:miter lim="800000"/>
            <a:headEnd/>
            <a:tailEnd/>
          </a:ln>
          <a:effectLst/>
        </p:spPr>
        <p:txBody>
          <a:bodyPr lIns="144000" tIns="91440" rIns="144000" bIns="109728">
            <a:spAutoFit/>
          </a:bodyPr>
          <a:lstStyle/>
          <a:p>
            <a:pPr>
              <a:lnSpc>
                <a:spcPct val="95000"/>
              </a:lnSpc>
            </a:pPr>
            <a:r>
              <a:rPr lang="en-US" sz="2000" dirty="0">
                <a:effectLst>
                  <a:outerShdw blurRad="38100" dist="38100" dir="2700000" algn="tl">
                    <a:srgbClr val="FFFFFF"/>
                  </a:outerShdw>
                </a:effectLst>
                <a:latin typeface="Courier New" pitchFamily="49" charset="0"/>
              </a:rPr>
              <a:t>&lt;html&gt;</a:t>
            </a:r>
          </a:p>
          <a:p>
            <a:pPr>
              <a:lnSpc>
                <a:spcPct val="95000"/>
              </a:lnSpc>
            </a:pPr>
            <a:r>
              <a:rPr lang="en-US" sz="2000" dirty="0">
                <a:effectLst>
                  <a:outerShdw blurRad="38100" dist="38100" dir="2700000" algn="tl">
                    <a:srgbClr val="FFFFFF"/>
                  </a:outerShdw>
                </a:effectLst>
                <a:latin typeface="Courier New" pitchFamily="49" charset="0"/>
              </a:rPr>
              <a:t>&lt;head&gt;&lt;title&gt;Hello world page&lt;/title&gt;&lt;/head&gt;</a:t>
            </a:r>
          </a:p>
          <a:p>
            <a:pPr>
              <a:lnSpc>
                <a:spcPct val="95000"/>
              </a:lnSpc>
            </a:pPr>
            <a:r>
              <a:rPr lang="en-US" sz="2000" dirty="0">
                <a:effectLst>
                  <a:outerShdw blurRad="38100" dist="38100" dir="2700000" algn="tl">
                    <a:srgbClr val="FFFFFF"/>
                  </a:outerShdw>
                </a:effectLst>
                <a:latin typeface="Courier New" pitchFamily="49" charset="0"/>
              </a:rPr>
              <a:t>&lt;body&gt;</a:t>
            </a:r>
          </a:p>
          <a:p>
            <a:pPr>
              <a:lnSpc>
                <a:spcPct val="95000"/>
              </a:lnSpc>
            </a:pPr>
            <a:r>
              <a:rPr lang="en-US" sz="2000" dirty="0">
                <a:solidFill>
                  <a:srgbClr val="FF0000"/>
                </a:solidFill>
                <a:effectLst>
                  <a:outerShdw blurRad="38100" dist="38100" dir="2700000" algn="tl">
                    <a:srgbClr val="000000"/>
                  </a:outerShdw>
                </a:effectLst>
                <a:latin typeface="Courier New" pitchFamily="49" charset="0"/>
              </a:rPr>
              <a:t>&lt;?</a:t>
            </a:r>
            <a:r>
              <a:rPr lang="en-US" sz="2000" dirty="0" err="1">
                <a:solidFill>
                  <a:srgbClr val="FF0000"/>
                </a:solidFill>
                <a:effectLst>
                  <a:outerShdw blurRad="38100" dist="38100" dir="2700000" algn="tl">
                    <a:srgbClr val="000000"/>
                  </a:outerShdw>
                </a:effectLst>
                <a:latin typeface="Courier New" pitchFamily="49" charset="0"/>
              </a:rPr>
              <a:t>php</a:t>
            </a:r>
            <a:r>
              <a:rPr lang="en-US" sz="2000" dirty="0">
                <a:solidFill>
                  <a:srgbClr val="FF0000"/>
                </a:solidFill>
                <a:effectLst>
                  <a:outerShdw blurRad="38100" dist="38100" dir="2700000" algn="tl">
                    <a:srgbClr val="000000"/>
                  </a:outerShdw>
                </a:effectLst>
                <a:latin typeface="Courier New" pitchFamily="49" charset="0"/>
              </a:rPr>
              <a:t> print ("</a:t>
            </a:r>
            <a:r>
              <a:rPr lang="en-US" sz="2000" dirty="0" smtClean="0">
                <a:solidFill>
                  <a:srgbClr val="FF0000"/>
                </a:solidFill>
                <a:effectLst>
                  <a:outerShdw blurRad="38100" dist="38100" dir="2700000" algn="tl">
                    <a:srgbClr val="000000"/>
                  </a:outerShdw>
                </a:effectLst>
                <a:latin typeface="Courier New" pitchFamily="49" charset="0"/>
              </a:rPr>
              <a:t>Hello </a:t>
            </a:r>
            <a:r>
              <a:rPr lang="en-US" sz="2000" dirty="0">
                <a:solidFill>
                  <a:srgbClr val="FF0000"/>
                </a:solidFill>
                <a:effectLst>
                  <a:outerShdw blurRad="38100" dist="38100" dir="2700000" algn="tl">
                    <a:srgbClr val="000000"/>
                  </a:outerShdw>
                </a:effectLst>
                <a:latin typeface="Courier New" pitchFamily="49" charset="0"/>
              </a:rPr>
              <a:t>PHP!"); ?&gt;</a:t>
            </a:r>
          </a:p>
          <a:p>
            <a:pPr>
              <a:lnSpc>
                <a:spcPct val="95000"/>
              </a:lnSpc>
            </a:pPr>
            <a:r>
              <a:rPr lang="en-US" sz="2000" dirty="0">
                <a:effectLst>
                  <a:outerShdw blurRad="38100" dist="38100" dir="2700000" algn="tl">
                    <a:srgbClr val="FFFFFF"/>
                  </a:outerShdw>
                </a:effectLst>
                <a:latin typeface="Courier New" pitchFamily="49" charset="0"/>
              </a:rPr>
              <a:t>&lt;/body&gt;</a:t>
            </a:r>
          </a:p>
          <a:p>
            <a:pPr>
              <a:lnSpc>
                <a:spcPct val="95000"/>
              </a:lnSpc>
            </a:pPr>
            <a:r>
              <a:rPr lang="en-US" sz="2000" dirty="0">
                <a:effectLst>
                  <a:outerShdw blurRad="38100" dist="38100" dir="2700000" algn="tl">
                    <a:srgbClr val="FFFFFF"/>
                  </a:outerShdw>
                </a:effectLst>
                <a:latin typeface="Courier New" pitchFamily="49" charset="0"/>
              </a:rPr>
              <a:t>&lt;/html&gt;</a:t>
            </a:r>
            <a:endParaRPr lang="en-US" sz="2000" noProof="1">
              <a:effectLst>
                <a:outerShdw blurRad="38100" dist="38100" dir="2700000" algn="tl">
                  <a:srgbClr val="FFFFFF"/>
                </a:outerShdw>
              </a:effectLst>
              <a:latin typeface="Courier New" pitchFamily="49" charset="0"/>
            </a:endParaRPr>
          </a:p>
        </p:txBody>
      </p:sp>
      <p:sp>
        <p:nvSpPr>
          <p:cNvPr id="1060870" name="AutoShape 6"/>
          <p:cNvSpPr>
            <a:spLocks noChangeArrowheads="1"/>
          </p:cNvSpPr>
          <p:nvPr/>
        </p:nvSpPr>
        <p:spPr bwMode="auto">
          <a:xfrm>
            <a:off x="1116013" y="2565400"/>
            <a:ext cx="2665412" cy="1008063"/>
          </a:xfrm>
          <a:prstGeom prst="wedgeRoundRectCallout">
            <a:avLst>
              <a:gd name="adj1" fmla="val -47616"/>
              <a:gd name="adj2" fmla="val 220394"/>
              <a:gd name="adj3" fmla="val 16667"/>
            </a:avLst>
          </a:prstGeom>
          <a:ln>
            <a:headEnd/>
            <a:tailEnd/>
          </a:ln>
        </p:spPr>
        <p:style>
          <a:lnRef idx="3">
            <a:schemeClr val="lt1"/>
          </a:lnRef>
          <a:fillRef idx="1">
            <a:schemeClr val="dk1"/>
          </a:fillRef>
          <a:effectRef idx="1">
            <a:schemeClr val="dk1"/>
          </a:effectRef>
          <a:fontRef idx="minor">
            <a:schemeClr val="lt1"/>
          </a:fontRef>
        </p:style>
        <p:txBody>
          <a:bodyPr anchor="ctr"/>
          <a:lstStyle/>
          <a:p>
            <a:pPr algn="ctr">
              <a:lnSpc>
                <a:spcPct val="95000"/>
              </a:lnSpc>
            </a:pPr>
            <a:r>
              <a:rPr lang="en-US" sz="2000" dirty="0">
                <a:effectLst>
                  <a:outerShdw blurRad="38100" dist="38100" dir="2700000" algn="tl">
                    <a:srgbClr val="FFFFFF"/>
                  </a:outerShdw>
                </a:effectLst>
              </a:rPr>
              <a:t>&lt;?</a:t>
            </a:r>
            <a:r>
              <a:rPr lang="en-US" sz="2000" dirty="0" err="1">
                <a:effectLst>
                  <a:outerShdw blurRad="38100" dist="38100" dir="2700000" algn="tl">
                    <a:srgbClr val="FFFFFF"/>
                  </a:outerShdw>
                </a:effectLst>
              </a:rPr>
              <a:t>php</a:t>
            </a:r>
            <a:r>
              <a:rPr lang="en-US" sz="2000" dirty="0">
                <a:effectLst>
                  <a:outerShdw blurRad="38100" dist="38100" dir="2700000" algn="tl">
                    <a:srgbClr val="FFFFFF"/>
                  </a:outerShdw>
                </a:effectLst>
              </a:rPr>
              <a:t> denotes start of PHP code</a:t>
            </a:r>
            <a:endParaRPr lang="en-US" sz="2000" noProof="1">
              <a:effectLst>
                <a:outerShdw blurRad="38100" dist="38100" dir="2700000" algn="tl">
                  <a:srgbClr val="FFFFFF"/>
                </a:outerShdw>
              </a:effectLst>
            </a:endParaRPr>
          </a:p>
        </p:txBody>
      </p:sp>
      <p:sp>
        <p:nvSpPr>
          <p:cNvPr id="1060871" name="AutoShape 7"/>
          <p:cNvSpPr>
            <a:spLocks noChangeArrowheads="1"/>
          </p:cNvSpPr>
          <p:nvPr/>
        </p:nvSpPr>
        <p:spPr bwMode="auto">
          <a:xfrm>
            <a:off x="5029200" y="2514600"/>
            <a:ext cx="2665412" cy="1008062"/>
          </a:xfrm>
          <a:prstGeom prst="wedgeRoundRectCallout">
            <a:avLst>
              <a:gd name="adj1" fmla="val -48093"/>
              <a:gd name="adj2" fmla="val 205593"/>
              <a:gd name="adj3" fmla="val 16667"/>
            </a:avLst>
          </a:prstGeom>
          <a:ln>
            <a:headEnd/>
            <a:tailEnd/>
          </a:ln>
        </p:spPr>
        <p:style>
          <a:lnRef idx="3">
            <a:schemeClr val="lt1"/>
          </a:lnRef>
          <a:fillRef idx="1">
            <a:schemeClr val="dk1"/>
          </a:fillRef>
          <a:effectRef idx="1">
            <a:schemeClr val="dk1"/>
          </a:effectRef>
          <a:fontRef idx="minor">
            <a:schemeClr val="lt1"/>
          </a:fontRef>
        </p:style>
        <p:txBody>
          <a:bodyPr anchor="ctr"/>
          <a:lstStyle/>
          <a:p>
            <a:pPr algn="ctr">
              <a:lnSpc>
                <a:spcPct val="95000"/>
              </a:lnSpc>
            </a:pPr>
            <a:r>
              <a:rPr lang="en-US" sz="2000" dirty="0">
                <a:effectLst>
                  <a:outerShdw blurRad="38100" dist="38100" dir="2700000" algn="tl">
                    <a:srgbClr val="FFFFFF"/>
                  </a:outerShdw>
                </a:effectLst>
              </a:rPr>
              <a:t>?&gt; denotes end of PHP code</a:t>
            </a:r>
            <a:endParaRPr lang="en-US" sz="2000" noProof="1">
              <a:effectLst>
                <a:outerShdw blurRad="38100" dist="38100" dir="2700000" algn="tl">
                  <a:srgbClr val="FFFFFF"/>
                </a:outerShdw>
              </a:effectLst>
            </a:endParaRPr>
          </a:p>
        </p:txBody>
      </p:sp>
    </p:spTree>
    <p:extLst>
      <p:ext uri="{BB962C8B-B14F-4D97-AF65-F5344CB8AC3E}">
        <p14:creationId xmlns:p14="http://schemas.microsoft.com/office/powerpoint/2010/main" xmlns="" val="9867566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060868"/>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060869"/>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6087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608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0868" grpId="0" animBg="1"/>
      <p:bldP spid="1060869" grpId="0" animBg="1"/>
      <p:bldP spid="1060870" grpId="0" animBg="1"/>
      <p:bldP spid="1060871"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8210" name="Rectangle 2"/>
          <p:cNvSpPr>
            <a:spLocks noGrp="1" noChangeArrowheads="1"/>
          </p:cNvSpPr>
          <p:nvPr>
            <p:ph type="title"/>
          </p:nvPr>
        </p:nvSpPr>
        <p:spPr/>
        <p:txBody>
          <a:bodyPr/>
          <a:lstStyle/>
          <a:p>
            <a:r>
              <a:rPr lang="en-US" smtClean="0"/>
              <a:t>Variables scope</a:t>
            </a:r>
            <a:endParaRPr lang="bg-BG" smtClean="0"/>
          </a:p>
        </p:txBody>
      </p:sp>
      <p:sp>
        <p:nvSpPr>
          <p:cNvPr id="1118211" name="Rectangle 3"/>
          <p:cNvSpPr>
            <a:spLocks noGrp="1" noChangeArrowheads="1"/>
          </p:cNvSpPr>
          <p:nvPr>
            <p:ph type="body" idx="1"/>
          </p:nvPr>
        </p:nvSpPr>
        <p:spPr/>
        <p:txBody>
          <a:bodyPr/>
          <a:lstStyle/>
          <a:p>
            <a:r>
              <a:rPr lang="en-US" smtClean="0"/>
              <a:t>Variables, declared in functions exist only until the function is over</a:t>
            </a:r>
          </a:p>
          <a:p>
            <a:r>
              <a:rPr lang="en-US" smtClean="0"/>
              <a:t>Files being included/required inherit the variable scope of the caller</a:t>
            </a:r>
          </a:p>
          <a:p>
            <a:r>
              <a:rPr lang="en-US" smtClean="0"/>
              <a:t>The arrays $_GET, $_POST, $_SERVER and other built-in variables are global</a:t>
            </a:r>
          </a:p>
          <a:p>
            <a:pPr lvl="1"/>
            <a:r>
              <a:rPr lang="en-US" smtClean="0"/>
              <a:t>Can be accessed at any place in the code</a:t>
            </a:r>
          </a:p>
          <a:p>
            <a:r>
              <a:rPr lang="en-US" smtClean="0"/>
              <a:t>Variables declared outside function are not accessible in it</a:t>
            </a:r>
            <a:endParaRPr lang="bg-BG" smtClean="0"/>
          </a:p>
        </p:txBody>
      </p:sp>
    </p:spTree>
    <p:extLst>
      <p:ext uri="{BB962C8B-B14F-4D97-AF65-F5344CB8AC3E}">
        <p14:creationId xmlns:p14="http://schemas.microsoft.com/office/powerpoint/2010/main" xmlns="" val="361292304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9234" name="Rectangle 2"/>
          <p:cNvSpPr>
            <a:spLocks noGrp="1" noChangeArrowheads="1"/>
          </p:cNvSpPr>
          <p:nvPr>
            <p:ph type="title"/>
          </p:nvPr>
        </p:nvSpPr>
        <p:spPr/>
        <p:txBody>
          <a:bodyPr/>
          <a:lstStyle/>
          <a:p>
            <a:r>
              <a:rPr lang="en-US" smtClean="0"/>
              <a:t>The Global Keyword</a:t>
            </a:r>
            <a:endParaRPr lang="bg-BG" smtClean="0"/>
          </a:p>
        </p:txBody>
      </p:sp>
      <p:sp>
        <p:nvSpPr>
          <p:cNvPr id="1119235" name="Rectangle 3"/>
          <p:cNvSpPr>
            <a:spLocks noGrp="1" noChangeArrowheads="1"/>
          </p:cNvSpPr>
          <p:nvPr>
            <p:ph type="body" idx="1"/>
          </p:nvPr>
        </p:nvSpPr>
        <p:spPr/>
        <p:txBody>
          <a:bodyPr/>
          <a:lstStyle/>
          <a:p>
            <a:r>
              <a:rPr lang="en-US" dirty="0" smtClean="0"/>
              <a:t>Variables outside function are not accessible in it</a:t>
            </a:r>
          </a:p>
          <a:p>
            <a:endParaRPr lang="en-US" dirty="0" smtClean="0"/>
          </a:p>
          <a:p>
            <a:endParaRPr lang="en-US" dirty="0" smtClean="0"/>
          </a:p>
          <a:p>
            <a:pPr lvl="1"/>
            <a:r>
              <a:rPr lang="en-US" dirty="0" smtClean="0"/>
              <a:t>They have to be global or function must declare it will use them with </a:t>
            </a:r>
            <a:r>
              <a:rPr lang="en-US" dirty="0" smtClean="0">
                <a:latin typeface="Courier New" pitchFamily="49" charset="0"/>
              </a:rPr>
              <a:t>global</a:t>
            </a:r>
            <a:r>
              <a:rPr lang="en-US" dirty="0" smtClean="0"/>
              <a:t> </a:t>
            </a:r>
          </a:p>
          <a:p>
            <a:pPr lvl="1"/>
            <a:endParaRPr lang="bg-BG" dirty="0" smtClean="0"/>
          </a:p>
        </p:txBody>
      </p:sp>
      <p:sp>
        <p:nvSpPr>
          <p:cNvPr id="1119236" name="Rectangle 4"/>
          <p:cNvSpPr>
            <a:spLocks noChangeArrowheads="1"/>
          </p:cNvSpPr>
          <p:nvPr/>
        </p:nvSpPr>
        <p:spPr bwMode="auto">
          <a:xfrm>
            <a:off x="1136650" y="1766161"/>
            <a:ext cx="7550150" cy="1434239"/>
          </a:xfrm>
          <a:prstGeom prst="rect">
            <a:avLst/>
          </a:prstGeom>
          <a:solidFill>
            <a:schemeClr val="bg1">
              <a:alpha val="39999"/>
            </a:schemeClr>
          </a:solidFill>
          <a:ln w="3175" algn="ctr">
            <a:solidFill>
              <a:schemeClr val="hlink"/>
            </a:solidFill>
            <a:miter lim="800000"/>
            <a:headEnd/>
            <a:tailEnd/>
          </a:ln>
          <a:effectLst/>
        </p:spPr>
        <p:txBody>
          <a:bodyPr wrap="square" lIns="144000" tIns="91440" rIns="144000" bIns="109728">
            <a:spAutoFit/>
          </a:bodyPr>
          <a:lstStyle/>
          <a:p>
            <a:pPr>
              <a:defRPr/>
            </a:pPr>
            <a:r>
              <a:rPr lang="en-US" sz="2000" dirty="0">
                <a:solidFill>
                  <a:schemeClr val="tx1"/>
                </a:solidFill>
                <a:effectLst>
                  <a:outerShdw blurRad="38100" dist="38100" dir="2700000" algn="tl">
                    <a:srgbClr val="FFFFFF"/>
                  </a:outerShdw>
                </a:effectLst>
                <a:latin typeface="Courier New" pitchFamily="49" charset="0"/>
              </a:rPr>
              <a:t>$a = "test";</a:t>
            </a:r>
          </a:p>
          <a:p>
            <a:pPr>
              <a:defRPr/>
            </a:pPr>
            <a:r>
              <a:rPr lang="en-US" sz="2000" dirty="0">
                <a:solidFill>
                  <a:schemeClr val="tx1"/>
                </a:solidFill>
                <a:effectLst>
                  <a:outerShdw blurRad="38100" dist="38100" dir="2700000" algn="tl">
                    <a:srgbClr val="FFFFFF"/>
                  </a:outerShdw>
                </a:effectLst>
                <a:latin typeface="Courier New" pitchFamily="49" charset="0"/>
              </a:rPr>
              <a:t>function $foo () {</a:t>
            </a:r>
          </a:p>
          <a:p>
            <a:pPr>
              <a:defRPr/>
            </a:pPr>
            <a:r>
              <a:rPr lang="en-US" sz="2000" dirty="0">
                <a:solidFill>
                  <a:schemeClr val="tx1"/>
                </a:solidFill>
                <a:effectLst>
                  <a:outerShdw blurRad="38100" dist="38100" dir="2700000" algn="tl">
                    <a:srgbClr val="FFFFFF"/>
                  </a:outerShdw>
                </a:effectLst>
                <a:latin typeface="Courier New" pitchFamily="49" charset="0"/>
              </a:rPr>
              <a:t>	echo $a; // this will not output anything</a:t>
            </a:r>
            <a:br>
              <a:rPr lang="en-US" sz="2000" dirty="0">
                <a:solidFill>
                  <a:schemeClr val="tx1"/>
                </a:solidFill>
                <a:effectLst>
                  <a:outerShdw blurRad="38100" dist="38100" dir="2700000" algn="tl">
                    <a:srgbClr val="FFFFFF"/>
                  </a:outerShdw>
                </a:effectLst>
                <a:latin typeface="Courier New" pitchFamily="49" charset="0"/>
              </a:rPr>
            </a:br>
            <a:r>
              <a:rPr lang="en-US" sz="2000" dirty="0" smtClean="0">
                <a:solidFill>
                  <a:schemeClr val="tx1"/>
                </a:solidFill>
                <a:effectLst>
                  <a:outerShdw blurRad="38100" dist="38100" dir="2700000" algn="tl">
                    <a:srgbClr val="FFFFFF"/>
                  </a:outerShdw>
                </a:effectLst>
                <a:latin typeface="Courier New" pitchFamily="49" charset="0"/>
              </a:rPr>
              <a:t>}</a:t>
            </a:r>
          </a:p>
        </p:txBody>
      </p:sp>
      <p:sp>
        <p:nvSpPr>
          <p:cNvPr id="1119237" name="Rectangle 5"/>
          <p:cNvSpPr>
            <a:spLocks noChangeArrowheads="1"/>
          </p:cNvSpPr>
          <p:nvPr/>
        </p:nvSpPr>
        <p:spPr bwMode="auto">
          <a:xfrm>
            <a:off x="755650" y="4738688"/>
            <a:ext cx="7886700" cy="1742015"/>
          </a:xfrm>
          <a:prstGeom prst="rect">
            <a:avLst/>
          </a:prstGeom>
          <a:solidFill>
            <a:schemeClr val="bg1">
              <a:alpha val="39999"/>
            </a:schemeClr>
          </a:solidFill>
          <a:ln w="3175" algn="ctr">
            <a:solidFill>
              <a:schemeClr val="hlink"/>
            </a:solidFill>
            <a:miter lim="800000"/>
            <a:headEnd/>
            <a:tailEnd/>
          </a:ln>
          <a:effectLst/>
        </p:spPr>
        <p:txBody>
          <a:bodyPr lIns="144000" tIns="91440" rIns="144000" bIns="109728">
            <a:spAutoFit/>
          </a:bodyPr>
          <a:lstStyle/>
          <a:p>
            <a:pPr>
              <a:defRPr/>
            </a:pPr>
            <a:r>
              <a:rPr lang="en-US" sz="2000" dirty="0">
                <a:solidFill>
                  <a:schemeClr val="tx1"/>
                </a:solidFill>
                <a:effectLst>
                  <a:outerShdw blurRad="38100" dist="38100" dir="2700000" algn="tl">
                    <a:srgbClr val="FFFFFF"/>
                  </a:outerShdw>
                </a:effectLst>
                <a:latin typeface="Courier New" pitchFamily="49" charset="0"/>
              </a:rPr>
              <a:t>$a = "test";</a:t>
            </a:r>
          </a:p>
          <a:p>
            <a:pPr>
              <a:defRPr/>
            </a:pPr>
            <a:r>
              <a:rPr lang="en-US" sz="2000" dirty="0">
                <a:solidFill>
                  <a:schemeClr val="tx1"/>
                </a:solidFill>
                <a:effectLst>
                  <a:outerShdw blurRad="38100" dist="38100" dir="2700000" algn="tl">
                    <a:srgbClr val="FFFFFF"/>
                  </a:outerShdw>
                </a:effectLst>
                <a:latin typeface="Courier New" pitchFamily="49" charset="0"/>
              </a:rPr>
              <a:t>function $foo () </a:t>
            </a:r>
            <a:r>
              <a:rPr lang="en-US" sz="2000" dirty="0" smtClean="0">
                <a:solidFill>
                  <a:schemeClr val="tx1"/>
                </a:solidFill>
                <a:effectLst>
                  <a:outerShdw blurRad="38100" dist="38100" dir="2700000" algn="tl">
                    <a:srgbClr val="FFFFFF"/>
                  </a:outerShdw>
                </a:effectLst>
                <a:latin typeface="Courier New" pitchFamily="49" charset="0"/>
              </a:rPr>
              <a:t>{</a:t>
            </a:r>
            <a:endParaRPr lang="en-US" sz="2000" dirty="0">
              <a:solidFill>
                <a:schemeClr val="tx1"/>
              </a:solidFill>
              <a:effectLst>
                <a:outerShdw blurRad="38100" dist="38100" dir="2700000" algn="tl">
                  <a:srgbClr val="FFFFFF"/>
                </a:outerShdw>
              </a:effectLst>
              <a:latin typeface="Courier New" pitchFamily="49" charset="0"/>
            </a:endParaRPr>
          </a:p>
          <a:p>
            <a:pPr>
              <a:defRPr/>
            </a:pPr>
            <a:r>
              <a:rPr lang="en-US" sz="2000" dirty="0">
                <a:solidFill>
                  <a:schemeClr val="tx1"/>
                </a:solidFill>
                <a:effectLst>
                  <a:outerShdw blurRad="38100" dist="38100" dir="2700000" algn="tl">
                    <a:srgbClr val="FFFFFF"/>
                  </a:outerShdw>
                </a:effectLst>
                <a:latin typeface="Courier New" pitchFamily="49" charset="0"/>
              </a:rPr>
              <a:t>	global $a;</a:t>
            </a:r>
          </a:p>
          <a:p>
            <a:pPr>
              <a:defRPr/>
            </a:pPr>
            <a:r>
              <a:rPr lang="en-US" sz="2000" dirty="0">
                <a:solidFill>
                  <a:schemeClr val="tx1"/>
                </a:solidFill>
                <a:effectLst>
                  <a:outerShdw blurRad="38100" dist="38100" dir="2700000" algn="tl">
                    <a:srgbClr val="FFFFFF"/>
                  </a:outerShdw>
                </a:effectLst>
                <a:latin typeface="Courier New" pitchFamily="49" charset="0"/>
              </a:rPr>
              <a:t>	echo $a; // this will output "test";</a:t>
            </a:r>
            <a:br>
              <a:rPr lang="en-US" sz="2000" dirty="0">
                <a:solidFill>
                  <a:schemeClr val="tx1"/>
                </a:solidFill>
                <a:effectLst>
                  <a:outerShdw blurRad="38100" dist="38100" dir="2700000" algn="tl">
                    <a:srgbClr val="FFFFFF"/>
                  </a:outerShdw>
                </a:effectLst>
                <a:latin typeface="Courier New" pitchFamily="49" charset="0"/>
              </a:rPr>
            </a:br>
            <a:r>
              <a:rPr lang="en-US" sz="2000" dirty="0">
                <a:solidFill>
                  <a:schemeClr val="tx1"/>
                </a:solidFill>
                <a:effectLst>
                  <a:outerShdw blurRad="38100" dist="38100" dir="2700000" algn="tl">
                    <a:srgbClr val="FFFFFF"/>
                  </a:outerShdw>
                </a:effectLst>
                <a:latin typeface="Courier New" pitchFamily="49" charset="0"/>
              </a:rPr>
              <a:t>}</a:t>
            </a:r>
          </a:p>
        </p:txBody>
      </p:sp>
    </p:spTree>
    <p:extLst>
      <p:ext uri="{BB962C8B-B14F-4D97-AF65-F5344CB8AC3E}">
        <p14:creationId xmlns:p14="http://schemas.microsoft.com/office/powerpoint/2010/main" xmlns="" val="140345655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3330" name="Rectangle 2"/>
          <p:cNvSpPr>
            <a:spLocks noGrp="1" noChangeArrowheads="1"/>
          </p:cNvSpPr>
          <p:nvPr>
            <p:ph type="title"/>
          </p:nvPr>
        </p:nvSpPr>
        <p:spPr/>
        <p:txBody>
          <a:bodyPr/>
          <a:lstStyle/>
          <a:p>
            <a:r>
              <a:rPr lang="en-US" sz="3600" smtClean="0"/>
              <a:t>Loops and Variable Scope</a:t>
            </a:r>
            <a:endParaRPr lang="bg-BG" sz="3600" smtClean="0"/>
          </a:p>
        </p:txBody>
      </p:sp>
      <p:sp>
        <p:nvSpPr>
          <p:cNvPr id="1123331" name="Rectangle 3"/>
          <p:cNvSpPr>
            <a:spLocks noGrp="1" noChangeArrowheads="1"/>
          </p:cNvSpPr>
          <p:nvPr>
            <p:ph type="body" idx="1"/>
          </p:nvPr>
        </p:nvSpPr>
        <p:spPr/>
        <p:txBody>
          <a:bodyPr/>
          <a:lstStyle/>
          <a:p>
            <a:pPr>
              <a:lnSpc>
                <a:spcPct val="85000"/>
              </a:lnSpc>
            </a:pPr>
            <a:r>
              <a:rPr lang="en-US" dirty="0" smtClean="0"/>
              <a:t>Variables, declared in loops are not accessible after loop is over</a:t>
            </a:r>
          </a:p>
          <a:p>
            <a:pPr>
              <a:lnSpc>
                <a:spcPct val="85000"/>
              </a:lnSpc>
            </a:pPr>
            <a:endParaRPr lang="en-US" dirty="0" smtClean="0"/>
          </a:p>
          <a:p>
            <a:pPr>
              <a:lnSpc>
                <a:spcPct val="85000"/>
              </a:lnSpc>
            </a:pPr>
            <a:endParaRPr lang="en-US" dirty="0" smtClean="0"/>
          </a:p>
          <a:p>
            <a:pPr>
              <a:lnSpc>
                <a:spcPct val="85000"/>
              </a:lnSpc>
            </a:pPr>
            <a:endParaRPr lang="en-US" dirty="0" smtClean="0"/>
          </a:p>
          <a:p>
            <a:pPr lvl="1">
              <a:lnSpc>
                <a:spcPct val="85000"/>
              </a:lnSpc>
            </a:pPr>
            <a:r>
              <a:rPr lang="en-US" dirty="0" smtClean="0"/>
              <a:t>In the example you have to declare the array before the loop</a:t>
            </a:r>
            <a:endParaRPr lang="bg-BG" dirty="0" smtClean="0"/>
          </a:p>
        </p:txBody>
      </p:sp>
      <p:sp>
        <p:nvSpPr>
          <p:cNvPr id="1123332" name="Rectangle 4"/>
          <p:cNvSpPr>
            <a:spLocks noChangeArrowheads="1"/>
          </p:cNvSpPr>
          <p:nvPr/>
        </p:nvSpPr>
        <p:spPr bwMode="auto">
          <a:xfrm>
            <a:off x="684213" y="2070961"/>
            <a:ext cx="7886700" cy="1434239"/>
          </a:xfrm>
          <a:prstGeom prst="rect">
            <a:avLst/>
          </a:prstGeom>
          <a:solidFill>
            <a:schemeClr val="bg1">
              <a:alpha val="39999"/>
            </a:schemeClr>
          </a:solidFill>
          <a:ln w="3175" algn="ctr">
            <a:solidFill>
              <a:schemeClr val="hlink"/>
            </a:solidFill>
            <a:miter lim="800000"/>
            <a:headEnd/>
            <a:tailEnd/>
          </a:ln>
          <a:effectLst/>
        </p:spPr>
        <p:txBody>
          <a:bodyPr lIns="144000" tIns="91440" rIns="144000" bIns="109728">
            <a:spAutoFit/>
          </a:bodyPr>
          <a:lstStyle/>
          <a:p>
            <a:pPr>
              <a:defRPr/>
            </a:pPr>
            <a:r>
              <a:rPr lang="en-US" sz="2000" dirty="0">
                <a:solidFill>
                  <a:schemeClr val="tx1"/>
                </a:solidFill>
                <a:effectLst>
                  <a:outerShdw blurRad="38100" dist="38100" dir="2700000" algn="tl">
                    <a:srgbClr val="FFFFFF"/>
                  </a:outerShdw>
                </a:effectLst>
                <a:latin typeface="Courier New" pitchFamily="49" charset="0"/>
              </a:rPr>
              <a:t>for ($i = 0; $i &lt; 5; $i++) {</a:t>
            </a:r>
          </a:p>
          <a:p>
            <a:pPr>
              <a:defRPr/>
            </a:pPr>
            <a:r>
              <a:rPr lang="en-US" sz="2000" dirty="0">
                <a:solidFill>
                  <a:schemeClr val="tx1"/>
                </a:solidFill>
                <a:effectLst>
                  <a:outerShdw blurRad="38100" dist="38100" dir="2700000" algn="tl">
                    <a:srgbClr val="FFFFFF"/>
                  </a:outerShdw>
                </a:effectLst>
                <a:latin typeface="Courier New" pitchFamily="49" charset="0"/>
              </a:rPr>
              <a:t>	$</a:t>
            </a:r>
            <a:r>
              <a:rPr lang="en-US" sz="2000" dirty="0" err="1">
                <a:solidFill>
                  <a:schemeClr val="tx1"/>
                </a:solidFill>
                <a:effectLst>
                  <a:outerShdw blurRad="38100" dist="38100" dir="2700000" algn="tl">
                    <a:srgbClr val="FFFFFF"/>
                  </a:outerShdw>
                </a:effectLst>
                <a:latin typeface="Courier New" pitchFamily="49" charset="0"/>
              </a:rPr>
              <a:t>arr</a:t>
            </a:r>
            <a:r>
              <a:rPr lang="en-US" sz="2000" dirty="0">
                <a:solidFill>
                  <a:schemeClr val="tx1"/>
                </a:solidFill>
                <a:effectLst>
                  <a:outerShdw blurRad="38100" dist="38100" dir="2700000" algn="tl">
                    <a:srgbClr val="FFFFFF"/>
                  </a:outerShdw>
                </a:effectLst>
                <a:latin typeface="Courier New" pitchFamily="49" charset="0"/>
              </a:rPr>
              <a:t>[] = $i;</a:t>
            </a:r>
          </a:p>
          <a:p>
            <a:pPr>
              <a:defRPr/>
            </a:pPr>
            <a:r>
              <a:rPr lang="en-US" sz="2000" dirty="0" smtClean="0">
                <a:solidFill>
                  <a:schemeClr val="tx1"/>
                </a:solidFill>
                <a:effectLst>
                  <a:outerShdw blurRad="38100" dist="38100" dir="2700000" algn="tl">
                    <a:srgbClr val="FFFFFF"/>
                  </a:outerShdw>
                </a:effectLst>
                <a:latin typeface="Courier New" pitchFamily="49" charset="0"/>
              </a:rPr>
              <a:t>}</a:t>
            </a:r>
            <a:endParaRPr lang="en-US" sz="2000" dirty="0">
              <a:solidFill>
                <a:schemeClr val="tx1"/>
              </a:solidFill>
              <a:effectLst>
                <a:outerShdw blurRad="38100" dist="38100" dir="2700000" algn="tl">
                  <a:srgbClr val="FFFFFF"/>
                </a:outerShdw>
              </a:effectLst>
              <a:latin typeface="Courier New" pitchFamily="49" charset="0"/>
            </a:endParaRPr>
          </a:p>
          <a:p>
            <a:pPr>
              <a:defRPr/>
            </a:pPr>
            <a:r>
              <a:rPr lang="en-US" sz="2000" dirty="0" err="1">
                <a:solidFill>
                  <a:schemeClr val="tx1"/>
                </a:solidFill>
                <a:effectLst>
                  <a:outerShdw blurRad="38100" dist="38100" dir="2700000" algn="tl">
                    <a:srgbClr val="FFFFFF"/>
                  </a:outerShdw>
                </a:effectLst>
                <a:latin typeface="Courier New" pitchFamily="49" charset="0"/>
              </a:rPr>
              <a:t>print_r</a:t>
            </a:r>
            <a:r>
              <a:rPr lang="en-US" sz="2000" dirty="0">
                <a:solidFill>
                  <a:schemeClr val="tx1"/>
                </a:solidFill>
                <a:effectLst>
                  <a:outerShdw blurRad="38100" dist="38100" dir="2700000" algn="tl">
                    <a:srgbClr val="FFFFFF"/>
                  </a:outerShdw>
                </a:effectLst>
                <a:latin typeface="Courier New" pitchFamily="49" charset="0"/>
              </a:rPr>
              <a:t> ($</a:t>
            </a:r>
            <a:r>
              <a:rPr lang="en-US" sz="2000" dirty="0" err="1">
                <a:solidFill>
                  <a:schemeClr val="tx1"/>
                </a:solidFill>
                <a:effectLst>
                  <a:outerShdw blurRad="38100" dist="38100" dir="2700000" algn="tl">
                    <a:srgbClr val="FFFFFF"/>
                  </a:outerShdw>
                </a:effectLst>
                <a:latin typeface="Courier New" pitchFamily="49" charset="0"/>
              </a:rPr>
              <a:t>arr</a:t>
            </a:r>
            <a:r>
              <a:rPr lang="en-US" sz="2000" dirty="0">
                <a:solidFill>
                  <a:schemeClr val="tx1"/>
                </a:solidFill>
                <a:effectLst>
                  <a:outerShdw blurRad="38100" dist="38100" dir="2700000" algn="tl">
                    <a:srgbClr val="FFFFFF"/>
                  </a:outerShdw>
                </a:effectLst>
                <a:latin typeface="Courier New" pitchFamily="49" charset="0"/>
              </a:rPr>
              <a:t>); // outputs nothing</a:t>
            </a:r>
          </a:p>
        </p:txBody>
      </p:sp>
      <p:sp>
        <p:nvSpPr>
          <p:cNvPr id="1123333" name="Rectangle 5"/>
          <p:cNvSpPr>
            <a:spLocks noChangeArrowheads="1"/>
          </p:cNvSpPr>
          <p:nvPr/>
        </p:nvSpPr>
        <p:spPr bwMode="auto">
          <a:xfrm>
            <a:off x="714375" y="4648200"/>
            <a:ext cx="7886700" cy="1742015"/>
          </a:xfrm>
          <a:prstGeom prst="rect">
            <a:avLst/>
          </a:prstGeom>
          <a:solidFill>
            <a:schemeClr val="bg1">
              <a:alpha val="39999"/>
            </a:schemeClr>
          </a:solidFill>
          <a:ln w="3175" algn="ctr">
            <a:solidFill>
              <a:schemeClr val="hlink"/>
            </a:solidFill>
            <a:miter lim="800000"/>
            <a:headEnd/>
            <a:tailEnd/>
          </a:ln>
          <a:effectLst/>
        </p:spPr>
        <p:txBody>
          <a:bodyPr lIns="144000" tIns="91440" rIns="144000" bIns="109728">
            <a:spAutoFit/>
          </a:bodyPr>
          <a:lstStyle/>
          <a:p>
            <a:pPr>
              <a:defRPr/>
            </a:pPr>
            <a:r>
              <a:rPr lang="en-US" sz="2000" dirty="0">
                <a:solidFill>
                  <a:schemeClr val="tx1"/>
                </a:solidFill>
                <a:effectLst>
                  <a:outerShdw blurRad="38100" dist="38100" dir="2700000" algn="tl">
                    <a:srgbClr val="FFFFFF"/>
                  </a:outerShdw>
                </a:effectLst>
                <a:latin typeface="Courier New" pitchFamily="49" charset="0"/>
              </a:rPr>
              <a:t>$</a:t>
            </a:r>
            <a:r>
              <a:rPr lang="en-US" sz="2000" dirty="0" err="1">
                <a:solidFill>
                  <a:schemeClr val="tx1"/>
                </a:solidFill>
                <a:effectLst>
                  <a:outerShdw blurRad="38100" dist="38100" dir="2700000" algn="tl">
                    <a:srgbClr val="FFFFFF"/>
                  </a:outerShdw>
                </a:effectLst>
                <a:latin typeface="Courier New" pitchFamily="49" charset="0"/>
              </a:rPr>
              <a:t>arr</a:t>
            </a:r>
            <a:r>
              <a:rPr lang="en-US" sz="2000" dirty="0">
                <a:solidFill>
                  <a:schemeClr val="tx1"/>
                </a:solidFill>
                <a:effectLst>
                  <a:outerShdw blurRad="38100" dist="38100" dir="2700000" algn="tl">
                    <a:srgbClr val="FFFFFF"/>
                  </a:outerShdw>
                </a:effectLst>
                <a:latin typeface="Courier New" pitchFamily="49" charset="0"/>
              </a:rPr>
              <a:t> = array();</a:t>
            </a:r>
          </a:p>
          <a:p>
            <a:pPr>
              <a:defRPr/>
            </a:pPr>
            <a:r>
              <a:rPr lang="en-US" sz="2000" dirty="0">
                <a:solidFill>
                  <a:schemeClr val="tx1"/>
                </a:solidFill>
                <a:effectLst>
                  <a:outerShdw blurRad="38100" dist="38100" dir="2700000" algn="tl">
                    <a:srgbClr val="FFFFFF"/>
                  </a:outerShdw>
                </a:effectLst>
                <a:latin typeface="Courier New" pitchFamily="49" charset="0"/>
              </a:rPr>
              <a:t>for ($i = 0; $i &lt; 5; $i</a:t>
            </a:r>
            <a:r>
              <a:rPr lang="en-US" sz="2000" dirty="0" smtClean="0">
                <a:solidFill>
                  <a:schemeClr val="tx1"/>
                </a:solidFill>
                <a:effectLst>
                  <a:outerShdw blurRad="38100" dist="38100" dir="2700000" algn="tl">
                    <a:srgbClr val="FFFFFF"/>
                  </a:outerShdw>
                </a:effectLst>
                <a:latin typeface="Courier New" pitchFamily="49" charset="0"/>
              </a:rPr>
              <a:t>++) </a:t>
            </a:r>
            <a:r>
              <a:rPr lang="en-US" sz="2000" dirty="0">
                <a:solidFill>
                  <a:schemeClr val="tx1"/>
                </a:solidFill>
                <a:effectLst>
                  <a:outerShdw blurRad="38100" dist="38100" dir="2700000" algn="tl">
                    <a:srgbClr val="FFFFFF"/>
                  </a:outerShdw>
                </a:effectLst>
                <a:latin typeface="Courier New" pitchFamily="49" charset="0"/>
              </a:rPr>
              <a:t>{</a:t>
            </a:r>
          </a:p>
          <a:p>
            <a:pPr>
              <a:defRPr/>
            </a:pPr>
            <a:r>
              <a:rPr lang="en-US" sz="2000" dirty="0">
                <a:solidFill>
                  <a:schemeClr val="tx1"/>
                </a:solidFill>
                <a:effectLst>
                  <a:outerShdw blurRad="38100" dist="38100" dir="2700000" algn="tl">
                    <a:srgbClr val="FFFFFF"/>
                  </a:outerShdw>
                </a:effectLst>
                <a:latin typeface="Courier New" pitchFamily="49" charset="0"/>
              </a:rPr>
              <a:t>	$</a:t>
            </a:r>
            <a:r>
              <a:rPr lang="en-US" sz="2000" dirty="0" err="1">
                <a:solidFill>
                  <a:schemeClr val="tx1"/>
                </a:solidFill>
                <a:effectLst>
                  <a:outerShdw blurRad="38100" dist="38100" dir="2700000" algn="tl">
                    <a:srgbClr val="FFFFFF"/>
                  </a:outerShdw>
                </a:effectLst>
                <a:latin typeface="Courier New" pitchFamily="49" charset="0"/>
              </a:rPr>
              <a:t>arr</a:t>
            </a:r>
            <a:r>
              <a:rPr lang="en-US" sz="2000" dirty="0">
                <a:solidFill>
                  <a:schemeClr val="tx1"/>
                </a:solidFill>
                <a:effectLst>
                  <a:outerShdw blurRad="38100" dist="38100" dir="2700000" algn="tl">
                    <a:srgbClr val="FFFFFF"/>
                  </a:outerShdw>
                </a:effectLst>
                <a:latin typeface="Courier New" pitchFamily="49" charset="0"/>
              </a:rPr>
              <a:t>[] = $i;</a:t>
            </a:r>
          </a:p>
          <a:p>
            <a:pPr>
              <a:defRPr/>
            </a:pPr>
            <a:r>
              <a:rPr lang="en-US" sz="2000" dirty="0">
                <a:solidFill>
                  <a:schemeClr val="tx1"/>
                </a:solidFill>
                <a:effectLst>
                  <a:outerShdw blurRad="38100" dist="38100" dir="2700000" algn="tl">
                    <a:srgbClr val="FFFFFF"/>
                  </a:outerShdw>
                </a:effectLst>
                <a:latin typeface="Courier New" pitchFamily="49" charset="0"/>
              </a:rPr>
              <a:t>}</a:t>
            </a:r>
          </a:p>
          <a:p>
            <a:pPr>
              <a:defRPr/>
            </a:pPr>
            <a:r>
              <a:rPr lang="en-US" sz="2000" dirty="0" err="1">
                <a:solidFill>
                  <a:schemeClr val="tx1"/>
                </a:solidFill>
                <a:effectLst>
                  <a:outerShdw blurRad="38100" dist="38100" dir="2700000" algn="tl">
                    <a:srgbClr val="FFFFFF"/>
                  </a:outerShdw>
                </a:effectLst>
                <a:latin typeface="Courier New" pitchFamily="49" charset="0"/>
              </a:rPr>
              <a:t>print_r</a:t>
            </a:r>
            <a:r>
              <a:rPr lang="en-US" sz="2000" dirty="0">
                <a:solidFill>
                  <a:schemeClr val="tx1"/>
                </a:solidFill>
                <a:effectLst>
                  <a:outerShdw blurRad="38100" dist="38100" dir="2700000" algn="tl">
                    <a:srgbClr val="FFFFFF"/>
                  </a:outerShdw>
                </a:effectLst>
                <a:latin typeface="Courier New" pitchFamily="49" charset="0"/>
              </a:rPr>
              <a:t> ($</a:t>
            </a:r>
            <a:r>
              <a:rPr lang="en-US" sz="2000" dirty="0" err="1">
                <a:solidFill>
                  <a:schemeClr val="tx1"/>
                </a:solidFill>
                <a:effectLst>
                  <a:outerShdw blurRad="38100" dist="38100" dir="2700000" algn="tl">
                    <a:srgbClr val="FFFFFF"/>
                  </a:outerShdw>
                </a:effectLst>
                <a:latin typeface="Courier New" pitchFamily="49" charset="0"/>
              </a:rPr>
              <a:t>arr</a:t>
            </a:r>
            <a:r>
              <a:rPr lang="en-US" sz="2000" dirty="0">
                <a:solidFill>
                  <a:schemeClr val="tx1"/>
                </a:solidFill>
                <a:effectLst>
                  <a:outerShdw blurRad="38100" dist="38100" dir="2700000" algn="tl">
                    <a:srgbClr val="FFFFFF"/>
                  </a:outerShdw>
                </a:effectLst>
                <a:latin typeface="Courier New" pitchFamily="49" charset="0"/>
              </a:rPr>
              <a:t>); // this time works</a:t>
            </a:r>
          </a:p>
        </p:txBody>
      </p:sp>
    </p:spTree>
    <p:extLst>
      <p:ext uri="{BB962C8B-B14F-4D97-AF65-F5344CB8AC3E}">
        <p14:creationId xmlns:p14="http://schemas.microsoft.com/office/powerpoint/2010/main" xmlns="" val="410379932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5378" name="Rectangle 2"/>
          <p:cNvSpPr>
            <a:spLocks noGrp="1" noChangeArrowheads="1"/>
          </p:cNvSpPr>
          <p:nvPr>
            <p:ph type="title"/>
          </p:nvPr>
        </p:nvSpPr>
        <p:spPr/>
        <p:txBody>
          <a:bodyPr/>
          <a:lstStyle/>
          <a:p>
            <a:r>
              <a:rPr lang="en-US" smtClean="0"/>
              <a:t>Note on Brackets</a:t>
            </a:r>
            <a:endParaRPr lang="bg-BG" smtClean="0"/>
          </a:p>
        </p:txBody>
      </p:sp>
      <p:sp>
        <p:nvSpPr>
          <p:cNvPr id="1125379" name="Rectangle 3"/>
          <p:cNvSpPr>
            <a:spLocks noGrp="1" noChangeArrowheads="1"/>
          </p:cNvSpPr>
          <p:nvPr>
            <p:ph type="body" idx="1"/>
          </p:nvPr>
        </p:nvSpPr>
        <p:spPr/>
        <p:txBody>
          <a:bodyPr/>
          <a:lstStyle/>
          <a:p>
            <a:r>
              <a:rPr lang="en-US" dirty="0" smtClean="0"/>
              <a:t>As PHP code can be embedded in HTML, HTML code can be embedded in PHP code</a:t>
            </a:r>
          </a:p>
          <a:p>
            <a:endParaRPr lang="en-US" dirty="0" smtClean="0"/>
          </a:p>
          <a:p>
            <a:endParaRPr lang="en-US" dirty="0" smtClean="0"/>
          </a:p>
          <a:p>
            <a:endParaRPr lang="en-US" dirty="0" smtClean="0"/>
          </a:p>
          <a:p>
            <a:endParaRPr lang="en-US" dirty="0" smtClean="0"/>
          </a:p>
          <a:p>
            <a:pPr lvl="1"/>
            <a:r>
              <a:rPr lang="en-US" dirty="0" smtClean="0"/>
              <a:t>This is similar to writing </a:t>
            </a:r>
            <a:r>
              <a:rPr lang="en-US" dirty="0" smtClean="0">
                <a:latin typeface="Courier New" pitchFamily="49" charset="0"/>
              </a:rPr>
              <a:t>echo "Hello John!";</a:t>
            </a:r>
          </a:p>
          <a:p>
            <a:pPr lvl="1"/>
            <a:r>
              <a:rPr lang="en-US" dirty="0" smtClean="0"/>
              <a:t>Very useful for long texts</a:t>
            </a:r>
            <a:endParaRPr lang="bg-BG" dirty="0" smtClean="0"/>
          </a:p>
        </p:txBody>
      </p:sp>
      <p:sp>
        <p:nvSpPr>
          <p:cNvPr id="1125380" name="Rectangle 4"/>
          <p:cNvSpPr>
            <a:spLocks noChangeArrowheads="1"/>
          </p:cNvSpPr>
          <p:nvPr/>
        </p:nvSpPr>
        <p:spPr bwMode="auto">
          <a:xfrm>
            <a:off x="755650" y="2214432"/>
            <a:ext cx="7886700" cy="2357568"/>
          </a:xfrm>
          <a:prstGeom prst="rect">
            <a:avLst/>
          </a:prstGeom>
          <a:solidFill>
            <a:schemeClr val="bg1">
              <a:alpha val="39999"/>
            </a:schemeClr>
          </a:solidFill>
          <a:ln w="3175" algn="ctr">
            <a:solidFill>
              <a:schemeClr val="hlink"/>
            </a:solidFill>
            <a:miter lim="800000"/>
            <a:headEnd/>
            <a:tailEnd/>
          </a:ln>
          <a:effectLst/>
        </p:spPr>
        <p:txBody>
          <a:bodyPr lIns="144000" tIns="91440" rIns="144000" bIns="109728">
            <a:spAutoFit/>
          </a:bodyPr>
          <a:lstStyle/>
          <a:p>
            <a:pPr>
              <a:defRPr/>
            </a:pPr>
            <a:r>
              <a:rPr lang="en-US" sz="2000" dirty="0" smtClean="0">
                <a:solidFill>
                  <a:schemeClr val="tx1"/>
                </a:solidFill>
                <a:effectLst>
                  <a:outerShdw blurRad="38100" dist="38100" dir="2700000" algn="tl">
                    <a:srgbClr val="FFFFFF"/>
                  </a:outerShdw>
                </a:effectLst>
                <a:latin typeface="Courier New" pitchFamily="49" charset="0"/>
              </a:rPr>
              <a:t>&lt;?</a:t>
            </a:r>
            <a:r>
              <a:rPr lang="en-US" sz="2000" dirty="0" err="1" smtClean="0">
                <a:solidFill>
                  <a:schemeClr val="tx1"/>
                </a:solidFill>
                <a:effectLst>
                  <a:outerShdw blurRad="38100" dist="38100" dir="2700000" algn="tl">
                    <a:srgbClr val="FFFFFF"/>
                  </a:outerShdw>
                </a:effectLst>
                <a:latin typeface="Courier New" pitchFamily="49" charset="0"/>
              </a:rPr>
              <a:t>php</a:t>
            </a:r>
            <a:endParaRPr lang="en-US" sz="2000" dirty="0">
              <a:solidFill>
                <a:schemeClr val="tx1"/>
              </a:solidFill>
              <a:effectLst>
                <a:outerShdw blurRad="38100" dist="38100" dir="2700000" algn="tl">
                  <a:srgbClr val="FFFFFF"/>
                </a:outerShdw>
              </a:effectLst>
              <a:latin typeface="Courier New" pitchFamily="49" charset="0"/>
            </a:endParaRPr>
          </a:p>
          <a:p>
            <a:pPr>
              <a:defRPr/>
            </a:pPr>
            <a:r>
              <a:rPr lang="en-US" sz="2000" dirty="0">
                <a:solidFill>
                  <a:schemeClr val="tx1"/>
                </a:solidFill>
                <a:effectLst>
                  <a:outerShdw blurRad="38100" dist="38100" dir="2700000" algn="tl">
                    <a:srgbClr val="FFFFFF"/>
                  </a:outerShdw>
                </a:effectLst>
                <a:latin typeface="Courier New" pitchFamily="49" charset="0"/>
              </a:rPr>
              <a:t>if ($name == "John") {</a:t>
            </a:r>
          </a:p>
          <a:p>
            <a:pPr>
              <a:defRPr/>
            </a:pPr>
            <a:r>
              <a:rPr lang="en-US" sz="2000" dirty="0" smtClean="0">
                <a:solidFill>
                  <a:schemeClr val="tx1"/>
                </a:solidFill>
                <a:effectLst>
                  <a:outerShdw blurRad="38100" dist="38100" dir="2700000" algn="tl">
                    <a:srgbClr val="FFFFFF"/>
                  </a:outerShdw>
                </a:effectLst>
                <a:latin typeface="Courier New" pitchFamily="49" charset="0"/>
              </a:rPr>
              <a:t>?&gt;</a:t>
            </a:r>
            <a:endParaRPr lang="en-US" sz="2000" dirty="0">
              <a:solidFill>
                <a:schemeClr val="tx1"/>
              </a:solidFill>
              <a:effectLst>
                <a:outerShdw blurRad="38100" dist="38100" dir="2700000" algn="tl">
                  <a:srgbClr val="FFFFFF"/>
                </a:outerShdw>
              </a:effectLst>
              <a:latin typeface="Courier New" pitchFamily="49" charset="0"/>
            </a:endParaRPr>
          </a:p>
          <a:p>
            <a:pPr>
              <a:defRPr/>
            </a:pPr>
            <a:r>
              <a:rPr lang="en-US" sz="2000" dirty="0">
                <a:solidFill>
                  <a:schemeClr val="tx1"/>
                </a:solidFill>
                <a:effectLst>
                  <a:outerShdw blurRad="38100" dist="38100" dir="2700000" algn="tl">
                    <a:srgbClr val="FFFFFF"/>
                  </a:outerShdw>
                </a:effectLst>
                <a:latin typeface="Courier New" pitchFamily="49" charset="0"/>
              </a:rPr>
              <a:t>Hello John!</a:t>
            </a:r>
          </a:p>
          <a:p>
            <a:pPr>
              <a:defRPr/>
            </a:pPr>
            <a:r>
              <a:rPr lang="en-US" sz="2000" dirty="0" smtClean="0">
                <a:solidFill>
                  <a:schemeClr val="tx1"/>
                </a:solidFill>
                <a:effectLst>
                  <a:outerShdw blurRad="38100" dist="38100" dir="2700000" algn="tl">
                    <a:srgbClr val="FFFFFF"/>
                  </a:outerShdw>
                </a:effectLst>
                <a:latin typeface="Courier New" pitchFamily="49" charset="0"/>
              </a:rPr>
              <a:t>&lt;?</a:t>
            </a:r>
            <a:r>
              <a:rPr lang="en-US" sz="2000" dirty="0" err="1" smtClean="0">
                <a:solidFill>
                  <a:schemeClr val="tx1"/>
                </a:solidFill>
                <a:effectLst>
                  <a:outerShdw blurRad="38100" dist="38100" dir="2700000" algn="tl">
                    <a:srgbClr val="FFFFFF"/>
                  </a:outerShdw>
                </a:effectLst>
                <a:latin typeface="Courier New" pitchFamily="49" charset="0"/>
              </a:rPr>
              <a:t>php</a:t>
            </a:r>
            <a:r>
              <a:rPr lang="en-US" sz="2000" dirty="0" smtClean="0">
                <a:solidFill>
                  <a:schemeClr val="tx1"/>
                </a:solidFill>
                <a:effectLst>
                  <a:outerShdw blurRad="38100" dist="38100" dir="2700000" algn="tl">
                    <a:srgbClr val="FFFFFF"/>
                  </a:outerShdw>
                </a:effectLst>
                <a:latin typeface="Courier New" pitchFamily="49" charset="0"/>
              </a:rPr>
              <a:t> </a:t>
            </a:r>
            <a:endParaRPr lang="en-US" sz="2000" dirty="0">
              <a:solidFill>
                <a:schemeClr val="tx1"/>
              </a:solidFill>
              <a:effectLst>
                <a:outerShdw blurRad="38100" dist="38100" dir="2700000" algn="tl">
                  <a:srgbClr val="FFFFFF"/>
                </a:outerShdw>
              </a:effectLst>
              <a:latin typeface="Courier New" pitchFamily="49" charset="0"/>
            </a:endParaRPr>
          </a:p>
          <a:p>
            <a:pPr>
              <a:defRPr/>
            </a:pPr>
            <a:r>
              <a:rPr lang="en-US" sz="2000" dirty="0">
                <a:solidFill>
                  <a:schemeClr val="tx1"/>
                </a:solidFill>
                <a:effectLst>
                  <a:outerShdw blurRad="38100" dist="38100" dir="2700000" algn="tl">
                    <a:srgbClr val="FFFFFF"/>
                  </a:outerShdw>
                </a:effectLst>
                <a:latin typeface="Courier New" pitchFamily="49" charset="0"/>
              </a:rPr>
              <a:t>}</a:t>
            </a:r>
          </a:p>
          <a:p>
            <a:pPr>
              <a:defRPr/>
            </a:pPr>
            <a:r>
              <a:rPr lang="en-US" sz="2000" dirty="0">
                <a:solidFill>
                  <a:schemeClr val="tx1"/>
                </a:solidFill>
                <a:effectLst>
                  <a:outerShdw blurRad="38100" dist="38100" dir="2700000" algn="tl">
                    <a:srgbClr val="FFFFFF"/>
                  </a:outerShdw>
                </a:effectLst>
                <a:latin typeface="Courier New" pitchFamily="49" charset="0"/>
              </a:rPr>
              <a:t>?&gt;</a:t>
            </a:r>
          </a:p>
        </p:txBody>
      </p:sp>
    </p:spTree>
    <p:extLst>
      <p:ext uri="{BB962C8B-B14F-4D97-AF65-F5344CB8AC3E}">
        <p14:creationId xmlns:p14="http://schemas.microsoft.com/office/powerpoint/2010/main" xmlns="" val="291093898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22" name="Rectangle 2"/>
          <p:cNvSpPr>
            <a:spLocks noGrp="1" noChangeArrowheads="1"/>
          </p:cNvSpPr>
          <p:nvPr>
            <p:ph type="title"/>
          </p:nvPr>
        </p:nvSpPr>
        <p:spPr/>
        <p:txBody>
          <a:bodyPr/>
          <a:lstStyle/>
          <a:p>
            <a:r>
              <a:rPr lang="en-US" smtClean="0"/>
              <a:t>Contents</a:t>
            </a:r>
            <a:endParaRPr lang="bg-BG" smtClean="0"/>
          </a:p>
        </p:txBody>
      </p:sp>
      <p:sp>
        <p:nvSpPr>
          <p:cNvPr id="1054723" name="Rectangle 3"/>
          <p:cNvSpPr>
            <a:spLocks noGrp="1" noChangeArrowheads="1"/>
          </p:cNvSpPr>
          <p:nvPr>
            <p:ph type="body" idx="1"/>
          </p:nvPr>
        </p:nvSpPr>
        <p:spPr>
          <a:xfrm>
            <a:off x="228600" y="1143000"/>
            <a:ext cx="8686800" cy="5562600"/>
          </a:xfrm>
        </p:spPr>
        <p:txBody>
          <a:bodyPr/>
          <a:lstStyle/>
          <a:p>
            <a:pPr marL="514350" indent="-514350">
              <a:buFontTx/>
              <a:buAutoNum type="arabicPeriod"/>
            </a:pPr>
            <a:r>
              <a:rPr lang="en-US" dirty="0" smtClean="0"/>
              <a:t>HTML Forms – Handling User Input</a:t>
            </a:r>
          </a:p>
          <a:p>
            <a:pPr marL="514350" indent="-514350">
              <a:buFontTx/>
              <a:buAutoNum type="arabicPeriod"/>
            </a:pPr>
            <a:r>
              <a:rPr lang="en-US" dirty="0" smtClean="0"/>
              <a:t>GET versus POST</a:t>
            </a:r>
          </a:p>
          <a:p>
            <a:pPr marL="514350" indent="-514350">
              <a:buFontTx/>
              <a:buAutoNum type="arabicPeriod"/>
            </a:pPr>
            <a:r>
              <a:rPr lang="en-US" dirty="0" err="1" smtClean="0"/>
              <a:t>cURL</a:t>
            </a:r>
            <a:r>
              <a:rPr lang="en-US" dirty="0"/>
              <a:t> </a:t>
            </a:r>
            <a:r>
              <a:rPr lang="en-US" dirty="0" smtClean="0"/>
              <a:t>Magic</a:t>
            </a:r>
          </a:p>
          <a:p>
            <a:pPr marL="514350" indent="-514350">
              <a:buFontTx/>
              <a:buAutoNum type="arabicPeriod"/>
            </a:pPr>
            <a:r>
              <a:rPr lang="en-US" dirty="0" smtClean="0"/>
              <a:t>Escaping user data</a:t>
            </a:r>
          </a:p>
          <a:p>
            <a:pPr marL="514350" indent="-514350">
              <a:buFontTx/>
              <a:buAutoNum type="arabicPeriod"/>
            </a:pPr>
            <a:r>
              <a:rPr lang="en-US" dirty="0" smtClean="0"/>
              <a:t>Files</a:t>
            </a:r>
            <a:endParaRPr lang="bg-BG" dirty="0" smtClean="0"/>
          </a:p>
        </p:txBody>
      </p:sp>
    </p:spTree>
    <p:extLst>
      <p:ext uri="{BB962C8B-B14F-4D97-AF65-F5344CB8AC3E}">
        <p14:creationId xmlns:p14="http://schemas.microsoft.com/office/powerpoint/2010/main" xmlns="" val="257158495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ctrTitle"/>
          </p:nvPr>
        </p:nvSpPr>
        <p:spPr>
          <a:xfrm>
            <a:off x="1187450" y="2763838"/>
            <a:ext cx="6480175" cy="642937"/>
          </a:xfrm>
        </p:spPr>
        <p:txBody>
          <a:bodyPr/>
          <a:lstStyle/>
          <a:p>
            <a:pPr marL="514350" indent="-514350">
              <a:defRPr/>
            </a:pPr>
            <a:r>
              <a:rPr lang="en-US" dirty="0" smtClean="0"/>
              <a:t>HTML Forms</a:t>
            </a:r>
          </a:p>
        </p:txBody>
      </p:sp>
    </p:spTree>
    <p:extLst>
      <p:ext uri="{BB962C8B-B14F-4D97-AF65-F5344CB8AC3E}">
        <p14:creationId xmlns:p14="http://schemas.microsoft.com/office/powerpoint/2010/main" xmlns="" val="385228172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5378" name="Rectangle 2"/>
          <p:cNvSpPr>
            <a:spLocks noGrp="1" noChangeArrowheads="1"/>
          </p:cNvSpPr>
          <p:nvPr>
            <p:ph type="title"/>
          </p:nvPr>
        </p:nvSpPr>
        <p:spPr/>
        <p:txBody>
          <a:bodyPr/>
          <a:lstStyle/>
          <a:p>
            <a:r>
              <a:rPr lang="en-US" smtClean="0"/>
              <a:t>HTML Forms</a:t>
            </a:r>
            <a:endParaRPr lang="bg-BG" smtClean="0"/>
          </a:p>
        </p:txBody>
      </p:sp>
      <p:sp>
        <p:nvSpPr>
          <p:cNvPr id="1125379" name="Rectangle 3"/>
          <p:cNvSpPr>
            <a:spLocks noGrp="1" noChangeArrowheads="1"/>
          </p:cNvSpPr>
          <p:nvPr>
            <p:ph type="body" idx="1"/>
          </p:nvPr>
        </p:nvSpPr>
        <p:spPr/>
        <p:txBody>
          <a:bodyPr/>
          <a:lstStyle/>
          <a:p>
            <a:r>
              <a:rPr lang="en-US" smtClean="0"/>
              <a:t>The user sends data to the server only one way – with HTML Forms</a:t>
            </a:r>
          </a:p>
          <a:p>
            <a:pPr lvl="1"/>
            <a:r>
              <a:rPr lang="en-US" smtClean="0"/>
              <a:t>They are sets of fields that determine the types of data to be sent</a:t>
            </a:r>
          </a:p>
          <a:p>
            <a:pPr lvl="1"/>
            <a:r>
              <a:rPr lang="en-US" smtClean="0"/>
              <a:t>The server receives the filled-in data and produces new page</a:t>
            </a:r>
          </a:p>
          <a:p>
            <a:pPr lvl="1"/>
            <a:r>
              <a:rPr lang="en-US" smtClean="0"/>
              <a:t>To handle the submitted data you need CGI script</a:t>
            </a:r>
          </a:p>
          <a:p>
            <a:pPr lvl="1"/>
            <a:r>
              <a:rPr lang="en-US" smtClean="0"/>
              <a:t>The forms data is similar to arguments to a normal application</a:t>
            </a:r>
            <a:endParaRPr lang="bg-BG" smtClean="0"/>
          </a:p>
        </p:txBody>
      </p:sp>
    </p:spTree>
    <p:extLst>
      <p:ext uri="{BB962C8B-B14F-4D97-AF65-F5344CB8AC3E}">
        <p14:creationId xmlns:p14="http://schemas.microsoft.com/office/powerpoint/2010/main" xmlns="" val="415370984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02" name="Rectangle 2"/>
          <p:cNvSpPr>
            <a:spLocks noGrp="1" noChangeArrowheads="1"/>
          </p:cNvSpPr>
          <p:nvPr>
            <p:ph type="title"/>
          </p:nvPr>
        </p:nvSpPr>
        <p:spPr/>
        <p:txBody>
          <a:bodyPr/>
          <a:lstStyle/>
          <a:p>
            <a:r>
              <a:rPr lang="en-US" smtClean="0"/>
              <a:t>How Does It Work</a:t>
            </a:r>
            <a:endParaRPr lang="bg-BG" smtClean="0"/>
          </a:p>
        </p:txBody>
      </p:sp>
      <p:sp>
        <p:nvSpPr>
          <p:cNvPr id="1126403" name="Rectangle 3"/>
          <p:cNvSpPr>
            <a:spLocks noGrp="1" noChangeArrowheads="1"/>
          </p:cNvSpPr>
          <p:nvPr>
            <p:ph type="body" idx="1"/>
          </p:nvPr>
        </p:nvSpPr>
        <p:spPr/>
        <p:txBody>
          <a:bodyPr/>
          <a:lstStyle/>
          <a:p>
            <a:pPr>
              <a:buFontTx/>
              <a:buNone/>
            </a:pPr>
            <a:r>
              <a:rPr lang="en-US" dirty="0" smtClean="0"/>
              <a:t> </a:t>
            </a:r>
            <a:endParaRPr lang="bg-BG" dirty="0" smtClean="0"/>
          </a:p>
        </p:txBody>
      </p:sp>
      <p:sp>
        <p:nvSpPr>
          <p:cNvPr id="1126404" name="Rectangle 4"/>
          <p:cNvSpPr>
            <a:spLocks noChangeArrowheads="1"/>
          </p:cNvSpPr>
          <p:nvPr/>
        </p:nvSpPr>
        <p:spPr bwMode="auto">
          <a:xfrm>
            <a:off x="539750" y="1268413"/>
            <a:ext cx="3240088" cy="1152525"/>
          </a:xfrm>
          <a:prstGeom prst="rect">
            <a:avLst/>
          </a:prstGeom>
          <a:noFill/>
          <a:ln w="9525" algn="ctr">
            <a:solidFill>
              <a:schemeClr val="tx1"/>
            </a:solidFill>
            <a:miter lim="800000"/>
            <a:headEnd/>
            <a:tailEnd/>
          </a:ln>
          <a:effectLst>
            <a:outerShdw dist="17961" dir="2700000" algn="ctr" rotWithShape="0">
              <a:srgbClr val="FFFFFF"/>
            </a:outerShdw>
          </a:effectLst>
        </p:spPr>
        <p:txBody>
          <a:bodyPr wrap="none" anchor="ctr"/>
          <a:lstStyle/>
          <a:p>
            <a:pPr algn="ctr"/>
            <a:endParaRPr lang="bg-BG">
              <a:effectLst>
                <a:outerShdw blurRad="38100" dist="38100" dir="2700000" algn="tl">
                  <a:srgbClr val="FFFFFF"/>
                </a:outerShdw>
              </a:effectLst>
            </a:endParaRPr>
          </a:p>
        </p:txBody>
      </p:sp>
      <p:pic>
        <p:nvPicPr>
          <p:cNvPr id="7173" name="Picture 5"/>
          <p:cNvPicPr>
            <a:picLocks noChangeAspect="1" noChangeArrowheads="1"/>
          </p:cNvPicPr>
          <p:nvPr/>
        </p:nvPicPr>
        <p:blipFill>
          <a:blip r:embed="rId2" cstate="print">
            <a:extLst>
              <a:ext uri="{28A0092B-C50C-407E-A947-70E740481C1C}">
                <a14:useLocalDpi xmlns:a14="http://schemas.microsoft.com/office/drawing/2010/main" xmlns="" val="0"/>
              </a:ext>
            </a:extLst>
          </a:blip>
          <a:srcRect t="13289" r="82320" b="79329"/>
          <a:stretch>
            <a:fillRect/>
          </a:stretch>
        </p:blipFill>
        <p:spPr bwMode="auto">
          <a:xfrm>
            <a:off x="612775" y="1341438"/>
            <a:ext cx="3095625" cy="1031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pic>
      <p:sp>
        <p:nvSpPr>
          <p:cNvPr id="1126406" name="Line 6"/>
          <p:cNvSpPr>
            <a:spLocks noChangeShapeType="1"/>
          </p:cNvSpPr>
          <p:nvPr/>
        </p:nvSpPr>
        <p:spPr bwMode="auto">
          <a:xfrm>
            <a:off x="2339975" y="2492375"/>
            <a:ext cx="0" cy="504825"/>
          </a:xfrm>
          <a:prstGeom prst="line">
            <a:avLst/>
          </a:prstGeom>
          <a:noFill/>
          <a:ln w="9525">
            <a:solidFill>
              <a:schemeClr val="tx1"/>
            </a:solidFill>
            <a:round/>
            <a:headEnd/>
            <a:tailEnd type="triangle" w="med" len="med"/>
          </a:ln>
          <a:effectLst>
            <a:outerShdw dist="17961" dir="2700000" algn="ctr" rotWithShape="0">
              <a:srgbClr val="FFFFFF"/>
            </a:outerShdw>
          </a:effectLst>
        </p:spPr>
        <p:txBody>
          <a:bodyPr anchor="ctr"/>
          <a:lstStyle/>
          <a:p>
            <a:pPr>
              <a:defRPr/>
            </a:pPr>
            <a:endParaRPr lang="bg-BG">
              <a:effectLst>
                <a:outerShdw blurRad="38100" dist="38100" dir="2700000" algn="tl">
                  <a:srgbClr val="000000">
                    <a:alpha val="43137"/>
                  </a:srgbClr>
                </a:outerShdw>
              </a:effectLst>
              <a:latin typeface="Arial" charset="0"/>
            </a:endParaRPr>
          </a:p>
        </p:txBody>
      </p:sp>
      <p:sp>
        <p:nvSpPr>
          <p:cNvPr id="1126407" name="Rectangle 7"/>
          <p:cNvSpPr>
            <a:spLocks noChangeArrowheads="1"/>
          </p:cNvSpPr>
          <p:nvPr/>
        </p:nvSpPr>
        <p:spPr bwMode="auto">
          <a:xfrm>
            <a:off x="4140200" y="1484313"/>
            <a:ext cx="4321175" cy="792162"/>
          </a:xfrm>
          <a:prstGeom prst="rect">
            <a:avLst/>
          </a:prstGeom>
          <a:noFill/>
          <a:ln w="9525" algn="ctr">
            <a:noFill/>
            <a:miter lim="800000"/>
            <a:headEnd/>
            <a:tailEnd/>
          </a:ln>
          <a:effectLst>
            <a:outerShdw dist="17961" dir="2700000" algn="ctr" rotWithShape="0">
              <a:srgbClr val="FFFFFF"/>
            </a:outerShdw>
          </a:effectLst>
        </p:spPr>
        <p:txBody>
          <a:bodyPr wrap="none" anchor="ctr"/>
          <a:lstStyle/>
          <a:p>
            <a:r>
              <a:rPr lang="en-US" sz="2000" dirty="0"/>
              <a:t>The user enters data and submits</a:t>
            </a:r>
          </a:p>
          <a:p>
            <a:r>
              <a:rPr lang="en-US" sz="2000" dirty="0"/>
              <a:t>The form has "action" URL </a:t>
            </a:r>
          </a:p>
          <a:p>
            <a:r>
              <a:rPr lang="en-US" sz="2000" dirty="0"/>
              <a:t>to send the data to</a:t>
            </a:r>
            <a:endParaRPr lang="bg-BG" sz="2000" dirty="0"/>
          </a:p>
        </p:txBody>
      </p:sp>
      <p:sp>
        <p:nvSpPr>
          <p:cNvPr id="1126408" name="Rectangle 8"/>
          <p:cNvSpPr>
            <a:spLocks noChangeArrowheads="1"/>
          </p:cNvSpPr>
          <p:nvPr/>
        </p:nvSpPr>
        <p:spPr bwMode="auto">
          <a:xfrm>
            <a:off x="539750" y="3068638"/>
            <a:ext cx="4895850" cy="1008062"/>
          </a:xfrm>
          <a:prstGeom prst="rect">
            <a:avLst/>
          </a:prstGeom>
          <a:noFill/>
          <a:ln w="9525" algn="ctr">
            <a:solidFill>
              <a:schemeClr val="tx1"/>
            </a:solidFill>
            <a:miter lim="800000"/>
            <a:headEnd/>
            <a:tailEnd/>
          </a:ln>
          <a:effectLst>
            <a:outerShdw dist="17961" dir="2700000" algn="ctr" rotWithShape="0">
              <a:srgbClr val="FFFFFF"/>
            </a:outerShdw>
          </a:effectLst>
        </p:spPr>
        <p:txBody>
          <a:bodyPr wrap="none" lIns="90000" tIns="46800" rIns="90000" bIns="46800" anchor="ctr"/>
          <a:lstStyle/>
          <a:p>
            <a:r>
              <a:rPr lang="en-US" sz="1800" dirty="0" smtClean="0"/>
              <a:t>&lt;?</a:t>
            </a:r>
            <a:r>
              <a:rPr lang="en-US" sz="1800" dirty="0" err="1" smtClean="0"/>
              <a:t>php</a:t>
            </a:r>
            <a:endParaRPr lang="en-US" sz="1800" dirty="0"/>
          </a:p>
          <a:p>
            <a:r>
              <a:rPr lang="en-US" sz="1800" dirty="0"/>
              <a:t>echo "</a:t>
            </a:r>
            <a:r>
              <a:rPr lang="en-US" sz="1800" dirty="0" smtClean="0"/>
              <a:t>Welcome" . $_</a:t>
            </a:r>
            <a:r>
              <a:rPr lang="en-US" sz="1800" dirty="0"/>
              <a:t>POST ['username'] </a:t>
            </a:r>
            <a:r>
              <a:rPr lang="en-US" sz="1800" dirty="0" smtClean="0"/>
              <a:t> . "!";</a:t>
            </a:r>
            <a:endParaRPr lang="en-US" sz="1800" dirty="0"/>
          </a:p>
          <a:p>
            <a:r>
              <a:rPr lang="en-US" sz="1800" dirty="0"/>
              <a:t>?&gt;</a:t>
            </a:r>
            <a:endParaRPr lang="bg-BG" sz="1800" dirty="0"/>
          </a:p>
        </p:txBody>
      </p:sp>
      <p:sp>
        <p:nvSpPr>
          <p:cNvPr id="1126409" name="Rectangle 9"/>
          <p:cNvSpPr>
            <a:spLocks noChangeArrowheads="1"/>
          </p:cNvSpPr>
          <p:nvPr/>
        </p:nvSpPr>
        <p:spPr bwMode="auto">
          <a:xfrm>
            <a:off x="5651500" y="2924175"/>
            <a:ext cx="3024188" cy="1223963"/>
          </a:xfrm>
          <a:prstGeom prst="rect">
            <a:avLst/>
          </a:prstGeom>
          <a:noFill/>
          <a:ln w="9525" algn="ctr">
            <a:noFill/>
            <a:miter lim="800000"/>
            <a:headEnd/>
            <a:tailEnd/>
          </a:ln>
          <a:effectLst>
            <a:outerShdw dist="17961" dir="2700000" algn="ctr" rotWithShape="0">
              <a:srgbClr val="FFFFFF"/>
            </a:outerShdw>
          </a:effectLst>
        </p:spPr>
        <p:txBody>
          <a:bodyPr wrap="none" anchor="ctr"/>
          <a:lstStyle/>
          <a:p>
            <a:r>
              <a:rPr lang="en-US" sz="2000" dirty="0"/>
              <a:t>The PHP script receives </a:t>
            </a:r>
          </a:p>
          <a:p>
            <a:r>
              <a:rPr lang="en-US" sz="2000" dirty="0"/>
              <a:t>the data as </a:t>
            </a:r>
          </a:p>
          <a:p>
            <a:r>
              <a:rPr lang="en-US" sz="2000" dirty="0"/>
              <a:t>$_GET and $_POST </a:t>
            </a:r>
          </a:p>
          <a:p>
            <a:r>
              <a:rPr lang="en-US" sz="2000" dirty="0"/>
              <a:t>arrays and runs</a:t>
            </a:r>
            <a:endParaRPr lang="bg-BG" sz="2000" dirty="0"/>
          </a:p>
        </p:txBody>
      </p:sp>
      <p:sp>
        <p:nvSpPr>
          <p:cNvPr id="1126410" name="Line 10"/>
          <p:cNvSpPr>
            <a:spLocks noChangeShapeType="1"/>
          </p:cNvSpPr>
          <p:nvPr/>
        </p:nvSpPr>
        <p:spPr bwMode="auto">
          <a:xfrm>
            <a:off x="2339975" y="4148138"/>
            <a:ext cx="0" cy="793750"/>
          </a:xfrm>
          <a:prstGeom prst="line">
            <a:avLst/>
          </a:prstGeom>
          <a:noFill/>
          <a:ln w="9525">
            <a:solidFill>
              <a:schemeClr val="tx1"/>
            </a:solidFill>
            <a:round/>
            <a:headEnd/>
            <a:tailEnd type="triangle" w="med" len="med"/>
          </a:ln>
          <a:effectLst>
            <a:outerShdw dist="17961" dir="2700000" algn="ctr" rotWithShape="0">
              <a:srgbClr val="FFFFFF"/>
            </a:outerShdw>
          </a:effectLst>
        </p:spPr>
        <p:txBody>
          <a:bodyPr anchor="ctr"/>
          <a:lstStyle/>
          <a:p>
            <a:pPr>
              <a:defRPr/>
            </a:pPr>
            <a:endParaRPr lang="bg-BG">
              <a:effectLst>
                <a:outerShdw blurRad="38100" dist="38100" dir="2700000" algn="tl">
                  <a:srgbClr val="000000">
                    <a:alpha val="43137"/>
                  </a:srgbClr>
                </a:outerShdw>
              </a:effectLst>
              <a:latin typeface="Arial" charset="0"/>
            </a:endParaRPr>
          </a:p>
        </p:txBody>
      </p:sp>
      <p:sp>
        <p:nvSpPr>
          <p:cNvPr id="1126411" name="Rectangle 11"/>
          <p:cNvSpPr>
            <a:spLocks noChangeArrowheads="1"/>
          </p:cNvSpPr>
          <p:nvPr/>
        </p:nvSpPr>
        <p:spPr bwMode="auto">
          <a:xfrm>
            <a:off x="539750" y="5013325"/>
            <a:ext cx="4895850" cy="1008063"/>
          </a:xfrm>
          <a:prstGeom prst="rect">
            <a:avLst/>
          </a:prstGeom>
          <a:noFill/>
          <a:ln w="9525" algn="ctr">
            <a:solidFill>
              <a:schemeClr val="tx1"/>
            </a:solidFill>
            <a:miter lim="800000"/>
            <a:headEnd/>
            <a:tailEnd/>
          </a:ln>
          <a:effectLst>
            <a:outerShdw dist="17961" dir="2700000" algn="ctr" rotWithShape="0">
              <a:srgbClr val="FFFFFF"/>
            </a:outerShdw>
          </a:effectLst>
        </p:spPr>
        <p:txBody>
          <a:bodyPr wrap="none" lIns="90000" tIns="46800" rIns="90000" bIns="46800" anchor="ctr"/>
          <a:lstStyle/>
          <a:p>
            <a:r>
              <a:rPr lang="en-US" sz="1800" dirty="0"/>
              <a:t>…</a:t>
            </a:r>
          </a:p>
          <a:p>
            <a:r>
              <a:rPr lang="en-US" sz="1800" dirty="0"/>
              <a:t>&lt;body&gt;</a:t>
            </a:r>
          </a:p>
          <a:p>
            <a:r>
              <a:rPr lang="en-US" sz="1800" dirty="0"/>
              <a:t>Welcome Dimitar! </a:t>
            </a:r>
          </a:p>
          <a:p>
            <a:r>
              <a:rPr lang="en-US" sz="1800" dirty="0"/>
              <a:t>…</a:t>
            </a:r>
            <a:endParaRPr lang="bg-BG" sz="1800" dirty="0"/>
          </a:p>
        </p:txBody>
      </p:sp>
      <p:sp>
        <p:nvSpPr>
          <p:cNvPr id="1126412" name="Rectangle 12"/>
          <p:cNvSpPr>
            <a:spLocks noChangeArrowheads="1"/>
          </p:cNvSpPr>
          <p:nvPr/>
        </p:nvSpPr>
        <p:spPr bwMode="auto">
          <a:xfrm>
            <a:off x="5651500" y="4868863"/>
            <a:ext cx="3024188" cy="1223962"/>
          </a:xfrm>
          <a:prstGeom prst="rect">
            <a:avLst/>
          </a:prstGeom>
          <a:noFill/>
          <a:ln w="9525" algn="ctr">
            <a:noFill/>
            <a:miter lim="800000"/>
            <a:headEnd/>
            <a:tailEnd/>
          </a:ln>
          <a:effectLst>
            <a:outerShdw dist="17961" dir="2700000" algn="ctr" rotWithShape="0">
              <a:srgbClr val="FFFFFF"/>
            </a:outerShdw>
          </a:effectLst>
        </p:spPr>
        <p:txBody>
          <a:bodyPr wrap="none" anchor="ctr"/>
          <a:lstStyle/>
          <a:p>
            <a:r>
              <a:rPr lang="en-US" sz="2000" dirty="0"/>
              <a:t>Producing HTML that is</a:t>
            </a:r>
          </a:p>
          <a:p>
            <a:r>
              <a:rPr lang="en-US" sz="2000" dirty="0"/>
              <a:t>result of the user's </a:t>
            </a:r>
          </a:p>
          <a:p>
            <a:r>
              <a:rPr lang="en-US" sz="2000" dirty="0"/>
              <a:t>posted data</a:t>
            </a:r>
            <a:endParaRPr lang="bg-BG" sz="2000" dirty="0"/>
          </a:p>
        </p:txBody>
      </p:sp>
    </p:spTree>
    <p:extLst>
      <p:ext uri="{BB962C8B-B14F-4D97-AF65-F5344CB8AC3E}">
        <p14:creationId xmlns:p14="http://schemas.microsoft.com/office/powerpoint/2010/main" xmlns="" val="207085877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ctrTitle" idx="4294967295"/>
          </p:nvPr>
        </p:nvSpPr>
        <p:spPr>
          <a:xfrm>
            <a:off x="1187450" y="2827338"/>
            <a:ext cx="6480175" cy="579437"/>
          </a:xfrm>
          <a:prstGeom prst="rect">
            <a:avLst/>
          </a:prstGeom>
          <a:effectLst/>
        </p:spPr>
        <p:txBody>
          <a:bodyPr lIns="0" tIns="0" rIns="0" bIns="0" anchor="b">
            <a:spAutoFit/>
          </a:bodyPr>
          <a:lstStyle/>
          <a:p>
            <a:pPr marL="762000" indent="-762000" algn="ctr">
              <a:lnSpc>
                <a:spcPct val="95000"/>
              </a:lnSpc>
            </a:pPr>
            <a:r>
              <a:rPr lang="en-US" smtClean="0"/>
              <a:t>GET And POST</a:t>
            </a:r>
          </a:p>
        </p:txBody>
      </p:sp>
    </p:spTree>
    <p:extLst>
      <p:ext uri="{BB962C8B-B14F-4D97-AF65-F5344CB8AC3E}">
        <p14:creationId xmlns:p14="http://schemas.microsoft.com/office/powerpoint/2010/main" xmlns="" val="313122749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426" name="Rectangle 2"/>
          <p:cNvSpPr>
            <a:spLocks noGrp="1" noChangeArrowheads="1"/>
          </p:cNvSpPr>
          <p:nvPr>
            <p:ph type="title"/>
          </p:nvPr>
        </p:nvSpPr>
        <p:spPr/>
        <p:txBody>
          <a:bodyPr/>
          <a:lstStyle/>
          <a:p>
            <a:r>
              <a:rPr lang="en-US" smtClean="0"/>
              <a:t>$_POST and $_GET</a:t>
            </a:r>
            <a:endParaRPr lang="bg-BG" smtClean="0"/>
          </a:p>
        </p:txBody>
      </p:sp>
      <p:sp>
        <p:nvSpPr>
          <p:cNvPr id="1127427" name="Rectangle 3"/>
          <p:cNvSpPr>
            <a:spLocks noGrp="1" noChangeArrowheads="1"/>
          </p:cNvSpPr>
          <p:nvPr>
            <p:ph type="body" idx="1"/>
          </p:nvPr>
        </p:nvSpPr>
        <p:spPr/>
        <p:txBody>
          <a:bodyPr/>
          <a:lstStyle/>
          <a:p>
            <a:r>
              <a:rPr lang="en-US" smtClean="0"/>
              <a:t>PHP receives the data in the </a:t>
            </a:r>
            <a:r>
              <a:rPr lang="en-US" smtClean="0">
                <a:latin typeface="Courier New" pitchFamily="49" charset="0"/>
              </a:rPr>
              <a:t>$_GET</a:t>
            </a:r>
            <a:r>
              <a:rPr lang="en-US" smtClean="0"/>
              <a:t> and </a:t>
            </a:r>
            <a:r>
              <a:rPr lang="en-US" smtClean="0">
                <a:latin typeface="Courier New" pitchFamily="49" charset="0"/>
              </a:rPr>
              <a:t>$_POST</a:t>
            </a:r>
            <a:r>
              <a:rPr lang="en-US" smtClean="0"/>
              <a:t> arrays</a:t>
            </a:r>
          </a:p>
          <a:p>
            <a:pPr lvl="1"/>
            <a:r>
              <a:rPr lang="en-US" smtClean="0"/>
              <a:t>URL parameters go into the </a:t>
            </a:r>
            <a:r>
              <a:rPr lang="en-US" smtClean="0">
                <a:latin typeface="Courier New" pitchFamily="49" charset="0"/>
              </a:rPr>
              <a:t>$_GET</a:t>
            </a:r>
            <a:r>
              <a:rPr lang="en-US" smtClean="0"/>
              <a:t> array</a:t>
            </a:r>
          </a:p>
          <a:p>
            <a:pPr lvl="1"/>
            <a:r>
              <a:rPr lang="en-US" smtClean="0"/>
              <a:t>Data from forms with </a:t>
            </a:r>
            <a:r>
              <a:rPr lang="en-US" smtClean="0">
                <a:latin typeface="Courier New" pitchFamily="49" charset="0"/>
              </a:rPr>
              <a:t>method="post"</a:t>
            </a:r>
            <a:r>
              <a:rPr lang="en-US" smtClean="0"/>
              <a:t> do into the </a:t>
            </a:r>
            <a:r>
              <a:rPr lang="en-US" smtClean="0">
                <a:latin typeface="Courier New" pitchFamily="49" charset="0"/>
              </a:rPr>
              <a:t>$_POST</a:t>
            </a:r>
            <a:r>
              <a:rPr lang="en-US" smtClean="0"/>
              <a:t> array</a:t>
            </a:r>
          </a:p>
          <a:p>
            <a:pPr lvl="2"/>
            <a:r>
              <a:rPr lang="en-US" smtClean="0"/>
              <a:t>The request method is post</a:t>
            </a:r>
          </a:p>
          <a:p>
            <a:pPr lvl="2"/>
            <a:r>
              <a:rPr lang="en-US" smtClean="0"/>
              <a:t>We can check what is the current request method in the </a:t>
            </a:r>
            <a:r>
              <a:rPr lang="en-US" smtClean="0">
                <a:latin typeface="Courier New" pitchFamily="49" charset="0"/>
              </a:rPr>
              <a:t>$_SERVER</a:t>
            </a:r>
            <a:r>
              <a:rPr lang="en-US" smtClean="0"/>
              <a:t> array</a:t>
            </a:r>
          </a:p>
          <a:p>
            <a:pPr lvl="1"/>
            <a:r>
              <a:rPr lang="en-US" smtClean="0"/>
              <a:t>Both arrays are global and can be used as any other array</a:t>
            </a:r>
            <a:endParaRPr lang="bg-BG" smtClean="0"/>
          </a:p>
        </p:txBody>
      </p:sp>
    </p:spTree>
    <p:extLst>
      <p:ext uri="{BB962C8B-B14F-4D97-AF65-F5344CB8AC3E}">
        <p14:creationId xmlns:p14="http://schemas.microsoft.com/office/powerpoint/2010/main" xmlns="" val="288868154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2116</TotalTime>
  <Words>7804</Words>
  <Application>Microsoft Office PowerPoint</Application>
  <PresentationFormat>On-screen Show (4:3)</PresentationFormat>
  <Paragraphs>1617</Paragraphs>
  <Slides>196</Slides>
  <Notes>35</Notes>
  <HiddenSlides>0</HiddenSlides>
  <MMClips>0</MMClips>
  <ScaleCrop>false</ScaleCrop>
  <HeadingPairs>
    <vt:vector size="4" baseType="variant">
      <vt:variant>
        <vt:lpstr>Theme</vt:lpstr>
      </vt:variant>
      <vt:variant>
        <vt:i4>1</vt:i4>
      </vt:variant>
      <vt:variant>
        <vt:lpstr>Slide Titles</vt:lpstr>
      </vt:variant>
      <vt:variant>
        <vt:i4>196</vt:i4>
      </vt:variant>
    </vt:vector>
  </HeadingPairs>
  <TitlesOfParts>
    <vt:vector size="197" baseType="lpstr">
      <vt:lpstr>Telerik Academy</vt:lpstr>
      <vt:lpstr>PHP Basics</vt:lpstr>
      <vt:lpstr>Contents</vt:lpstr>
      <vt:lpstr>What are PHP and Web Server?</vt:lpstr>
      <vt:lpstr>What is PHP?</vt:lpstr>
      <vt:lpstr>What is web server?</vt:lpstr>
      <vt:lpstr>Web applications</vt:lpstr>
      <vt:lpstr>Web applications</vt:lpstr>
      <vt:lpstr>Web application lifecycle</vt:lpstr>
      <vt:lpstr>Hello PHP</vt:lpstr>
      <vt:lpstr>Hello PHP – Where to place it ?</vt:lpstr>
      <vt:lpstr>Hello PHP</vt:lpstr>
      <vt:lpstr>Syntax</vt:lpstr>
      <vt:lpstr>PHP Syntax</vt:lpstr>
      <vt:lpstr>PHP Syntax (2)</vt:lpstr>
      <vt:lpstr>PHP Syntax (3)</vt:lpstr>
      <vt:lpstr>Variables</vt:lpstr>
      <vt:lpstr>PHP Variables</vt:lpstr>
      <vt:lpstr>PHP Variable Types</vt:lpstr>
      <vt:lpstr>PHP Strings</vt:lpstr>
      <vt:lpstr>PHP Arrays (2)</vt:lpstr>
      <vt:lpstr>PHP Arrays (3)</vt:lpstr>
      <vt:lpstr>PHP Arrays  (4)</vt:lpstr>
      <vt:lpstr>PHP NULL Value</vt:lpstr>
      <vt:lpstr>PHP Types</vt:lpstr>
      <vt:lpstr>PHP Basic Expressions</vt:lpstr>
      <vt:lpstr>PHP Basic Expressions (2)</vt:lpstr>
      <vt:lpstr>PHP Constants</vt:lpstr>
      <vt:lpstr>Basic Functions</vt:lpstr>
      <vt:lpstr>Phpinfo</vt:lpstr>
      <vt:lpstr>Some Basic Functions</vt:lpstr>
      <vt:lpstr>Basic Functions</vt:lpstr>
      <vt:lpstr>Predefined Variables</vt:lpstr>
      <vt:lpstr>Predefined Variables</vt:lpstr>
      <vt:lpstr>Predefined Variables (2)</vt:lpstr>
      <vt:lpstr>Predefined Variables (3)</vt:lpstr>
      <vt:lpstr>Variable variables</vt:lpstr>
      <vt:lpstr>Predefined Variables</vt:lpstr>
      <vt:lpstr>Variables in strings</vt:lpstr>
      <vt:lpstr>Heredoc syntax</vt:lpstr>
      <vt:lpstr>Advantages and Disadvantages</vt:lpstr>
      <vt:lpstr>Advantages and disadvantages</vt:lpstr>
      <vt:lpstr>What is WAMP?</vt:lpstr>
      <vt:lpstr>Benefits of WAMP</vt:lpstr>
      <vt:lpstr>Download &amp; Install</vt:lpstr>
      <vt:lpstr>To Install WAMP</vt:lpstr>
      <vt:lpstr>WAMP Control Panel</vt:lpstr>
      <vt:lpstr>To Run WAMP</vt:lpstr>
      <vt:lpstr>Problem #1 – Collision with Skype</vt:lpstr>
      <vt:lpstr>Problem #2 – Collisions with other HTTP Servers</vt:lpstr>
      <vt:lpstr>Webroot directory</vt:lpstr>
      <vt:lpstr>WAMP Directories</vt:lpstr>
      <vt:lpstr>WAMP Directories (2)</vt:lpstr>
      <vt:lpstr>Configurations</vt:lpstr>
      <vt:lpstr>WAMP Configurations</vt:lpstr>
      <vt:lpstr>Uninstalling</vt:lpstr>
      <vt:lpstr>Loops</vt:lpstr>
      <vt:lpstr>The while Structure</vt:lpstr>
      <vt:lpstr>do… while Structure</vt:lpstr>
      <vt:lpstr>for Cycle</vt:lpstr>
      <vt:lpstr>foreach </vt:lpstr>
      <vt:lpstr>foreach and Associative Arrays</vt:lpstr>
      <vt:lpstr>foreach</vt:lpstr>
      <vt:lpstr>break and continue</vt:lpstr>
      <vt:lpstr>Conditional Statements</vt:lpstr>
      <vt:lpstr>Conditional Statements - if</vt:lpstr>
      <vt:lpstr>If - else</vt:lpstr>
      <vt:lpstr>if - elseif</vt:lpstr>
      <vt:lpstr>Switch</vt:lpstr>
      <vt:lpstr>Switch (2)</vt:lpstr>
      <vt:lpstr>Switch (3)</vt:lpstr>
      <vt:lpstr>Switch (4)</vt:lpstr>
      <vt:lpstr>Switch (5)</vt:lpstr>
      <vt:lpstr>Switch (6)</vt:lpstr>
      <vt:lpstr>Ternary Operator</vt:lpstr>
      <vt:lpstr>Ternary Operator</vt:lpstr>
      <vt:lpstr>Functions</vt:lpstr>
      <vt:lpstr>Functions</vt:lpstr>
      <vt:lpstr>Functions parameters</vt:lpstr>
      <vt:lpstr>Functions Parameters (2)</vt:lpstr>
      <vt:lpstr>Function Parameters (3)</vt:lpstr>
      <vt:lpstr>Function Return Values</vt:lpstr>
      <vt:lpstr>Function Return Values (2)</vt:lpstr>
      <vt:lpstr>Variable Functions</vt:lpstr>
      <vt:lpstr>Few Notes on Functions</vt:lpstr>
      <vt:lpstr>Include and Require</vt:lpstr>
      <vt:lpstr>Include and Require</vt:lpstr>
      <vt:lpstr>include_once and require_once</vt:lpstr>
      <vt:lpstr>Include</vt:lpstr>
      <vt:lpstr>Variables Scope</vt:lpstr>
      <vt:lpstr>Variables scope</vt:lpstr>
      <vt:lpstr>The Global Keyword</vt:lpstr>
      <vt:lpstr>Loops and Variable Scope</vt:lpstr>
      <vt:lpstr>Note on Brackets</vt:lpstr>
      <vt:lpstr>Contents</vt:lpstr>
      <vt:lpstr>HTML Forms</vt:lpstr>
      <vt:lpstr>HTML Forms</vt:lpstr>
      <vt:lpstr>How Does It Work</vt:lpstr>
      <vt:lpstr>GET And POST</vt:lpstr>
      <vt:lpstr>$_POST and $_GET</vt:lpstr>
      <vt:lpstr>$_POST</vt:lpstr>
      <vt:lpstr>POST</vt:lpstr>
      <vt:lpstr>$_GET</vt:lpstr>
      <vt:lpstr>GET</vt:lpstr>
      <vt:lpstr>$_POST Versus $_GET</vt:lpstr>
      <vt:lpstr>Determine The Request Type</vt:lpstr>
      <vt:lpstr>Full Form</vt:lpstr>
      <vt:lpstr>Escaping User Input</vt:lpstr>
      <vt:lpstr>Escaping User Input</vt:lpstr>
      <vt:lpstr>Escaping User Input (2)</vt:lpstr>
      <vt:lpstr>Escaping</vt:lpstr>
      <vt:lpstr>Types Juggling</vt:lpstr>
      <vt:lpstr>Types Juggling (2)</vt:lpstr>
      <vt:lpstr>Types Juggling</vt:lpstr>
      <vt:lpstr>Types Casting</vt:lpstr>
      <vt:lpstr>Escaping Strings</vt:lpstr>
      <vt:lpstr>Escaping User Input</vt:lpstr>
      <vt:lpstr>Escaping User Input (2)</vt:lpstr>
      <vt:lpstr>Escaping User Input (3)</vt:lpstr>
      <vt:lpstr>Escaping User Input (4)</vt:lpstr>
      <vt:lpstr>Files</vt:lpstr>
      <vt:lpstr>Reading files</vt:lpstr>
      <vt:lpstr>Web Applications</vt:lpstr>
      <vt:lpstr>MVC (Model- View-Controller)</vt:lpstr>
      <vt:lpstr>Model-View-Controller (MVC)</vt:lpstr>
      <vt:lpstr>MVC Architecture Blueprint</vt:lpstr>
      <vt:lpstr>MVC-Based Frameworks</vt:lpstr>
      <vt:lpstr>Object-Oriented Programming with PHP</vt:lpstr>
      <vt:lpstr>Summary</vt:lpstr>
      <vt:lpstr>Classes and Objects</vt:lpstr>
      <vt:lpstr>Classes in PHP (2)</vt:lpstr>
      <vt:lpstr>Constructors</vt:lpstr>
      <vt:lpstr>Properties</vt:lpstr>
      <vt:lpstr>Class Constants Example</vt:lpstr>
      <vt:lpstr>SQL and MySQL</vt:lpstr>
      <vt:lpstr>Contents</vt:lpstr>
      <vt:lpstr>What is Database?</vt:lpstr>
      <vt:lpstr>What is database?</vt:lpstr>
      <vt:lpstr>What is SQL?</vt:lpstr>
      <vt:lpstr>Communication</vt:lpstr>
      <vt:lpstr>SQL</vt:lpstr>
      <vt:lpstr>Keys and Table Relations</vt:lpstr>
      <vt:lpstr>Keys and Table Relations</vt:lpstr>
      <vt:lpstr>Keys and Table Relations (2)</vt:lpstr>
      <vt:lpstr>Types of Relations</vt:lpstr>
      <vt:lpstr>Fields Properties</vt:lpstr>
      <vt:lpstr>Fields Properties (2)</vt:lpstr>
      <vt:lpstr>Data Manipulation Language</vt:lpstr>
      <vt:lpstr>Select Query</vt:lpstr>
      <vt:lpstr>Select Query (2)</vt:lpstr>
      <vt:lpstr>Selecting all Fields</vt:lpstr>
      <vt:lpstr>Selecting Fields</vt:lpstr>
      <vt:lpstr>Filtering Rows</vt:lpstr>
      <vt:lpstr>Filtering Rows</vt:lpstr>
      <vt:lpstr>The null Value</vt:lpstr>
      <vt:lpstr>Strings</vt:lpstr>
      <vt:lpstr>Arithmetic Operations</vt:lpstr>
      <vt:lpstr>String Operations</vt:lpstr>
      <vt:lpstr>Inserting Data Into Table</vt:lpstr>
      <vt:lpstr>Modifying Data</vt:lpstr>
      <vt:lpstr>Deleting Data</vt:lpstr>
      <vt:lpstr>Aggregate Functions</vt:lpstr>
      <vt:lpstr>Aggregate Functions</vt:lpstr>
      <vt:lpstr>Aggregate Functions (2)</vt:lpstr>
      <vt:lpstr>Examples</vt:lpstr>
      <vt:lpstr>Examples (2)</vt:lpstr>
      <vt:lpstr>Examples (3)</vt:lpstr>
      <vt:lpstr>Aggregating and null</vt:lpstr>
      <vt:lpstr>Nested Queries</vt:lpstr>
      <vt:lpstr>Nested Queries</vt:lpstr>
      <vt:lpstr>Operator Exists</vt:lpstr>
      <vt:lpstr>Operator Exists</vt:lpstr>
      <vt:lpstr>MySQL</vt:lpstr>
      <vt:lpstr>PHP Best Practices</vt:lpstr>
      <vt:lpstr>Summary</vt:lpstr>
      <vt:lpstr>Writing conventions</vt:lpstr>
      <vt:lpstr>Writing conventions (2)</vt:lpstr>
      <vt:lpstr>Type safe coding</vt:lpstr>
      <vt:lpstr>Short open tags</vt:lpstr>
      <vt:lpstr>Source Documentation</vt:lpstr>
      <vt:lpstr>Source Documentation (2)</vt:lpstr>
      <vt:lpstr>Source Documentation (3)</vt:lpstr>
      <vt:lpstr>Source Documentation (4)</vt:lpstr>
      <vt:lpstr>Security</vt:lpstr>
      <vt:lpstr>Security (2)</vt:lpstr>
      <vt:lpstr>Security (3)</vt:lpstr>
      <vt:lpstr>Security (4)</vt:lpstr>
      <vt:lpstr>Performance</vt:lpstr>
      <vt:lpstr>Performance (2)</vt:lpstr>
      <vt:lpstr>Performance (3)</vt:lpstr>
      <vt:lpstr>Performance (4)</vt:lpstr>
      <vt:lpstr>Performance (5)</vt:lpstr>
      <vt:lpstr>Performance (6)</vt:lpstr>
      <vt:lpstr>Deployment</vt:lpstr>
      <vt:lpstr>Deployment (2)</vt:lpstr>
      <vt:lpstr>PHP Best Practices</vt:lpstr>
      <vt:lpstr>Free Trainings @ Telerik Academy</vt:lpstr>
    </vt:vector>
  </TitlesOfParts>
  <Company>Telerik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 Basics</dc:title>
  <dc:subject>PHP &amp; MySQL Web Development</dc:subject>
  <dc:creator>Radoslav Georgiev</dc:creator>
  <cp:keywords>telerik software academy, free courses for developers, PHP, SQL, MySQL, databases, web technologies, web development, web server, CGI, script, application, HTML, werbroot, directory, syntax, heredoc, statement, variable, type, array, string, OOP, object, expression, constant, function</cp:keywords>
  <dc:description>Basic concepts about PHP
Telerik Software Academy: http://academy.telerik.com/school-academy/meetings/details/2011/10/11/php-school-academy-meeting
The website and all video materials are in Bulgarian.
What are PHP, CGI and Web Server?; Web applications; PHP Syntax; Variables, variable types; Basic functions; Some predefined variables; Strings escaping; PHP – advantages and disadvantages;</dc:description>
  <cp:lastModifiedBy>mpeshev</cp:lastModifiedBy>
  <cp:revision>356</cp:revision>
  <dcterms:created xsi:type="dcterms:W3CDTF">2007-12-08T16:03:35Z</dcterms:created>
  <dcterms:modified xsi:type="dcterms:W3CDTF">2013-04-03T18:35:06Z</dcterms:modified>
  <cp:category>PHP</cp:category>
</cp:coreProperties>
</file>