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Default Extension="wdp" ContentType="image/vnd.ms-photo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9"/>
  </p:notesMasterIdLst>
  <p:handoutMasterIdLst>
    <p:handoutMasterId r:id="rId30"/>
  </p:handoutMasterIdLst>
  <p:sldIdLst>
    <p:sldId id="256" r:id="rId2"/>
    <p:sldId id="258" r:id="rId3"/>
    <p:sldId id="259" r:id="rId4"/>
    <p:sldId id="260" r:id="rId5"/>
    <p:sldId id="300" r:id="rId6"/>
    <p:sldId id="301" r:id="rId7"/>
    <p:sldId id="261" r:id="rId8"/>
    <p:sldId id="302" r:id="rId9"/>
    <p:sldId id="303" r:id="rId10"/>
    <p:sldId id="304" r:id="rId11"/>
    <p:sldId id="305" r:id="rId12"/>
    <p:sldId id="306" r:id="rId13"/>
    <p:sldId id="307" r:id="rId14"/>
    <p:sldId id="308" r:id="rId15"/>
    <p:sldId id="309" r:id="rId16"/>
    <p:sldId id="310" r:id="rId17"/>
    <p:sldId id="311" r:id="rId18"/>
    <p:sldId id="312" r:id="rId19"/>
    <p:sldId id="313" r:id="rId20"/>
    <p:sldId id="314" r:id="rId21"/>
    <p:sldId id="285" r:id="rId22"/>
    <p:sldId id="286" r:id="rId23"/>
    <p:sldId id="315" r:id="rId24"/>
    <p:sldId id="316" r:id="rId25"/>
    <p:sldId id="318" r:id="rId26"/>
    <p:sldId id="319" r:id="rId27"/>
    <p:sldId id="321" r:id="rId28"/>
  </p:sldIdLst>
  <p:sldSz cx="9144000" cy="6858000" type="screen4x3"/>
  <p:notesSz cx="6881813" cy="9296400"/>
  <p:custDataLst>
    <p:tags r:id="rId31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9BCC00"/>
    <a:srgbClr val="9ED000"/>
    <a:srgbClr val="F4FCD8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91" autoAdjust="0"/>
    <p:restoredTop sz="94421" autoAdjust="0"/>
  </p:normalViewPr>
  <p:slideViewPr>
    <p:cSldViewPr>
      <p:cViewPr>
        <p:scale>
          <a:sx n="75" d="100"/>
          <a:sy n="75" d="100"/>
        </p:scale>
        <p:origin x="-1158" y="1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3/14/2013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3/14/2013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prohibited.(c) 2006 National Academy for Software Development - http://academy.devbg.org*</a:t>
            </a:r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391124-9C38-4662-B4C0-C39776F8FB61}" type="slidenum">
              <a:rPr lang="en-US"/>
              <a:pPr/>
              <a:t>3</a:t>
            </a:fld>
            <a:r>
              <a:rPr lang="en-US" dirty="0"/>
              <a:t>##</a:t>
            </a:r>
          </a:p>
        </p:txBody>
      </p:sp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3252" name="Rectangle 6"/>
          <p:cNvSpPr txBox="1">
            <a:spLocks noGrp="1" noChangeArrowheads="1"/>
          </p:cNvSpPr>
          <p:nvPr/>
        </p:nvSpPr>
        <p:spPr bwMode="auto">
          <a:xfrm>
            <a:off x="1" y="8832085"/>
            <a:ext cx="2982324" cy="46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257" tIns="0" rIns="19257" bIns="0" anchor="b"/>
          <a:lstStyle/>
          <a:p>
            <a:pPr defTabSz="924527"/>
            <a:r>
              <a:rPr lang="en-US" sz="1000" i="1" dirty="0">
                <a:solidFill>
                  <a:schemeClr val="tx1"/>
                </a:solidFill>
              </a:rPr>
              <a:t>(c) 2006 National Academy for Software Development - http://academy.devbg.org*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3253" name="Rectangle 7"/>
          <p:cNvSpPr txBox="1">
            <a:spLocks noGrp="1" noChangeArrowheads="1"/>
          </p:cNvSpPr>
          <p:nvPr/>
        </p:nvSpPr>
        <p:spPr bwMode="auto">
          <a:xfrm>
            <a:off x="3899489" y="8832085"/>
            <a:ext cx="2982324" cy="46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257" tIns="0" rIns="19257" bIns="0" anchor="b"/>
          <a:lstStyle/>
          <a:p>
            <a:pPr algn="r" defTabSz="924527"/>
            <a:fld id="{D3AC7A74-A83C-4B2C-9B12-9C57A3BA2667}" type="slidenum">
              <a:rPr lang="en-US" sz="1000" i="1">
                <a:solidFill>
                  <a:schemeClr val="tx1"/>
                </a:solidFill>
              </a:rPr>
              <a:pPr algn="r" defTabSz="924527"/>
              <a:t>3</a:t>
            </a:fld>
            <a:r>
              <a:rPr lang="en-US" sz="1000" i="1" dirty="0">
                <a:solidFill>
                  <a:schemeClr val="tx1"/>
                </a:solidFill>
              </a:rPr>
              <a:t>##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32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xmlns="" val="13165565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prohibited.(c) 2006 National Academy for Software Development - http://academy.devbg.org*</a:t>
            </a:r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391124-9C38-4662-B4C0-C39776F8FB61}" type="slidenum">
              <a:rPr lang="en-US"/>
              <a:pPr/>
              <a:t>5</a:t>
            </a:fld>
            <a:r>
              <a:rPr lang="en-US" dirty="0"/>
              <a:t>##</a:t>
            </a:r>
          </a:p>
        </p:txBody>
      </p:sp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3252" name="Rectangle 6"/>
          <p:cNvSpPr txBox="1">
            <a:spLocks noGrp="1" noChangeArrowheads="1"/>
          </p:cNvSpPr>
          <p:nvPr/>
        </p:nvSpPr>
        <p:spPr bwMode="auto">
          <a:xfrm>
            <a:off x="1" y="8832085"/>
            <a:ext cx="2982324" cy="46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257" tIns="0" rIns="19257" bIns="0" anchor="b"/>
          <a:lstStyle/>
          <a:p>
            <a:pPr defTabSz="924527"/>
            <a:r>
              <a:rPr lang="en-US" sz="1000" i="1" dirty="0">
                <a:solidFill>
                  <a:schemeClr val="tx1"/>
                </a:solidFill>
              </a:rPr>
              <a:t>(c) 2006 National Academy for Software Development - http://academy.devbg.org*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3253" name="Rectangle 7"/>
          <p:cNvSpPr txBox="1">
            <a:spLocks noGrp="1" noChangeArrowheads="1"/>
          </p:cNvSpPr>
          <p:nvPr/>
        </p:nvSpPr>
        <p:spPr bwMode="auto">
          <a:xfrm>
            <a:off x="3899489" y="8832085"/>
            <a:ext cx="2982324" cy="46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257" tIns="0" rIns="19257" bIns="0" anchor="b"/>
          <a:lstStyle/>
          <a:p>
            <a:pPr algn="r" defTabSz="924527"/>
            <a:fld id="{D3AC7A74-A83C-4B2C-9B12-9C57A3BA2667}" type="slidenum">
              <a:rPr lang="en-US" sz="1000" i="1">
                <a:solidFill>
                  <a:schemeClr val="tx1"/>
                </a:solidFill>
              </a:rPr>
              <a:pPr algn="r" defTabSz="924527"/>
              <a:t>5</a:t>
            </a:fld>
            <a:r>
              <a:rPr lang="en-US" sz="1000" i="1" dirty="0">
                <a:solidFill>
                  <a:schemeClr val="tx1"/>
                </a:solidFill>
              </a:rPr>
              <a:t>##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32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xmlns="" val="13165565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prohibited.(c) 2006 National Academy for Software Development - http://academy.devbg.org*</a:t>
            </a:r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391124-9C38-4662-B4C0-C39776F8FB61}" type="slidenum">
              <a:rPr lang="en-US"/>
              <a:pPr/>
              <a:t>6</a:t>
            </a:fld>
            <a:r>
              <a:rPr lang="en-US" dirty="0"/>
              <a:t>##</a:t>
            </a:r>
          </a:p>
        </p:txBody>
      </p:sp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3252" name="Rectangle 6"/>
          <p:cNvSpPr txBox="1">
            <a:spLocks noGrp="1" noChangeArrowheads="1"/>
          </p:cNvSpPr>
          <p:nvPr/>
        </p:nvSpPr>
        <p:spPr bwMode="auto">
          <a:xfrm>
            <a:off x="1" y="8832085"/>
            <a:ext cx="2982324" cy="46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257" tIns="0" rIns="19257" bIns="0" anchor="b"/>
          <a:lstStyle/>
          <a:p>
            <a:pPr defTabSz="924527"/>
            <a:r>
              <a:rPr lang="en-US" sz="1000" i="1" dirty="0">
                <a:solidFill>
                  <a:schemeClr val="tx1"/>
                </a:solidFill>
              </a:rPr>
              <a:t>(c) 2006 National Academy for Software Development - http://academy.devbg.org*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3253" name="Rectangle 7"/>
          <p:cNvSpPr txBox="1">
            <a:spLocks noGrp="1" noChangeArrowheads="1"/>
          </p:cNvSpPr>
          <p:nvPr/>
        </p:nvSpPr>
        <p:spPr bwMode="auto">
          <a:xfrm>
            <a:off x="3899489" y="8832085"/>
            <a:ext cx="2982324" cy="46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257" tIns="0" rIns="19257" bIns="0" anchor="b"/>
          <a:lstStyle/>
          <a:p>
            <a:pPr algn="r" defTabSz="924527"/>
            <a:fld id="{D3AC7A74-A83C-4B2C-9B12-9C57A3BA2667}" type="slidenum">
              <a:rPr lang="en-US" sz="1000" i="1">
                <a:solidFill>
                  <a:schemeClr val="tx1"/>
                </a:solidFill>
              </a:rPr>
              <a:pPr algn="r" defTabSz="924527"/>
              <a:t>6</a:t>
            </a:fld>
            <a:r>
              <a:rPr lang="en-US" sz="1000" i="1" dirty="0">
                <a:solidFill>
                  <a:schemeClr val="tx1"/>
                </a:solidFill>
              </a:rPr>
              <a:t>##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32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xmlns="" val="13165565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prohibited.(c) 2006 National Academy for Software Development - http://academy.devbg.org*</a:t>
            </a:r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391124-9C38-4662-B4C0-C39776F8FB61}" type="slidenum">
              <a:rPr lang="en-US"/>
              <a:pPr/>
              <a:t>10</a:t>
            </a:fld>
            <a:r>
              <a:rPr lang="en-US" dirty="0"/>
              <a:t>##</a:t>
            </a:r>
          </a:p>
        </p:txBody>
      </p:sp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3252" name="Rectangle 6"/>
          <p:cNvSpPr txBox="1">
            <a:spLocks noGrp="1" noChangeArrowheads="1"/>
          </p:cNvSpPr>
          <p:nvPr/>
        </p:nvSpPr>
        <p:spPr bwMode="auto">
          <a:xfrm>
            <a:off x="1" y="8832085"/>
            <a:ext cx="2982324" cy="46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257" tIns="0" rIns="19257" bIns="0" anchor="b"/>
          <a:lstStyle/>
          <a:p>
            <a:pPr defTabSz="924527"/>
            <a:r>
              <a:rPr lang="en-US" sz="1000" i="1" dirty="0">
                <a:solidFill>
                  <a:schemeClr val="tx1"/>
                </a:solidFill>
              </a:rPr>
              <a:t>(c) 2006 National Academy for Software Development - http://academy.devbg.org*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3253" name="Rectangle 7"/>
          <p:cNvSpPr txBox="1">
            <a:spLocks noGrp="1" noChangeArrowheads="1"/>
          </p:cNvSpPr>
          <p:nvPr/>
        </p:nvSpPr>
        <p:spPr bwMode="auto">
          <a:xfrm>
            <a:off x="3899489" y="8832085"/>
            <a:ext cx="2982324" cy="46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257" tIns="0" rIns="19257" bIns="0" anchor="b"/>
          <a:lstStyle/>
          <a:p>
            <a:pPr algn="r" defTabSz="924527"/>
            <a:fld id="{D3AC7A74-A83C-4B2C-9B12-9C57A3BA2667}" type="slidenum">
              <a:rPr lang="en-US" sz="1000" i="1">
                <a:solidFill>
                  <a:schemeClr val="tx1"/>
                </a:solidFill>
              </a:rPr>
              <a:pPr algn="r" defTabSz="924527"/>
              <a:t>10</a:t>
            </a:fld>
            <a:r>
              <a:rPr lang="en-US" sz="1000" i="1" dirty="0">
                <a:solidFill>
                  <a:schemeClr val="tx1"/>
                </a:solidFill>
              </a:rPr>
              <a:t>##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32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xmlns="" val="13165565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prohibited.(c) 2006 National Academy for Software Development - http://academy.devbg.org*</a:t>
            </a:r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391124-9C38-4662-B4C0-C39776F8FB61}" type="slidenum">
              <a:rPr lang="en-US"/>
              <a:pPr/>
              <a:t>12</a:t>
            </a:fld>
            <a:r>
              <a:rPr lang="en-US" dirty="0"/>
              <a:t>##</a:t>
            </a:r>
          </a:p>
        </p:txBody>
      </p:sp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3252" name="Rectangle 6"/>
          <p:cNvSpPr txBox="1">
            <a:spLocks noGrp="1" noChangeArrowheads="1"/>
          </p:cNvSpPr>
          <p:nvPr/>
        </p:nvSpPr>
        <p:spPr bwMode="auto">
          <a:xfrm>
            <a:off x="1" y="8832085"/>
            <a:ext cx="2982324" cy="46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257" tIns="0" rIns="19257" bIns="0" anchor="b"/>
          <a:lstStyle/>
          <a:p>
            <a:pPr defTabSz="924527"/>
            <a:r>
              <a:rPr lang="en-US" sz="1000" i="1" dirty="0">
                <a:solidFill>
                  <a:schemeClr val="tx1"/>
                </a:solidFill>
              </a:rPr>
              <a:t>(c) 2006 National Academy for Software Development - http://academy.devbg.org*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3253" name="Rectangle 7"/>
          <p:cNvSpPr txBox="1">
            <a:spLocks noGrp="1" noChangeArrowheads="1"/>
          </p:cNvSpPr>
          <p:nvPr/>
        </p:nvSpPr>
        <p:spPr bwMode="auto">
          <a:xfrm>
            <a:off x="3899489" y="8832085"/>
            <a:ext cx="2982324" cy="46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257" tIns="0" rIns="19257" bIns="0" anchor="b"/>
          <a:lstStyle/>
          <a:p>
            <a:pPr algn="r" defTabSz="924527"/>
            <a:fld id="{D3AC7A74-A83C-4B2C-9B12-9C57A3BA2667}" type="slidenum">
              <a:rPr lang="en-US" sz="1000" i="1">
                <a:solidFill>
                  <a:schemeClr val="tx1"/>
                </a:solidFill>
              </a:rPr>
              <a:pPr algn="r" defTabSz="924527"/>
              <a:t>12</a:t>
            </a:fld>
            <a:r>
              <a:rPr lang="en-US" sz="1000" i="1" dirty="0">
                <a:solidFill>
                  <a:schemeClr val="tx1"/>
                </a:solidFill>
              </a:rPr>
              <a:t>##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32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xmlns="" val="13165565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prohibited.(c) 2006 National Academy for Software Development - http://academy.devbg.org*</a:t>
            </a:r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391124-9C38-4662-B4C0-C39776F8FB61}" type="slidenum">
              <a:rPr lang="en-US"/>
              <a:pPr/>
              <a:t>14</a:t>
            </a:fld>
            <a:r>
              <a:rPr lang="en-US" dirty="0"/>
              <a:t>##</a:t>
            </a:r>
          </a:p>
        </p:txBody>
      </p:sp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3252" name="Rectangle 6"/>
          <p:cNvSpPr txBox="1">
            <a:spLocks noGrp="1" noChangeArrowheads="1"/>
          </p:cNvSpPr>
          <p:nvPr/>
        </p:nvSpPr>
        <p:spPr bwMode="auto">
          <a:xfrm>
            <a:off x="1" y="8832085"/>
            <a:ext cx="2982324" cy="46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257" tIns="0" rIns="19257" bIns="0" anchor="b"/>
          <a:lstStyle/>
          <a:p>
            <a:pPr defTabSz="924527"/>
            <a:r>
              <a:rPr lang="en-US" sz="1000" i="1" dirty="0">
                <a:solidFill>
                  <a:schemeClr val="tx1"/>
                </a:solidFill>
              </a:rPr>
              <a:t>(c) 2006 National Academy for Software Development - http://academy.devbg.org*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3253" name="Rectangle 7"/>
          <p:cNvSpPr txBox="1">
            <a:spLocks noGrp="1" noChangeArrowheads="1"/>
          </p:cNvSpPr>
          <p:nvPr/>
        </p:nvSpPr>
        <p:spPr bwMode="auto">
          <a:xfrm>
            <a:off x="3899489" y="8832085"/>
            <a:ext cx="2982324" cy="46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257" tIns="0" rIns="19257" bIns="0" anchor="b"/>
          <a:lstStyle/>
          <a:p>
            <a:pPr algn="r" defTabSz="924527"/>
            <a:fld id="{D3AC7A74-A83C-4B2C-9B12-9C57A3BA2667}" type="slidenum">
              <a:rPr lang="en-US" sz="1000" i="1">
                <a:solidFill>
                  <a:schemeClr val="tx1"/>
                </a:solidFill>
              </a:rPr>
              <a:pPr algn="r" defTabSz="924527"/>
              <a:t>14</a:t>
            </a:fld>
            <a:r>
              <a:rPr lang="en-US" sz="1000" i="1" dirty="0">
                <a:solidFill>
                  <a:schemeClr val="tx1"/>
                </a:solidFill>
              </a:rPr>
              <a:t>##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32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xmlns="" val="13165565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prohibited.(c) 2006 National Academy for Software Development - http://academy.devbg.org*</a:t>
            </a:r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391124-9C38-4662-B4C0-C39776F8FB61}" type="slidenum">
              <a:rPr lang="en-US"/>
              <a:pPr/>
              <a:t>16</a:t>
            </a:fld>
            <a:r>
              <a:rPr lang="en-US" dirty="0"/>
              <a:t>##</a:t>
            </a:r>
          </a:p>
        </p:txBody>
      </p:sp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3252" name="Rectangle 6"/>
          <p:cNvSpPr txBox="1">
            <a:spLocks noGrp="1" noChangeArrowheads="1"/>
          </p:cNvSpPr>
          <p:nvPr/>
        </p:nvSpPr>
        <p:spPr bwMode="auto">
          <a:xfrm>
            <a:off x="1" y="8832085"/>
            <a:ext cx="2982324" cy="46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257" tIns="0" rIns="19257" bIns="0" anchor="b"/>
          <a:lstStyle/>
          <a:p>
            <a:pPr defTabSz="924527"/>
            <a:r>
              <a:rPr lang="en-US" sz="1000" i="1" dirty="0">
                <a:solidFill>
                  <a:schemeClr val="tx1"/>
                </a:solidFill>
              </a:rPr>
              <a:t>(c) 2006 National Academy for Software Development - http://academy.devbg.org*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3253" name="Rectangle 7"/>
          <p:cNvSpPr txBox="1">
            <a:spLocks noGrp="1" noChangeArrowheads="1"/>
          </p:cNvSpPr>
          <p:nvPr/>
        </p:nvSpPr>
        <p:spPr bwMode="auto">
          <a:xfrm>
            <a:off x="3899489" y="8832085"/>
            <a:ext cx="2982324" cy="46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257" tIns="0" rIns="19257" bIns="0" anchor="b"/>
          <a:lstStyle/>
          <a:p>
            <a:pPr algn="r" defTabSz="924527"/>
            <a:fld id="{D3AC7A74-A83C-4B2C-9B12-9C57A3BA2667}" type="slidenum">
              <a:rPr lang="en-US" sz="1000" i="1">
                <a:solidFill>
                  <a:schemeClr val="tx1"/>
                </a:solidFill>
              </a:rPr>
              <a:pPr algn="r" defTabSz="924527"/>
              <a:t>16</a:t>
            </a:fld>
            <a:r>
              <a:rPr lang="en-US" sz="1000" i="1" dirty="0">
                <a:solidFill>
                  <a:schemeClr val="tx1"/>
                </a:solidFill>
              </a:rPr>
              <a:t>##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32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xmlns="" val="13165565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prohibited.(c) 2006 National Academy for Software Development - http://academy.devbg.org*</a:t>
            </a:r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391124-9C38-4662-B4C0-C39776F8FB61}" type="slidenum">
              <a:rPr lang="en-US"/>
              <a:pPr/>
              <a:t>18</a:t>
            </a:fld>
            <a:r>
              <a:rPr lang="en-US" dirty="0"/>
              <a:t>##</a:t>
            </a:r>
          </a:p>
        </p:txBody>
      </p:sp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3252" name="Rectangle 6"/>
          <p:cNvSpPr txBox="1">
            <a:spLocks noGrp="1" noChangeArrowheads="1"/>
          </p:cNvSpPr>
          <p:nvPr/>
        </p:nvSpPr>
        <p:spPr bwMode="auto">
          <a:xfrm>
            <a:off x="1" y="8832085"/>
            <a:ext cx="2982324" cy="46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257" tIns="0" rIns="19257" bIns="0" anchor="b"/>
          <a:lstStyle/>
          <a:p>
            <a:pPr defTabSz="924527"/>
            <a:r>
              <a:rPr lang="en-US" sz="1000" i="1" dirty="0">
                <a:solidFill>
                  <a:schemeClr val="tx1"/>
                </a:solidFill>
              </a:rPr>
              <a:t>(c) 2006 National Academy for Software Development - http://academy.devbg.org*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3253" name="Rectangle 7"/>
          <p:cNvSpPr txBox="1">
            <a:spLocks noGrp="1" noChangeArrowheads="1"/>
          </p:cNvSpPr>
          <p:nvPr/>
        </p:nvSpPr>
        <p:spPr bwMode="auto">
          <a:xfrm>
            <a:off x="3899489" y="8832085"/>
            <a:ext cx="2982324" cy="46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257" tIns="0" rIns="19257" bIns="0" anchor="b"/>
          <a:lstStyle/>
          <a:p>
            <a:pPr algn="r" defTabSz="924527"/>
            <a:fld id="{D3AC7A74-A83C-4B2C-9B12-9C57A3BA2667}" type="slidenum">
              <a:rPr lang="en-US" sz="1000" i="1">
                <a:solidFill>
                  <a:schemeClr val="tx1"/>
                </a:solidFill>
              </a:rPr>
              <a:pPr algn="r" defTabSz="924527"/>
              <a:t>18</a:t>
            </a:fld>
            <a:r>
              <a:rPr lang="en-US" sz="1000" i="1" dirty="0">
                <a:solidFill>
                  <a:schemeClr val="tx1"/>
                </a:solidFill>
              </a:rPr>
              <a:t>##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32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xmlns="" val="13165565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5461327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3272934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microsoft.com/office/2007/relationships/hdphoto" Target="../media/hdphoto1.wdp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2" cstate="print">
            <a:extLst>
              <a:ext uri="{BEBA8EAE-BF5A-486C-A8C5-ECC9F3942E4B}">
                <a14:imgProps xmlns:a14="http://schemas.microsoft.com/office/drawing/2010/main" xmlns="">
                  <a14:imgLayer r:embed="rId1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  <p:sldLayoutId id="2147483705" r:id="rId6"/>
    <p:sldLayoutId id="2147483707" r:id="rId7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itgeorge.net/" TargetMode="External"/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mailto:academy@telerik.com" TargetMode="External"/><Relationship Id="rId2" Type="http://schemas.openxmlformats.org/officeDocument/2006/relationships/hyperlink" Target="https://github.com/NikolayIT/JustBelo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forums.academy.telerik.com/67583/oop-justbelot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582578"/>
            <a:ext cx="8229600" cy="1465421"/>
          </a:xfrm>
        </p:spPr>
        <p:txBody>
          <a:bodyPr/>
          <a:lstStyle/>
          <a:p>
            <a:r>
              <a:rPr lang="en-US" sz="6000" dirty="0" smtClean="0"/>
              <a:t>Academy Popcorn "API"</a:t>
            </a:r>
            <a:endParaRPr lang="en-US" sz="4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0148" y="3182301"/>
            <a:ext cx="8134350" cy="686278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 smtClean="0"/>
              <a:t>Description, Classes, Interfaces, Hierarchy, Specifics</a:t>
            </a:r>
            <a:endParaRPr lang="bg-BG" dirty="0"/>
          </a:p>
        </p:txBody>
      </p:sp>
      <p:sp>
        <p:nvSpPr>
          <p:cNvPr id="34" name="Text Placeholder 4"/>
          <p:cNvSpPr>
            <a:spLocks noGrp="1"/>
          </p:cNvSpPr>
          <p:nvPr/>
        </p:nvSpPr>
        <p:spPr>
          <a:xfrm>
            <a:off x="454622" y="4495800"/>
            <a:ext cx="3046709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George Georgiev</a:t>
            </a:r>
            <a:endParaRPr lang="en-US" dirty="0"/>
          </a:p>
        </p:txBody>
      </p:sp>
      <p:sp>
        <p:nvSpPr>
          <p:cNvPr id="35" name="Text Placeholder 5"/>
          <p:cNvSpPr>
            <a:spLocks noGrp="1"/>
          </p:cNvSpPr>
          <p:nvPr/>
        </p:nvSpPr>
        <p:spPr>
          <a:xfrm>
            <a:off x="492723" y="5757446"/>
            <a:ext cx="3012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Telerik Software Academy</a:t>
            </a:r>
            <a:endParaRPr lang="en-US" dirty="0"/>
          </a:p>
        </p:txBody>
      </p:sp>
      <p:sp>
        <p:nvSpPr>
          <p:cNvPr id="36" name="Text Placeholder 6"/>
          <p:cNvSpPr>
            <a:spLocks noGrp="1"/>
          </p:cNvSpPr>
          <p:nvPr/>
        </p:nvSpPr>
        <p:spPr>
          <a:xfrm>
            <a:off x="492723" y="6062246"/>
            <a:ext cx="30124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2"/>
              </a:rPr>
              <a:t>academy.telerik.com</a:t>
            </a:r>
            <a:r>
              <a:rPr lang="en-US" dirty="0" smtClean="0"/>
              <a:t>   </a:t>
            </a:r>
            <a:endParaRPr lang="en-US" dirty="0"/>
          </a:p>
        </p:txBody>
      </p:sp>
      <p:sp>
        <p:nvSpPr>
          <p:cNvPr id="37" name="Text Placeholder 3"/>
          <p:cNvSpPr>
            <a:spLocks noGrp="1"/>
          </p:cNvSpPr>
          <p:nvPr/>
        </p:nvSpPr>
        <p:spPr>
          <a:xfrm>
            <a:off x="467323" y="4953000"/>
            <a:ext cx="30352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Technical Trainer</a:t>
            </a:r>
            <a:endParaRPr lang="en-US" dirty="0"/>
          </a:p>
        </p:txBody>
      </p:sp>
      <p:sp>
        <p:nvSpPr>
          <p:cNvPr id="38" name="Text Placeholder 5"/>
          <p:cNvSpPr>
            <a:spLocks noGrp="1"/>
          </p:cNvSpPr>
          <p:nvPr/>
        </p:nvSpPr>
        <p:spPr>
          <a:xfrm>
            <a:off x="492723" y="5329535"/>
            <a:ext cx="3012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hlinkClick r:id="rId3"/>
              </a:rPr>
              <a:t>itgeorge.net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pic>
        <p:nvPicPr>
          <p:cNvPr id="8194" name="Picture 2" descr="C:\Dropbox\Work\oop\Lectures\7. OOP Workshop - Game Development\Mushroom_and_butterfly_popcorn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181600" y="4498805"/>
            <a:ext cx="3403600" cy="2068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858055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554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102518" y="925916"/>
            <a:ext cx="6934200" cy="701731"/>
          </a:xfrm>
          <a:prstGeom prst="rect">
            <a:avLst/>
          </a:prstGeom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95000"/>
              </a:lnSpc>
            </a:pPr>
            <a:r>
              <a:rPr lang="en-US" sz="4800" dirty="0" smtClean="0"/>
              <a:t>The Block class</a:t>
            </a:r>
            <a:endParaRPr lang="en-US" sz="4800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685800" y="1640680"/>
            <a:ext cx="7924800" cy="569120"/>
          </a:xfrm>
          <a:prstGeom prst="rect">
            <a:avLst/>
          </a:prstGeom>
        </p:spPr>
        <p:txBody>
          <a:bodyPr/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defRPr sz="32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dirty="0"/>
          </a:p>
        </p:txBody>
      </p:sp>
      <p:pic>
        <p:nvPicPr>
          <p:cNvPr id="3074" name="Picture 2" descr="C:\Dropbox\Work\oop\Lectures\7. OOP Workshop - Game Development\Block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19400" y="1797057"/>
            <a:ext cx="3376613" cy="4603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8169023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en-US" sz="4000" dirty="0" smtClean="0"/>
              <a:t>The Block class</a:t>
            </a:r>
            <a:endParaRPr lang="bg-BG" sz="4000" dirty="0"/>
          </a:p>
        </p:txBody>
      </p:sp>
      <p:sp>
        <p:nvSpPr>
          <p:cNvPr id="80077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7150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Inherits the GameObject class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Describes a destructible block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Has implemented </a:t>
            </a:r>
            <a:r>
              <a:rPr lang="en-US" dirty="0" err="1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ICollidable</a:t>
            </a: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methods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Note: all classes inheriting GameObject MUST implement the </a:t>
            </a:r>
            <a:r>
              <a:rPr lang="en-US" dirty="0" err="1" smtClean="0"/>
              <a:t>ICollidable</a:t>
            </a:r>
            <a:r>
              <a:rPr lang="en-US" dirty="0" smtClean="0"/>
              <a:t> methods if they need specific collision detection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Has a constructor, which initializes the body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1x1 char matrix with a symbol</a:t>
            </a: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  <a:defRPr/>
            </a:pPr>
            <a:fld id="{58452FF4-89E3-4D1B-9927-2DBDC00E58D7}" type="slidenum">
              <a:rPr lang="en-US" sz="1100" smtClean="0"/>
              <a:pPr marL="0" marR="0" lvl="0" indent="0" algn="r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  <a:defRPr/>
              </a:pPr>
              <a:t>11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xmlns="" val="11123414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554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102518" y="806339"/>
            <a:ext cx="6934200" cy="1403461"/>
          </a:xfrm>
          <a:prstGeom prst="rect">
            <a:avLst/>
          </a:prstGeom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95000"/>
              </a:lnSpc>
            </a:pPr>
            <a:r>
              <a:rPr lang="en-US" sz="4800" dirty="0"/>
              <a:t>The IRenderer </a:t>
            </a:r>
            <a:r>
              <a:rPr lang="en-US" sz="4800" dirty="0" smtClean="0"/>
              <a:t>Interface </a:t>
            </a:r>
            <a:r>
              <a:rPr lang="en-US" sz="4800" dirty="0"/>
              <a:t>and </a:t>
            </a:r>
            <a:r>
              <a:rPr lang="en-US" sz="4800" dirty="0" err="1" smtClean="0"/>
              <a:t>ConsoleRenderer</a:t>
            </a:r>
            <a:endParaRPr lang="en-US" sz="4800" dirty="0"/>
          </a:p>
        </p:txBody>
      </p:sp>
      <p:pic>
        <p:nvPicPr>
          <p:cNvPr id="4100" name="Picture 4" descr="C:\Dropbox\Work\oop\Lectures\7. OOP Workshop - Game Development\IRendere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828800" y="3000375"/>
            <a:ext cx="2724150" cy="2714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Picture 5" descr="C:\Dropbox\Work\oop\Lectures\7. OOP Workshop - Game Development\ConsoleRenderer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5591" t="2043" r="3656" b="3794"/>
          <a:stretch/>
        </p:blipFill>
        <p:spPr bwMode="auto">
          <a:xfrm>
            <a:off x="5029200" y="2362200"/>
            <a:ext cx="2369652" cy="407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6173559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en-US" sz="4000" dirty="0" smtClean="0"/>
              <a:t>IRenderer &amp; </a:t>
            </a:r>
            <a:r>
              <a:rPr lang="en-US" sz="4000" dirty="0" err="1" smtClean="0"/>
              <a:t>ConsoleRenderer</a:t>
            </a:r>
            <a:endParaRPr lang="bg-BG" sz="4000" dirty="0"/>
          </a:p>
        </p:txBody>
      </p:sp>
      <p:sp>
        <p:nvSpPr>
          <p:cNvPr id="80077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7150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IRenderer – provides interface to methods for displaying </a:t>
            </a:r>
            <a:r>
              <a:rPr lang="en-US" dirty="0" err="1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IRenderable</a:t>
            </a:r>
            <a:endParaRPr lang="en-US" dirty="0" smtClean="0">
              <a:solidFill>
                <a:schemeClr val="tx1">
                  <a:lumMod val="40000"/>
                  <a:lumOff val="60000"/>
                </a:schemeClr>
              </a:solidFill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err="1" smtClean="0"/>
              <a:t>EnqueueForRendering</a:t>
            </a:r>
            <a:r>
              <a:rPr lang="en-US" dirty="0"/>
              <a:t> </a:t>
            </a:r>
            <a:r>
              <a:rPr lang="en-US" dirty="0" smtClean="0"/>
              <a:t>– adds a </a:t>
            </a:r>
            <a:r>
              <a:rPr lang="en-US" dirty="0" err="1" smtClean="0"/>
              <a:t>IRenderable</a:t>
            </a:r>
            <a:r>
              <a:rPr lang="en-US" dirty="0" smtClean="0"/>
              <a:t> to the rendering queue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err="1" smtClean="0"/>
              <a:t>RenderAll</a:t>
            </a:r>
            <a:r>
              <a:rPr lang="en-US" dirty="0" smtClean="0"/>
              <a:t> – flushes the rendering queue to the screen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err="1" smtClean="0"/>
              <a:t>ClearQueue</a:t>
            </a:r>
            <a:r>
              <a:rPr lang="en-US" dirty="0" smtClean="0"/>
              <a:t> – removes all objects from the rendering queue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Should be called after </a:t>
            </a:r>
            <a:r>
              <a:rPr lang="en-US" dirty="0" err="1" smtClean="0"/>
              <a:t>RenderAll</a:t>
            </a:r>
            <a:endParaRPr 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err="1" smtClean="0"/>
              <a:t>ConsoleRenderer</a:t>
            </a:r>
            <a:r>
              <a:rPr lang="en-US" dirty="0" smtClean="0"/>
              <a:t> – implements IRenderer for console display</a:t>
            </a: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  <a:defRPr/>
            </a:pPr>
            <a:fld id="{58452FF4-89E3-4D1B-9927-2DBDC00E58D7}" type="slidenum">
              <a:rPr lang="en-US" sz="1100" smtClean="0"/>
              <a:pPr marL="0" marR="0" lvl="0" indent="0" algn="r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  <a:defRPr/>
              </a:pPr>
              <a:t>13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xmlns="" val="42197262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554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085850" y="838200"/>
            <a:ext cx="6934200" cy="1403461"/>
          </a:xfrm>
          <a:prstGeom prst="rect">
            <a:avLst/>
          </a:prstGeom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95000"/>
              </a:lnSpc>
            </a:pPr>
            <a:r>
              <a:rPr lang="en-US" sz="4800" dirty="0" smtClean="0"/>
              <a:t>The </a:t>
            </a:r>
            <a:r>
              <a:rPr lang="en-US" sz="4800" dirty="0" err="1" smtClean="0"/>
              <a:t>MovingObject</a:t>
            </a:r>
            <a:r>
              <a:rPr lang="en-US" sz="4800" dirty="0" smtClean="0"/>
              <a:t> and Ball Classes</a:t>
            </a:r>
            <a:endParaRPr lang="en-US" sz="4800" dirty="0"/>
          </a:p>
        </p:txBody>
      </p:sp>
      <p:pic>
        <p:nvPicPr>
          <p:cNvPr id="5122" name="Picture 2" descr="C:\Dropbox\Work\oop\Lectures\7. OOP Workshop - Game Development\MovingObject-and-Ball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802130" y="2362200"/>
            <a:ext cx="5741670" cy="4232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1724585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en-US" sz="4000" dirty="0" err="1" smtClean="0"/>
              <a:t>MovingObject</a:t>
            </a:r>
            <a:r>
              <a:rPr lang="en-US" sz="4000" dirty="0" smtClean="0"/>
              <a:t> &amp; Ball</a:t>
            </a:r>
            <a:endParaRPr lang="bg-BG" sz="4000" dirty="0"/>
          </a:p>
        </p:txBody>
      </p:sp>
      <p:sp>
        <p:nvSpPr>
          <p:cNvPr id="80077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7150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err="1" smtClean="0"/>
              <a:t>MovingObject</a:t>
            </a:r>
            <a:r>
              <a:rPr lang="en-US" dirty="0" smtClean="0"/>
              <a:t> – game object with a speed property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Speed is a vector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Represented by instance of </a:t>
            </a:r>
            <a:r>
              <a:rPr lang="en-US" dirty="0" err="1" smtClean="0"/>
              <a:t>MatrixCoords</a:t>
            </a:r>
            <a:endParaRPr lang="en-US" dirty="0" smtClean="0"/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Imagine "delta" </a:t>
            </a:r>
            <a:r>
              <a:rPr lang="en-US" dirty="0" err="1" smtClean="0"/>
              <a:t>coords</a:t>
            </a:r>
            <a:r>
              <a:rPr lang="en-US" dirty="0" smtClean="0"/>
              <a:t> – the change of </a:t>
            </a:r>
            <a:r>
              <a:rPr lang="en-US" dirty="0" err="1" smtClean="0"/>
              <a:t>TopLeft</a:t>
            </a:r>
            <a:r>
              <a:rPr lang="en-US" dirty="0" smtClean="0"/>
              <a:t> at each "turn"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Has overridden Update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Updates the </a:t>
            </a:r>
            <a:r>
              <a:rPr lang="en-US" dirty="0" err="1" smtClean="0"/>
              <a:t>TopLeft</a:t>
            </a:r>
            <a:r>
              <a:rPr lang="en-US" dirty="0" smtClean="0"/>
              <a:t> by adding Speed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Ball – inherits </a:t>
            </a:r>
            <a:r>
              <a:rPr lang="en-US" dirty="0" err="1" smtClean="0"/>
              <a:t>MovingObject</a:t>
            </a:r>
            <a:r>
              <a:rPr lang="en-US" dirty="0" smtClean="0"/>
              <a:t> with bouncing behavior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Overrides </a:t>
            </a:r>
            <a:r>
              <a:rPr lang="en-US" dirty="0" err="1" smtClean="0"/>
              <a:t>RespondToCollision</a:t>
            </a:r>
            <a:endParaRPr lang="en-US" dirty="0" smtClean="0"/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  <a:defRPr/>
            </a:pPr>
            <a:fld id="{58452FF4-89E3-4D1B-9927-2DBDC00E58D7}" type="slidenum">
              <a:rPr lang="en-US" sz="1100" smtClean="0"/>
              <a:pPr marL="0" marR="0" lvl="0" indent="0" algn="r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  <a:defRPr/>
              </a:pPr>
              <a:t>15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xmlns="" val="825144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554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085850" y="838200"/>
            <a:ext cx="6934200" cy="1403461"/>
          </a:xfrm>
          <a:prstGeom prst="rect">
            <a:avLst/>
          </a:prstGeom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95000"/>
              </a:lnSpc>
            </a:pPr>
            <a:r>
              <a:rPr lang="en-US" sz="4800" dirty="0" smtClean="0"/>
              <a:t>The IUserInterface and </a:t>
            </a:r>
            <a:r>
              <a:rPr lang="en-US" sz="4800" dirty="0" err="1" smtClean="0"/>
              <a:t>KeyboardInterface</a:t>
            </a:r>
            <a:endParaRPr lang="en-US" sz="4800" dirty="0"/>
          </a:p>
        </p:txBody>
      </p:sp>
      <p:pic>
        <p:nvPicPr>
          <p:cNvPr id="6146" name="Picture 2" descr="C:\Dropbox\Work\oop\Lectures\7. OOP Workshop - Game Development\IUserInterfac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33600" y="3020158"/>
            <a:ext cx="2209800" cy="2847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Dropbox\Work\oop\Lectures\7. OOP Workshop - Game Development\KeyboardInterface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9966" t="3462" r="3677" b="5268"/>
          <a:stretch/>
        </p:blipFill>
        <p:spPr bwMode="auto">
          <a:xfrm>
            <a:off x="4610101" y="2781299"/>
            <a:ext cx="2311400" cy="3263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0694614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152400"/>
            <a:ext cx="7696200" cy="838200"/>
          </a:xfrm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en-US" sz="3600" dirty="0" smtClean="0"/>
              <a:t>IUserInterface &amp; </a:t>
            </a:r>
            <a:br>
              <a:rPr lang="en-US" sz="3600" dirty="0" smtClean="0"/>
            </a:br>
            <a:r>
              <a:rPr lang="en-US" sz="3600" dirty="0" err="1" smtClean="0"/>
              <a:t>KeyboardInterface</a:t>
            </a:r>
            <a:endParaRPr lang="bg-BG" sz="4000" dirty="0"/>
          </a:p>
        </p:txBody>
      </p:sp>
      <p:sp>
        <p:nvSpPr>
          <p:cNvPr id="80077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686800" cy="57150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IUserInterface</a:t>
            </a:r>
            <a:r>
              <a:rPr lang="en-US" dirty="0"/>
              <a:t> </a:t>
            </a:r>
            <a:r>
              <a:rPr lang="en-US" dirty="0" smtClean="0"/>
              <a:t>– provides processing of user input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err="1" smtClean="0"/>
              <a:t>ProcessInput</a:t>
            </a:r>
            <a:r>
              <a:rPr lang="en-US" dirty="0" smtClean="0"/>
              <a:t> method – checks for user input and signals the appropriate events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err="1" smtClean="0"/>
              <a:t>OnActionPressed</a:t>
            </a:r>
            <a:r>
              <a:rPr lang="en-US" dirty="0" smtClean="0"/>
              <a:t>, </a:t>
            </a:r>
            <a:r>
              <a:rPr lang="en-US" dirty="0" err="1" smtClean="0"/>
              <a:t>OnRightPressed</a:t>
            </a:r>
            <a:r>
              <a:rPr lang="en-US" dirty="0" smtClean="0"/>
              <a:t>, </a:t>
            </a:r>
            <a:r>
              <a:rPr lang="en-US" dirty="0" err="1" smtClean="0"/>
              <a:t>OnLeftPressed</a:t>
            </a:r>
            <a:endParaRPr lang="en-US" dirty="0"/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Events for action (e.g. "shoot" ), move left and move right (e.g. joystick left or keyboard left arrow)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err="1" smtClean="0"/>
              <a:t>KeyboardInterface</a:t>
            </a:r>
            <a:r>
              <a:rPr lang="en-US" dirty="0" smtClean="0"/>
              <a:t> – implements </a:t>
            </a:r>
            <a:r>
              <a:rPr lang="en-US" dirty="0" err="1" smtClean="0"/>
              <a:t>IUserInterface</a:t>
            </a:r>
            <a:r>
              <a:rPr lang="en-US" dirty="0" smtClean="0"/>
              <a:t> for keyboard interaction</a:t>
            </a: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  <a:defRPr/>
            </a:pPr>
            <a:fld id="{58452FF4-89E3-4D1B-9927-2DBDC00E58D7}" type="slidenum">
              <a:rPr lang="en-US" sz="1100" smtClean="0"/>
              <a:pPr marL="0" marR="0" lvl="0" indent="0" algn="r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  <a:defRPr/>
              </a:pPr>
              <a:t>17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xmlns="" val="5971066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554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295400" y="1981200"/>
            <a:ext cx="2819400" cy="2105192"/>
          </a:xfrm>
          <a:prstGeom prst="rect">
            <a:avLst/>
          </a:prstGeom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95000"/>
              </a:lnSpc>
            </a:pPr>
            <a:r>
              <a:rPr lang="en-US" sz="4800" dirty="0" smtClean="0"/>
              <a:t>The </a:t>
            </a:r>
            <a:br>
              <a:rPr lang="en-US" sz="4800" dirty="0" smtClean="0"/>
            </a:br>
            <a:r>
              <a:rPr lang="en-US" sz="4800" dirty="0" smtClean="0"/>
              <a:t>Engine </a:t>
            </a:r>
            <a:br>
              <a:rPr lang="en-US" sz="4800" dirty="0" smtClean="0"/>
            </a:br>
            <a:r>
              <a:rPr lang="en-US" sz="4800" dirty="0" smtClean="0"/>
              <a:t>Class</a:t>
            </a:r>
            <a:endParaRPr lang="en-US" sz="4800" dirty="0"/>
          </a:p>
        </p:txBody>
      </p:sp>
      <p:pic>
        <p:nvPicPr>
          <p:cNvPr id="7170" name="Picture 2" descr="C:\Dropbox\Work\oop\Lectures\7. OOP Workshop - Game Development\Engin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948237" y="685800"/>
            <a:ext cx="2447925" cy="5697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6438237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152400"/>
            <a:ext cx="7696200" cy="838200"/>
          </a:xfrm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en-US" sz="3600" dirty="0" smtClean="0"/>
              <a:t>The Engine Class</a:t>
            </a:r>
            <a:endParaRPr lang="bg-BG" sz="4000" dirty="0"/>
          </a:p>
        </p:txBody>
      </p:sp>
      <p:sp>
        <p:nvSpPr>
          <p:cNvPr id="80077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686800" cy="57150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Manages game objects, user interface and visualization; all public methods are virtual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Uses a IUserInterface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Uses a IRenderer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Has several GameObject lists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dirty="0" err="1" smtClean="0"/>
              <a:t>allObjects</a:t>
            </a:r>
            <a:endParaRPr lang="en-US" dirty="0" smtClean="0"/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dirty="0" err="1" smtClean="0"/>
              <a:t>movingObjects</a:t>
            </a:r>
            <a:endParaRPr lang="en-US" dirty="0" smtClean="0"/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dirty="0" err="1" smtClean="0"/>
              <a:t>staticObjects</a:t>
            </a:r>
            <a:endParaRPr lang="en-US" dirty="0" smtClean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Has a separate Racket object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For control over the player racket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Has methods for controlling the Racket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dirty="0" smtClean="0"/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  <a:defRPr/>
            </a:pPr>
            <a:fld id="{58452FF4-89E3-4D1B-9927-2DBDC00E58D7}" type="slidenum">
              <a:rPr lang="en-US" sz="1100" smtClean="0"/>
              <a:pPr marL="0" marR="0" lvl="0" indent="0" algn="r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  <a:defRPr/>
              </a:pPr>
              <a:t>19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xmlns="" val="21482658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46088" indent="-446088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  <a:tabLst/>
              <a:defRPr/>
            </a:pPr>
            <a:r>
              <a:rPr lang="en-US" dirty="0" smtClean="0"/>
              <a:t>Overview</a:t>
            </a:r>
          </a:p>
          <a:p>
            <a:pPr marL="446088" indent="-446088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  <a:tabLst/>
              <a:defRPr/>
            </a:pPr>
            <a:r>
              <a:rPr lang="en-US" dirty="0"/>
              <a:t>The GameObject </a:t>
            </a:r>
            <a:r>
              <a:rPr lang="en-US" dirty="0" smtClean="0"/>
              <a:t>class </a:t>
            </a:r>
          </a:p>
          <a:p>
            <a:pPr marL="804863" lvl="1" indent="-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 smtClean="0"/>
              <a:t>Important members</a:t>
            </a:r>
          </a:p>
          <a:p>
            <a:pPr marL="804863" lvl="1" indent="-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 smtClean="0"/>
              <a:t>The </a:t>
            </a:r>
            <a:r>
              <a:rPr lang="en-US" dirty="0" err="1" smtClean="0"/>
              <a:t>IRenderable</a:t>
            </a:r>
            <a:r>
              <a:rPr lang="en-US" dirty="0" smtClean="0"/>
              <a:t> and </a:t>
            </a:r>
            <a:r>
              <a:rPr lang="en-US" dirty="0" err="1" smtClean="0"/>
              <a:t>ICollidable</a:t>
            </a:r>
            <a:r>
              <a:rPr lang="en-US" dirty="0" smtClean="0"/>
              <a:t> interfaces</a:t>
            </a:r>
          </a:p>
          <a:p>
            <a:pPr marL="446088" indent="-446088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  <a:tabLst/>
              <a:defRPr/>
            </a:pPr>
            <a:r>
              <a:rPr lang="en-US" dirty="0"/>
              <a:t>The Block </a:t>
            </a:r>
            <a:r>
              <a:rPr lang="en-US" dirty="0" smtClean="0"/>
              <a:t>class</a:t>
            </a:r>
          </a:p>
          <a:p>
            <a:pPr marL="446088" indent="-446088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  <a:tabLst/>
              <a:defRPr/>
            </a:pPr>
            <a:r>
              <a:rPr lang="en-US" dirty="0"/>
              <a:t>The IRenderer interface and </a:t>
            </a:r>
            <a:r>
              <a:rPr lang="en-US" dirty="0" err="1" smtClean="0"/>
              <a:t>ConsoleRenderer</a:t>
            </a:r>
            <a:endParaRPr lang="en-US" dirty="0" smtClean="0"/>
          </a:p>
          <a:p>
            <a:pPr marL="446088" indent="-446088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  <a:tabLst/>
              <a:defRPr/>
            </a:pPr>
            <a:r>
              <a:rPr lang="en-US" dirty="0"/>
              <a:t>The </a:t>
            </a:r>
            <a:r>
              <a:rPr lang="en-US" dirty="0" err="1" smtClean="0"/>
              <a:t>MovingObject</a:t>
            </a:r>
            <a:r>
              <a:rPr lang="en-US" dirty="0" smtClean="0"/>
              <a:t> and Ball classes</a:t>
            </a:r>
          </a:p>
          <a:p>
            <a:pPr marL="446088" indent="-446088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  <a:tabLst/>
              <a:defRPr/>
            </a:pPr>
            <a:r>
              <a:rPr lang="en-US" dirty="0" smtClean="0"/>
              <a:t>The IUserInterface and </a:t>
            </a:r>
            <a:r>
              <a:rPr lang="en-US" dirty="0" err="1" smtClean="0"/>
              <a:t>KeyboardInterface</a:t>
            </a:r>
            <a:endParaRPr lang="en-US" dirty="0" smtClean="0"/>
          </a:p>
          <a:p>
            <a:pPr marL="446088" indent="-446088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  <a:tabLst/>
              <a:defRPr/>
            </a:pPr>
            <a:r>
              <a:rPr lang="en-US" dirty="0" smtClean="0"/>
              <a:t>The Engine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62452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152400"/>
            <a:ext cx="7696200" cy="838200"/>
          </a:xfrm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en-US" sz="3600" dirty="0" smtClean="0"/>
              <a:t>The Engine Class (2)</a:t>
            </a:r>
            <a:endParaRPr lang="bg-BG" sz="4000" dirty="0"/>
          </a:p>
        </p:txBody>
      </p:sp>
      <p:sp>
        <p:nvSpPr>
          <p:cNvPr id="80077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686800" cy="57150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Important members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err="1" smtClean="0"/>
              <a:t>AddObject</a:t>
            </a:r>
            <a:r>
              <a:rPr lang="en-US" dirty="0" smtClean="0"/>
              <a:t> method – adds a GameObject to the engine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Run method – starts a "game loop":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Draws the scene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Checks for input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Clears the rendering queue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Calls Update for all objects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Calls </a:t>
            </a:r>
            <a:r>
              <a:rPr lang="en-US" dirty="0" err="1" smtClean="0"/>
              <a:t>ProduceObjects</a:t>
            </a:r>
            <a:r>
              <a:rPr lang="en-US" dirty="0" smtClean="0"/>
              <a:t> for all objects and collects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Removes all destroyed objects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Adds all produced objects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dirty="0" smtClean="0"/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  <a:defRPr/>
            </a:pPr>
            <a:fld id="{58452FF4-89E3-4D1B-9927-2DBDC00E58D7}" type="slidenum">
              <a:rPr lang="en-US" sz="1100" smtClean="0"/>
              <a:pPr marL="0" marR="0" lvl="0" indent="0" algn="r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  <a:defRPr/>
              </a:pPr>
              <a:t>20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xmlns="" val="30734973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752600" y="2971800"/>
            <a:ext cx="5642984" cy="1219201"/>
          </a:xfrm>
        </p:spPr>
        <p:txBody>
          <a:bodyPr wrap="none" lIns="0" tIns="0" rIns="0" bIns="0" anchor="ctr" anchorCtr="0"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 smtClean="0"/>
              <a:t>Questions?</a:t>
            </a:r>
            <a:endParaRPr lang="en-US" sz="7200" dirty="0"/>
          </a:p>
        </p:txBody>
      </p:sp>
      <p:sp>
        <p:nvSpPr>
          <p:cNvPr id="5" name="TextBox 4"/>
          <p:cNvSpPr txBox="1"/>
          <p:nvPr/>
        </p:nvSpPr>
        <p:spPr>
          <a:xfrm>
            <a:off x="6158093" y="6412468"/>
            <a:ext cx="2909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algn="r"/>
            <a:r>
              <a:rPr lang="en-US" sz="1800" b="1" dirty="0" smtClean="0">
                <a:hlinkClick r:id="rId2"/>
              </a:rPr>
              <a:t>http://academy.telerik.com</a:t>
            </a:r>
            <a:endParaRPr lang="en-US" sz="1800" b="1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914400"/>
          </a:xfrm>
        </p:spPr>
        <p:txBody>
          <a:bodyPr/>
          <a:lstStyle/>
          <a:p>
            <a:r>
              <a:rPr lang="en-US" sz="3800" dirty="0" smtClean="0"/>
              <a:t>Academy Popcorn API</a:t>
            </a:r>
            <a:endParaRPr lang="en-US" sz="3800" dirty="0"/>
          </a:p>
        </p:txBody>
      </p:sp>
    </p:spTree>
    <p:extLst>
      <p:ext uri="{BB962C8B-B14F-4D97-AF65-F5344CB8AC3E}">
        <p14:creationId xmlns:p14="http://schemas.microsoft.com/office/powerpoint/2010/main" xmlns="" val="2100205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946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en-US" sz="4000" dirty="0" smtClean="0"/>
              <a:t>Exercises</a:t>
            </a:r>
            <a:endParaRPr lang="bg-BG" sz="4000" dirty="0"/>
          </a:p>
        </p:txBody>
      </p:sp>
      <p:sp>
        <p:nvSpPr>
          <p:cNvPr id="594947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990600"/>
            <a:ext cx="8763000" cy="5715000"/>
          </a:xfrm>
          <a:prstGeom prst="rect">
            <a:avLst/>
          </a:prstGeom>
        </p:spPr>
        <p:txBody>
          <a:bodyPr/>
          <a:lstStyle/>
          <a:p>
            <a:pPr marL="446088" indent="-446088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  <a:tabLst/>
            </a:pPr>
            <a:r>
              <a:rPr lang="en-US" sz="2600" dirty="0" smtClean="0">
                <a:solidFill>
                  <a:srgbClr val="EBFFD2"/>
                </a:solidFill>
              </a:rPr>
              <a:t>The </a:t>
            </a:r>
            <a:r>
              <a:rPr lang="en-US" sz="2600" dirty="0" err="1" smtClean="0">
                <a:solidFill>
                  <a:srgbClr val="EBFFD2"/>
                </a:solidFill>
              </a:rPr>
              <a:t>AcademyPopcorn</a:t>
            </a:r>
            <a:r>
              <a:rPr lang="en-US" sz="2600" dirty="0" smtClean="0">
                <a:solidFill>
                  <a:srgbClr val="EBFFD2"/>
                </a:solidFill>
              </a:rPr>
              <a:t> class contains an </a:t>
            </a:r>
            <a:r>
              <a:rPr lang="en-US" sz="2600" dirty="0" err="1" smtClean="0">
                <a:solidFill>
                  <a:srgbClr val="EBFFD2"/>
                </a:solidFill>
              </a:rPr>
              <a:t>IndestructibleBlock</a:t>
            </a:r>
            <a:r>
              <a:rPr lang="en-US" sz="2600" dirty="0" smtClean="0">
                <a:solidFill>
                  <a:srgbClr val="EBFFD2"/>
                </a:solidFill>
              </a:rPr>
              <a:t> class</a:t>
            </a:r>
            <a:r>
              <a:rPr lang="en-US" sz="2600" dirty="0" smtClean="0"/>
              <a:t>. Use it to create side and ceiling walls to the game. You can ONLY edit the </a:t>
            </a:r>
            <a:r>
              <a:rPr lang="en-US" sz="2600" dirty="0" err="1" smtClean="0"/>
              <a:t>AcademyPopcornMain.cs</a:t>
            </a:r>
            <a:r>
              <a:rPr lang="en-US" sz="2600" dirty="0" smtClean="0"/>
              <a:t> file.</a:t>
            </a:r>
          </a:p>
          <a:p>
            <a:pPr marL="446088" indent="-446088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  <a:tabLst/>
            </a:pPr>
            <a:r>
              <a:rPr lang="en-US" sz="2600" dirty="0" smtClean="0">
                <a:solidFill>
                  <a:srgbClr val="EBFFD2"/>
                </a:solidFill>
              </a:rPr>
              <a:t>The Engine class has a hardcoded sleep time (search for </a:t>
            </a:r>
            <a:r>
              <a:rPr lang="bg-BG" sz="2600" dirty="0" smtClean="0"/>
              <a:t>"</a:t>
            </a:r>
            <a:r>
              <a:rPr lang="en-US" sz="2600" dirty="0" err="1" smtClean="0"/>
              <a:t>System.Threading.Sleep</a:t>
            </a:r>
            <a:r>
              <a:rPr lang="en-US" sz="2600" dirty="0" smtClean="0"/>
              <a:t>(500)". Make the sleep time a field in the Engine and implement a constructor, which takes it as an additional parameter.</a:t>
            </a:r>
          </a:p>
          <a:p>
            <a:pPr marL="446088" indent="-446088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  <a:tabLst/>
            </a:pPr>
            <a:r>
              <a:rPr lang="en-US" sz="2600" dirty="0" smtClean="0">
                <a:solidFill>
                  <a:srgbClr val="EBFFD2"/>
                </a:solidFill>
              </a:rPr>
              <a:t>Search for a "TODO" in the Engine class, regarding the </a:t>
            </a:r>
            <a:r>
              <a:rPr lang="en-US" sz="2600" dirty="0" err="1" smtClean="0">
                <a:solidFill>
                  <a:srgbClr val="EBFFD2"/>
                </a:solidFill>
              </a:rPr>
              <a:t>AddRacket</a:t>
            </a:r>
            <a:r>
              <a:rPr lang="en-US" sz="2600" dirty="0" smtClean="0">
                <a:solidFill>
                  <a:srgbClr val="EBFFD2"/>
                </a:solidFill>
              </a:rPr>
              <a:t> method. Solve the problem mentioned there. There should always be only one Racket. Note: comment in TODO not completely correct</a:t>
            </a:r>
          </a:p>
          <a:p>
            <a:pPr marL="446088" indent="-446088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  <a:tabLst/>
            </a:pPr>
            <a:r>
              <a:rPr lang="en-US" sz="2800" dirty="0" smtClean="0">
                <a:solidFill>
                  <a:srgbClr val="EBFFD2"/>
                </a:solidFill>
              </a:rPr>
              <a:t>Inherit the Engine class. Create a method </a:t>
            </a:r>
            <a:r>
              <a:rPr lang="en-US" sz="2800" dirty="0" err="1" smtClean="0">
                <a:solidFill>
                  <a:srgbClr val="EBFFD2"/>
                </a:solidFill>
              </a:rPr>
              <a:t>ShootPlayerRacket</a:t>
            </a:r>
            <a:r>
              <a:rPr lang="en-US" sz="2800" dirty="0" smtClean="0">
                <a:solidFill>
                  <a:srgbClr val="EBFFD2"/>
                </a:solidFill>
              </a:rPr>
              <a:t>. Leave it empty for now.</a:t>
            </a: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  <a:defRPr/>
            </a:pPr>
            <a:fld id="{58452FF4-89E3-4D1B-9927-2DBDC00E58D7}" type="slidenum">
              <a:rPr lang="en-US" sz="1100" smtClean="0"/>
              <a:pPr marL="0" marR="0" lvl="0" indent="0" algn="r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  <a:defRPr/>
              </a:pPr>
              <a:t>22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xmlns="" val="41437848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946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en-US" sz="4000" dirty="0" smtClean="0"/>
              <a:t>Exercises (2)</a:t>
            </a:r>
            <a:endParaRPr lang="bg-BG" sz="4000" dirty="0"/>
          </a:p>
        </p:txBody>
      </p:sp>
      <p:sp>
        <p:nvSpPr>
          <p:cNvPr id="594947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990600"/>
            <a:ext cx="8763000" cy="5715000"/>
          </a:xfrm>
          <a:prstGeom prst="rect">
            <a:avLst/>
          </a:prstGeom>
        </p:spPr>
        <p:txBody>
          <a:bodyPr/>
          <a:lstStyle/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5"/>
              <a:tabLst/>
            </a:pPr>
            <a:r>
              <a:rPr lang="en-US" sz="2600" dirty="0"/>
              <a:t>Implement a </a:t>
            </a:r>
            <a:r>
              <a:rPr lang="en-US" sz="2600" dirty="0" err="1"/>
              <a:t>TrailObject</a:t>
            </a:r>
            <a:r>
              <a:rPr lang="en-US" sz="2600" dirty="0"/>
              <a:t> class. It should inherit the </a:t>
            </a:r>
            <a:r>
              <a:rPr lang="en-US" sz="2600" dirty="0" err="1"/>
              <a:t>GameObject</a:t>
            </a:r>
            <a:r>
              <a:rPr lang="en-US" sz="2600" dirty="0"/>
              <a:t> class and should have a constructor which takes an additional "lifetime" integer. The </a:t>
            </a:r>
            <a:r>
              <a:rPr lang="en-US" sz="2600" dirty="0" err="1"/>
              <a:t>TrailObject</a:t>
            </a:r>
            <a:r>
              <a:rPr lang="en-US" sz="2600" dirty="0"/>
              <a:t> should disappear after a "lifetime" amount of turns</a:t>
            </a:r>
            <a:r>
              <a:rPr lang="en-US" sz="2600" dirty="0" smtClean="0"/>
              <a:t>. You must NOT edit any existing .</a:t>
            </a:r>
            <a:r>
              <a:rPr lang="en-US" sz="2600" dirty="0" err="1" smtClean="0"/>
              <a:t>cs</a:t>
            </a:r>
            <a:r>
              <a:rPr lang="en-US" sz="2600" dirty="0" smtClean="0"/>
              <a:t> file. Then test the </a:t>
            </a:r>
            <a:r>
              <a:rPr lang="en-US" sz="2600" dirty="0" err="1" smtClean="0"/>
              <a:t>TrailObject</a:t>
            </a:r>
            <a:r>
              <a:rPr lang="en-US" sz="2600" dirty="0" smtClean="0"/>
              <a:t> by adding an instance of it in the engine </a:t>
            </a:r>
            <a:r>
              <a:rPr lang="en-US" sz="2600" dirty="0"/>
              <a:t>through the </a:t>
            </a:r>
            <a:r>
              <a:rPr lang="en-US" sz="2600" dirty="0" err="1"/>
              <a:t>AcademyPopcornMain.cs</a:t>
            </a:r>
            <a:r>
              <a:rPr lang="en-US" sz="2600"/>
              <a:t> </a:t>
            </a:r>
            <a:r>
              <a:rPr lang="en-US" sz="2600" smtClean="0"/>
              <a:t>file.</a:t>
            </a:r>
            <a:endParaRPr lang="en-US" sz="2600" dirty="0" smtClean="0"/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5"/>
              <a:tabLst/>
            </a:pPr>
            <a:r>
              <a:rPr lang="en-US" sz="2600" dirty="0" smtClean="0"/>
              <a:t>Implement a </a:t>
            </a:r>
            <a:r>
              <a:rPr lang="en-US" sz="2600" dirty="0" err="1" smtClean="0"/>
              <a:t>MeteoriteBall</a:t>
            </a:r>
            <a:r>
              <a:rPr lang="en-US" sz="2600" dirty="0" smtClean="0"/>
              <a:t>. It should inherit the Ball class and should leave a trail of </a:t>
            </a:r>
            <a:r>
              <a:rPr lang="en-US" sz="2600" dirty="0" err="1" smtClean="0"/>
              <a:t>TrailObject</a:t>
            </a:r>
            <a:r>
              <a:rPr lang="en-US" sz="2600" dirty="0" smtClean="0"/>
              <a:t> objects. Each trail objects should last for 3 "turns". Other than that, the Meteorite ball should behave the same way as the normal </a:t>
            </a:r>
            <a:r>
              <a:rPr lang="en-US" sz="2600" dirty="0"/>
              <a:t>ball. You must NOT edit any existing .</a:t>
            </a:r>
            <a:r>
              <a:rPr lang="en-US" sz="2600" dirty="0" err="1"/>
              <a:t>cs</a:t>
            </a:r>
            <a:r>
              <a:rPr lang="en-US" sz="2600" dirty="0"/>
              <a:t> file</a:t>
            </a:r>
            <a:r>
              <a:rPr lang="en-US" sz="2600" dirty="0" smtClean="0"/>
              <a:t>.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5"/>
              <a:tabLst/>
            </a:pPr>
            <a:r>
              <a:rPr lang="en-US" sz="2600" dirty="0" smtClean="0"/>
              <a:t>Test the </a:t>
            </a:r>
            <a:r>
              <a:rPr lang="en-US" sz="2600" dirty="0" err="1" smtClean="0"/>
              <a:t>MeteoriteBall</a:t>
            </a:r>
            <a:r>
              <a:rPr lang="en-US" sz="2600" dirty="0" smtClean="0"/>
              <a:t> by replacing the normal ball in the </a:t>
            </a:r>
            <a:r>
              <a:rPr lang="en-US" sz="2600" dirty="0" err="1" smtClean="0"/>
              <a:t>AcademyPopcornMain.cs</a:t>
            </a:r>
            <a:r>
              <a:rPr lang="en-US" sz="2600" dirty="0" smtClean="0"/>
              <a:t> file.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 startAt="5"/>
              <a:tabLst/>
            </a:pPr>
            <a:endParaRPr lang="en-US" sz="2600" dirty="0" smtClean="0"/>
          </a:p>
          <a:p>
            <a:pPr marL="514350" indent="-514350">
              <a:lnSpc>
                <a:spcPct val="100000"/>
              </a:lnSpc>
              <a:buFont typeface="+mj-lt"/>
              <a:buAutoNum type="arabicPeriod" startAt="5"/>
              <a:tabLst/>
            </a:pPr>
            <a:endParaRPr lang="en-US" sz="2600" dirty="0" smtClean="0">
              <a:solidFill>
                <a:srgbClr val="EBFFD2"/>
              </a:solidFill>
            </a:endParaRPr>
          </a:p>
          <a:p>
            <a:pPr marL="446088" indent="-446088">
              <a:lnSpc>
                <a:spcPct val="100000"/>
              </a:lnSpc>
              <a:buFont typeface="+mj-lt"/>
              <a:buAutoNum type="arabicPeriod" startAt="5"/>
              <a:tabLst/>
            </a:pPr>
            <a:endParaRPr lang="en-US" sz="2800" dirty="0" smtClean="0">
              <a:solidFill>
                <a:srgbClr val="EBFFD2"/>
              </a:solidFill>
            </a:endParaRP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  <a:defRPr/>
            </a:pPr>
            <a:fld id="{58452FF4-89E3-4D1B-9927-2DBDC00E58D7}" type="slidenum">
              <a:rPr lang="en-US" sz="1100" smtClean="0"/>
              <a:pPr marL="0" marR="0" lvl="0" indent="0" algn="r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  <a:defRPr/>
              </a:pPr>
              <a:t>23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xmlns="" val="42172195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946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en-US" sz="4000" dirty="0" smtClean="0"/>
              <a:t>Exercises (3)</a:t>
            </a:r>
            <a:endParaRPr lang="bg-BG" sz="4000" dirty="0"/>
          </a:p>
        </p:txBody>
      </p:sp>
      <p:sp>
        <p:nvSpPr>
          <p:cNvPr id="594947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990600"/>
            <a:ext cx="8763000" cy="5715000"/>
          </a:xfrm>
          <a:prstGeom prst="rect">
            <a:avLst/>
          </a:prstGeom>
        </p:spPr>
        <p:txBody>
          <a:bodyPr/>
          <a:lstStyle/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8"/>
              <a:tabLst/>
            </a:pPr>
            <a:r>
              <a:rPr lang="en-US" sz="2600" dirty="0"/>
              <a:t>Implement an </a:t>
            </a:r>
            <a:r>
              <a:rPr lang="en-US" sz="2600" dirty="0" err="1"/>
              <a:t>UnstoppableBall</a:t>
            </a:r>
            <a:r>
              <a:rPr lang="en-US" sz="2600" dirty="0"/>
              <a:t> and an </a:t>
            </a:r>
            <a:r>
              <a:rPr lang="en-US" sz="2600" dirty="0" err="1"/>
              <a:t>UnpassableBlock</a:t>
            </a:r>
            <a:r>
              <a:rPr lang="en-US" sz="2600" dirty="0"/>
              <a:t>. The </a:t>
            </a:r>
            <a:r>
              <a:rPr lang="en-US" sz="2600" dirty="0" err="1"/>
              <a:t>UnstopableBall</a:t>
            </a:r>
            <a:r>
              <a:rPr lang="en-US" sz="2600" dirty="0"/>
              <a:t> only bounces off </a:t>
            </a:r>
            <a:r>
              <a:rPr lang="en-US" sz="2600" dirty="0" err="1"/>
              <a:t>UnpassableBlocks</a:t>
            </a:r>
            <a:r>
              <a:rPr lang="en-US" sz="2600" dirty="0"/>
              <a:t> and will destroy any other block it passes through. The </a:t>
            </a:r>
            <a:r>
              <a:rPr lang="en-US" sz="2600" dirty="0" err="1"/>
              <a:t>UnpassableBlock</a:t>
            </a:r>
            <a:r>
              <a:rPr lang="en-US" sz="2600" dirty="0"/>
              <a:t> should be </a:t>
            </a:r>
            <a:r>
              <a:rPr lang="en-US" sz="2600" dirty="0" smtClean="0"/>
              <a:t>indestructible. </a:t>
            </a:r>
            <a:br>
              <a:rPr lang="en-US" sz="2600" dirty="0" smtClean="0"/>
            </a:br>
            <a:r>
              <a:rPr lang="en-US" sz="2600" i="1" dirty="0" smtClean="0"/>
              <a:t>Hint: Take a look at the </a:t>
            </a:r>
            <a:r>
              <a:rPr lang="en-US" sz="2600" i="1" dirty="0" err="1" smtClean="0"/>
              <a:t>RespondToCollision</a:t>
            </a:r>
            <a:r>
              <a:rPr lang="en-US" sz="2600" i="1" dirty="0" smtClean="0"/>
              <a:t> method, the </a:t>
            </a:r>
            <a:r>
              <a:rPr lang="en-US" sz="2600" i="1" dirty="0" err="1" smtClean="0"/>
              <a:t>GetCollisionGroupString</a:t>
            </a:r>
            <a:r>
              <a:rPr lang="en-US" sz="2600" i="1" dirty="0" smtClean="0"/>
              <a:t> method and the </a:t>
            </a:r>
            <a:r>
              <a:rPr lang="en-US" sz="2600" i="1" dirty="0" err="1" smtClean="0"/>
              <a:t>CollisionData</a:t>
            </a:r>
            <a:r>
              <a:rPr lang="en-US" sz="2600" i="1" dirty="0" smtClean="0"/>
              <a:t> class.</a:t>
            </a:r>
            <a:endParaRPr lang="en-US" sz="2600" i="1" dirty="0" smtClean="0">
              <a:solidFill>
                <a:srgbClr val="EBFFD2"/>
              </a:solidFill>
            </a:endParaRP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8"/>
              <a:tabLst/>
            </a:pPr>
            <a:r>
              <a:rPr lang="en-US" sz="2600" dirty="0" smtClean="0">
                <a:solidFill>
                  <a:srgbClr val="EBFFD2"/>
                </a:solidFill>
              </a:rPr>
              <a:t>Test the </a:t>
            </a:r>
            <a:r>
              <a:rPr lang="en-US" sz="2600" dirty="0" err="1" smtClean="0">
                <a:solidFill>
                  <a:srgbClr val="EBFFD2"/>
                </a:solidFill>
              </a:rPr>
              <a:t>UnpassableBlock</a:t>
            </a:r>
            <a:r>
              <a:rPr lang="en-US" sz="2600" dirty="0" smtClean="0">
                <a:solidFill>
                  <a:srgbClr val="EBFFD2"/>
                </a:solidFill>
              </a:rPr>
              <a:t> and the </a:t>
            </a:r>
            <a:r>
              <a:rPr lang="en-US" sz="2600" dirty="0" err="1" smtClean="0">
                <a:solidFill>
                  <a:srgbClr val="EBFFD2"/>
                </a:solidFill>
              </a:rPr>
              <a:t>UnstoppableBall</a:t>
            </a:r>
            <a:r>
              <a:rPr lang="en-US" sz="2600" dirty="0" smtClean="0">
                <a:solidFill>
                  <a:srgbClr val="EBFFD2"/>
                </a:solidFill>
              </a:rPr>
              <a:t> by adding them to the engine in </a:t>
            </a:r>
            <a:r>
              <a:rPr lang="en-US" sz="2600" dirty="0" err="1" smtClean="0">
                <a:solidFill>
                  <a:srgbClr val="EBFFD2"/>
                </a:solidFill>
              </a:rPr>
              <a:t>AcademyPopcornMain.cs</a:t>
            </a:r>
            <a:r>
              <a:rPr lang="en-US" sz="2600" dirty="0" smtClean="0">
                <a:solidFill>
                  <a:srgbClr val="EBFFD2"/>
                </a:solidFill>
              </a:rPr>
              <a:t> file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8"/>
              <a:tabLst/>
            </a:pPr>
            <a:r>
              <a:rPr lang="en-US" sz="2600" dirty="0" smtClean="0">
                <a:solidFill>
                  <a:srgbClr val="EBFFD2"/>
                </a:solidFill>
              </a:rPr>
              <a:t>Implement an </a:t>
            </a:r>
            <a:r>
              <a:rPr lang="en-US" sz="2600" dirty="0" err="1" smtClean="0">
                <a:solidFill>
                  <a:srgbClr val="EBFFD2"/>
                </a:solidFill>
              </a:rPr>
              <a:t>ExplodingBlock</a:t>
            </a:r>
            <a:r>
              <a:rPr lang="en-US" sz="2600" dirty="0" smtClean="0">
                <a:solidFill>
                  <a:srgbClr val="EBFFD2"/>
                </a:solidFill>
              </a:rPr>
              <a:t>. It should destroy all blocks around it when it is destroyed. You must NOT edit any existing .</a:t>
            </a:r>
            <a:r>
              <a:rPr lang="en-US" sz="2600" dirty="0" err="1" smtClean="0">
                <a:solidFill>
                  <a:srgbClr val="EBFFD2"/>
                </a:solidFill>
              </a:rPr>
              <a:t>cs</a:t>
            </a:r>
            <a:r>
              <a:rPr lang="en-US" sz="2600" dirty="0" smtClean="0">
                <a:solidFill>
                  <a:srgbClr val="EBFFD2"/>
                </a:solidFill>
              </a:rPr>
              <a:t> file. </a:t>
            </a:r>
            <a:br>
              <a:rPr lang="en-US" sz="2600" dirty="0" smtClean="0">
                <a:solidFill>
                  <a:srgbClr val="EBFFD2"/>
                </a:solidFill>
              </a:rPr>
            </a:br>
            <a:r>
              <a:rPr lang="en-US" sz="2600" i="1" dirty="0" smtClean="0">
                <a:solidFill>
                  <a:srgbClr val="EBFFD2"/>
                </a:solidFill>
              </a:rPr>
              <a:t>Hint: what does an explosion "produce"?</a:t>
            </a:r>
            <a:endParaRPr lang="en-US" sz="2600" i="1" dirty="0" smtClean="0">
              <a:solidFill>
                <a:srgbClr val="EBFFD2"/>
              </a:solidFill>
            </a:endParaRPr>
          </a:p>
          <a:p>
            <a:pPr marL="446088" indent="-446088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8"/>
              <a:tabLst/>
            </a:pPr>
            <a:endParaRPr lang="en-US" sz="2800" dirty="0" smtClean="0">
              <a:solidFill>
                <a:srgbClr val="EBFFD2"/>
              </a:solidFill>
            </a:endParaRP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  <a:defRPr/>
            </a:pPr>
            <a:fld id="{58452FF4-89E3-4D1B-9927-2DBDC00E58D7}" type="slidenum">
              <a:rPr lang="en-US" sz="1100" smtClean="0"/>
              <a:pPr marL="0" marR="0" lvl="0" indent="0" algn="r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  <a:defRPr/>
              </a:pPr>
              <a:t>24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xmlns="" val="25914477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946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en-US" sz="4000" dirty="0" smtClean="0"/>
              <a:t>Exercises (4)</a:t>
            </a:r>
            <a:endParaRPr lang="bg-BG" sz="4000" dirty="0"/>
          </a:p>
        </p:txBody>
      </p:sp>
      <p:sp>
        <p:nvSpPr>
          <p:cNvPr id="594947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990600"/>
            <a:ext cx="8763000" cy="5715000"/>
          </a:xfrm>
          <a:prstGeom prst="rect">
            <a:avLst/>
          </a:prstGeom>
        </p:spPr>
        <p:txBody>
          <a:bodyPr/>
          <a:lstStyle/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11"/>
              <a:tabLst/>
            </a:pPr>
            <a:r>
              <a:rPr lang="en-US" sz="2600" dirty="0" smtClean="0"/>
              <a:t>Implement a Gift class. It should be a moving object, which always falls down. The gift shouldn't collide with any ball, but should collide (and be destroyed) with the racket. </a:t>
            </a:r>
            <a:r>
              <a:rPr lang="en-US" sz="2600" dirty="0"/>
              <a:t>You must NOT edit any existing .</a:t>
            </a:r>
            <a:r>
              <a:rPr lang="en-US" sz="2600" dirty="0" err="1"/>
              <a:t>cs</a:t>
            </a:r>
            <a:r>
              <a:rPr lang="en-US" sz="2600" dirty="0"/>
              <a:t> </a:t>
            </a:r>
            <a:r>
              <a:rPr lang="en-US" sz="2600" dirty="0" smtClean="0"/>
              <a:t>file. 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11"/>
              <a:tabLst/>
            </a:pPr>
            <a:r>
              <a:rPr lang="en-US" sz="2600" dirty="0" smtClean="0"/>
              <a:t>Implement a </a:t>
            </a:r>
            <a:r>
              <a:rPr lang="en-US" sz="2600" dirty="0" err="1" smtClean="0"/>
              <a:t>GiftBlock</a:t>
            </a:r>
            <a:r>
              <a:rPr lang="en-US" sz="2600" dirty="0" smtClean="0"/>
              <a:t> class. It should be a block, which "drops" a Gift object when it is destroyed. </a:t>
            </a:r>
            <a:r>
              <a:rPr lang="en-US" sz="2600" dirty="0"/>
              <a:t>You must NOT edit any existing .</a:t>
            </a:r>
            <a:r>
              <a:rPr lang="en-US" sz="2600" dirty="0" err="1"/>
              <a:t>cs</a:t>
            </a:r>
            <a:r>
              <a:rPr lang="en-US" sz="2600" dirty="0"/>
              <a:t> </a:t>
            </a:r>
            <a:r>
              <a:rPr lang="en-US" sz="2600" dirty="0" smtClean="0"/>
              <a:t>file. Test the Gift and </a:t>
            </a:r>
            <a:r>
              <a:rPr lang="en-US" sz="2600" dirty="0" err="1" smtClean="0"/>
              <a:t>GiftBlock</a:t>
            </a:r>
            <a:r>
              <a:rPr lang="en-US" sz="2600" dirty="0" smtClean="0"/>
              <a:t> classes by adding them through the </a:t>
            </a:r>
            <a:r>
              <a:rPr lang="en-US" sz="2600" dirty="0" err="1" smtClean="0"/>
              <a:t>AcademyPopcornMain.cs</a:t>
            </a:r>
            <a:r>
              <a:rPr lang="en-US" sz="2600" dirty="0" smtClean="0"/>
              <a:t> file.</a:t>
            </a:r>
          </a:p>
          <a:p>
            <a:pPr marL="446088" indent="-446088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7"/>
              <a:tabLst/>
            </a:pPr>
            <a:endParaRPr lang="en-US" sz="2800" dirty="0"/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  <a:defRPr/>
            </a:pPr>
            <a:fld id="{58452FF4-89E3-4D1B-9927-2DBDC00E58D7}" type="slidenum">
              <a:rPr lang="en-US" sz="1100" smtClean="0"/>
              <a:pPr marL="0" marR="0" lvl="0" indent="0" algn="r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  <a:defRPr/>
              </a:pPr>
              <a:t>25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xmlns="" val="31171693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946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en-US" sz="4000" dirty="0" smtClean="0"/>
              <a:t>Exercises (5)</a:t>
            </a:r>
            <a:endParaRPr lang="bg-BG" sz="4000" dirty="0"/>
          </a:p>
        </p:txBody>
      </p:sp>
      <p:sp>
        <p:nvSpPr>
          <p:cNvPr id="594947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990600"/>
            <a:ext cx="8763000" cy="5715000"/>
          </a:xfrm>
          <a:prstGeom prst="rect">
            <a:avLst/>
          </a:prstGeom>
        </p:spPr>
        <p:txBody>
          <a:bodyPr/>
          <a:lstStyle/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13"/>
              <a:tabLst/>
            </a:pPr>
            <a:r>
              <a:rPr lang="en-US" sz="2600" dirty="0" smtClean="0"/>
              <a:t>Implement </a:t>
            </a:r>
            <a:r>
              <a:rPr lang="en-US" sz="2600" dirty="0"/>
              <a:t>a shoot ability for the player racket. The ability should only be activated when a Gift object falls on the racket. The shot objects should be a new class (e.g. Bullet) and should destroy normal Block objects (and be destroyed on collision with any block). </a:t>
            </a:r>
            <a:br>
              <a:rPr lang="en-US" sz="2600" dirty="0"/>
            </a:br>
            <a:r>
              <a:rPr lang="en-US" sz="2600" dirty="0" smtClean="0"/>
              <a:t>Use the engine and </a:t>
            </a:r>
            <a:r>
              <a:rPr lang="en-US" sz="2600" dirty="0" err="1" smtClean="0"/>
              <a:t>ShootPlayerRacket</a:t>
            </a:r>
            <a:r>
              <a:rPr lang="en-US" sz="2600" dirty="0" smtClean="0"/>
              <a:t> method you implemented in </a:t>
            </a:r>
            <a:r>
              <a:rPr lang="en-US" sz="2600" dirty="0"/>
              <a:t>t</a:t>
            </a:r>
            <a:r>
              <a:rPr lang="en-US" sz="2600" dirty="0" smtClean="0"/>
              <a:t>ask 4, but don't add items in any of the engine lists through the </a:t>
            </a:r>
            <a:r>
              <a:rPr lang="en-US" sz="2600" dirty="0" err="1" smtClean="0"/>
              <a:t>ShootPlayerRacket</a:t>
            </a:r>
            <a:r>
              <a:rPr lang="en-US" sz="2600" dirty="0" smtClean="0"/>
              <a:t> method. Also don't edit the </a:t>
            </a:r>
            <a:r>
              <a:rPr lang="en-US" sz="2600" dirty="0" err="1" smtClean="0"/>
              <a:t>Racket.cs</a:t>
            </a:r>
            <a:r>
              <a:rPr lang="en-US" sz="2600" dirty="0" smtClean="0"/>
              <a:t> file. </a:t>
            </a:r>
            <a:br>
              <a:rPr lang="en-US" sz="2600" dirty="0" smtClean="0"/>
            </a:br>
            <a:r>
              <a:rPr lang="en-US" sz="2600" i="1" dirty="0" smtClean="0"/>
              <a:t>Hint: you should have a </a:t>
            </a:r>
            <a:r>
              <a:rPr lang="en-US" sz="2600" i="1" dirty="0" err="1" smtClean="0"/>
              <a:t>ShootingRacket</a:t>
            </a:r>
            <a:r>
              <a:rPr lang="en-US" sz="2600" i="1" dirty="0" smtClean="0"/>
              <a:t> class and override its </a:t>
            </a:r>
            <a:r>
              <a:rPr lang="en-US" sz="2600" i="1" dirty="0" err="1" smtClean="0"/>
              <a:t>ProduceObjects</a:t>
            </a:r>
            <a:r>
              <a:rPr lang="en-US" sz="2600" i="1" dirty="0" smtClean="0"/>
              <a:t> method.</a:t>
            </a:r>
          </a:p>
          <a:p>
            <a:pPr marL="446088" indent="-446088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7"/>
              <a:tabLst/>
            </a:pPr>
            <a:endParaRPr lang="en-US" sz="2800" dirty="0"/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  <a:defRPr/>
            </a:pPr>
            <a:fld id="{58452FF4-89E3-4D1B-9927-2DBDC00E58D7}" type="slidenum">
              <a:rPr lang="en-US" sz="1100" smtClean="0"/>
              <a:pPr marL="0" marR="0" lvl="0" indent="0" algn="r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  <a:defRPr/>
              </a:pPr>
              <a:t>26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xmlns="" val="31775479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Exercises (6)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85800"/>
            <a:ext cx="8686800" cy="5943600"/>
          </a:xfrm>
        </p:spPr>
        <p:txBody>
          <a:bodyPr/>
          <a:lstStyle/>
          <a:p>
            <a:pPr marL="514350" indent="-514350">
              <a:buFont typeface="+mj-lt"/>
              <a:buAutoNum type="arabicPeriod" startAt="14"/>
              <a:tabLst/>
            </a:pP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*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Bonus task (optional): Download </a:t>
            </a:r>
            <a:r>
              <a:rPr lang="en-US" sz="2800" dirty="0" err="1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JustBelot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game source </a:t>
            </a:r>
            <a:r>
              <a:rPr lang="en-US" sz="28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from </a:t>
            </a:r>
            <a:r>
              <a:rPr lang="en-US" sz="2800" dirty="0">
                <a:solidFill>
                  <a:schemeClr val="tx1">
                    <a:lumMod val="40000"/>
                    <a:lumOff val="60000"/>
                  </a:schemeClr>
                </a:solidFill>
                <a:hlinkClick r:id="rId2"/>
              </a:rPr>
              <a:t>https://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  <a:hlinkClick r:id="rId2"/>
              </a:rPr>
              <a:t>github.com/NikolayIT/JustBelot</a:t>
            </a:r>
            <a:r>
              <a:rPr lang="en-US" sz="28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(code commits are made often so be sure to always work on the latest game source). Write your own C# library called </a:t>
            </a:r>
            <a:r>
              <a:rPr lang="en-US" sz="2800" dirty="0" err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JustBelot.AI.YourBotName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and write a class in it that </a:t>
            </a:r>
            <a:r>
              <a:rPr lang="en-US" sz="28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implements </a:t>
            </a:r>
            <a:r>
              <a:rPr lang="en-US" sz="2800" dirty="0" err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JustBelot.Common.IPlayer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interface.</a:t>
            </a:r>
            <a:b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</a:b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Implement your own AI </a:t>
            </a:r>
            <a:r>
              <a:rPr lang="en-US" sz="2800" dirty="0" err="1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belot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player that will fight with other AI players. The winner will be awarded. Please send your players to 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  <a:hlinkClick r:id="rId3"/>
              </a:rPr>
              <a:t>academy@telerik.com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and add them in the homework archive when you upload it. You are allowed to work in teams.</a:t>
            </a:r>
            <a:b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</a:b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This task is not obligatory. Discussions: 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  <a:hlinkClick r:id="rId4"/>
              </a:rPr>
              <a:t>here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.</a:t>
            </a: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63912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554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447800" y="1953753"/>
            <a:ext cx="6019800" cy="1578894"/>
          </a:xfrm>
          <a:prstGeom prst="rect">
            <a:avLst/>
          </a:prstGeom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95000"/>
              </a:lnSpc>
            </a:pPr>
            <a:r>
              <a:rPr lang="en-US" sz="5400" dirty="0" smtClean="0">
                <a:solidFill>
                  <a:srgbClr val="CCFF33"/>
                </a:solidFill>
                <a:effectLst>
                  <a:outerShdw blurRad="30000" dist="30000" dir="2700000" algn="tl" rotWithShape="0">
                    <a:srgbClr val="30356E">
                      <a:shade val="45000"/>
                      <a:satMod val="150000"/>
                      <a:alpha val="90000"/>
                    </a:srgbClr>
                  </a:outerShdw>
                  <a:reflection blurRad="12000" stA="20000" endPos="50000" dist="12700" dir="5400000" sy="-100000" algn="bl" rotWithShape="0"/>
                </a:effectLst>
              </a:rPr>
              <a:t>Academy Popcorn API</a:t>
            </a:r>
            <a:endParaRPr lang="en-US" sz="4800" dirty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533400" y="3698080"/>
            <a:ext cx="7924800" cy="569120"/>
          </a:xfrm>
          <a:prstGeom prst="rect">
            <a:avLst/>
          </a:prstGeom>
        </p:spPr>
        <p:txBody>
          <a:bodyPr/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defRPr sz="32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/>
              <a:t>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603609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818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en-US" sz="4000" dirty="0" smtClean="0"/>
              <a:t>Academy Popcorn API</a:t>
            </a:r>
            <a:endParaRPr lang="bg-BG" sz="4000" dirty="0"/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  <a:defRPr/>
            </a:pPr>
            <a:fld id="{58452FF4-89E3-4D1B-9927-2DBDC00E58D7}" type="slidenum">
              <a:rPr lang="en-US" sz="1100" smtClean="0"/>
              <a:pPr marL="0" marR="0" lvl="0" indent="0" algn="r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  <a:defRPr/>
              </a:pPr>
              <a:t>4</a:t>
            </a:fld>
            <a:endParaRPr lang="en-US" sz="1100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7150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Provides an API for a matrix-based game of Popcorn/Blockbuster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Important classes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GameObject – base class for objects in the game (like </a:t>
            </a:r>
            <a:r>
              <a:rPr lang="en-US" dirty="0" err="1" smtClean="0"/>
              <a:t>System.Object</a:t>
            </a:r>
            <a:r>
              <a:rPr lang="en-US" dirty="0" smtClean="0"/>
              <a:t> in C#)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IRenderer – interface for rendering objects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IUserInterface – interface for handling input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Engine – runs the game, checks for input and renders the scene</a:t>
            </a:r>
            <a:endParaRPr lang="en-US" dirty="0" smtClean="0">
              <a:solidFill>
                <a:srgbClr val="46A6BD">
                  <a:lumMod val="20000"/>
                  <a:lumOff val="80000"/>
                </a:srgbClr>
              </a:solidFill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err="1" smtClean="0"/>
              <a:t>CollisionDispatcher</a:t>
            </a:r>
            <a:r>
              <a:rPr lang="en-US" dirty="0" smtClean="0"/>
              <a:t> </a:t>
            </a:r>
            <a:r>
              <a:rPr lang="en-US" dirty="0"/>
              <a:t>– </a:t>
            </a:r>
            <a:r>
              <a:rPr lang="en-US" dirty="0" smtClean="0"/>
              <a:t>notifies objects of their collisions</a:t>
            </a:r>
            <a:endParaRPr lang="en-US" dirty="0">
              <a:solidFill>
                <a:srgbClr val="46A6BD">
                  <a:lumMod val="20000"/>
                  <a:lumOff val="8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68860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554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102518" y="838200"/>
            <a:ext cx="6934200" cy="789447"/>
          </a:xfrm>
          <a:prstGeom prst="rect">
            <a:avLst/>
          </a:prstGeom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95000"/>
              </a:lnSpc>
            </a:pPr>
            <a:r>
              <a:rPr lang="en-US" sz="5400" dirty="0" smtClean="0">
                <a:solidFill>
                  <a:srgbClr val="CCFF33"/>
                </a:solidFill>
                <a:effectLst>
                  <a:outerShdw blurRad="30000" dist="30000" dir="2700000" algn="tl" rotWithShape="0">
                    <a:srgbClr val="30356E">
                      <a:shade val="45000"/>
                      <a:satMod val="150000"/>
                      <a:alpha val="90000"/>
                    </a:srgbClr>
                  </a:outerShdw>
                  <a:reflection blurRad="12000" stA="20000" endPos="50000" dist="12700" dir="5400000" sy="-100000" algn="bl" rotWithShape="0"/>
                </a:effectLst>
              </a:rPr>
              <a:t>Academy Popcorn API</a:t>
            </a:r>
            <a:endParaRPr lang="en-US" sz="4800" dirty="0"/>
          </a:p>
        </p:txBody>
      </p:sp>
      <p:pic>
        <p:nvPicPr>
          <p:cNvPr id="1026" name="Picture 2" descr="C:\Users\GGeorgiev\Desktop\AcademyPopcornDiagram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86000"/>
            <a:ext cx="8305800" cy="4275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685800" y="1640680"/>
            <a:ext cx="7924800" cy="569120"/>
          </a:xfrm>
          <a:prstGeom prst="rect">
            <a:avLst/>
          </a:prstGeom>
        </p:spPr>
        <p:txBody>
          <a:bodyPr/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defRPr sz="32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/>
              <a:t>Class Diagram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497659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554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102518" y="925916"/>
            <a:ext cx="6934200" cy="701731"/>
          </a:xfrm>
          <a:prstGeom prst="rect">
            <a:avLst/>
          </a:prstGeom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95000"/>
              </a:lnSpc>
            </a:pPr>
            <a:r>
              <a:rPr lang="en-US" sz="4800" dirty="0" smtClean="0"/>
              <a:t>The GameObject class</a:t>
            </a:r>
            <a:endParaRPr lang="en-US" sz="4800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685800" y="1640680"/>
            <a:ext cx="7924800" cy="569120"/>
          </a:xfrm>
          <a:prstGeom prst="rect">
            <a:avLst/>
          </a:prstGeom>
        </p:spPr>
        <p:txBody>
          <a:bodyPr/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defRPr sz="32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dirty="0"/>
          </a:p>
        </p:txBody>
      </p:sp>
      <p:pic>
        <p:nvPicPr>
          <p:cNvPr id="2050" name="Picture 2" descr="C:\Dropbox\Work\oop\Lectures\7. OOP Workshop - Game Development\GameObjec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657600" y="2021679"/>
            <a:ext cx="1989215" cy="4302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4977013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en-US" sz="4000" dirty="0" smtClean="0"/>
              <a:t>The GameObject class</a:t>
            </a:r>
            <a:endParaRPr lang="bg-BG" sz="4000" dirty="0"/>
          </a:p>
        </p:txBody>
      </p:sp>
      <p:sp>
        <p:nvSpPr>
          <p:cNvPr id="80077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7150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Base class for all objects in the game world</a:t>
            </a:r>
            <a:endParaRPr lang="en-US" sz="2600" dirty="0">
              <a:solidFill>
                <a:schemeClr val="tx1">
                  <a:lumMod val="40000"/>
                  <a:lumOff val="6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Abstract class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There is no such thing as "just an object"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it's either a block, a racket or something else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Has a protected constructor</a:t>
            </a:r>
            <a:endParaRPr lang="en-US" dirty="0" smtClean="0">
              <a:solidFill>
                <a:schemeClr val="tx1">
                  <a:lumMod val="40000"/>
                  <a:lumOff val="6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Implements the </a:t>
            </a:r>
            <a:r>
              <a:rPr lang="en-US" dirty="0" err="1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IRenderable</a:t>
            </a: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interface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Provides a </a:t>
            </a:r>
            <a:r>
              <a:rPr lang="en-US" dirty="0" err="1" smtClean="0"/>
              <a:t>GetImage</a:t>
            </a:r>
            <a:r>
              <a:rPr lang="en-US" dirty="0" smtClean="0"/>
              <a:t> method – returns a char matrix for visualization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Used by the IRenderer – will be covered later</a:t>
            </a:r>
          </a:p>
          <a:p>
            <a:pPr>
              <a:lnSpc>
                <a:spcPct val="100000"/>
              </a:lnSpc>
            </a:pPr>
            <a:endParaRPr lang="en-US" dirty="0" smtClean="0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  <a:defRPr/>
            </a:pPr>
            <a:fld id="{58452FF4-89E3-4D1B-9927-2DBDC00E58D7}" type="slidenum">
              <a:rPr lang="en-US" sz="1100" smtClean="0"/>
              <a:pPr marL="0" marR="0" lvl="0" indent="0" algn="r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  <a:defRPr/>
              </a:pPr>
              <a:t>7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xmlns="" val="35145643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en-US" sz="4000" dirty="0" smtClean="0"/>
              <a:t>The GameObject class (2)</a:t>
            </a:r>
            <a:endParaRPr lang="bg-BG" sz="4000" dirty="0"/>
          </a:p>
        </p:txBody>
      </p:sp>
      <p:sp>
        <p:nvSpPr>
          <p:cNvPr id="80077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7150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Implements the </a:t>
            </a:r>
            <a:r>
              <a:rPr lang="en-US" dirty="0" err="1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IObjectProducer</a:t>
            </a: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interface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Enables objects to produce other objects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Implements the </a:t>
            </a:r>
            <a:r>
              <a:rPr lang="en-US" dirty="0" err="1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ICollidable</a:t>
            </a: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interface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Enables objects to participate and respond to collisions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The Update method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Abstract method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Inheriting classes implement their behavior there</a:t>
            </a:r>
          </a:p>
          <a:p>
            <a:pPr>
              <a:lnSpc>
                <a:spcPct val="100000"/>
              </a:lnSpc>
            </a:pPr>
            <a:endParaRPr lang="en-US" dirty="0" smtClean="0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  <a:defRPr/>
            </a:pPr>
            <a:fld id="{58452FF4-89E3-4D1B-9927-2DBDC00E58D7}" type="slidenum">
              <a:rPr lang="en-US" sz="1100" smtClean="0"/>
              <a:pPr marL="0" marR="0" lvl="0" indent="0" algn="r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  <a:defRPr/>
              </a:pPr>
              <a:t>8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xmlns="" val="22523706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en-US" sz="4000" dirty="0" smtClean="0"/>
              <a:t>The GameObject class (3)</a:t>
            </a:r>
            <a:endParaRPr lang="bg-BG" sz="4000" dirty="0"/>
          </a:p>
        </p:txBody>
      </p:sp>
      <p:sp>
        <p:nvSpPr>
          <p:cNvPr id="80077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7150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Other </a:t>
            </a:r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fields</a:t>
            </a:r>
          </a:p>
          <a:p>
            <a:pPr lvl="1">
              <a:lnSpc>
                <a:spcPct val="100000"/>
              </a:lnSpc>
            </a:pPr>
            <a:r>
              <a:rPr lang="en-US" dirty="0" err="1"/>
              <a:t>TopLeft</a:t>
            </a:r>
            <a:r>
              <a:rPr lang="en-US" dirty="0"/>
              <a:t> – top left coordinates of the object in the </a:t>
            </a:r>
            <a:r>
              <a:rPr lang="en-US" dirty="0" smtClean="0"/>
              <a:t>world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Represented by instance of </a:t>
            </a:r>
            <a:r>
              <a:rPr lang="en-US" dirty="0" err="1" smtClean="0"/>
              <a:t>MatrixCoords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body – defines the body of the object as a char </a:t>
            </a:r>
            <a:r>
              <a:rPr lang="en-US" dirty="0" smtClean="0"/>
              <a:t>matrix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err="1" smtClean="0"/>
              <a:t>IsDestroyed</a:t>
            </a:r>
            <a:r>
              <a:rPr lang="en-US" dirty="0" smtClean="0"/>
              <a:t> – property indicating if the object should be removed from the world</a:t>
            </a:r>
            <a:endParaRPr lang="en-US" dirty="0"/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  <a:defRPr/>
            </a:pPr>
            <a:fld id="{58452FF4-89E3-4D1B-9927-2DBDC00E58D7}" type="slidenum">
              <a:rPr lang="en-US" sz="1100" smtClean="0"/>
              <a:pPr marL="0" marR="0" lvl="0" indent="0" algn="r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  <a:defRPr/>
              </a:pPr>
              <a:t>9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xmlns="" val="37090470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c0ed1f3aaa5b921b3638c123e4eb489bc123"/>
</p:tagLst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2610</TotalTime>
  <Words>1606</Words>
  <Application>Microsoft Office PowerPoint</Application>
  <PresentationFormat>On-screen Show (4:3)</PresentationFormat>
  <Paragraphs>198</Paragraphs>
  <Slides>27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Telerik Academy</vt:lpstr>
      <vt:lpstr>Academy Popcorn "API"</vt:lpstr>
      <vt:lpstr>Contents</vt:lpstr>
      <vt:lpstr>Academy Popcorn API</vt:lpstr>
      <vt:lpstr>Academy Popcorn API</vt:lpstr>
      <vt:lpstr>Academy Popcorn API</vt:lpstr>
      <vt:lpstr>The GameObject class</vt:lpstr>
      <vt:lpstr>The GameObject class</vt:lpstr>
      <vt:lpstr>The GameObject class (2)</vt:lpstr>
      <vt:lpstr>The GameObject class (3)</vt:lpstr>
      <vt:lpstr>The Block class</vt:lpstr>
      <vt:lpstr>The Block class</vt:lpstr>
      <vt:lpstr>The IRenderer Interface and ConsoleRenderer</vt:lpstr>
      <vt:lpstr>IRenderer &amp; ConsoleRenderer</vt:lpstr>
      <vt:lpstr>The MovingObject and Ball Classes</vt:lpstr>
      <vt:lpstr>MovingObject &amp; Ball</vt:lpstr>
      <vt:lpstr>The IUserInterface and KeyboardInterface</vt:lpstr>
      <vt:lpstr>IUserInterface &amp;  KeyboardInterface</vt:lpstr>
      <vt:lpstr>The  Engine  Class</vt:lpstr>
      <vt:lpstr>The Engine Class</vt:lpstr>
      <vt:lpstr>The Engine Class (2)</vt:lpstr>
      <vt:lpstr>Academy Popcorn API</vt:lpstr>
      <vt:lpstr>Exercises</vt:lpstr>
      <vt:lpstr>Exercises (2)</vt:lpstr>
      <vt:lpstr>Exercises (3)</vt:lpstr>
      <vt:lpstr>Exercises (4)</vt:lpstr>
      <vt:lpstr>Exercises (5)</vt:lpstr>
      <vt:lpstr>Exercises (6)</vt:lpstr>
    </vt:vector>
  </TitlesOfParts>
  <Company>Telerik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 - Defining Classes</dc:title>
  <dc:subject>Telerik Software Academy</dc:subject>
  <dc:creator>Svetlin Nakov</dc:creator>
  <cp:keywords>C#, course, telerik software academy, free courses for developers, OOP, object-oriented programming</cp:keywords>
  <cp:lastModifiedBy>Ivaylo Bachvarov</cp:lastModifiedBy>
  <cp:revision>617</cp:revision>
  <dcterms:created xsi:type="dcterms:W3CDTF">2007-12-08T16:03:35Z</dcterms:created>
  <dcterms:modified xsi:type="dcterms:W3CDTF">2013-03-14T17:38:18Z</dcterms:modified>
  <cp:category>software engineering</cp:category>
</cp:coreProperties>
</file>