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7310" y="59690"/>
            <a:ext cx="6529705" cy="96939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1200" b="1"/>
              <a:t>a</a:t>
            </a:r>
            <a:r>
              <a:rPr lang="" altLang="en-US" sz="1200" b="1">
                <a:solidFill>
                  <a:srgbClr val="C00000"/>
                </a:solidFill>
              </a:rPr>
              <a:t>()</a:t>
            </a:r>
            <a:r>
              <a:rPr lang="" altLang="en-US" sz="1200" b="1"/>
              <a:t> </a:t>
            </a:r>
            <a:r>
              <a:rPr lang="" altLang="en-US" sz="1200" b="1">
                <a:solidFill>
                  <a:srgbClr val="FFC000"/>
                </a:solidFill>
              </a:rPr>
              <a:t>=</a:t>
            </a:r>
            <a:r>
              <a:rPr lang="" altLang="en-US" sz="1200" b="1"/>
              <a:t> a</a:t>
            </a:r>
            <a:r>
              <a:rPr lang="" altLang="en-US" sz="1200" b="1">
                <a:solidFill>
                  <a:srgbClr val="00B050"/>
                </a:solidFill>
              </a:rPr>
              <a:t>()</a:t>
            </a:r>
            <a:r>
              <a:rPr lang="" altLang="en-US" sz="1200" b="1"/>
              <a:t> </a:t>
            </a:r>
            <a:r>
              <a:rPr lang="" altLang="en-US" sz="1200" b="1">
                <a:solidFill>
                  <a:srgbClr val="EA79EC"/>
                </a:solidFill>
              </a:rPr>
              <a:t>+</a:t>
            </a:r>
            <a:r>
              <a:rPr lang="" altLang="en-US" sz="1200" b="1"/>
              <a:t> b</a:t>
            </a:r>
            <a:endParaRPr lang="" altLang="en-US" sz="1200" b="1"/>
          </a:p>
          <a:p>
            <a:pPr algn="l"/>
            <a:endParaRPr lang="" altLang="en-US" sz="1200" b="1"/>
          </a:p>
          <a:p>
            <a:pPr algn="l"/>
            <a:r>
              <a:rPr lang="" altLang="en-US" sz="1200" b="1"/>
              <a:t>a enthält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STORE d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vector&lt;int&gt; indices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bool subsetted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200" b="1">
                <a:sym typeface="+mn-ea"/>
              </a:rPr>
              <a:t>int subsetted_rhs </a:t>
            </a:r>
            <a:r>
              <a:rPr lang="" altLang="en-US" sz="1200" b="1">
                <a:sym typeface="+mn-ea"/>
              </a:rPr>
              <a:t>= 0</a:t>
            </a:r>
            <a:endParaRPr lang="" altLang="en-US" sz="1200" b="1"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ym typeface="+mn-ea"/>
              </a:rPr>
              <a:t>STORE temp</a:t>
            </a:r>
            <a:endParaRPr lang="" altLang="en-US" sz="1200" b="1"/>
          </a:p>
          <a:p>
            <a:pPr algn="l"/>
            <a:endParaRPr lang="" altLang="en-US" sz="1200" b="1"/>
          </a:p>
          <a:p>
            <a:pPr algn="l"/>
            <a:endParaRPr lang="" altLang="en-US" sz="1200" b="1"/>
          </a:p>
          <a:p>
            <a:pPr algn="l"/>
            <a:r>
              <a:rPr lang="" altLang="en-US" sz="1200" b="1">
                <a:solidFill>
                  <a:srgbClr val="00B050"/>
                </a:solidFill>
              </a:rPr>
              <a:t>1.</a:t>
            </a:r>
            <a:r>
              <a:rPr lang="" altLang="en-US" sz="1200" b="1"/>
              <a:t> </a:t>
            </a:r>
            <a:r>
              <a:rPr lang="" altLang="en-US" sz="1200" b="1">
                <a:solidFill>
                  <a:srgbClr val="00B050"/>
                </a:solidFill>
              </a:rPr>
              <a:t>() </a:t>
            </a:r>
            <a:endParaRPr lang="" altLang="en-US" sz="1200" b="1">
              <a:solidFill>
                <a:srgbClr val="00B050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Nimmt Argumente an wie in subassign 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Verändert vector&lt;int&gt; indices von a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subsetted = true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subsetted_rhs++</a:t>
            </a: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/>
              <a:t>return a&amp;</a:t>
            </a:r>
            <a:endParaRPr lang="" altLang="en-US" sz="1200" b="1"/>
          </a:p>
          <a:p>
            <a:pPr indent="0" algn="l">
              <a:buFont typeface="Arial" panose="02080604020202020204" pitchFamily="34" charset="0"/>
              <a:buNone/>
            </a:pPr>
            <a:endParaRPr lang="" altLang="en-US" sz="1200" b="1"/>
          </a:p>
          <a:p>
            <a:pPr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EA79EC"/>
                </a:solidFill>
              </a:rPr>
              <a:t>2. +</a:t>
            </a:r>
            <a:endParaRPr lang="" altLang="en-US" sz="1200" b="1">
              <a:solidFill>
                <a:srgbClr val="EA79EC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operator+(a, b)</a:t>
            </a:r>
            <a:endParaRPr lang="" altLang="en-US" sz="1200" b="1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check a.subsetted = true | false</a:t>
            </a:r>
            <a:endParaRPr lang="" altLang="en-US" sz="1200" b="1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true</a:t>
            </a:r>
            <a:endParaRPr lang="" altLang="en-US" sz="1200" b="1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passes a.indices (as copy!)</a:t>
            </a:r>
            <a:endParaRPr lang="" altLang="en-US" sz="1200" b="1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false</a:t>
            </a:r>
            <a:endParaRPr lang="" altLang="en-US" sz="1200" b="1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passes empty vector</a:t>
            </a:r>
            <a:endParaRPr lang="" altLang="en-US" sz="1200" b="1">
              <a:solidFill>
                <a:schemeClr val="tx1"/>
              </a:solidFill>
            </a:endParaRPr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VVPLUS</a:t>
            </a:r>
            <a:endParaRPr lang="" altLang="en-US" sz="1200" b="1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constructor expects indices as copy</a:t>
            </a:r>
            <a:endParaRPr lang="" altLang="en-US" sz="1200" b="1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indices_vvplus construct according to copied indices if subsetted</a:t>
            </a:r>
            <a:endParaRPr lang="" altLang="en-US" sz="1200" b="1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otherwise use the size of the object</a:t>
            </a:r>
            <a:endParaRPr lang="" altLang="en-US" sz="1200" b="1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operator[](int i)</a:t>
            </a:r>
            <a:endParaRPr lang="" altLang="en-US" sz="1200" b="1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a[i] + b[i]</a:t>
            </a:r>
            <a:endParaRPr lang="" altLang="en-US" sz="1200" b="1">
              <a:solidFill>
                <a:schemeClr val="tx1"/>
              </a:solidFill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chemeClr val="tx1"/>
              </a:solidFill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FF0000"/>
                </a:solidFill>
              </a:rPr>
              <a:t>3. ()</a:t>
            </a:r>
            <a:endParaRPr lang="" altLang="en-US" sz="1200" b="1">
              <a:solidFill>
                <a:srgbClr val="FF0000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200" b="1">
                <a:sym typeface="+mn-ea"/>
              </a:rPr>
              <a:t>Nimmt Argumente an wie in subassign </a:t>
            </a:r>
            <a:endParaRPr lang="en-US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200" b="1">
                <a:sym typeface="+mn-ea"/>
              </a:rPr>
              <a:t>Verändert vector&lt;int&gt; indices von a</a:t>
            </a:r>
            <a:endParaRPr lang="en-US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200" b="1">
                <a:sym typeface="+mn-ea"/>
              </a:rPr>
              <a:t>subsetted = true</a:t>
            </a:r>
            <a:endParaRPr lang="en-US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200" b="1">
                <a:sym typeface="+mn-ea"/>
              </a:rPr>
              <a:t>subsetted_rhs++</a:t>
            </a:r>
            <a:endParaRPr lang="en-US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 sz="1200" b="1">
                <a:sym typeface="+mn-ea"/>
              </a:rPr>
              <a:t>return a&amp;</a:t>
            </a:r>
            <a:endParaRPr lang="" altLang="en-US" sz="1200" b="1">
              <a:solidFill>
                <a:srgbClr val="FF0000"/>
              </a:solidFill>
            </a:endParaRPr>
          </a:p>
          <a:p>
            <a:pPr marL="171450" lvl="0" indent="-171450" algn="l">
              <a:buFont typeface="Arial" panose="02080604020202020204" pitchFamily="34" charset="0"/>
              <a:buChar char="•"/>
            </a:pPr>
            <a:endParaRPr lang="" altLang="en-US" sz="1200" b="1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80604020202020204" pitchFamily="34" charset="0"/>
              <a:buChar char="•"/>
            </a:pPr>
            <a:endParaRPr lang="" altLang="en-US" sz="1200" b="1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80604020202020204" pitchFamily="34" charset="0"/>
              <a:buChar char="•"/>
            </a:pPr>
            <a:endParaRPr lang="" altLang="en-US" sz="1200" b="1">
              <a:solidFill>
                <a:schemeClr val="tx1"/>
              </a:solidFill>
            </a:endParaRPr>
          </a:p>
          <a:p>
            <a:pPr lvl="1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80604020202020204" pitchFamily="34" charset="0"/>
              <a:buChar char="•"/>
            </a:pPr>
            <a:endParaRPr lang="" altLang="en-US" sz="1200" b="1">
              <a:solidFill>
                <a:schemeClr val="tx1"/>
              </a:solidFill>
            </a:endParaRPr>
          </a:p>
          <a:p>
            <a:pPr marL="1200150" lvl="2" indent="-285750" algn="l">
              <a:buFont typeface="Arial" panose="02080604020202020204" pitchFamily="34" charset="0"/>
              <a:buChar char="•"/>
            </a:pPr>
            <a:endParaRPr lang="" altLang="en-US" sz="1200" b="1">
              <a:solidFill>
                <a:srgbClr val="7030A0"/>
              </a:solidFill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" altLang="en-US" sz="1200" b="1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200" b="1"/>
          </a:p>
        </p:txBody>
      </p:sp>
      <p:sp>
        <p:nvSpPr>
          <p:cNvPr id="5" name="Text Box 4"/>
          <p:cNvSpPr txBox="1"/>
          <p:nvPr/>
        </p:nvSpPr>
        <p:spPr>
          <a:xfrm>
            <a:off x="6745605" y="74295"/>
            <a:ext cx="542861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200" b="1">
                <a:solidFill>
                  <a:srgbClr val="FFC000"/>
                </a:solidFill>
              </a:rPr>
              <a:t>4. = </a:t>
            </a:r>
            <a:r>
              <a:rPr lang="" altLang="en-US" sz="1200" b="1">
                <a:solidFill>
                  <a:schemeClr val="tx1"/>
                </a:solidFill>
              </a:rPr>
              <a:t>(other_vec)</a:t>
            </a:r>
            <a:endParaRPr lang="" altLang="en-US" sz="1200" b="1">
              <a:solidFill>
                <a:srgbClr val="FFC000"/>
              </a:solidFill>
            </a:endParaRPr>
          </a:p>
          <a:p>
            <a:pPr marL="171450" indent="-1714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check if subsetted_rhs &gt; 0 </a:t>
            </a:r>
            <a:endParaRPr lang="" altLang="en-US" sz="1200" b="1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true</a:t>
            </a:r>
            <a:endParaRPr lang="" altLang="en-US" sz="1200" b="1">
              <a:solidFill>
                <a:schemeClr val="tx1"/>
              </a:solidFill>
            </a:endParaRPr>
          </a:p>
          <a:p>
            <a:pPr marL="1085850" lvl="2" indent="-1714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temp = other_vec</a:t>
            </a:r>
            <a:endParaRPr lang="" altLang="en-US" sz="1200" b="1">
              <a:solidFill>
                <a:schemeClr val="tx1"/>
              </a:solidFill>
            </a:endParaRPr>
          </a:p>
          <a:p>
            <a:pPr marL="1085850" lvl="2" indent="-1714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at the end a.d = a.temp</a:t>
            </a:r>
            <a:endParaRPr lang="" altLang="en-US" sz="1200" b="1">
              <a:solidFill>
                <a:schemeClr val="tx1"/>
              </a:solidFill>
            </a:endParaRPr>
          </a:p>
          <a:p>
            <a:pPr marL="628650" lvl="1" indent="-1714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false</a:t>
            </a:r>
            <a:endParaRPr lang="" altLang="en-US" sz="1200" b="1">
              <a:solidFill>
                <a:schemeClr val="tx1"/>
              </a:solidFill>
            </a:endParaRPr>
          </a:p>
          <a:p>
            <a:pPr marL="1085850" lvl="2" indent="-171450" algn="l">
              <a:buFont typeface="Arial" panose="02080604020202020204" pitchFamily="34" charset="0"/>
              <a:buChar char="•"/>
            </a:pPr>
            <a:r>
              <a:rPr lang="" altLang="en-US" sz="1200" b="1">
                <a:solidFill>
                  <a:schemeClr val="tx1"/>
                </a:solidFill>
              </a:rPr>
              <a:t>a.d = other_vec</a:t>
            </a:r>
            <a:endParaRPr lang="" altLang="en-US" sz="1200" b="1">
              <a:solidFill>
                <a:schemeClr val="tx1"/>
              </a:solidFill>
            </a:endParaRPr>
          </a:p>
          <a:p>
            <a:pPr marL="1085850" lvl="2" indent="-171450" algn="l">
              <a:buFont typeface="Arial" panose="02080604020202020204" pitchFamily="34" charset="0"/>
              <a:buChar char="•"/>
            </a:pPr>
            <a:endParaRPr lang="" altLang="en-US" sz="1200" b="1">
              <a:solidFill>
                <a:schemeClr val="tx1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FF0000"/>
                </a:solidFill>
                <a:sym typeface="+mn-ea"/>
              </a:rPr>
              <a:t>Problem a() = a + b</a:t>
            </a:r>
            <a:endParaRPr lang="" altLang="en-US" sz="1200" b="1">
              <a:solidFill>
                <a:schemeClr val="tx1"/>
              </a:solidFill>
              <a:sym typeface="+mn-ea"/>
            </a:endParaRPr>
          </a:p>
          <a:p>
            <a:pPr marL="1085850" lvl="2" indent="-171450" algn="l">
              <a:buFont typeface="Arial" panose="02080604020202020204" pitchFamily="34" charset="0"/>
              <a:buChar char="•"/>
            </a:pPr>
            <a:endParaRPr lang="" altLang="en-US" sz="1200" b="1">
              <a:solidFill>
                <a:schemeClr val="tx1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en-US" altLang="en-US" sz="1200" b="1">
                <a:solidFill>
                  <a:srgbClr val="C00000"/>
                </a:solidFill>
                <a:sym typeface="+mn-ea"/>
              </a:rPr>
              <a:t>If </a:t>
            </a:r>
            <a:r>
              <a:rPr lang="" altLang="en-US" sz="1200" b="1">
                <a:solidFill>
                  <a:srgbClr val="C00000"/>
                </a:solidFill>
                <a:sym typeface="+mn-ea"/>
              </a:rPr>
              <a:t>operator+</a:t>
            </a:r>
            <a:r>
              <a:rPr lang="en-US" altLang="en-US" sz="1200" b="1">
                <a:solidFill>
                  <a:srgbClr val="C00000"/>
                </a:solidFill>
                <a:sym typeface="+mn-ea"/>
              </a:rPr>
              <a:t> </a:t>
            </a:r>
            <a:r>
              <a:rPr lang="" altLang="en-US" sz="1200" b="1">
                <a:solidFill>
                  <a:srgbClr val="C00000"/>
                </a:solidFill>
                <a:sym typeface="+mn-ea"/>
              </a:rPr>
              <a:t> calls again a.subsetted.rhs++ if a is subsetted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--&gt; meaning that subsetting at rhs increase the counter by two whereas the counter is only increased by 1 at lhs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If no subsetted subsetted_rhs = 0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If only subsetted at lhs subsetted_rhs = 1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If only subsetted at rhs subsetted_rhs is &gt;= 2, 4, 6,...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if subsetted at lhs and rhs subsetted_rhs is &gt;= 3 or 3, 5, 7...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Problem a(a(...));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subset function has to check whether object is already subsetted. In case it is already subsetted it has to create a temporary vector&lt;int&gt; indices2. Conduct calculation of indices and store it in indices2. Afterwars indices1 = indices2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- Subsetting is more complicated probably need less resources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- copy of indices to e.g. VVPLUS can be expensive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r>
              <a:rPr lang="" altLang="en-US" sz="1200" b="1">
                <a:solidFill>
                  <a:srgbClr val="C00000"/>
                </a:solidFill>
                <a:sym typeface="+mn-ea"/>
              </a:rPr>
              <a:t>- constructor of VVPLUS etc. are more complicates</a:t>
            </a: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rgbClr val="C00000"/>
              </a:solidFill>
              <a:sym typeface="+mn-ea"/>
            </a:endParaRPr>
          </a:p>
          <a:p>
            <a:pPr lvl="0" indent="0" algn="l">
              <a:buFont typeface="Arial" panose="02080604020202020204" pitchFamily="34" charset="0"/>
              <a:buNone/>
            </a:pPr>
            <a:endParaRPr lang="" altLang="en-US" sz="12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Presentation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AR PL KaitiM Big5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konrad</dc:creator>
  <cp:lastModifiedBy>konrad</cp:lastModifiedBy>
  <cp:revision>53</cp:revision>
  <dcterms:created xsi:type="dcterms:W3CDTF">2021-11-27T09:10:29Z</dcterms:created>
  <dcterms:modified xsi:type="dcterms:W3CDTF">2021-11-27T09:10:29Z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