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6" r:id="rId9"/>
    <p:sldId id="263"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AstToAst Package	</a:t>
            </a:r>
            <a:endParaRPr lang="en-US" altLang="en-US"/>
          </a:p>
        </p:txBody>
      </p:sp>
      <p:sp>
        <p:nvSpPr>
          <p:cNvPr id="3" name="Subtitle 2"/>
          <p:cNvSpPr>
            <a:spLocks noGrp="1"/>
          </p:cNvSpPr>
          <p:nvPr>
            <p:ph type="subTitle" idx="1"/>
          </p:nvPr>
        </p:nvSpPr>
        <p:spPr/>
        <p:txBody>
          <a:bodyPr/>
          <a:p>
            <a:r>
              <a:rPr lang="en-US" altLang="en-US"/>
              <a:t>Author: Konrad Krämer</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Expression Template (ET)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5908040"/>
          </a:xfrm>
          <a:prstGeom prst="rect">
            <a:avLst/>
          </a:prstGeom>
          <a:noFill/>
        </p:spPr>
        <p:txBody>
          <a:bodyPr wrap="square" rtlCol="0">
            <a:spAutoFit/>
          </a:bodyPr>
          <a:p>
            <a:pPr marL="285750" indent="-285750">
              <a:buFont typeface="Arial" panose="02080604020202020204" pitchFamily="34" charset="0"/>
              <a:buChar char="•"/>
            </a:pPr>
            <a:r>
              <a:rPr lang="en-US" altLang="en-US" sz="1400" b="1"/>
              <a:t>Die C++ Seite muss einen Matrixtyp und einen Vektortyp enthalten, die sich wie R Matritzen und Vektoren verhalten</a:t>
            </a:r>
            <a:endParaRPr lang="en-US" altLang="en-US" sz="1400" b="1"/>
          </a:p>
          <a:p>
            <a:pPr marL="285750" indent="-285750">
              <a:buFont typeface="Arial" panose="02080604020202020204" pitchFamily="34" charset="0"/>
              <a:buChar char="•"/>
            </a:pPr>
            <a:r>
              <a:rPr lang="en-US" altLang="en-US" sz="1400" b="1"/>
              <a:t>Außerdem muss er eine Klasse enthalten, die ein Skalar (double) einen Vektor und eine Matrix enthalten. Außerdem ein int 'typ' welches den Typ definiert (typ = 0 --&gt; skalar, typ = 1 --&gt; vector, typ = 2 --&gt; matrix)</a:t>
            </a:r>
            <a:endParaRPr lang="en-US" altLang="en-US" sz="1400" b="1"/>
          </a:p>
          <a:p>
            <a:pPr marL="285750" indent="-285750">
              <a:buFont typeface="Arial" panose="02080604020202020204" pitchFamily="34" charset="0"/>
              <a:buChar char="•"/>
            </a:pPr>
            <a:r>
              <a:rPr lang="en-US" altLang="en-US" sz="1400" b="1"/>
              <a:t>Außerdem gibt es eine Set_type function --&gt; verändert 'typ'</a:t>
            </a:r>
            <a:endParaRPr lang="en-US" altLang="en-US" sz="1400" b="1"/>
          </a:p>
          <a:p>
            <a:pPr marL="285750" indent="-285750">
              <a:buFont typeface="Arial" panose="02080604020202020204" pitchFamily="34" charset="0"/>
              <a:buChar char="•"/>
            </a:pPr>
            <a:r>
              <a:rPr lang="en-US" altLang="en-US" sz="1400" b="1"/>
              <a:t>Die Variable 'typ' wird in der Funktion operator= abgefragt um zu testen wo das Ergebnis der RHS gespeichert wird (entweder in skalar, vektor oder matrix attribute der Klasse)</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Ist boost.yap wirklich der einfachste Weg?</a:t>
            </a:r>
            <a:endParaRPr lang="en-US" altLang="en-US" sz="1400" b="1"/>
          </a:p>
          <a:p>
            <a:pPr marL="285750" indent="-285750">
              <a:buFont typeface="Arial" panose="02080604020202020204" pitchFamily="34" charset="0"/>
              <a:buChar char="•"/>
            </a:pPr>
            <a:r>
              <a:rPr lang="en-US" altLang="en-US" sz="1400" b="1"/>
              <a:t>https://www.boost.org/doc/libs/1_74_0/doc/html/yap.html</a:t>
            </a:r>
            <a:endParaRPr lang="en-US" altLang="en-US" sz="1400" b="1"/>
          </a:p>
          <a:p>
            <a:pPr marL="742950" lvl="1" indent="-285750">
              <a:buFont typeface="Arial" panose="02080604020202020204" pitchFamily="34" charset="0"/>
              <a:buChar char="•"/>
            </a:pPr>
            <a:r>
              <a:rPr lang="en-US" altLang="en-US" sz="1400" b="1"/>
              <a:t>sehr komplex</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https://riptutorial.com/cplusplus/example/19992/a-basic-example-illustrating-expression-templates</a:t>
            </a:r>
            <a:endParaRPr lang="en-US" altLang="en-US" sz="1400" b="1"/>
          </a:p>
          <a:p>
            <a:pPr marL="742950" lvl="1" indent="-285750">
              <a:buFont typeface="Arial" panose="02080604020202020204" pitchFamily="34" charset="0"/>
              <a:buChar char="•"/>
            </a:pPr>
            <a:r>
              <a:rPr lang="en-US" altLang="en-US" sz="1400" b="1"/>
              <a:t>vllt. hilfreich</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https://www.grimm-jaud.de/index.php/private-vortraege/17-expression-templates</a:t>
            </a:r>
            <a:endParaRPr lang="en-US" altLang="en-US" sz="1400" b="1"/>
          </a:p>
          <a:p>
            <a:pPr marL="742950" lvl="1" indent="-285750">
              <a:buFont typeface="Arial" panose="02080604020202020204" pitchFamily="34" charset="0"/>
              <a:buChar char="•"/>
            </a:pPr>
            <a:r>
              <a:rPr lang="en-US" altLang="en-US" sz="1400" b="1"/>
              <a:t>Das sieht ziemlich gut aus</a:t>
            </a:r>
            <a:endParaRPr lang="en-US" altLang="en-US" sz="1400" b="1"/>
          </a:p>
          <a:p>
            <a:pPr marL="742950" lvl="1" indent="-285750">
              <a:buFont typeface="Arial" panose="02080604020202020204" pitchFamily="34" charset="0"/>
              <a:buChar char="•"/>
            </a:pPr>
            <a:r>
              <a:rPr lang="en-US" altLang="en-US" sz="1400" b="1"/>
              <a:t>Unklar aber ob nur Vektoren abgedeckt sind???</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https://www.modernescpp.com/index.php/expression-templates</a:t>
            </a:r>
            <a:endParaRPr lang="en-US" altLang="en-US" sz="1400" b="1"/>
          </a:p>
          <a:p>
            <a:pPr marL="742950" lvl="1" indent="-285750">
              <a:buFont typeface="Arial" panose="02080604020202020204" pitchFamily="34" charset="0"/>
              <a:buChar char="•"/>
            </a:pPr>
            <a:r>
              <a:rPr lang="en-US" altLang="en-US" sz="1400" b="1"/>
              <a:t>nur Vektor und ein wenig knapp</a:t>
            </a:r>
            <a:endParaRPr lang="en-US" altLang="en-US" sz="1400" b="1"/>
          </a:p>
          <a:p>
            <a:pPr marL="285750" lvl="0" indent="-285750">
              <a:buFont typeface="Arial" panose="02080604020202020204" pitchFamily="34" charset="0"/>
              <a:buChar char="•"/>
            </a:pPr>
            <a:endParaRPr lang="en-US" altLang="en-US" sz="1400" b="1"/>
          </a:p>
          <a:p>
            <a:pPr marL="285750" lvl="0" indent="-285750">
              <a:buFont typeface="Arial" panose="02080604020202020204" pitchFamily="34" charset="0"/>
              <a:buChar char="•"/>
            </a:pPr>
            <a:r>
              <a:rPr lang="en-US" altLang="en-US" sz="1400" b="1"/>
              <a:t>https://github.com/dmlc/mshadow/blob/master/guide/exp-template/README.md</a:t>
            </a:r>
            <a:endParaRPr lang="en-US" altLang="en-US" sz="1400" b="1"/>
          </a:p>
          <a:p>
            <a:pPr marL="742950" lvl="1" indent="-285750">
              <a:buFont typeface="Arial" panose="02080604020202020204" pitchFamily="34" charset="0"/>
              <a:buChar char="•"/>
            </a:pPr>
            <a:r>
              <a:rPr lang="en-US" altLang="en-US" sz="1400" b="1"/>
              <a:t>sehr gut!</a:t>
            </a:r>
            <a:endParaRPr lang="en-US" altLang="en-US" sz="1400" b="1"/>
          </a:p>
          <a:p>
            <a:pPr marL="285750" lvl="0" indent="-285750">
              <a:buFont typeface="Arial" panose="02080604020202020204" pitchFamily="34" charset="0"/>
              <a:buChar char="•"/>
            </a:pPr>
            <a:endParaRPr lang="en-US" altLang="en-US" sz="1400" b="1"/>
          </a:p>
          <a:p>
            <a:pPr marL="285750" lvl="0" indent="-285750">
              <a:buFont typeface="Arial" panose="02080604020202020204" pitchFamily="34" charset="0"/>
              <a:buChar char="•"/>
            </a:pPr>
            <a:r>
              <a:rPr lang="en-US" altLang="en-US" sz="1400" b="1"/>
              <a:t>http://www.angelikalanger.com/Articles/Cuj/ExpressionTemplates/ExpressionTemplates.htm</a:t>
            </a:r>
            <a:endParaRPr lang="en-US" altLang="en-US" sz="1400" b="1"/>
          </a:p>
          <a:p>
            <a:pPr marL="742950" lvl="1" indent="-285750">
              <a:buFont typeface="Arial" panose="02080604020202020204" pitchFamily="34" charset="0"/>
              <a:buChar char="•"/>
            </a:pPr>
            <a:r>
              <a:rPr lang="" altLang="en-US" sz="1400" b="1"/>
              <a:t>sehr ausführlich</a:t>
            </a:r>
            <a:endParaRPr lang="" altLang="en-US" sz="1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(naiv)</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3753485"/>
          </a:xfrm>
          <a:prstGeom prst="rect">
            <a:avLst/>
          </a:prstGeom>
          <a:noFill/>
        </p:spPr>
        <p:txBody>
          <a:bodyPr wrap="square" rtlCol="0">
            <a:spAutoFit/>
          </a:bodyPr>
          <a:p>
            <a:pPr marL="285750" indent="-285750">
              <a:buFont typeface="Arial" panose="02080604020202020204" pitchFamily="34" charset="0"/>
              <a:buChar char="•"/>
            </a:pPr>
            <a:r>
              <a:rPr lang="en-US" altLang="en-US" sz="1400" b="1">
                <a:sym typeface="+mn-ea"/>
              </a:rPr>
              <a:t>https://www.grimm-jaud.de/index.php/private-vortraege/17-expression-templates</a:t>
            </a:r>
            <a:endParaRPr lang="en-US" altLang="en-US" sz="1400" b="1">
              <a:sym typeface="+mn-ea"/>
            </a:endParaRPr>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template &lt;typename T&gt;</a:t>
            </a:r>
            <a:endParaRPr lang="en-US" altLang="en-US" sz="1400" b="1"/>
          </a:p>
          <a:p>
            <a:pPr marL="285750" indent="-285750">
              <a:buFont typeface="Arial" panose="02080604020202020204" pitchFamily="34" charset="0"/>
              <a:buChar char="•"/>
            </a:pPr>
            <a:r>
              <a:rPr lang="en-US" altLang="en-US" sz="1400" b="1"/>
              <a:t>class Vektor{</a:t>
            </a:r>
            <a:endParaRPr lang="en-US" altLang="en-US" sz="1400" b="1"/>
          </a:p>
          <a:p>
            <a:pPr marL="285750" indent="-285750">
              <a:buFont typeface="Arial" panose="02080604020202020204" pitchFamily="34" charset="0"/>
              <a:buChar char="•"/>
            </a:pPr>
            <a:r>
              <a:rPr lang="en-US" altLang="en-US" sz="1400" b="1"/>
              <a:t>  public:</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Vektor(size_t s): data(new T[s]),dataSize(s){</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for(size_t i=0; i&lt; size(); ++i) data[i]= 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~Vektor(){</a:t>
            </a:r>
            <a:endParaRPr lang="en-US" altLang="en-US" sz="1400" b="1"/>
          </a:p>
          <a:p>
            <a:pPr marL="285750" indent="-285750">
              <a:buFont typeface="Arial" panose="02080604020202020204" pitchFamily="34" charset="0"/>
              <a:buChar char="•"/>
            </a:pPr>
            <a:r>
              <a:rPr lang="en-US" altLang="en-US" sz="1400" b="1"/>
              <a:t>    delete[] data;</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endParaRPr lang="en-US" altLang="en-US" sz="1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a:t>
            </a:r>
            <a:r>
              <a:rPr lang="en-US" altLang="en-US">
                <a:sym typeface="+mn-ea"/>
              </a:rPr>
              <a:t>(naiv)</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4615815"/>
          </a:xfrm>
          <a:prstGeom prst="rect">
            <a:avLst/>
          </a:prstGeom>
          <a:noFill/>
        </p:spPr>
        <p:txBody>
          <a:bodyPr wrap="square" rtlCol="0">
            <a:spAutoFit/>
          </a:bodyPr>
          <a:p>
            <a:pPr marL="285750" indent="-285750">
              <a:buFont typeface="Arial" panose="02080604020202020204" pitchFamily="34" charset="0"/>
              <a:buChar char="•"/>
            </a:pPr>
            <a:r>
              <a:rPr lang="en-US" altLang="en-US" sz="1400" b="1"/>
              <a:t>Vektor&amp; operator= (Vektor&lt;T&gt; const&amp; other){</a:t>
            </a:r>
            <a:endParaRPr lang="en-US" altLang="en-US" sz="1400" b="1"/>
          </a:p>
          <a:p>
            <a:pPr marL="285750" indent="-285750">
              <a:buFont typeface="Arial" panose="02080604020202020204" pitchFamily="34" charset="0"/>
              <a:buChar char="•"/>
            </a:pPr>
            <a:r>
              <a:rPr lang="en-US" altLang="en-US" sz="1400" b="1"/>
              <a:t>    if ( &amp;other != this){</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for (size_t i=0; i&lt;size();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data[i]= other.data[i];</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*this;</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 operator[] (size_t i) const{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data[i];</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T&amp; operator[] (size_t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data[i];</a:t>
            </a:r>
            <a:endParaRPr lang="en-US" altLang="en-US" sz="1400" b="1"/>
          </a:p>
          <a:p>
            <a:pPr marL="285750" indent="-285750">
              <a:buFont typeface="Arial" panose="02080604020202020204" pitchFamily="34" charset="0"/>
              <a:buChar char="•"/>
            </a:pPr>
            <a:r>
              <a:rPr lang="en-US" altLang="en-US" sz="1400" b="1"/>
              <a:t>  }</a:t>
            </a:r>
            <a:endParaRPr lang="en-US" altLang="en-US" sz="1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a:t>
            </a:r>
            <a:r>
              <a:rPr lang="en-US" altLang="en-US">
                <a:sym typeface="+mn-ea"/>
              </a:rPr>
              <a:t>(naiv)</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2461260"/>
          </a:xfrm>
          <a:prstGeom prst="rect">
            <a:avLst/>
          </a:prstGeom>
          <a:noFill/>
        </p:spPr>
        <p:txBody>
          <a:bodyPr wrap="square" rtlCol="0">
            <a:spAutoFit/>
          </a:bodyPr>
          <a:p>
            <a:pPr marL="285750" indent="-285750">
              <a:buFont typeface="Arial" panose="02080604020202020204" pitchFamily="34" charset="0"/>
              <a:buChar char="•"/>
            </a:pPr>
            <a:r>
              <a:rPr lang="en-US" altLang="en-US" sz="1400" b="1"/>
              <a:t>  size_t size() const{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dataSize;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private:</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 data;</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size_t dataSize;</a:t>
            </a:r>
            <a:endParaRPr lang="en-US" altLang="en-US" sz="1400" b="1"/>
          </a:p>
          <a:p>
            <a:pPr marL="285750" indent="-285750">
              <a:buFont typeface="Arial" panose="02080604020202020204" pitchFamily="34" charset="0"/>
              <a:buChar char="•"/>
            </a:pPr>
            <a:r>
              <a:rPr lang="en-US" altLang="en-US" sz="1400" b="1"/>
              <a:t>};</a:t>
            </a:r>
            <a:endParaRPr lang="en-US" altLang="en-US" sz="1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Arithmetik </a:t>
            </a:r>
            <a:r>
              <a:rPr lang="en-US" altLang="en-US">
                <a:sym typeface="+mn-ea"/>
              </a:rPr>
              <a:t>(naiv)</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5477510"/>
          </a:xfrm>
          <a:prstGeom prst="rect">
            <a:avLst/>
          </a:prstGeom>
          <a:noFill/>
        </p:spPr>
        <p:txBody>
          <a:bodyPr wrap="square" rtlCol="0">
            <a:spAutoFit/>
          </a:bodyPr>
          <a:p>
            <a:pPr marL="285750" indent="-285750">
              <a:buFont typeface="Arial" panose="02080604020202020204" pitchFamily="34" charset="0"/>
              <a:buChar char="•"/>
            </a:pPr>
            <a:r>
              <a:rPr lang="en-US" altLang="en-US" sz="1400" b="1"/>
              <a:t>template &lt;typename T&gt;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Vektor&lt;T&gt; operator+ (Vektor&lt;T&gt; const&amp; a, Vektor&lt;T&gt; const&amp; b){</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Vektor&lt;T&gt; res(a.size());</a:t>
            </a:r>
            <a:endParaRPr lang="en-US" altLang="en-US" sz="1400" b="1"/>
          </a:p>
          <a:p>
            <a:pPr marL="285750" indent="-285750">
              <a:buFont typeface="Arial" panose="02080604020202020204" pitchFamily="34" charset="0"/>
              <a:buChar char="•"/>
            </a:pPr>
            <a:r>
              <a:rPr lang="en-US" altLang="en-US" sz="1400" b="1"/>
              <a:t>  for (size_t i=0; i &lt; a.size();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res[i]= a[i] + b[i];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return res;</a:t>
            </a:r>
            <a:endParaRPr lang="en-US" altLang="en-US" sz="1400" b="1"/>
          </a:p>
          <a:p>
            <a:pPr marL="285750" indent="-285750">
              <a:buFont typeface="Arial" panose="02080604020202020204" pitchFamily="34" charset="0"/>
              <a:buChar char="•"/>
            </a:pPr>
            <a:r>
              <a:rPr lang="en-US" altLang="en-US" sz="1400" b="1"/>
              <a: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template &lt;typename T&gt;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Vektor&lt;T&gt; operator* (Vektor&lt;T&gt; const&amp; a, Vektor&lt;T&gt; const&amp; b){</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Vektor&lt;T&gt; res(a.size());</a:t>
            </a:r>
            <a:endParaRPr lang="en-US" altLang="en-US" sz="1400" b="1"/>
          </a:p>
          <a:p>
            <a:pPr marL="285750" indent="-285750">
              <a:buFont typeface="Arial" panose="02080604020202020204" pitchFamily="34" charset="0"/>
              <a:buChar char="•"/>
            </a:pPr>
            <a:r>
              <a:rPr lang="en-US" altLang="en-US" sz="1400" b="1"/>
              <a:t>  for (size_t i=0; i &lt; a.size();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res[i]= a[i] * b[i];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return res;</a:t>
            </a:r>
            <a:endParaRPr lang="en-US" altLang="en-US" sz="1400" b="1"/>
          </a:p>
          <a:p>
            <a:pPr marL="285750" indent="-285750">
              <a:buFont typeface="Arial" panose="02080604020202020204" pitchFamily="34" charset="0"/>
              <a:buChar char="•"/>
            </a:pPr>
            <a:r>
              <a:rPr lang="en-US" altLang="en-US" sz="1400" b="1"/>
              <a:t>} </a:t>
            </a:r>
            <a:endParaRPr lang="en-US" altLang="en-US" sz="1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3538220"/>
          </a:xfrm>
          <a:prstGeom prst="rect">
            <a:avLst/>
          </a:prstGeom>
          <a:noFill/>
        </p:spPr>
        <p:txBody>
          <a:bodyPr wrap="square" rtlCol="0">
            <a:spAutoFit/>
          </a:bodyPr>
          <a:p>
            <a:pPr marL="285750" indent="-285750">
              <a:buFont typeface="Arial" panose="02080604020202020204" pitchFamily="34" charset="0"/>
              <a:buChar char="•"/>
            </a:pPr>
            <a:r>
              <a:rPr lang="en-US" altLang="en-US" sz="1400" b="1"/>
              <a:t>template &lt;typename T&gt;</a:t>
            </a:r>
            <a:endParaRPr lang="en-US" altLang="en-US" sz="1400" b="1"/>
          </a:p>
          <a:p>
            <a:pPr marL="285750" indent="-285750">
              <a:buFont typeface="Arial" panose="02080604020202020204" pitchFamily="34" charset="0"/>
              <a:buChar char="•"/>
            </a:pPr>
            <a:r>
              <a:rPr lang="en-US" altLang="en-US" sz="1400" b="1"/>
              <a:t>class VektorExpression{</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public:</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typedef T ElementType;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VektorExpression(size_t s): data(new T[s]),dataSize(s){</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for(size_t i=0; i&lt; size(); ++i) data[i]= 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~VektorExpression(){</a:t>
            </a:r>
            <a:endParaRPr lang="en-US" altLang="en-US" sz="1400" b="1"/>
          </a:p>
          <a:p>
            <a:pPr marL="285750" indent="-285750">
              <a:buFont typeface="Arial" panose="02080604020202020204" pitchFamily="34" charset="0"/>
              <a:buChar char="•"/>
            </a:pPr>
            <a:r>
              <a:rPr lang="en-US" altLang="en-US" sz="1400" b="1"/>
              <a:t>    delete[] data;</a:t>
            </a:r>
            <a:endParaRPr lang="en-US" altLang="en-US" sz="1400" b="1"/>
          </a:p>
          <a:p>
            <a:pPr marL="285750" indent="-285750">
              <a:buFont typeface="Arial" panose="02080604020202020204" pitchFamily="34" charset="0"/>
              <a:buChar char="•"/>
            </a:pPr>
            <a:r>
              <a:rPr lang="en-US" altLang="en-US" sz="1400" b="1"/>
              <a:t>  } </a:t>
            </a:r>
            <a:endParaRPr lang="en-US" altLang="en-US" sz="1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4831080"/>
          </a:xfrm>
          <a:prstGeom prst="rect">
            <a:avLst/>
          </a:prstGeom>
          <a:noFill/>
        </p:spPr>
        <p:txBody>
          <a:bodyPr wrap="square" rtlCol="0">
            <a:spAutoFit/>
          </a:bodyPr>
          <a:p>
            <a:pPr marL="285750" indent="-285750">
              <a:buFont typeface="Arial" panose="02080604020202020204" pitchFamily="34" charset="0"/>
              <a:buChar char="•"/>
            </a:pPr>
            <a:r>
              <a:rPr lang="en-US" altLang="en-US" sz="1400" b="1"/>
              <a:t> template &lt;typename Expression&gt;</a:t>
            </a:r>
            <a:endParaRPr lang="en-US" altLang="en-US" sz="1400" b="1"/>
          </a:p>
          <a:p>
            <a:pPr marL="285750" indent="-285750">
              <a:buFont typeface="Arial" panose="02080604020202020204" pitchFamily="34" charset="0"/>
              <a:buChar char="•"/>
            </a:pPr>
            <a:r>
              <a:rPr lang="en-US" altLang="en-US" sz="1400" b="1"/>
              <a:t>  VektorExpression&lt;T&gt;&amp; operator= (Expression const&amp; other){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if ( &amp;other != this){</a:t>
            </a:r>
            <a:endParaRPr lang="en-US" altLang="en-US" sz="1400" b="1"/>
          </a:p>
          <a:p>
            <a:pPr marL="285750" indent="-285750">
              <a:buFont typeface="Arial" panose="02080604020202020204" pitchFamily="34" charset="0"/>
              <a:buChar char="•"/>
            </a:pPr>
            <a:r>
              <a:rPr lang="en-US" altLang="en-US" sz="1400" b="1"/>
              <a:t>      for (size_t i=0; i&lt;size();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data[i]= other[i];</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*this;</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 operator[] (size_t i) const{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data[i];</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T&amp; operator[] (size_t i){</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data[i];</a:t>
            </a:r>
            <a:endParaRPr lang="en-US" altLang="en-US" sz="1400" b="1"/>
          </a:p>
          <a:p>
            <a:pPr marL="285750" indent="-285750">
              <a:buFont typeface="Arial" panose="02080604020202020204" pitchFamily="34" charset="0"/>
              <a:buChar char="•"/>
            </a:pPr>
            <a:r>
              <a:rPr lang="en-US" altLang="en-US" sz="1400" b="1"/>
              <a:t>  }</a:t>
            </a:r>
            <a:endParaRPr lang="en-US" altLang="en-US" sz="1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Vektor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2245360"/>
          </a:xfrm>
          <a:prstGeom prst="rect">
            <a:avLst/>
          </a:prstGeom>
          <a:noFill/>
        </p:spPr>
        <p:txBody>
          <a:bodyPr wrap="square" rtlCol="0">
            <a:spAutoFit/>
          </a:bodyPr>
          <a:p>
            <a:pPr marL="285750" indent="-285750">
              <a:buFont typeface="Arial" panose="02080604020202020204" pitchFamily="34" charset="0"/>
              <a:buChar char="•"/>
            </a:pPr>
            <a:r>
              <a:rPr lang="en-US" altLang="en-US" sz="1400" b="1"/>
              <a:t>  size_t size() const{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dataSize;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private:</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 data;</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size_t dataSize;</a:t>
            </a:r>
            <a:endParaRPr lang="en-US" altLang="en-US" sz="1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Arithmetik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4184650"/>
          </a:xfrm>
          <a:prstGeom prst="rect">
            <a:avLst/>
          </a:prstGeom>
          <a:noFill/>
        </p:spPr>
        <p:txBody>
          <a:bodyPr wrap="square" rtlCol="0">
            <a:spAutoFit/>
          </a:bodyPr>
          <a:p>
            <a:pPr marL="285750" indent="-285750">
              <a:buFont typeface="Arial" panose="02080604020202020204" pitchFamily="34" charset="0"/>
              <a:buChar char="•"/>
            </a:pPr>
            <a:r>
              <a:rPr lang="en-US" altLang="en-US" sz="1400" b="1"/>
              <a:t>/* the expression tree node */</a:t>
            </a:r>
            <a:endParaRPr lang="en-US" altLang="en-US" sz="1400" b="1"/>
          </a:p>
          <a:p>
            <a:pPr marL="285750" indent="-285750">
              <a:buFont typeface="Arial" panose="02080604020202020204" pitchFamily="34" charset="0"/>
              <a:buChar char="•"/>
            </a:pPr>
            <a:r>
              <a:rPr lang="en-US" altLang="en-US" sz="1400" b="1"/>
              <a:t>/* define the primary template*/</a:t>
            </a:r>
            <a:endParaRPr lang="en-US" altLang="en-US" sz="1400" b="1"/>
          </a:p>
          <a:p>
            <a:pPr marL="285750" indent="-285750">
              <a:buFont typeface="Arial" panose="02080604020202020204" pitchFamily="34" charset="0"/>
              <a:buChar char="•"/>
            </a:pPr>
            <a:r>
              <a:rPr lang="en-US" altLang="en-US" sz="1400" b="1"/>
              <a:t>template &lt;typename Left, typename Operation, typename Right&gt;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struct Expression{</a:t>
            </a:r>
            <a:endParaRPr lang="en-US" altLang="en-US" sz="1400" b="1"/>
          </a:p>
          <a:p>
            <a:pPr marL="285750" indent="-285750">
              <a:buFont typeface="Arial" panose="02080604020202020204" pitchFamily="34" charset="0"/>
              <a:buChar char="•"/>
            </a:pPr>
            <a:r>
              <a:rPr lang="en-US" altLang="en-US" sz="1400" b="1"/>
              <a:t>  Expression( Left const&amp; l, Right const&amp; r): left(l), right(r)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typedef typename Operation::ElementType ElementType; </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ElementType operator[](size_t index) const{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Operation::apply(left[index],right[index]);</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  Left const&amp; left;</a:t>
            </a:r>
            <a:endParaRPr lang="en-US" altLang="en-US" sz="1400" b="1"/>
          </a:p>
          <a:p>
            <a:pPr marL="285750" indent="-285750">
              <a:buFont typeface="Arial" panose="02080604020202020204" pitchFamily="34" charset="0"/>
              <a:buChar char="•"/>
            </a:pPr>
            <a:r>
              <a:rPr lang="en-US" altLang="en-US" sz="1400" b="1"/>
              <a:t>  Right const&amp; right;</a:t>
            </a:r>
            <a:endParaRPr lang="en-US" altLang="en-US" sz="1400" b="1"/>
          </a:p>
          <a:p>
            <a:pPr marL="285750" indent="-285750">
              <a:buFont typeface="Arial" panose="02080604020202020204" pitchFamily="34" charset="0"/>
              <a:buChar char="•"/>
            </a:pPr>
            <a:r>
              <a:rPr lang="en-US" altLang="en-US" sz="1400" b="1"/>
              <a:t>};</a:t>
            </a:r>
            <a:endParaRPr lang="en-US" altLang="en-US" sz="1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Arithmetik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3107690"/>
          </a:xfrm>
          <a:prstGeom prst="rect">
            <a:avLst/>
          </a:prstGeom>
          <a:noFill/>
        </p:spPr>
        <p:txBody>
          <a:bodyPr wrap="square" rtlCol="0">
            <a:spAutoFit/>
          </a:bodyPr>
          <a:p>
            <a:pPr marL="285750" indent="-285750">
              <a:buFont typeface="Arial" panose="02080604020202020204" pitchFamily="34" charset="0"/>
              <a:buChar char="•"/>
            </a:pPr>
            <a:r>
              <a:rPr lang="en-US" altLang="en-US" sz="1400" b="1"/>
              <a:t>/* the forward declaration of the arithmetic functions*/</a:t>
            </a:r>
            <a:endParaRPr lang="en-US" altLang="en-US" sz="1400" b="1"/>
          </a:p>
          <a:p>
            <a:pPr marL="285750" indent="-285750">
              <a:buFont typeface="Arial" panose="02080604020202020204" pitchFamily="34" charset="0"/>
              <a:buChar char="•"/>
            </a:pPr>
            <a:r>
              <a:rPr lang="en-US" altLang="en-US" sz="1400" b="1"/>
              <a:t>template&lt;typename ET&gt;  struct Plus;</a:t>
            </a:r>
            <a:endParaRPr lang="en-US" altLang="en-US" sz="1400" b="1"/>
          </a:p>
          <a:p>
            <a:pPr marL="285750" indent="-285750">
              <a:buFont typeface="Arial" panose="02080604020202020204" pitchFamily="34" charset="0"/>
              <a:buChar char="•"/>
            </a:pPr>
            <a:r>
              <a:rPr lang="en-US" altLang="en-US" sz="1400" b="1"/>
              <a:t>template&lt;typename ET&gt;  struct Mult;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addition of the expressions</a:t>
            </a:r>
            <a:endParaRPr lang="en-US" altLang="en-US" sz="1400" b="1"/>
          </a:p>
          <a:p>
            <a:pPr marL="285750" indent="-285750">
              <a:buFont typeface="Arial" panose="02080604020202020204" pitchFamily="34" charset="0"/>
              <a:buChar char="•"/>
            </a:pPr>
            <a:r>
              <a:rPr lang="en-US" altLang="en-US" sz="1400" b="1"/>
              <a:t>template &lt;typename Left,typename Right&gt;</a:t>
            </a:r>
            <a:endParaRPr lang="en-US" altLang="en-US" sz="1400" b="1"/>
          </a:p>
          <a:p>
            <a:pPr marL="285750" indent="-285750">
              <a:buFont typeface="Arial" panose="02080604020202020204" pitchFamily="34" charset="0"/>
              <a:buChar char="•"/>
            </a:pPr>
            <a:r>
              <a:rPr lang="en-US" altLang="en-US" sz="1400" b="1"/>
              <a:t>Expression&lt;Left,Plus&lt;typename Left::ElementType&gt;,Right&gt;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operator+ (Left const&amp; l, Right const&amp; 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Expression&lt;Left,Plus&lt;typename Left::ElementType&gt;,Right&gt;(l,r);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a:t>
            </a:r>
            <a:endParaRPr lang="en-US" altLang="en-US" sz="1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5077460"/>
          </a:xfrm>
          <a:prstGeom prst="rect">
            <a:avLst/>
          </a:prstGeom>
          <a:noFill/>
        </p:spPr>
        <p:txBody>
          <a:bodyPr wrap="square" rtlCol="0">
            <a:spAutoFit/>
          </a:bodyPr>
          <a:p>
            <a:pPr marL="285750" indent="-285750">
              <a:buFont typeface="Arial" panose="02080604020202020204" pitchFamily="34" charset="0"/>
              <a:buChar char="•"/>
            </a:pPr>
            <a:r>
              <a:rPr lang="en-US" altLang="en-US" b="1"/>
              <a:t>Es gibt zwei große Blöcke</a:t>
            </a:r>
            <a:endParaRPr lang="en-US" altLang="en-US" b="1"/>
          </a:p>
          <a:p>
            <a:pPr marL="742950" lvl="1" indent="-285750">
              <a:buFont typeface="Arial" panose="02080604020202020204" pitchFamily="34" charset="0"/>
              <a:buChar char="•"/>
            </a:pPr>
            <a:r>
              <a:rPr lang="en-US" altLang="en-US" b="1"/>
              <a:t>Den R Block --&gt; Bereitet R Code vor</a:t>
            </a:r>
            <a:endParaRPr lang="en-US" altLang="en-US" b="1"/>
          </a:p>
          <a:p>
            <a:pPr marL="742950" lvl="1" indent="-285750">
              <a:buFont typeface="Arial" panose="02080604020202020204" pitchFamily="34" charset="0"/>
              <a:buChar char="•"/>
            </a:pPr>
            <a:r>
              <a:rPr lang="en-US" altLang="en-US" b="1"/>
              <a:t>Den C++ Block --&gt; Stellt C++ Expression Templates zur Verfügung die möglichst ähnlich sich verhalten wie R Äquivalente</a:t>
            </a:r>
            <a:endParaRPr lang="en-US" altLang="en-US" b="1"/>
          </a:p>
          <a:p>
            <a:pPr marL="285750" lvl="0" indent="-285750">
              <a:buFont typeface="Arial" panose="02080604020202020204" pitchFamily="34" charset="0"/>
              <a:buChar char="•"/>
            </a:pPr>
            <a:endParaRPr lang="en-US" altLang="en-US" b="1"/>
          </a:p>
          <a:p>
            <a:pPr marL="285750" lvl="0" indent="-285750">
              <a:buFont typeface="Arial" panose="02080604020202020204" pitchFamily="34" charset="0"/>
              <a:buChar char="•"/>
            </a:pPr>
            <a:r>
              <a:rPr lang="en-US" altLang="en-US" b="1"/>
              <a:t>Input:</a:t>
            </a:r>
            <a:endParaRPr lang="en-US" altLang="en-US" b="1"/>
          </a:p>
          <a:p>
            <a:pPr marL="742950" lvl="1" indent="-285750">
              <a:buFont typeface="Arial" panose="02080604020202020204" pitchFamily="34" charset="0"/>
              <a:buChar char="•"/>
            </a:pPr>
            <a:r>
              <a:rPr lang="en-US" altLang="en-US" b="1"/>
              <a:t>User gibt eine Liste mit den namen und Typen der Argumente der Funktion</a:t>
            </a:r>
            <a:endParaRPr lang="en-US" altLang="en-US" b="1"/>
          </a:p>
          <a:p>
            <a:pPr marL="742950" lvl="1" indent="-285750">
              <a:buFont typeface="Arial" panose="02080604020202020204" pitchFamily="34" charset="0"/>
              <a:buChar char="•"/>
            </a:pPr>
            <a:r>
              <a:rPr lang="en-US" altLang="en-US" b="1"/>
              <a:t>User gibt den Code der den Body definiert vor</a:t>
            </a:r>
            <a:endParaRPr lang="en-US" altLang="en-US" b="1"/>
          </a:p>
          <a:p>
            <a:pPr marL="742950" lvl="1" indent="-285750">
              <a:buFont typeface="Arial" panose="02080604020202020204" pitchFamily="34" charset="0"/>
              <a:buChar char="•"/>
            </a:pPr>
            <a:endParaRPr lang="en-US" altLang="en-US" b="1"/>
          </a:p>
          <a:p>
            <a:pPr marL="285750" lvl="0" indent="-285750">
              <a:buFont typeface="Arial" panose="02080604020202020204" pitchFamily="34" charset="0"/>
              <a:buChar char="•"/>
            </a:pPr>
            <a:r>
              <a:rPr lang="en-US" altLang="en-US" b="1"/>
              <a:t>Zugelassen sind folgende Typen:</a:t>
            </a:r>
            <a:endParaRPr lang="en-US" altLang="en-US" b="1"/>
          </a:p>
          <a:p>
            <a:pPr marL="742950" lvl="1" indent="-285750">
              <a:buFont typeface="Arial" panose="02080604020202020204" pitchFamily="34" charset="0"/>
              <a:buChar char="•"/>
            </a:pPr>
            <a:r>
              <a:rPr lang="en-US" altLang="en-US" b="1"/>
              <a:t>skalar numeric</a:t>
            </a:r>
            <a:endParaRPr lang="en-US" altLang="en-US" b="1"/>
          </a:p>
          <a:p>
            <a:pPr marL="742950" lvl="1" indent="-285750">
              <a:buFont typeface="Arial" panose="02080604020202020204" pitchFamily="34" charset="0"/>
              <a:buChar char="•"/>
            </a:pPr>
            <a:r>
              <a:rPr lang="en-US" altLang="en-US" b="1"/>
              <a:t>Vektor numeric</a:t>
            </a:r>
            <a:endParaRPr lang="en-US" altLang="en-US" b="1"/>
          </a:p>
          <a:p>
            <a:pPr marL="742950" lvl="1" indent="-285750">
              <a:buFont typeface="Arial" panose="02080604020202020204" pitchFamily="34" charset="0"/>
              <a:buChar char="•"/>
            </a:pPr>
            <a:r>
              <a:rPr lang="en-US" altLang="en-US" b="1"/>
              <a:t>Matrix numeric</a:t>
            </a:r>
            <a:endParaRPr lang="en-US" altLang="en-US" b="1"/>
          </a:p>
          <a:p>
            <a:pPr marL="742950" lvl="1" indent="-285750">
              <a:buFont typeface="Arial" panose="02080604020202020204" pitchFamily="34" charset="0"/>
              <a:buChar char="•"/>
            </a:pPr>
            <a:endParaRPr lang="en-US" altLang="en-US" b="1"/>
          </a:p>
          <a:p>
            <a:pPr marL="285750" lvl="0" indent="-285750">
              <a:buFont typeface="Arial" panose="02080604020202020204" pitchFamily="34" charset="0"/>
              <a:buChar char="•"/>
            </a:pPr>
            <a:endParaRPr lang="en-US" altLang="en-US" b="1"/>
          </a:p>
          <a:p>
            <a:pPr marL="342900" lvl="0" indent="-342900">
              <a:buFont typeface="Arial" panose="02080604020202020204" pitchFamily="34" charset="0"/>
              <a:buChar char="•"/>
            </a:pPr>
            <a:endParaRPr lang="en-US" altLang="en-US" b="1"/>
          </a:p>
          <a:p>
            <a:pPr marL="800100" lvl="1" indent="-342900">
              <a:buFont typeface="Arial" panose="02080604020202020204" pitchFamily="34" charset="0"/>
              <a:buAutoNum type="arabicPeriod"/>
            </a:pPr>
            <a:endParaRPr lang="en-US" altLang="en-US" b="1"/>
          </a:p>
          <a:p>
            <a:pPr marL="285750" indent="-285750">
              <a:buFont typeface="Arial" panose="02080604020202020204" pitchFamily="34" charset="0"/>
              <a:buChar char="•"/>
            </a:pPr>
            <a:endParaRPr lang="en-US"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Arithmetik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4399915"/>
          </a:xfrm>
          <a:prstGeom prst="rect">
            <a:avLst/>
          </a:prstGeom>
          <a:noFill/>
        </p:spPr>
        <p:txBody>
          <a:bodyPr wrap="square" rtlCol="0">
            <a:spAutoFit/>
          </a:bodyPr>
          <a:p>
            <a:pPr marL="285750" indent="-285750">
              <a:buFont typeface="Arial" panose="02080604020202020204" pitchFamily="34" charset="0"/>
              <a:buChar char="•"/>
            </a:pPr>
            <a:r>
              <a:rPr lang="en-US" altLang="en-US" sz="1400" b="1"/>
              <a:t>// multiplication of the expressions</a:t>
            </a:r>
            <a:endParaRPr lang="en-US" altLang="en-US" sz="1400" b="1"/>
          </a:p>
          <a:p>
            <a:pPr marL="285750" indent="-285750">
              <a:buFont typeface="Arial" panose="02080604020202020204" pitchFamily="34" charset="0"/>
              <a:buChar char="•"/>
            </a:pPr>
            <a:r>
              <a:rPr lang="en-US" altLang="en-US" sz="1400" b="1"/>
              <a:t>template &lt;typename Left,typename Right&gt;</a:t>
            </a:r>
            <a:endParaRPr lang="en-US" altLang="en-US" sz="1400" b="1"/>
          </a:p>
          <a:p>
            <a:pPr marL="285750" indent="-285750">
              <a:buFont typeface="Arial" panose="02080604020202020204" pitchFamily="34" charset="0"/>
              <a:buChar char="•"/>
            </a:pPr>
            <a:r>
              <a:rPr lang="en-US" altLang="en-US" sz="1400" b="1"/>
              <a:t>Expression&lt;Left,Mult&lt;typename Left::ElementType&gt;,Right&gt; </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operator* (Left const&amp; l, Right const&amp; 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Expression&lt;Left,Mult&lt;typename Left::ElementType&gt;,Right&gt;(l,r);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elementwise addition</a:t>
            </a:r>
            <a:endParaRPr lang="en-US" altLang="en-US" sz="1400" b="1"/>
          </a:p>
          <a:p>
            <a:pPr marL="285750" indent="-285750">
              <a:buFont typeface="Arial" panose="02080604020202020204" pitchFamily="34" charset="0"/>
              <a:buChar char="•"/>
            </a:pPr>
            <a:r>
              <a:rPr lang="en-US" altLang="en-US" sz="1400" b="1"/>
              <a:t>template &lt;typename ET&gt;</a:t>
            </a:r>
            <a:endParaRPr lang="en-US" altLang="en-US" sz="1400" b="1"/>
          </a:p>
          <a:p>
            <a:pPr marL="285750" indent="-285750">
              <a:buFont typeface="Arial" panose="02080604020202020204" pitchFamily="34" charset="0"/>
              <a:buChar char="•"/>
            </a:pPr>
            <a:r>
              <a:rPr lang="en-US" altLang="en-US" sz="1400" b="1"/>
              <a:t>struct Plus{</a:t>
            </a:r>
            <a:endParaRPr lang="en-US" altLang="en-US" sz="1400" b="1"/>
          </a:p>
          <a:p>
            <a:pPr marL="285750" indent="-285750">
              <a:buFont typeface="Arial" panose="02080604020202020204" pitchFamily="34" charset="0"/>
              <a:buChar char="•"/>
            </a:pPr>
            <a:r>
              <a:rPr lang="en-US" altLang="en-US" sz="1400" b="1"/>
              <a:t>  typedef ET ElementType;</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static ElementType apply(ElementType l,ElementType r){</a:t>
            </a:r>
            <a:endParaRPr lang="en-US" altLang="en-US" sz="1400" b="1"/>
          </a:p>
          <a:p>
            <a:pPr marL="285750" indent="-285750">
              <a:buFont typeface="Arial" panose="02080604020202020204" pitchFamily="34" charset="0"/>
              <a:buChar char="•"/>
            </a:pPr>
            <a:r>
              <a:rPr lang="en-US" altLang="en-US" sz="1400" b="1"/>
              <a:t>    return l+r;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a:t>
            </a:r>
            <a:endParaRPr lang="en-US" altLang="en-US" sz="1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Arithmetik korrekt</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2461260"/>
          </a:xfrm>
          <a:prstGeom prst="rect">
            <a:avLst/>
          </a:prstGeom>
          <a:noFill/>
        </p:spPr>
        <p:txBody>
          <a:bodyPr wrap="square" rtlCol="0">
            <a:spAutoFit/>
          </a:bodyPr>
          <a:p>
            <a:pPr marL="285750" indent="-285750">
              <a:buFont typeface="Arial" panose="02080604020202020204" pitchFamily="34" charset="0"/>
              <a:buChar char="•"/>
            </a:pPr>
            <a:r>
              <a:rPr lang="en-US" altLang="en-US" sz="1400" b="1"/>
              <a:t>// elementwise multiplication</a:t>
            </a:r>
            <a:endParaRPr lang="en-US" altLang="en-US" sz="1400" b="1"/>
          </a:p>
          <a:p>
            <a:pPr marL="285750" indent="-285750">
              <a:buFont typeface="Arial" panose="02080604020202020204" pitchFamily="34" charset="0"/>
              <a:buChar char="•"/>
            </a:pPr>
            <a:r>
              <a:rPr lang="en-US" altLang="en-US" sz="1400" b="1"/>
              <a:t>template &lt;typename ET&gt;</a:t>
            </a:r>
            <a:endParaRPr lang="en-US" altLang="en-US" sz="1400" b="1"/>
          </a:p>
          <a:p>
            <a:pPr marL="285750" indent="-285750">
              <a:buFont typeface="Arial" panose="02080604020202020204" pitchFamily="34" charset="0"/>
              <a:buChar char="•"/>
            </a:pPr>
            <a:r>
              <a:rPr lang="en-US" altLang="en-US" sz="1400" b="1"/>
              <a:t>struct Mult{</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typedef ET ElementType;</a:t>
            </a:r>
            <a:endParaRPr lang="en-US" altLang="en-US" sz="1400" b="1"/>
          </a:p>
          <a:p>
            <a:pPr marL="285750" indent="-285750">
              <a:buFont typeface="Arial" panose="02080604020202020204" pitchFamily="34" charset="0"/>
              <a:buChar char="•"/>
            </a:pPr>
            <a:r>
              <a:rPr lang="en-US" altLang="en-US" sz="1400" b="1"/>
              <a:t>  static ElementType apply(ElementType l, ElementType r){</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    return l*r;</a:t>
            </a:r>
            <a:endParaRPr lang="en-US" altLang="en-US" sz="1400" b="1"/>
          </a:p>
          <a:p>
            <a:pPr marL="285750" indent="-285750">
              <a:buFont typeface="Arial" panose="02080604020202020204" pitchFamily="34" charset="0"/>
              <a:buChar char="•"/>
            </a:pPr>
            <a:r>
              <a:rPr lang="en-US" altLang="en-US" sz="1400" b="1"/>
              <a:t>  }</a:t>
            </a:r>
            <a:endParaRPr lang="en-US" altLang="en-US" sz="1400" b="1"/>
          </a:p>
          <a:p>
            <a:pPr marL="285750" indent="-285750">
              <a:buFont typeface="Arial" panose="02080604020202020204" pitchFamily="34" charset="0"/>
              <a:buChar char="•"/>
            </a:pPr>
            <a:r>
              <a:rPr lang="en-US" altLang="en-US" sz="1400" b="1"/>
              <a:t>};</a:t>
            </a:r>
            <a:endParaRPr lang="en-US" altLang="en-US" sz="1400" b="1"/>
          </a:p>
          <a:p>
            <a:pPr marL="285750" indent="-285750">
              <a:buFont typeface="Arial" panose="02080604020202020204" pitchFamily="34" charset="0"/>
              <a:buChar char="•"/>
            </a:pPr>
            <a:endParaRPr lang="en-US" altLang="en-US" sz="1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ET was geschieht beim Compilen</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53670" y="1059180"/>
            <a:ext cx="11592560" cy="3969385"/>
          </a:xfrm>
          <a:prstGeom prst="rect">
            <a:avLst/>
          </a:prstGeom>
          <a:noFill/>
        </p:spPr>
        <p:txBody>
          <a:bodyPr wrap="square" rtlCol="0">
            <a:spAutoFit/>
          </a:bodyPr>
          <a:p>
            <a:pPr marL="285750" indent="-285750">
              <a:buFont typeface="Arial" panose="02080604020202020204" pitchFamily="34" charset="0"/>
              <a:buChar char="•"/>
            </a:pPr>
            <a:r>
              <a:rPr lang="en-US" altLang="en-US" sz="1400" b="1"/>
              <a:t>Bsp.: x = b*c + d*e</a:t>
            </a:r>
            <a:endParaRPr lang="en-US" altLang="en-US" sz="1400" b="1"/>
          </a:p>
          <a:p>
            <a:pPr marL="285750" indent="-285750">
              <a:buFont typeface="Arial" panose="02080604020202020204" pitchFamily="34" charset="0"/>
              <a:buChar char="•"/>
            </a:pPr>
            <a:endParaRPr lang="en-US" altLang="en-US" sz="1400" b="1"/>
          </a:p>
          <a:p>
            <a:pPr marL="285750" indent="-285750">
              <a:buFont typeface="Arial" panose="02080604020202020204" pitchFamily="34" charset="0"/>
              <a:buChar char="•"/>
            </a:pPr>
            <a:r>
              <a:rPr lang="en-US" altLang="en-US" sz="1400" b="1"/>
              <a:t>Der Ausdruck b*c + d*e wird aufgerollt</a:t>
            </a:r>
            <a:endParaRPr lang="en-US" altLang="en-US" sz="1400" b="1"/>
          </a:p>
          <a:p>
            <a:pPr marL="800100" lvl="1" indent="-342900">
              <a:buFont typeface="Arial" panose="02080604020202020204" pitchFamily="34" charset="0"/>
              <a:buAutoNum type="arabicPeriod"/>
            </a:pPr>
            <a:r>
              <a:rPr lang="en-US" altLang="en-US" sz="1400" b="1"/>
              <a:t>Die Multiplikationen werden angewand operator*</a:t>
            </a:r>
            <a:endParaRPr lang="en-US" altLang="en-US" sz="1400" b="1"/>
          </a:p>
          <a:p>
            <a:pPr marL="1257300" lvl="2" indent="-342900">
              <a:buFont typeface="Arial" panose="02080604020202020204" pitchFamily="34" charset="0"/>
              <a:buChar char="•"/>
            </a:pPr>
            <a:r>
              <a:rPr lang="en-US" altLang="en-US" sz="1400" b="1"/>
              <a:t>Expression&lt;VektorExpression&lt;double&gt;, Mult&lt;double&gt;, VektorExpression&lt;double&gt; &gt;</a:t>
            </a:r>
            <a:endParaRPr lang="en-US" altLang="en-US" sz="1400" b="1"/>
          </a:p>
          <a:p>
            <a:pPr marL="800100" lvl="1" indent="-342900">
              <a:buFont typeface="Arial" panose="02080604020202020204" pitchFamily="34" charset="0"/>
              <a:buAutoNum type="arabicPeriod"/>
            </a:pPr>
            <a:r>
              <a:rPr lang="en-US" altLang="en-US" sz="1400" b="1"/>
              <a:t>Die Addition wird auf die Teilausdrücke angewandt</a:t>
            </a:r>
            <a:endParaRPr lang="en-US" altLang="en-US" sz="1400" b="1"/>
          </a:p>
          <a:p>
            <a:pPr marL="1257300" lvl="2" indent="-342900">
              <a:buFont typeface="Arial" panose="02080604020202020204" pitchFamily="34" charset="0"/>
              <a:buChar char="•"/>
            </a:pPr>
            <a:r>
              <a:rPr lang="en-US" altLang="en-US" sz="1400" b="1"/>
              <a:t>Expression&lt;</a:t>
            </a:r>
            <a:r>
              <a:rPr lang="en-US" altLang="en-US" sz="1400" b="1">
                <a:sym typeface="+mn-ea"/>
              </a:rPr>
              <a:t>Expression&lt;VektorExpression&lt;double&gt;, Mult&lt;double&gt;, VektorExpression&lt;double&gt; &gt;, Plus&lt;double&gt;, </a:t>
            </a:r>
            <a:endParaRPr lang="en-US" altLang="en-US" sz="1400" b="1">
              <a:sym typeface="+mn-ea"/>
            </a:endParaRPr>
          </a:p>
          <a:p>
            <a:pPr marL="0" lvl="2" indent="0">
              <a:buNone/>
            </a:pPr>
            <a:r>
              <a:rPr lang="en-US" altLang="en-US" sz="1400" b="1">
                <a:sym typeface="+mn-ea"/>
              </a:rPr>
              <a:t>                    Expression&lt;VektorExpression&lt;double&gt;, Mult&lt;double&gt;, VektorExpression&lt;double&gt; &gt;</a:t>
            </a:r>
            <a:endParaRPr lang="en-US" altLang="en-US" sz="1400" b="1">
              <a:sym typeface="+mn-ea"/>
            </a:endParaRPr>
          </a:p>
          <a:p>
            <a:pPr marL="800100" lvl="3" indent="-342900">
              <a:buFont typeface="+mj-lt"/>
              <a:buAutoNum type="arabicPeriod" startAt="3"/>
            </a:pPr>
            <a:r>
              <a:rPr lang="en-US" altLang="en-US" sz="1400" b="1"/>
              <a:t>Gesamtausdruck wird zugewiesen operator= stösst Berechnung über operator[] an</a:t>
            </a:r>
            <a:endParaRPr lang="en-US" altLang="en-US" sz="1400" b="1"/>
          </a:p>
          <a:p>
            <a:pPr marL="1257300" lvl="4" indent="-342900">
              <a:buFont typeface="Arial" panose="02080604020202020204" pitchFamily="34" charset="0"/>
              <a:buChar char="•"/>
            </a:pPr>
            <a:r>
              <a:rPr lang="en-US" altLang="en-US" sz="1400" b="1"/>
              <a:t>für jeden Index des Vektors wird Operation::apply(left[index], right[index]); ausgerollt und ausgerechnet</a:t>
            </a:r>
            <a:endParaRPr lang="en-US" altLang="en-US" sz="1400" b="1"/>
          </a:p>
          <a:p>
            <a:pPr marL="1714500" lvl="5" indent="-342900">
              <a:buFont typeface="Arial" panose="02080604020202020204" pitchFamily="34" charset="0"/>
              <a:buChar char="•"/>
            </a:pPr>
            <a:r>
              <a:rPr lang="en-US" altLang="en-US" sz="1400" b="1"/>
              <a:t>x[index] = b[index]*c[index] + d[index]*e[index]</a:t>
            </a:r>
            <a:endParaRPr lang="en-US" altLang="en-US" sz="1400" b="1"/>
          </a:p>
          <a:p>
            <a:pPr marL="342900" lvl="2" indent="-342900">
              <a:buFont typeface="Arial" panose="02080604020202020204" pitchFamily="34" charset="0"/>
              <a:buChar char="•"/>
            </a:pPr>
            <a:r>
              <a:rPr lang="en-US" altLang="en-US" sz="1400" b="1"/>
              <a:t>Der Datentyp der Vektorexpression wird über Plus&lt;typename Left::ElementType&gt; automatisch an plus und mult Funktionen durchgereicht. Der linke Operand bestimmt das Ergebnis der Operation. </a:t>
            </a:r>
            <a:endParaRPr lang="en-US" altLang="en-US" sz="1400" b="1"/>
          </a:p>
          <a:p>
            <a:pPr lvl="2" indent="0">
              <a:buNone/>
            </a:pPr>
            <a:endParaRPr lang="en-US" altLang="en-US" sz="1400" b="1"/>
          </a:p>
          <a:p>
            <a:pPr marL="1257300" lvl="2" indent="-342900">
              <a:buFont typeface="Arial" panose="02080604020202020204" pitchFamily="34" charset="0"/>
              <a:buChar char="•"/>
            </a:pPr>
            <a:endParaRPr lang="en-US" altLang="en-US" sz="1400" b="1"/>
          </a:p>
          <a:p>
            <a:pPr marL="285750" indent="-285750">
              <a:buFont typeface="Arial" panose="02080604020202020204" pitchFamily="34" charset="0"/>
              <a:buChar char="•"/>
            </a:pPr>
            <a:endParaRPr lang="en-US" altLang="en-US"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 &amp; 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6185535"/>
          </a:xfrm>
          <a:prstGeom prst="rect">
            <a:avLst/>
          </a:prstGeom>
          <a:noFill/>
        </p:spPr>
        <p:txBody>
          <a:bodyPr wrap="square" rtlCol="0">
            <a:spAutoFit/>
          </a:bodyPr>
          <a:p>
            <a:pPr marL="342900" indent="-342900">
              <a:buFont typeface="Arial" panose="02080604020202020204" pitchFamily="34" charset="0"/>
              <a:buAutoNum type="arabicPeriod"/>
            </a:pPr>
            <a:r>
              <a:rPr lang="en-US" altLang="en-US" b="1"/>
              <a:t>Zuerst werden die einzelnen Expressions getrennt: sep_expressions</a:t>
            </a:r>
            <a:endParaRPr lang="en-US" altLang="en-US" b="1"/>
          </a:p>
          <a:p>
            <a:pPr marL="342900" indent="-342900">
              <a:buFont typeface="Arial" panose="02080604020202020204" pitchFamily="34" charset="0"/>
              <a:buAutoNum type="arabicPeriod"/>
            </a:pPr>
            <a:r>
              <a:rPr lang="en-US" altLang="en-US" b="1"/>
              <a:t>Dann wird von jeder Expression der R AST erstellt: extractast</a:t>
            </a:r>
            <a:endParaRPr lang="en-US" altLang="en-US" b="1"/>
          </a:p>
          <a:p>
            <a:pPr marL="342900" indent="-342900">
              <a:buFont typeface="Arial" panose="02080604020202020204" pitchFamily="34" charset="0"/>
              <a:buAutoNum type="arabicPeriod"/>
            </a:pPr>
            <a:r>
              <a:rPr lang="en-US" altLang="en-US" b="1"/>
              <a:t>Identifikation der Expressions mit assignments: get_assignments &amp; storage_variables</a:t>
            </a:r>
            <a:endParaRPr lang="en-US" altLang="en-US" b="1"/>
          </a:p>
          <a:p>
            <a:pPr marL="342900" indent="-342900">
              <a:buFont typeface="Arial" panose="02080604020202020204" pitchFamily="34" charset="0"/>
              <a:buAutoNum type="arabicPeriod"/>
            </a:pPr>
            <a:r>
              <a:rPr lang="en-US" altLang="en-US" b="1"/>
              <a:t>Finden der Variablen in RHS: find_var_at_rhs</a:t>
            </a:r>
            <a:endParaRPr lang="en-US" altLang="en-US" b="1"/>
          </a:p>
          <a:p>
            <a:pPr marL="342900" indent="-342900">
              <a:buFont typeface="Arial" panose="02080604020202020204" pitchFamily="34" charset="0"/>
              <a:buAutoNum type="arabicPeriod"/>
            </a:pPr>
            <a:endParaRPr lang="en-US" altLang="en-US" b="1"/>
          </a:p>
          <a:p>
            <a:pPr marL="342900" indent="-342900">
              <a:buFont typeface="Arial" panose="02080604020202020204" pitchFamily="34" charset="0"/>
              <a:buChar char="•"/>
            </a:pPr>
            <a:r>
              <a:rPr lang="en-US" altLang="en-US" b="1"/>
              <a:t>Typen werden wie folgt deduziert:</a:t>
            </a:r>
            <a:endParaRPr lang="en-US" altLang="en-US" b="1"/>
          </a:p>
          <a:p>
            <a:pPr marL="800100" lvl="1" indent="-342900">
              <a:buFont typeface="Arial" panose="02080604020202020204" pitchFamily="34" charset="0"/>
              <a:buChar char="•"/>
            </a:pPr>
            <a:r>
              <a:rPr lang="en-US" altLang="en-US" b="1"/>
              <a:t>Es gibt eine Typ-Precedence</a:t>
            </a:r>
            <a:endParaRPr lang="en-US" altLang="en-US" b="1"/>
          </a:p>
          <a:p>
            <a:pPr marL="1257300" lvl="2" indent="-342900">
              <a:buFont typeface="Arial" panose="02080604020202020204" pitchFamily="34" charset="0"/>
              <a:buChar char="•"/>
            </a:pPr>
            <a:r>
              <a:rPr lang="en-US" altLang="en-US" b="1"/>
              <a:t>Wenn nur Skalare in RHS gefunden werden muss auch LHS Skalar sein</a:t>
            </a:r>
            <a:endParaRPr lang="en-US" altLang="en-US" b="1"/>
          </a:p>
          <a:p>
            <a:pPr marL="1257300" lvl="2" indent="-342900">
              <a:buFont typeface="Arial" panose="02080604020202020204" pitchFamily="34" charset="0"/>
              <a:buChar char="•"/>
            </a:pPr>
            <a:r>
              <a:rPr lang="en-US" altLang="en-US" b="1"/>
              <a:t>Wenn mindestens ein Vektor gefunden wird und keine Matrix dann muss LHS ein Vektor sein</a:t>
            </a:r>
            <a:endParaRPr lang="en-US" altLang="en-US" b="1"/>
          </a:p>
          <a:p>
            <a:pPr marL="1257300" lvl="2" indent="-342900">
              <a:buFont typeface="Arial" panose="02080604020202020204" pitchFamily="34" charset="0"/>
              <a:buChar char="•"/>
            </a:pPr>
            <a:r>
              <a:rPr lang="en-US" altLang="en-US" b="1"/>
              <a:t>Wenn mindestens eine Matrix gefunden wird dann muss LHS eine Matrix sein</a:t>
            </a:r>
            <a:endParaRPr lang="en-US" altLang="en-US" b="1"/>
          </a:p>
          <a:p>
            <a:pPr marL="800100" lvl="1" indent="-342900">
              <a:buFont typeface="Arial" panose="02080604020202020204" pitchFamily="34" charset="0"/>
              <a:buChar char="•"/>
            </a:pPr>
            <a:r>
              <a:rPr lang="en-US" altLang="en-US" b="1"/>
              <a:t>Dieses System funktioniert nur da folgende Operationen zugelassen sind:</a:t>
            </a:r>
            <a:endParaRPr lang="en-US" altLang="en-US" b="1"/>
          </a:p>
          <a:p>
            <a:pPr marL="1257300" lvl="2" indent="-342900">
              <a:buFont typeface="Arial" panose="02080604020202020204" pitchFamily="34" charset="0"/>
              <a:buChar char="•"/>
            </a:pPr>
            <a:r>
              <a:rPr lang="en-US" altLang="en-US" b="1"/>
              <a:t>+, -,*, / und Funktionen die ein Skalar nehmen und ein Skalar zurückgeben (z.B. sin, cos, log, ect.)</a:t>
            </a:r>
            <a:endParaRPr lang="en-US" altLang="en-US" b="1"/>
          </a:p>
          <a:p>
            <a:pPr lvl="1" indent="0">
              <a:buFont typeface="Arial" panose="02080604020202020204" pitchFamily="34" charset="0"/>
              <a:buNone/>
            </a:pPr>
            <a:endParaRPr lang="en-US" altLang="en-US" b="1"/>
          </a:p>
          <a:p>
            <a:pPr marL="342900" indent="-342900">
              <a:buFont typeface="Arial" panose="02080604020202020204" pitchFamily="34" charset="0"/>
              <a:buAutoNum type="arabicPeriod"/>
            </a:pPr>
            <a:endParaRPr lang="en-US" altLang="en-US" b="1"/>
          </a:p>
          <a:p>
            <a:pPr marL="742950" lvl="1" indent="-285750">
              <a:buFont typeface="Arial" panose="02080604020202020204" pitchFamily="34" charset="0"/>
              <a:buChar char="•"/>
            </a:pPr>
            <a:endParaRPr lang="en-US" altLang="en-US" b="1"/>
          </a:p>
          <a:p>
            <a:pPr marL="285750" lvl="0" indent="-285750">
              <a:buFont typeface="Arial" panose="02080604020202020204" pitchFamily="34" charset="0"/>
              <a:buChar char="•"/>
            </a:pPr>
            <a:endParaRPr lang="en-US" altLang="en-US" b="1"/>
          </a:p>
          <a:p>
            <a:pPr marL="342900" lvl="0" indent="-342900">
              <a:buFont typeface="Arial" panose="02080604020202020204" pitchFamily="34" charset="0"/>
              <a:buChar char="•"/>
            </a:pPr>
            <a:endParaRPr lang="en-US" altLang="en-US" b="1"/>
          </a:p>
          <a:p>
            <a:pPr marL="800100" lvl="1" indent="-342900">
              <a:buFont typeface="Arial" panose="02080604020202020204" pitchFamily="34" charset="0"/>
              <a:buAutoNum type="arabicPeriod"/>
            </a:pPr>
            <a:endParaRPr lang="en-US" altLang="en-US" b="1"/>
          </a:p>
          <a:p>
            <a:pPr marL="285750" indent="-285750">
              <a:buFont typeface="Arial" panose="02080604020202020204" pitchFamily="34" charset="0"/>
              <a:buChar char="•"/>
            </a:pPr>
            <a:endParaRPr lang="en-US"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6692900"/>
          </a:xfrm>
          <a:prstGeom prst="rect">
            <a:avLst/>
          </a:prstGeom>
          <a:noFill/>
        </p:spPr>
        <p:txBody>
          <a:bodyPr wrap="square" rtlCol="0">
            <a:spAutoFit/>
          </a:bodyPr>
          <a:p>
            <a:pPr indent="0">
              <a:buFont typeface="Arial" panose="02080604020202020204" pitchFamily="34" charset="0"/>
              <a:buNone/>
            </a:pPr>
            <a:endParaRPr lang="en-US" altLang="en-US" sz="1100" b="1"/>
          </a:p>
          <a:p>
            <a:pPr marL="342900" lvl="0" indent="-342900">
              <a:buFont typeface="Arial" panose="02080604020202020204" pitchFamily="34" charset="0"/>
              <a:buChar char="•"/>
            </a:pPr>
            <a:r>
              <a:rPr lang="en-US" altLang="en-US" sz="1100" b="1"/>
              <a:t>Beispiele: (siehe test_Typsystem.R</a:t>
            </a:r>
            <a:endParaRPr lang="en-US" altLang="en-US" sz="1100" b="1"/>
          </a:p>
          <a:p>
            <a:pPr marL="800100" lvl="1" indent="-342900">
              <a:buFont typeface="Arial" panose="02080604020202020204" pitchFamily="34" charset="0"/>
              <a:buChar char="•"/>
            </a:pPr>
            <a:r>
              <a:rPr lang="en-US" altLang="en-US" sz="1100" b="1"/>
              <a:t>Nur Skalare:</a:t>
            </a:r>
            <a:endParaRPr lang="en-US" altLang="en-US" sz="1100" b="1"/>
          </a:p>
          <a:p>
            <a:pPr marL="1257300" lvl="2" indent="-342900">
              <a:buFont typeface="Arial" panose="02080604020202020204" pitchFamily="34" charset="0"/>
              <a:buChar char="•"/>
            </a:pPr>
            <a:r>
              <a:rPr lang="en-US" altLang="en-US" sz="1100" b="1"/>
              <a:t>x &lt;- 1</a:t>
            </a:r>
            <a:endParaRPr lang="en-US" altLang="en-US" sz="1100" b="1"/>
          </a:p>
          <a:p>
            <a:pPr marL="1257300" lvl="2" indent="-342900">
              <a:buFont typeface="Arial" panose="02080604020202020204" pitchFamily="34" charset="0"/>
              <a:buChar char="•"/>
            </a:pPr>
            <a:r>
              <a:rPr lang="en-US" altLang="en-US" sz="1100" b="1"/>
              <a:t>y &lt;- x + 3</a:t>
            </a:r>
            <a:endParaRPr lang="en-US" altLang="en-US" sz="1100" b="1"/>
          </a:p>
          <a:p>
            <a:pPr marL="1257300" lvl="2" indent="-342900">
              <a:buFont typeface="Arial" panose="02080604020202020204" pitchFamily="34" charset="0"/>
              <a:buChar char="•"/>
            </a:pPr>
            <a:r>
              <a:rPr lang="en-US" altLang="en-US" sz="1100" b="1"/>
              <a:t>--&gt; y ist 4</a:t>
            </a:r>
            <a:endParaRPr lang="en-US" altLang="en-US" sz="1100" b="1"/>
          </a:p>
          <a:p>
            <a:pPr marL="800100" lvl="1" indent="-342900">
              <a:buFont typeface="Arial" panose="02080604020202020204" pitchFamily="34" charset="0"/>
              <a:buChar char="•"/>
            </a:pPr>
            <a:r>
              <a:rPr lang="en-US" altLang="en-US" sz="1100" b="1"/>
              <a:t>Skalare und ein Vektor: </a:t>
            </a:r>
            <a:endParaRPr lang="en-US" altLang="en-US" sz="1100" b="1"/>
          </a:p>
          <a:p>
            <a:pPr marL="1257300" lvl="2" indent="-342900">
              <a:buFont typeface="Arial" panose="02080604020202020204" pitchFamily="34" charset="0"/>
              <a:buChar char="•"/>
            </a:pPr>
            <a:r>
              <a:rPr lang="en-US" altLang="en-US" sz="1100" b="1"/>
              <a:t>x &lt;- c(1, 1, 2)</a:t>
            </a:r>
            <a:endParaRPr lang="en-US" altLang="en-US" sz="1100" b="1"/>
          </a:p>
          <a:p>
            <a:pPr marL="1257300" lvl="2" indent="-342900">
              <a:buFont typeface="Arial" panose="02080604020202020204" pitchFamily="34" charset="0"/>
              <a:buChar char="•"/>
            </a:pPr>
            <a:r>
              <a:rPr lang="en-US" altLang="en-US" sz="1100" b="1"/>
              <a:t>y &lt;- x + 3</a:t>
            </a:r>
            <a:endParaRPr lang="en-US" altLang="en-US" sz="1100" b="1"/>
          </a:p>
          <a:p>
            <a:pPr marL="1257300" lvl="2" indent="-342900">
              <a:buFont typeface="Arial" panose="02080604020202020204" pitchFamily="34" charset="0"/>
              <a:buChar char="•"/>
            </a:pPr>
            <a:r>
              <a:rPr lang="en-US" altLang="en-US" sz="1100" b="1"/>
              <a:t>--&gt; y ist (4, 4, 5)</a:t>
            </a:r>
            <a:endParaRPr lang="en-US" altLang="en-US" sz="1100" b="1"/>
          </a:p>
          <a:p>
            <a:pPr marL="800100" lvl="1" indent="-342900">
              <a:buFont typeface="Arial" panose="02080604020202020204" pitchFamily="34" charset="0"/>
              <a:buChar char="•"/>
            </a:pPr>
            <a:r>
              <a:rPr lang="en-US" altLang="en-US" sz="1100" b="1">
                <a:sym typeface="+mn-ea"/>
              </a:rPr>
              <a:t>Skalare und Vektoren:</a:t>
            </a:r>
            <a:endParaRPr lang="en-US" altLang="en-US" sz="1100" b="1">
              <a:sym typeface="+mn-ea"/>
            </a:endParaRPr>
          </a:p>
          <a:p>
            <a:pPr marL="1257300" lvl="2" indent="-342900">
              <a:buFont typeface="Arial" panose="02080604020202020204" pitchFamily="34" charset="0"/>
              <a:buChar char="•"/>
            </a:pPr>
            <a:r>
              <a:rPr lang="en-US" altLang="en-US" sz="1100" b="1">
                <a:sym typeface="+mn-ea"/>
              </a:rPr>
              <a:t>x &lt;- c(1, 1, 2, 2)</a:t>
            </a:r>
            <a:endParaRPr lang="en-US" altLang="en-US" sz="1100" b="1">
              <a:sym typeface="+mn-ea"/>
            </a:endParaRPr>
          </a:p>
          <a:p>
            <a:pPr marL="1257300" lvl="2" indent="-342900">
              <a:buFont typeface="Arial" panose="02080604020202020204" pitchFamily="34" charset="0"/>
              <a:buChar char="•"/>
            </a:pPr>
            <a:r>
              <a:rPr lang="en-US" altLang="en-US" sz="1100" b="1">
                <a:sym typeface="+mn-ea"/>
              </a:rPr>
              <a:t>y &lt;- c(2, 3)</a:t>
            </a:r>
            <a:endParaRPr lang="en-US" altLang="en-US" sz="1100" b="1">
              <a:sym typeface="+mn-ea"/>
            </a:endParaRPr>
          </a:p>
          <a:p>
            <a:pPr marL="1257300" lvl="2" indent="-342900">
              <a:buFont typeface="Arial" panose="02080604020202020204" pitchFamily="34" charset="0"/>
              <a:buChar char="•"/>
            </a:pPr>
            <a:r>
              <a:rPr lang="en-US" altLang="en-US" sz="1100" b="1">
                <a:sym typeface="+mn-ea"/>
              </a:rPr>
              <a:t>z &lt;- x + 3*y</a:t>
            </a:r>
            <a:endParaRPr lang="en-US" altLang="en-US" sz="1100" b="1">
              <a:sym typeface="+mn-ea"/>
            </a:endParaRPr>
          </a:p>
          <a:p>
            <a:pPr marL="1257300" lvl="2" indent="-342900">
              <a:buFont typeface="Arial" panose="02080604020202020204" pitchFamily="34" charset="0"/>
              <a:buChar char="•"/>
            </a:pPr>
            <a:r>
              <a:rPr lang="en-US" altLang="en-US" sz="1100" b="1">
                <a:sym typeface="+mn-ea"/>
              </a:rPr>
              <a:t>--&gt; z ist (7, 10, 8, 11)</a:t>
            </a:r>
            <a:endParaRPr lang="en-US" altLang="en-US" sz="1100" b="1">
              <a:sym typeface="+mn-ea"/>
            </a:endParaRPr>
          </a:p>
          <a:p>
            <a:pPr marL="800100" lvl="1" indent="-342900">
              <a:buFont typeface="Arial" panose="02080604020202020204" pitchFamily="34" charset="0"/>
              <a:buChar char="•"/>
            </a:pPr>
            <a:r>
              <a:rPr lang="en-US" altLang="en-US" sz="1100" b="1">
                <a:sym typeface="+mn-ea"/>
              </a:rPr>
              <a:t>Matrix und Skalar:</a:t>
            </a:r>
            <a:endParaRPr lang="en-US" altLang="en-US" sz="1100" b="1">
              <a:sym typeface="+mn-ea"/>
            </a:endParaRPr>
          </a:p>
          <a:p>
            <a:pPr marL="1257300" lvl="2" indent="-342900">
              <a:buFont typeface="Arial" panose="02080604020202020204" pitchFamily="34" charset="0"/>
              <a:buChar char="•"/>
            </a:pPr>
            <a:r>
              <a:rPr lang="en-US" altLang="en-US" sz="1100" b="1">
                <a:sym typeface="+mn-ea"/>
              </a:rPr>
              <a:t>x &lt;- matrix(1.3, ncol = 3, nrow = 2)</a:t>
            </a:r>
            <a:endParaRPr lang="en-US" altLang="en-US" sz="1100" b="1">
              <a:sym typeface="+mn-ea"/>
            </a:endParaRPr>
          </a:p>
          <a:p>
            <a:pPr marL="1257300" lvl="2" indent="-342900">
              <a:buFont typeface="Arial" panose="02080604020202020204" pitchFamily="34" charset="0"/>
              <a:buChar char="•"/>
            </a:pPr>
            <a:r>
              <a:rPr lang="en-US" altLang="en-US" sz="1100" b="1">
                <a:sym typeface="+mn-ea"/>
              </a:rPr>
              <a:t>y &lt;- x + 3</a:t>
            </a:r>
            <a:endParaRPr lang="en-US" altLang="en-US" sz="1100" b="1">
              <a:sym typeface="+mn-ea"/>
            </a:endParaRPr>
          </a:p>
          <a:p>
            <a:pPr marL="1257300" lvl="2" indent="-342900">
              <a:buFont typeface="Arial" panose="02080604020202020204" pitchFamily="34" charset="0"/>
              <a:buChar char="•"/>
            </a:pPr>
            <a:r>
              <a:rPr lang="en-US" altLang="en-US" sz="1100" b="1"/>
              <a:t>--&gt; y ist (4.3, 4.3, 4.3; 4.3, 4.3, 4.3)</a:t>
            </a:r>
            <a:endParaRPr lang="en-US" altLang="en-US" sz="1100" b="1"/>
          </a:p>
          <a:p>
            <a:pPr marL="800100" lvl="1" indent="-342900">
              <a:buFont typeface="Arial" panose="02080604020202020204" pitchFamily="34" charset="0"/>
              <a:buChar char="•"/>
            </a:pPr>
            <a:r>
              <a:rPr lang="en-US" altLang="en-US" sz="1100" b="1"/>
              <a:t>Matrix und Vektor Nr1:</a:t>
            </a:r>
            <a:endParaRPr lang="en-US" altLang="en-US" sz="1100" b="1"/>
          </a:p>
          <a:p>
            <a:pPr marL="1257300" lvl="2" indent="-342900">
              <a:buFont typeface="Arial" panose="02080604020202020204" pitchFamily="34" charset="0"/>
              <a:buChar char="•"/>
            </a:pPr>
            <a:r>
              <a:rPr lang="en-US" altLang="en-US" sz="1100" b="1"/>
              <a:t>x &lt;- matrix(1.3, ncol = 3, nrow = 2)</a:t>
            </a:r>
            <a:endParaRPr lang="en-US" altLang="en-US" sz="1100" b="1"/>
          </a:p>
          <a:p>
            <a:pPr marL="1257300" lvl="2" indent="-342900">
              <a:buFont typeface="Arial" panose="02080604020202020204" pitchFamily="34" charset="0"/>
              <a:buChar char="•"/>
            </a:pPr>
            <a:r>
              <a:rPr lang="en-US" altLang="en-US" sz="1100" b="1"/>
              <a:t>y &lt;- c(2,3)</a:t>
            </a:r>
            <a:endParaRPr lang="en-US" altLang="en-US" sz="1100" b="1"/>
          </a:p>
          <a:p>
            <a:pPr marL="1257300" lvl="2" indent="-342900">
              <a:buFont typeface="Arial" panose="02080604020202020204" pitchFamily="34" charset="0"/>
              <a:buChar char="•"/>
            </a:pPr>
            <a:r>
              <a:rPr lang="en-US" altLang="en-US" sz="1100" b="1"/>
              <a:t>z &lt;- x + y</a:t>
            </a:r>
            <a:endParaRPr lang="en-US" altLang="en-US" sz="1100" b="1"/>
          </a:p>
          <a:p>
            <a:pPr marL="1257300" lvl="2" indent="-342900">
              <a:buFont typeface="Arial" panose="02080604020202020204" pitchFamily="34" charset="0"/>
              <a:buChar char="•"/>
            </a:pPr>
            <a:r>
              <a:rPr lang="en-US" altLang="en-US" sz="1100" b="1"/>
              <a:t>z in der ersten Zeile 3.3 in der zweiten Zeile 4.3</a:t>
            </a:r>
            <a:endParaRPr lang="en-US" altLang="en-US" sz="1100" b="1"/>
          </a:p>
          <a:p>
            <a:pPr marL="800100" lvl="1" indent="-342900">
              <a:buFont typeface="Arial" panose="02080604020202020204" pitchFamily="34" charset="0"/>
              <a:buChar char="•"/>
            </a:pPr>
            <a:r>
              <a:rPr lang="en-US" altLang="en-US" sz="1100" b="1"/>
              <a:t>Matrix und Vektor Nr.2:</a:t>
            </a:r>
            <a:endParaRPr lang="en-US" altLang="en-US" sz="1100" b="1"/>
          </a:p>
          <a:p>
            <a:pPr marL="1257300" lvl="2" indent="-342900">
              <a:buFont typeface="Arial" panose="02080604020202020204" pitchFamily="34" charset="0"/>
              <a:buChar char="•"/>
            </a:pPr>
            <a:r>
              <a:rPr lang="en-US" altLang="en-US" sz="1100" b="1"/>
              <a:t>x &lt;- matrix(1.3, ncol = 3, nrow = 2)</a:t>
            </a:r>
            <a:endParaRPr lang="en-US" altLang="en-US" sz="1100" b="1"/>
          </a:p>
          <a:p>
            <a:pPr marL="1257300" lvl="2" indent="-342900">
              <a:buFont typeface="Arial" panose="02080604020202020204" pitchFamily="34" charset="0"/>
              <a:buChar char="•"/>
            </a:pPr>
            <a:r>
              <a:rPr lang="en-US" altLang="en-US" sz="1100" b="1"/>
              <a:t>y &lt;- rep(4, 6)</a:t>
            </a:r>
            <a:endParaRPr lang="en-US" altLang="en-US" sz="1100" b="1"/>
          </a:p>
          <a:p>
            <a:pPr marL="1257300" lvl="2" indent="-342900">
              <a:buFont typeface="Arial" panose="02080604020202020204" pitchFamily="34" charset="0"/>
              <a:buChar char="•"/>
            </a:pPr>
            <a:r>
              <a:rPr lang="en-US" altLang="en-US" sz="1100" b="1"/>
              <a:t>z &lt;- x + y</a:t>
            </a:r>
            <a:endParaRPr lang="en-US" altLang="en-US" sz="1100" b="1"/>
          </a:p>
          <a:p>
            <a:pPr marL="1257300" lvl="2" indent="-342900">
              <a:buFont typeface="Arial" panose="02080604020202020204" pitchFamily="34" charset="0"/>
              <a:buChar char="•"/>
            </a:pPr>
            <a:r>
              <a:rPr lang="en-US" altLang="en-US" sz="1100" b="1"/>
              <a:t>z ist überall 5.3</a:t>
            </a:r>
            <a:endParaRPr lang="en-US" altLang="en-US" sz="1100" b="1"/>
          </a:p>
          <a:p>
            <a:pPr marL="800100" lvl="1" indent="-342900">
              <a:buFont typeface="Arial" panose="02080604020202020204" pitchFamily="34" charset="0"/>
              <a:buChar char="•"/>
            </a:pPr>
            <a:endParaRPr lang="en-US" altLang="en-US" sz="1100" b="1"/>
          </a:p>
          <a:p>
            <a:pPr lvl="1" indent="0">
              <a:buFont typeface="Arial" panose="02080604020202020204" pitchFamily="34" charset="0"/>
              <a:buNone/>
            </a:pPr>
            <a:r>
              <a:rPr lang="en-US" altLang="en-US" sz="1100" b="1"/>
              <a:t>		</a:t>
            </a:r>
            <a:endParaRPr lang="en-US" altLang="en-US" sz="1100" b="1"/>
          </a:p>
          <a:p>
            <a:pPr lvl="4" indent="0">
              <a:buFont typeface="Arial" panose="02080604020202020204" pitchFamily="34" charset="0"/>
              <a:buNone/>
            </a:pPr>
            <a:r>
              <a:rPr lang="en-US" altLang="en-US" sz="1100" b="1"/>
              <a:t>		</a:t>
            </a:r>
            <a:endParaRPr lang="en-US" altLang="en-US" sz="1100" b="1"/>
          </a:p>
          <a:p>
            <a:pPr marL="800100" lvl="1" indent="-342900">
              <a:buFont typeface="Arial" panose="02080604020202020204" pitchFamily="34" charset="0"/>
              <a:buChar char="•"/>
            </a:pPr>
            <a:endParaRPr lang="en-US" altLang="en-US" sz="1100" b="1"/>
          </a:p>
          <a:p>
            <a:pPr marL="342900" indent="-342900">
              <a:buFont typeface="Arial" panose="02080604020202020204" pitchFamily="34" charset="0"/>
              <a:buAutoNum type="arabicPeriod"/>
            </a:pPr>
            <a:endParaRPr lang="en-US" altLang="en-US" sz="1100" b="1"/>
          </a:p>
          <a:p>
            <a:pPr marL="742950" lvl="1" indent="-285750">
              <a:buFont typeface="Arial" panose="02080604020202020204" pitchFamily="34" charset="0"/>
              <a:buChar char="•"/>
            </a:pPr>
            <a:endParaRPr lang="en-US" altLang="en-US" sz="1100" b="1"/>
          </a:p>
          <a:p>
            <a:pPr marL="285750" lvl="0" indent="-285750">
              <a:buFont typeface="Arial" panose="02080604020202020204" pitchFamily="34" charset="0"/>
              <a:buChar char="•"/>
            </a:pPr>
            <a:endParaRPr lang="en-US" altLang="en-US" sz="1100" b="1"/>
          </a:p>
          <a:p>
            <a:pPr marL="342900" lvl="0" indent="-342900">
              <a:buFont typeface="Arial" panose="02080604020202020204" pitchFamily="34" charset="0"/>
              <a:buChar char="•"/>
            </a:pPr>
            <a:endParaRPr lang="en-US" altLang="en-US" sz="1100" b="1"/>
          </a:p>
          <a:p>
            <a:pPr marL="800100" lvl="1" indent="-342900">
              <a:buFont typeface="Arial" panose="02080604020202020204" pitchFamily="34" charset="0"/>
              <a:buAutoNum type="arabicPeriod"/>
            </a:pPr>
            <a:endParaRPr lang="en-US" altLang="en-US" sz="1100" b="1"/>
          </a:p>
          <a:p>
            <a:pPr marL="285750" indent="-285750">
              <a:buFont typeface="Arial" panose="02080604020202020204" pitchFamily="34" charset="0"/>
              <a:buChar char="•"/>
            </a:pPr>
            <a:endParaRPr lang="en-US" altLang="en-US" sz="11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3984625"/>
          </a:xfrm>
          <a:prstGeom prst="rect">
            <a:avLst/>
          </a:prstGeom>
          <a:noFill/>
        </p:spPr>
        <p:txBody>
          <a:bodyPr wrap="square" rtlCol="0">
            <a:spAutoFit/>
          </a:bodyPr>
          <a:p>
            <a:pPr indent="0">
              <a:buFont typeface="Arial" panose="02080604020202020204" pitchFamily="34" charset="0"/>
              <a:buNone/>
            </a:pPr>
            <a:endParaRPr lang="en-US" altLang="en-US" sz="1100" b="1"/>
          </a:p>
          <a:p>
            <a:pPr marL="342900" lvl="0" indent="-342900">
              <a:buFont typeface="Arial" panose="02080604020202020204" pitchFamily="34" charset="0"/>
              <a:buChar char="•"/>
            </a:pPr>
            <a:r>
              <a:rPr lang="en-US" altLang="en-US" sz="1100" b="1"/>
              <a:t>Beispiele: (siehe test_Typsystem.R</a:t>
            </a:r>
            <a:endParaRPr lang="en-US" altLang="en-US" sz="1100" b="1"/>
          </a:p>
          <a:p>
            <a:pPr marL="800100" lvl="1" indent="-342900">
              <a:buFont typeface="Arial" panose="02080604020202020204" pitchFamily="34" charset="0"/>
              <a:buChar char="•"/>
            </a:pPr>
            <a:r>
              <a:rPr lang="en-US" altLang="en-US" sz="1100" b="1"/>
              <a:t>Matrix und Matrix:</a:t>
            </a:r>
            <a:endParaRPr lang="en-US" altLang="en-US" sz="1100" b="1"/>
          </a:p>
          <a:p>
            <a:pPr marL="1257300" lvl="2" indent="-342900">
              <a:buFont typeface="Arial" panose="02080604020202020204" pitchFamily="34" charset="0"/>
              <a:buChar char="•"/>
            </a:pPr>
            <a:r>
              <a:rPr lang="en-US" altLang="en-US" sz="1100" b="1"/>
              <a:t>x &lt;- matrix(1.3, ncol = 3, nrow = 2)</a:t>
            </a:r>
            <a:endParaRPr lang="en-US" altLang="en-US" sz="1100" b="1"/>
          </a:p>
          <a:p>
            <a:pPr marL="1257300" lvl="2" indent="-342900">
              <a:buFont typeface="Arial" panose="02080604020202020204" pitchFamily="34" charset="0"/>
              <a:buChar char="•"/>
            </a:pPr>
            <a:r>
              <a:rPr lang="en-US" altLang="en-US" sz="1100" b="1"/>
              <a:t>y &lt;- matrix(5, ncol = 3, nrow = 2)</a:t>
            </a:r>
            <a:endParaRPr lang="en-US" altLang="en-US" sz="1100" b="1"/>
          </a:p>
          <a:p>
            <a:pPr marL="1257300" lvl="2" indent="-342900">
              <a:buFont typeface="Arial" panose="02080604020202020204" pitchFamily="34" charset="0"/>
              <a:buChar char="•"/>
            </a:pPr>
            <a:r>
              <a:rPr lang="en-US" altLang="en-US" sz="1100" b="1"/>
              <a:t>z &lt;- x + y</a:t>
            </a:r>
            <a:endParaRPr lang="en-US" altLang="en-US" sz="1100" b="1"/>
          </a:p>
          <a:p>
            <a:pPr marL="1257300" lvl="2" indent="-342900">
              <a:buFont typeface="Arial" panose="02080604020202020204" pitchFamily="34" charset="0"/>
              <a:buChar char="•"/>
            </a:pPr>
            <a:r>
              <a:rPr lang="en-US" altLang="en-US" sz="1100" b="1"/>
              <a:t>z ist überall 6.3</a:t>
            </a:r>
            <a:endParaRPr lang="en-US" altLang="en-US" sz="1100" b="1"/>
          </a:p>
          <a:p>
            <a:pPr marL="800100" lvl="1" indent="-342900">
              <a:buFont typeface="Arial" panose="02080604020202020204" pitchFamily="34" charset="0"/>
              <a:buChar char="•"/>
            </a:pPr>
            <a:r>
              <a:rPr lang="en-US" altLang="en-US" sz="1100" b="1"/>
              <a:t>Matrix und Matrix und Vektor und Skalar</a:t>
            </a:r>
            <a:endParaRPr lang="en-US" altLang="en-US" sz="1100" b="1"/>
          </a:p>
          <a:p>
            <a:pPr marL="1257300" lvl="2" indent="-342900">
              <a:buFont typeface="Arial" panose="02080604020202020204" pitchFamily="34" charset="0"/>
              <a:buChar char="•"/>
            </a:pPr>
            <a:r>
              <a:rPr lang="en-US" altLang="en-US" sz="1100" b="1"/>
              <a:t>x &lt;- matrix(1:6, ncol = 3, nrow = 2)</a:t>
            </a:r>
            <a:endParaRPr lang="en-US" altLang="en-US" sz="1100" b="1"/>
          </a:p>
          <a:p>
            <a:pPr marL="1257300" lvl="2" indent="-342900">
              <a:buFont typeface="Arial" panose="02080604020202020204" pitchFamily="34" charset="0"/>
              <a:buChar char="•"/>
            </a:pPr>
            <a:r>
              <a:rPr lang="en-US" altLang="en-US" sz="1100" b="1"/>
              <a:t>y &lt;- matrix(5, ncol = 3, nrow = 2)</a:t>
            </a:r>
            <a:endParaRPr lang="en-US" altLang="en-US" sz="1100" b="1"/>
          </a:p>
          <a:p>
            <a:pPr marL="1257300" lvl="2" indent="-342900">
              <a:buFont typeface="Arial" panose="02080604020202020204" pitchFamily="34" charset="0"/>
              <a:buChar char="•"/>
            </a:pPr>
            <a:r>
              <a:rPr lang="en-US" altLang="en-US" sz="1100" b="1"/>
              <a:t>z &lt;- c(1,2)</a:t>
            </a:r>
            <a:endParaRPr lang="en-US" altLang="en-US" sz="1100" b="1"/>
          </a:p>
          <a:p>
            <a:pPr marL="1257300" lvl="2" indent="-342900">
              <a:buFont typeface="Arial" panose="02080604020202020204" pitchFamily="34" charset="0"/>
              <a:buChar char="•"/>
            </a:pPr>
            <a:r>
              <a:rPr lang="en-US" altLang="en-US" sz="1100" b="1"/>
              <a:t>a &lt;- x + y*z + 5</a:t>
            </a:r>
            <a:endParaRPr lang="en-US" altLang="en-US" sz="1100" b="1"/>
          </a:p>
          <a:p>
            <a:pPr marL="1257300" lvl="2" indent="-342900">
              <a:buFont typeface="Arial" panose="02080604020202020204" pitchFamily="34" charset="0"/>
              <a:buChar char="•"/>
            </a:pPr>
            <a:r>
              <a:rPr lang="en-US" altLang="en-US" sz="1100" b="1"/>
              <a:t>--&gt; a[1, ] = 11, 13, 15</a:t>
            </a:r>
            <a:endParaRPr lang="en-US" altLang="en-US" sz="1100" b="1"/>
          </a:p>
          <a:p>
            <a:pPr marL="1257300" lvl="2" indent="-342900">
              <a:buFont typeface="Arial" panose="02080604020202020204" pitchFamily="34" charset="0"/>
              <a:buChar char="•"/>
            </a:pPr>
            <a:r>
              <a:rPr lang="en-US" altLang="en-US" sz="1100" b="1"/>
              <a:t>--&gt; a[2, ] = 17, 19, 21</a:t>
            </a:r>
            <a:endParaRPr lang="en-US" altLang="en-US" sz="1100" b="1"/>
          </a:p>
          <a:p>
            <a:pPr lvl="1" indent="0">
              <a:buFont typeface="Arial" panose="02080604020202020204" pitchFamily="34" charset="0"/>
              <a:buNone/>
            </a:pPr>
            <a:r>
              <a:rPr lang="en-US" altLang="en-US" sz="1100" b="1"/>
              <a:t>		</a:t>
            </a:r>
            <a:endParaRPr lang="en-US" altLang="en-US" sz="1100" b="1"/>
          </a:p>
          <a:p>
            <a:pPr lvl="4" indent="0">
              <a:buFont typeface="Arial" panose="02080604020202020204" pitchFamily="34" charset="0"/>
              <a:buNone/>
            </a:pPr>
            <a:r>
              <a:rPr lang="en-US" altLang="en-US" sz="1100" b="1"/>
              <a:t>		</a:t>
            </a:r>
            <a:endParaRPr lang="en-US" altLang="en-US" sz="1100" b="1"/>
          </a:p>
          <a:p>
            <a:pPr marL="800100" lvl="1" indent="-342900">
              <a:buFont typeface="Arial" panose="02080604020202020204" pitchFamily="34" charset="0"/>
              <a:buChar char="•"/>
            </a:pPr>
            <a:endParaRPr lang="en-US" altLang="en-US" sz="1100" b="1"/>
          </a:p>
          <a:p>
            <a:pPr marL="342900" indent="-342900">
              <a:buFont typeface="Arial" panose="02080604020202020204" pitchFamily="34" charset="0"/>
              <a:buAutoNum type="arabicPeriod"/>
            </a:pPr>
            <a:endParaRPr lang="en-US" altLang="en-US" sz="1100" b="1"/>
          </a:p>
          <a:p>
            <a:pPr marL="742950" lvl="1" indent="-285750">
              <a:buFont typeface="Arial" panose="02080604020202020204" pitchFamily="34" charset="0"/>
              <a:buChar char="•"/>
            </a:pPr>
            <a:endParaRPr lang="en-US" altLang="en-US" sz="1100" b="1"/>
          </a:p>
          <a:p>
            <a:pPr marL="285750" lvl="0" indent="-285750">
              <a:buFont typeface="Arial" panose="02080604020202020204" pitchFamily="34" charset="0"/>
              <a:buChar char="•"/>
            </a:pPr>
            <a:endParaRPr lang="en-US" altLang="en-US" sz="1100" b="1"/>
          </a:p>
          <a:p>
            <a:pPr marL="342900" lvl="0" indent="-342900">
              <a:buFont typeface="Arial" panose="02080604020202020204" pitchFamily="34" charset="0"/>
              <a:buChar char="•"/>
            </a:pPr>
            <a:endParaRPr lang="en-US" altLang="en-US" sz="1100" b="1"/>
          </a:p>
          <a:p>
            <a:pPr marL="800100" lvl="1" indent="-342900">
              <a:buFont typeface="Arial" panose="02080604020202020204" pitchFamily="34" charset="0"/>
              <a:buAutoNum type="arabicPeriod"/>
            </a:pPr>
            <a:endParaRPr lang="en-US" altLang="en-US" sz="1100" b="1"/>
          </a:p>
          <a:p>
            <a:pPr marL="285750" indent="-285750">
              <a:buFont typeface="Arial" panose="02080604020202020204" pitchFamily="34" charset="0"/>
              <a:buChar char="•"/>
            </a:pPr>
            <a:endParaRPr lang="en-US" altLang="en-US" sz="11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 &amp; 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6739255"/>
          </a:xfrm>
          <a:prstGeom prst="rect">
            <a:avLst/>
          </a:prstGeom>
          <a:noFill/>
        </p:spPr>
        <p:txBody>
          <a:bodyPr wrap="square" rtlCol="0">
            <a:spAutoFit/>
          </a:bodyPr>
          <a:p>
            <a:pPr marL="342900" indent="-342900">
              <a:buFont typeface="Arial" panose="02080604020202020204" pitchFamily="34" charset="0"/>
              <a:buAutoNum type="arabicPeriod"/>
            </a:pPr>
            <a:r>
              <a:rPr lang="en-US" altLang="en-US" b="1"/>
              <a:t>Zuerst werden die einzelnen Expressions getrennt: sep_expressions</a:t>
            </a:r>
            <a:endParaRPr lang="en-US" altLang="en-US" b="1"/>
          </a:p>
          <a:p>
            <a:pPr marL="342900" indent="-342900">
              <a:buFont typeface="Arial" panose="02080604020202020204" pitchFamily="34" charset="0"/>
              <a:buAutoNum type="arabicPeriod"/>
            </a:pPr>
            <a:r>
              <a:rPr lang="en-US" altLang="en-US" b="1"/>
              <a:t>Dann wird von jeder Expression der R AST erstellt: extractast</a:t>
            </a:r>
            <a:endParaRPr lang="en-US" altLang="en-US" b="1"/>
          </a:p>
          <a:p>
            <a:pPr marL="342900" indent="-342900">
              <a:buFont typeface="Arial" panose="02080604020202020204" pitchFamily="34" charset="0"/>
              <a:buAutoNum type="arabicPeriod"/>
            </a:pPr>
            <a:r>
              <a:rPr lang="en-US" altLang="en-US" b="1"/>
              <a:t>Identifikation der Expressions mit assignments: get_assignments &amp; storage_variables</a:t>
            </a:r>
            <a:endParaRPr lang="en-US" altLang="en-US" b="1"/>
          </a:p>
          <a:p>
            <a:pPr marL="342900" indent="-342900">
              <a:buFont typeface="Arial" panose="02080604020202020204" pitchFamily="34" charset="0"/>
              <a:buAutoNum type="arabicPeriod"/>
            </a:pPr>
            <a:r>
              <a:rPr lang="en-US" altLang="en-US" b="1"/>
              <a:t>Finden der Variablen in RHS: find_var_at_rhs</a:t>
            </a:r>
            <a:endParaRPr lang="en-US" altLang="en-US" b="1"/>
          </a:p>
          <a:p>
            <a:pPr marL="342900" indent="-342900">
              <a:buFont typeface="Arial" panose="02080604020202020204" pitchFamily="34" charset="0"/>
              <a:buAutoNum type="arabicPeriod"/>
            </a:pPr>
            <a:endParaRPr lang="en-US" altLang="en-US" b="1"/>
          </a:p>
          <a:p>
            <a:pPr marL="342900" indent="-342900">
              <a:buFont typeface="Arial" panose="02080604020202020204" pitchFamily="34" charset="0"/>
              <a:buAutoNum type="arabicPeriod"/>
            </a:pPr>
            <a:r>
              <a:rPr lang="en-US" altLang="en-US" b="1"/>
              <a:t>Evaluierung des ersten assignments:</a:t>
            </a:r>
            <a:endParaRPr lang="en-US" altLang="en-US" b="1"/>
          </a:p>
          <a:p>
            <a:pPr marL="800100" lvl="1" indent="-342900">
              <a:buFont typeface="Arial" panose="02080604020202020204" pitchFamily="34" charset="0"/>
              <a:buChar char="•"/>
            </a:pPr>
            <a:r>
              <a:rPr lang="en-US" altLang="en-US" b="1"/>
              <a:t>Es liegen die Typen die der User vorgegeben hat vor</a:t>
            </a:r>
            <a:endParaRPr lang="en-US" altLang="en-US" b="1"/>
          </a:p>
          <a:p>
            <a:pPr marL="800100" lvl="1" indent="-342900">
              <a:buFont typeface="Arial" panose="02080604020202020204" pitchFamily="34" charset="0"/>
              <a:buChar char="•"/>
            </a:pPr>
            <a:r>
              <a:rPr lang="en-US" altLang="en-US" b="1"/>
              <a:t>Es wird eine Matrix gesucht in der RHS: Falls gefunden: LHS ist Matrix</a:t>
            </a:r>
            <a:endParaRPr lang="en-US" altLang="en-US" b="1"/>
          </a:p>
          <a:p>
            <a:pPr marL="800100" lvl="1" indent="-342900">
              <a:buFont typeface="Arial" panose="02080604020202020204" pitchFamily="34" charset="0"/>
              <a:buChar char="•"/>
            </a:pPr>
            <a:r>
              <a:rPr lang="en-US" altLang="en-US" b="1"/>
              <a:t>Falls keine Matrix da: wird ein Vektor gesucht in der RHS: Falls gefunden: LHS ist Vektor</a:t>
            </a:r>
            <a:endParaRPr lang="en-US" altLang="en-US" b="1"/>
          </a:p>
          <a:p>
            <a:pPr marL="800100" lvl="1" indent="-342900">
              <a:buFont typeface="Arial" panose="02080604020202020204" pitchFamily="34" charset="0"/>
              <a:buChar char="•"/>
            </a:pPr>
            <a:r>
              <a:rPr lang="en-US" altLang="en-US" b="1"/>
              <a:t>Falls kein Vektor da: LHS ist Skalar</a:t>
            </a:r>
            <a:endParaRPr lang="en-US" altLang="en-US" b="1"/>
          </a:p>
          <a:p>
            <a:pPr marL="800100" lvl="1" indent="-342900">
              <a:buFont typeface="Arial" panose="02080604020202020204" pitchFamily="34" charset="0"/>
              <a:buChar char="•"/>
            </a:pPr>
            <a:r>
              <a:rPr lang="en-US" altLang="en-US" b="1"/>
              <a:t>Suchen ob LHS-Variable bereits definiert ist</a:t>
            </a:r>
            <a:endParaRPr lang="en-US" altLang="en-US" b="1"/>
          </a:p>
          <a:p>
            <a:pPr marL="1257300" lvl="2" indent="-342900">
              <a:buFont typeface="Arial" panose="02080604020202020204" pitchFamily="34" charset="0"/>
              <a:buChar char="•"/>
            </a:pPr>
            <a:r>
              <a:rPr lang="en-US" altLang="en-US" b="1"/>
              <a:t>Falls ja: Check ob Typ passt. Oder ob man switchen muss (class...)</a:t>
            </a:r>
            <a:endParaRPr lang="en-US" altLang="en-US" b="1"/>
          </a:p>
          <a:p>
            <a:pPr marL="1257300" lvl="2" indent="-342900">
              <a:buFont typeface="Arial" panose="02080604020202020204" pitchFamily="34" charset="0"/>
              <a:buChar char="•"/>
            </a:pPr>
            <a:r>
              <a:rPr lang="en-US" altLang="en-US" b="1"/>
              <a:t>Falls nein: neue Variable aufnehmen --&gt; Wichtig Liste vorher kopieren</a:t>
            </a:r>
            <a:endParaRPr lang="en-US" altLang="en-US" b="1"/>
          </a:p>
          <a:p>
            <a:pPr marL="342900" lvl="0" indent="-342900">
              <a:buFont typeface="Arial" panose="02080604020202020204" pitchFamily="34" charset="0"/>
              <a:buAutoNum type="arabicPeriod"/>
            </a:pPr>
            <a:r>
              <a:rPr lang="en-US" altLang="en-US" b="1"/>
              <a:t>Evaluierung des zweiten assignments:</a:t>
            </a:r>
            <a:endParaRPr lang="en-US" altLang="en-US" b="1"/>
          </a:p>
          <a:p>
            <a:pPr marL="800100" lvl="1" indent="-342900">
              <a:buFont typeface="Arial" panose="02080604020202020204" pitchFamily="34" charset="0"/>
              <a:buChar char="•"/>
            </a:pPr>
            <a:r>
              <a:rPr lang="en-US" altLang="en-US" b="1"/>
              <a:t>wie in 5. aber mit evtl. zumindest geupdater Liste</a:t>
            </a:r>
            <a:endParaRPr lang="en-US" altLang="en-US" b="1"/>
          </a:p>
          <a:p>
            <a:pPr marL="800100" lvl="1" indent="-342900">
              <a:buFont typeface="Arial" panose="02080604020202020204" pitchFamily="34" charset="0"/>
              <a:buChar char="•"/>
            </a:pPr>
            <a:r>
              <a:rPr lang="en-US" altLang="en-US" b="1"/>
              <a:t>usw. </a:t>
            </a:r>
            <a:endParaRPr lang="en-US" altLang="en-US" b="1"/>
          </a:p>
          <a:p>
            <a:pPr marL="342900" lvl="0" indent="-342900">
              <a:buFont typeface="Arial" panose="02080604020202020204" pitchFamily="34" charset="0"/>
              <a:buChar char="•"/>
            </a:pPr>
            <a:r>
              <a:rPr lang="en-US" altLang="en-US" b="1"/>
              <a:t>Problem: Was ist wenn Typ evtl. in if elseif geswitched wird! Das muss verboten werden. Einfach Error ausgeben und User vorschlagen dafür extra eine Variable zu definieren</a:t>
            </a:r>
            <a:endParaRPr lang="en-US" altLang="en-US" b="1"/>
          </a:p>
          <a:p>
            <a:pPr marL="342900" lvl="0" indent="-342900">
              <a:buFont typeface="Arial" panose="02080604020202020204" pitchFamily="34" charset="0"/>
              <a:buChar char="•"/>
            </a:pPr>
            <a:endParaRPr lang="en-US" altLang="en-US" b="1"/>
          </a:p>
          <a:p>
            <a:pPr marL="800100" lvl="1" indent="-342900">
              <a:buFont typeface="Arial" panose="02080604020202020204" pitchFamily="34" charset="0"/>
              <a:buAutoNum type="arabicPeriod"/>
            </a:pPr>
            <a:endParaRPr lang="en-US" altLang="en-US" b="1"/>
          </a:p>
          <a:p>
            <a:pPr marL="285750" indent="-285750">
              <a:buFont typeface="Arial" panose="02080604020202020204" pitchFamily="34" charset="0"/>
              <a:buChar char="•"/>
            </a:pPr>
            <a:endParaRPr lang="en-US"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 &amp; 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5908040"/>
          </a:xfrm>
          <a:prstGeom prst="rect">
            <a:avLst/>
          </a:prstGeom>
          <a:noFill/>
        </p:spPr>
        <p:txBody>
          <a:bodyPr wrap="square" rtlCol="0">
            <a:spAutoFit/>
          </a:bodyPr>
          <a:p>
            <a:pPr marL="342900" indent="-342900">
              <a:buFont typeface="Arial" panose="02080604020202020204" pitchFamily="34" charset="0"/>
              <a:buAutoNum type="arabicPeriod"/>
            </a:pPr>
            <a:r>
              <a:rPr lang="en-US" altLang="en-US" b="1"/>
              <a:t>Zuerst werden die einzelnen Expressions getrennt: sep_expressions</a:t>
            </a:r>
            <a:endParaRPr lang="en-US" altLang="en-US" b="1"/>
          </a:p>
          <a:p>
            <a:pPr marL="342900" indent="-342900">
              <a:buFont typeface="Arial" panose="02080604020202020204" pitchFamily="34" charset="0"/>
              <a:buAutoNum type="arabicPeriod"/>
            </a:pPr>
            <a:r>
              <a:rPr lang="en-US" altLang="en-US" b="1"/>
              <a:t>Dann wird von jeder Expression der R AST erstellt: extractast</a:t>
            </a:r>
            <a:endParaRPr lang="en-US" altLang="en-US" b="1"/>
          </a:p>
          <a:p>
            <a:pPr marL="342900" indent="-342900">
              <a:buFont typeface="Arial" panose="02080604020202020204" pitchFamily="34" charset="0"/>
              <a:buAutoNum type="arabicPeriod"/>
            </a:pPr>
            <a:r>
              <a:rPr lang="en-US" altLang="en-US" b="1"/>
              <a:t>Identifikation der Expressions mit assignments: get_assignments &amp; storage_variables</a:t>
            </a:r>
            <a:endParaRPr lang="en-US" altLang="en-US" b="1"/>
          </a:p>
          <a:p>
            <a:pPr marL="342900" indent="-342900">
              <a:buFont typeface="Arial" panose="02080604020202020204" pitchFamily="34" charset="0"/>
              <a:buAutoNum type="arabicPeriod"/>
            </a:pPr>
            <a:r>
              <a:rPr lang="en-US" altLang="en-US" b="1"/>
              <a:t>Finden der Variablen in RHS: find_var_at_rhs</a:t>
            </a:r>
            <a:endParaRPr lang="en-US" altLang="en-US" b="1"/>
          </a:p>
          <a:p>
            <a:pPr marL="342900" indent="-342900">
              <a:buFont typeface="Arial" panose="02080604020202020204" pitchFamily="34" charset="0"/>
              <a:buAutoNum type="arabicPeriod"/>
            </a:pPr>
            <a:endParaRPr lang="en-US" altLang="en-US" b="1"/>
          </a:p>
          <a:p>
            <a:pPr marL="342900" indent="-342900">
              <a:buFont typeface="Arial" panose="02080604020202020204" pitchFamily="34" charset="0"/>
              <a:buAutoNum type="arabicPeriod"/>
            </a:pPr>
            <a:r>
              <a:rPr lang="en-US" altLang="en-US" b="1"/>
              <a:t>Evaluierung des ersten assignments:</a:t>
            </a:r>
            <a:endParaRPr lang="en-US" altLang="en-US" b="1"/>
          </a:p>
          <a:p>
            <a:pPr marL="800100" lvl="1" indent="-342900">
              <a:buFont typeface="Arial" panose="02080604020202020204" pitchFamily="34" charset="0"/>
              <a:buChar char="•"/>
            </a:pPr>
            <a:r>
              <a:rPr lang="en-US" altLang="en-US" b="1"/>
              <a:t>Es liegen die Typen die der User vorgegeben hat vor</a:t>
            </a:r>
            <a:endParaRPr lang="en-US" altLang="en-US" b="1"/>
          </a:p>
          <a:p>
            <a:pPr marL="800100" lvl="1" indent="-342900">
              <a:buFont typeface="Arial" panose="02080604020202020204" pitchFamily="34" charset="0"/>
              <a:buChar char="•"/>
            </a:pPr>
            <a:r>
              <a:rPr lang="en-US" altLang="en-US" b="1"/>
              <a:t>Es wird eine Matrix gesucht in der RHS: Falls gefunden: LHS ist Matrix</a:t>
            </a:r>
            <a:endParaRPr lang="en-US" altLang="en-US" b="1"/>
          </a:p>
          <a:p>
            <a:pPr marL="800100" lvl="1" indent="-342900">
              <a:buFont typeface="Arial" panose="02080604020202020204" pitchFamily="34" charset="0"/>
              <a:buChar char="•"/>
            </a:pPr>
            <a:r>
              <a:rPr lang="en-US" altLang="en-US" b="1"/>
              <a:t>Falls keine Matrix da: wird ein Vektor gesucht in der RHS: Falls gefunden: LHS ist Vektor</a:t>
            </a:r>
            <a:endParaRPr lang="en-US" altLang="en-US" b="1"/>
          </a:p>
          <a:p>
            <a:pPr marL="800100" lvl="1" indent="-342900">
              <a:buFont typeface="Arial" panose="02080604020202020204" pitchFamily="34" charset="0"/>
              <a:buChar char="•"/>
            </a:pPr>
            <a:r>
              <a:rPr lang="en-US" altLang="en-US" b="1"/>
              <a:t>Falls kein Vektor da: LHS ist Skalar</a:t>
            </a:r>
            <a:endParaRPr lang="en-US" altLang="en-US" b="1"/>
          </a:p>
          <a:p>
            <a:pPr marL="800100" lvl="1" indent="-342900">
              <a:buFont typeface="Arial" panose="02080604020202020204" pitchFamily="34" charset="0"/>
              <a:buChar char="•"/>
            </a:pPr>
            <a:r>
              <a:rPr lang="en-US" altLang="en-US" b="1"/>
              <a:t>Suchen ob LHS-Variable bereits definiert ist</a:t>
            </a:r>
            <a:endParaRPr lang="en-US" altLang="en-US" b="1"/>
          </a:p>
          <a:p>
            <a:pPr marL="1257300" lvl="2" indent="-342900">
              <a:buFont typeface="Arial" panose="02080604020202020204" pitchFamily="34" charset="0"/>
              <a:buChar char="•"/>
            </a:pPr>
            <a:r>
              <a:rPr lang="en-US" altLang="en-US" b="1"/>
              <a:t>Falls ja: Check ob Typ passt. Oder ob man switchen muss (class...)</a:t>
            </a:r>
            <a:endParaRPr lang="en-US" altLang="en-US" b="1"/>
          </a:p>
          <a:p>
            <a:pPr marL="1257300" lvl="2" indent="-342900">
              <a:buFont typeface="Arial" panose="02080604020202020204" pitchFamily="34" charset="0"/>
              <a:buChar char="•"/>
            </a:pPr>
            <a:r>
              <a:rPr lang="en-US" altLang="en-US" b="1"/>
              <a:t>Falls nein: neue Variable aufnehmen --&gt; Wichtig Liste vorher kopieren</a:t>
            </a:r>
            <a:endParaRPr lang="en-US" altLang="en-US" b="1"/>
          </a:p>
          <a:p>
            <a:pPr marL="342900" lvl="0" indent="-342900">
              <a:buFont typeface="Arial" panose="02080604020202020204" pitchFamily="34" charset="0"/>
              <a:buChar char="•"/>
            </a:pPr>
            <a:r>
              <a:rPr lang="en-US" altLang="en-US" b="1"/>
              <a:t>Zusatz: wenn z.B. nur ein Element eines Vektors oder nur eine Zeile einer Matrix, etc. verwendet wird muss das dementsprechend als Skalar bzw. Vektor interpretiert werden. Das bedeutet, dass die Funktionen ebenfalls untersucht werden müssen auf der RHS. </a:t>
            </a:r>
            <a:endParaRPr lang="en-US" altLang="en-US" b="1"/>
          </a:p>
          <a:p>
            <a:pPr marL="800100" lvl="1" indent="-342900">
              <a:buFont typeface="Arial" panose="02080604020202020204" pitchFamily="34" charset="0"/>
              <a:buAutoNum type="arabicPeriod"/>
            </a:pPr>
            <a:endParaRPr lang="en-US" altLang="en-US" b="1"/>
          </a:p>
          <a:p>
            <a:pPr marL="285750" indent="-285750">
              <a:buFont typeface="Arial" panose="02080604020202020204" pitchFamily="34" charset="0"/>
              <a:buChar char="•"/>
            </a:pPr>
            <a:endParaRPr lang="en-US"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 &amp; Typsystem</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3138170"/>
          </a:xfrm>
          <a:prstGeom prst="rect">
            <a:avLst/>
          </a:prstGeom>
          <a:noFill/>
        </p:spPr>
        <p:txBody>
          <a:bodyPr wrap="square" rtlCol="0">
            <a:spAutoFit/>
          </a:bodyPr>
          <a:p>
            <a:pPr marL="342900" indent="-342900">
              <a:buFont typeface="Arial" panose="02080604020202020204" pitchFamily="34" charset="0"/>
              <a:buChar char="•"/>
            </a:pPr>
            <a:r>
              <a:rPr lang="en-US" altLang="en-US" b="1"/>
              <a:t>Wenn man alle assignments gecheckt hat und nach jedem evtl. eine neue Variablenliste erstellt hat kann man eine Liste mit Variablen erstellen. Diese werden am Anfang der Funktion deklariert wie in Fortran. </a:t>
            </a:r>
            <a:endParaRPr lang="en-US" altLang="en-US" b="1"/>
          </a:p>
          <a:p>
            <a:pPr marL="342900" indent="-342900">
              <a:buFont typeface="Arial" panose="02080604020202020204" pitchFamily="34" charset="0"/>
              <a:buChar char="•"/>
            </a:pPr>
            <a:r>
              <a:rPr lang="en-US" altLang="en-US" b="1"/>
              <a:t>Die Eingeargumente müssen dann dementsprechend kopiert werden in die Klasse falls der Typ sich ändert. Vllt. sollte man noch verbieten, das der Typ der Eingabevariable sich ändert!</a:t>
            </a:r>
            <a:endParaRPr lang="en-US" altLang="en-US" b="1"/>
          </a:p>
          <a:p>
            <a:pPr marL="342900" indent="-342900">
              <a:buFont typeface="Arial" panose="02080604020202020204" pitchFamily="34" charset="0"/>
              <a:buChar char="•"/>
            </a:pPr>
            <a:endParaRPr lang="en-US" altLang="en-US" b="1"/>
          </a:p>
          <a:p>
            <a:pPr indent="0">
              <a:buFont typeface="Arial" panose="02080604020202020204" pitchFamily="34" charset="0"/>
              <a:buNone/>
            </a:pPr>
            <a:endParaRPr lang="en-US" altLang="en-US" b="1"/>
          </a:p>
          <a:p>
            <a:pPr marL="342900" lvl="0" indent="-342900">
              <a:buFont typeface="Arial" panose="02080604020202020204" pitchFamily="34" charset="0"/>
              <a:buChar char="•"/>
            </a:pPr>
            <a:endParaRPr lang="en-US" altLang="en-US" b="1"/>
          </a:p>
          <a:p>
            <a:pPr marL="800100" lvl="1" indent="-342900">
              <a:buFont typeface="Arial" panose="02080604020202020204" pitchFamily="34" charset="0"/>
              <a:buAutoNum type="arabicPeriod"/>
            </a:pPr>
            <a:endParaRPr lang="en-US" altLang="en-US" b="1"/>
          </a:p>
          <a:p>
            <a:pPr marL="285750" indent="-285750">
              <a:buFont typeface="Arial" panose="02080604020202020204" pitchFamily="34" charset="0"/>
              <a:buChar char="•"/>
            </a:pPr>
            <a:endParaRPr lang="en-US"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7625"/>
            <a:ext cx="10515600" cy="1325563"/>
          </a:xfrm>
        </p:spPr>
        <p:txBody>
          <a:bodyPr/>
          <a:p>
            <a:r>
              <a:rPr lang="en-US" altLang="en-US"/>
              <a:t>Vorgehen &amp; Funktionen</a:t>
            </a:r>
            <a:endParaRPr lang="en-US" altLang="en-US"/>
          </a:p>
        </p:txBody>
      </p:sp>
      <p:cxnSp>
        <p:nvCxnSpPr>
          <p:cNvPr id="4" name="Straight Connector 3"/>
          <p:cNvCxnSpPr/>
          <p:nvPr/>
        </p:nvCxnSpPr>
        <p:spPr>
          <a:xfrm flipV="1">
            <a:off x="-18415" y="893445"/>
            <a:ext cx="12162155" cy="4953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302260" y="1059180"/>
            <a:ext cx="11592560" cy="1198880"/>
          </a:xfrm>
          <a:prstGeom prst="rect">
            <a:avLst/>
          </a:prstGeom>
          <a:noFill/>
        </p:spPr>
        <p:txBody>
          <a:bodyPr wrap="square" rtlCol="0">
            <a:spAutoFit/>
          </a:bodyPr>
          <a:p>
            <a:pPr marL="285750" indent="-285750">
              <a:buFont typeface="Arial" panose="02080604020202020204" pitchFamily="34" charset="0"/>
              <a:buChar char="•"/>
            </a:pPr>
            <a:r>
              <a:rPr lang="en-US" altLang="en-US" b="1"/>
              <a:t>Danach muss jede Expression kontrolliert werden auf unerlaubte bzw. für AstToAst unbekannte Funktionen wie z.B. mean</a:t>
            </a:r>
            <a:endParaRPr lang="en-US" altLang="en-US" b="1"/>
          </a:p>
          <a:p>
            <a:pPr marL="285750" indent="-285750">
              <a:buFont typeface="Arial" panose="02080604020202020204" pitchFamily="34" charset="0"/>
              <a:buChar char="•"/>
            </a:pPr>
            <a:r>
              <a:rPr lang="en-US" altLang="en-US" b="1"/>
              <a:t>Dann muss der R AST Code in C++ Code übersetzt werden.</a:t>
            </a:r>
            <a:endParaRPr lang="en-US" altLang="en-US" b="1"/>
          </a:p>
          <a:p>
            <a:pPr marL="742950" lvl="1" indent="-285750">
              <a:buFont typeface="Arial" panose="02080604020202020204" pitchFamily="34" charset="0"/>
              <a:buChar char="•"/>
            </a:pPr>
            <a:r>
              <a:rPr lang="en-US" altLang="en-US" b="1"/>
              <a:t>noch unklar wie. Dürfte aber einfaches ersetzen sein</a:t>
            </a:r>
            <a:endParaRPr lang="en-US" alt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9993</Words>
  <Application>WPS Presentation</Application>
  <PresentationFormat>Widescreen</PresentationFormat>
  <Paragraphs>434</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Calibri Light</vt:lpstr>
      <vt:lpstr>DejaVu Sans</vt:lpstr>
      <vt:lpstr>esint10</vt:lpstr>
      <vt:lpstr>Calibri</vt:lpstr>
      <vt:lpstr>微软雅黑</vt:lpstr>
      <vt:lpstr>Droid Sans Fallback</vt:lpstr>
      <vt:lpstr>Arial Unicode MS</vt:lpstr>
      <vt:lpstr>Standard Symbols PS</vt:lpstr>
      <vt:lpstr>Office Theme</vt:lpstr>
      <vt:lpstr>AstToAst Package	</vt:lpstr>
      <vt:lpstr>Vorgehen</vt:lpstr>
      <vt:lpstr>Vorgehen &amp; Typsystem</vt:lpstr>
      <vt:lpstr>Typsystem</vt:lpstr>
      <vt:lpstr>Typsystem</vt:lpstr>
      <vt:lpstr>Vorgehen &amp; Typsystem</vt:lpstr>
      <vt:lpstr>Vorgehen &amp; Typsystem</vt:lpstr>
      <vt:lpstr>Vorgehen &amp; Typsystem</vt:lpstr>
      <vt:lpstr>Vorgehen &amp; Funktionen</vt:lpstr>
      <vt:lpstr>Expression Template (ET)</vt:lpstr>
      <vt:lpstr>ET Vektor (naiv)</vt:lpstr>
      <vt:lpstr>ET Vektor (naiv)</vt:lpstr>
      <vt:lpstr>ET Vektor (naiv)</vt:lpstr>
      <vt:lpstr>ET Arithmetik (naiv)</vt:lpstr>
      <vt:lpstr>ET Vektor korrekt</vt:lpstr>
      <vt:lpstr>ET Vektor korrekt</vt:lpstr>
      <vt:lpstr>ET Vektor korrekt</vt:lpstr>
      <vt:lpstr>ET Arithmetik korrekt</vt:lpstr>
      <vt:lpstr>ET Arithmetik korrekt</vt:lpstr>
      <vt:lpstr>ET Arithmetik korrekt</vt:lpstr>
      <vt:lpstr>ET Arithmetik korrekt</vt:lpstr>
      <vt:lpstr>ET was geschieht beim Compilen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URAS Package	</dc:title>
  <dc:creator>konrad</dc:creator>
  <cp:lastModifiedBy>konrad</cp:lastModifiedBy>
  <cp:revision>87</cp:revision>
  <dcterms:created xsi:type="dcterms:W3CDTF">2021-07-31T16:05:23Z</dcterms:created>
  <dcterms:modified xsi:type="dcterms:W3CDTF">2021-07-31T16:05:23Z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