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5" r:id="rId3"/>
    <p:sldId id="338" r:id="rId4"/>
    <p:sldId id="313" r:id="rId5"/>
    <p:sldId id="317" r:id="rId6"/>
    <p:sldId id="316" r:id="rId7"/>
    <p:sldId id="318" r:id="rId8"/>
    <p:sldId id="319" r:id="rId9"/>
    <p:sldId id="320" r:id="rId10"/>
    <p:sldId id="321" r:id="rId11"/>
    <p:sldId id="322" r:id="rId12"/>
    <p:sldId id="323" r:id="rId13"/>
    <p:sldId id="324" r:id="rId14"/>
    <p:sldId id="325" r:id="rId15"/>
    <p:sldId id="326" r:id="rId16"/>
    <p:sldId id="330" r:id="rId17"/>
    <p:sldId id="327" r:id="rId18"/>
    <p:sldId id="328" r:id="rId19"/>
    <p:sldId id="329" r:id="rId20"/>
    <p:sldId id="331" r:id="rId21"/>
    <p:sldId id="332" r:id="rId22"/>
    <p:sldId id="333" r:id="rId23"/>
    <p:sldId id="334" r:id="rId24"/>
    <p:sldId id="335" r:id="rId25"/>
    <p:sldId id="336" r:id="rId26"/>
    <p:sldId id="337" r:id="rId27"/>
    <p:sldId id="3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8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45ADC-35ED-4A5F-876C-92E893C11648}" type="datetimeFigureOut">
              <a:rPr lang="en-CA" smtClean="0"/>
              <a:t>2018-09-06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1C38-A8AE-447A-B8B3-0A2FB3AC2CB9}" type="slidenum">
              <a:rPr lang="en-CA" smtClean="0"/>
              <a:t>‹#›</a:t>
            </a:fld>
            <a:endParaRPr lang="en-CA"/>
          </a:p>
        </p:txBody>
      </p:sp>
    </p:spTree>
    <p:extLst>
      <p:ext uri="{BB962C8B-B14F-4D97-AF65-F5344CB8AC3E}">
        <p14:creationId xmlns:p14="http://schemas.microsoft.com/office/powerpoint/2010/main" val="390079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 to Tools menu, visual studio command prompt</a:t>
            </a:r>
          </a:p>
        </p:txBody>
      </p:sp>
      <p:sp>
        <p:nvSpPr>
          <p:cNvPr id="4" name="Slide Number Placeholder 3"/>
          <p:cNvSpPr>
            <a:spLocks noGrp="1"/>
          </p:cNvSpPr>
          <p:nvPr>
            <p:ph type="sldNum" sz="quarter" idx="10"/>
          </p:nvPr>
        </p:nvSpPr>
        <p:spPr/>
        <p:txBody>
          <a:bodyPr/>
          <a:lstStyle/>
          <a:p>
            <a:fld id="{CABD1C38-A8AE-447A-B8B3-0A2FB3AC2CB9}" type="slidenum">
              <a:rPr lang="en-CA" smtClean="0"/>
              <a:t>5</a:t>
            </a:fld>
            <a:endParaRPr lang="en-CA"/>
          </a:p>
        </p:txBody>
      </p:sp>
    </p:spTree>
    <p:extLst>
      <p:ext uri="{BB962C8B-B14F-4D97-AF65-F5344CB8AC3E}">
        <p14:creationId xmlns:p14="http://schemas.microsoft.com/office/powerpoint/2010/main" val="102499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https://www.khronos.org/opengl/wiki/Rendering_Pipeline_Overview</a:t>
            </a:r>
          </a:p>
        </p:txBody>
      </p:sp>
      <p:sp>
        <p:nvSpPr>
          <p:cNvPr id="4" name="Slide Number Placeholder 3"/>
          <p:cNvSpPr>
            <a:spLocks noGrp="1"/>
          </p:cNvSpPr>
          <p:nvPr>
            <p:ph type="sldNum" sz="quarter" idx="10"/>
          </p:nvPr>
        </p:nvSpPr>
        <p:spPr/>
        <p:txBody>
          <a:bodyPr/>
          <a:lstStyle/>
          <a:p>
            <a:fld id="{CABD1C38-A8AE-447A-B8B3-0A2FB3AC2CB9}" type="slidenum">
              <a:rPr lang="en-CA" smtClean="0"/>
              <a:t>12</a:t>
            </a:fld>
            <a:endParaRPr lang="en-CA"/>
          </a:p>
        </p:txBody>
      </p:sp>
    </p:spTree>
    <p:extLst>
      <p:ext uri="{BB962C8B-B14F-4D97-AF65-F5344CB8AC3E}">
        <p14:creationId xmlns:p14="http://schemas.microsoft.com/office/powerpoint/2010/main" val="236594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DE2CA5A-4E92-45A6-A1C4-1A036CBBA07E}" type="datetimeFigureOut">
              <a:rPr lang="en-CA" smtClean="0"/>
              <a:t>2018-09-06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270457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DE2CA5A-4E92-45A6-A1C4-1A036CBBA07E}" type="datetimeFigureOut">
              <a:rPr lang="en-CA" smtClean="0"/>
              <a:t>2018-09-06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189646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DE2CA5A-4E92-45A6-A1C4-1A036CBBA07E}" type="datetimeFigureOut">
              <a:rPr lang="en-CA" smtClean="0"/>
              <a:t>2018-09-06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362160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DE2CA5A-4E92-45A6-A1C4-1A036CBBA07E}" type="datetimeFigureOut">
              <a:rPr lang="en-CA" smtClean="0"/>
              <a:t>2018-09-06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298861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E2CA5A-4E92-45A6-A1C4-1A036CBBA07E}" type="datetimeFigureOut">
              <a:rPr lang="en-CA" smtClean="0"/>
              <a:t>2018-09-06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60202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DE2CA5A-4E92-45A6-A1C4-1A036CBBA07E}" type="datetimeFigureOut">
              <a:rPr lang="en-CA" smtClean="0"/>
              <a:t>2018-09-06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39727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DE2CA5A-4E92-45A6-A1C4-1A036CBBA07E}" type="datetimeFigureOut">
              <a:rPr lang="en-CA" smtClean="0"/>
              <a:t>2018-09-06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25844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DE2CA5A-4E92-45A6-A1C4-1A036CBBA07E}" type="datetimeFigureOut">
              <a:rPr lang="en-CA" smtClean="0"/>
              <a:t>2018-09-06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369799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2CA5A-4E92-45A6-A1C4-1A036CBBA07E}" type="datetimeFigureOut">
              <a:rPr lang="en-CA" smtClean="0"/>
              <a:t>2018-09-06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381741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E2CA5A-4E92-45A6-A1C4-1A036CBBA07E}" type="datetimeFigureOut">
              <a:rPr lang="en-CA" smtClean="0"/>
              <a:t>2018-09-06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155960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E2CA5A-4E92-45A6-A1C4-1A036CBBA07E}" type="datetimeFigureOut">
              <a:rPr lang="en-CA" smtClean="0"/>
              <a:t>2018-09-06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A608C2-6F1C-46A9-87D8-B9C1F4A33A77}" type="slidenum">
              <a:rPr lang="en-CA" smtClean="0"/>
              <a:t>‹#›</a:t>
            </a:fld>
            <a:endParaRPr lang="en-CA"/>
          </a:p>
        </p:txBody>
      </p:sp>
    </p:spTree>
    <p:extLst>
      <p:ext uri="{BB962C8B-B14F-4D97-AF65-F5344CB8AC3E}">
        <p14:creationId xmlns:p14="http://schemas.microsoft.com/office/powerpoint/2010/main" val="385971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2CA5A-4E92-45A6-A1C4-1A036CBBA07E}" type="datetimeFigureOut">
              <a:rPr lang="en-CA" smtClean="0"/>
              <a:t>2018-09-06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608C2-6F1C-46A9-87D8-B9C1F4A33A77}" type="slidenum">
              <a:rPr lang="en-CA" smtClean="0"/>
              <a:t>‹#›</a:t>
            </a:fld>
            <a:endParaRPr lang="en-CA"/>
          </a:p>
        </p:txBody>
      </p:sp>
    </p:spTree>
    <p:extLst>
      <p:ext uri="{BB962C8B-B14F-4D97-AF65-F5344CB8AC3E}">
        <p14:creationId xmlns:p14="http://schemas.microsoft.com/office/powerpoint/2010/main" val="8864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webgl/webgl_sample_application.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tiobe.com/tiob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pengl-redbook.com/OGLPG-9th-Edition.zip" TargetMode="External"/><Relationship Id="rId2" Type="http://schemas.openxmlformats.org/officeDocument/2006/relationships/hyperlink" Target="https://cmake.org/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Tools!</a:t>
            </a:r>
          </a:p>
        </p:txBody>
      </p:sp>
      <p:sp>
        <p:nvSpPr>
          <p:cNvPr id="3" name="Subtitle 2"/>
          <p:cNvSpPr>
            <a:spLocks noGrp="1"/>
          </p:cNvSpPr>
          <p:nvPr>
            <p:ph type="subTitle" idx="1"/>
          </p:nvPr>
        </p:nvSpPr>
        <p:spPr/>
        <p:txBody>
          <a:bodyPr/>
          <a:lstStyle/>
          <a:p>
            <a:r>
              <a:rPr lang="en-CA" dirty="0"/>
              <a:t>Getting setup for your first D3D or </a:t>
            </a:r>
            <a:r>
              <a:rPr lang="en-CA" dirty="0" err="1"/>
              <a:t>OpenGl</a:t>
            </a:r>
            <a:r>
              <a:rPr lang="en-CA" dirty="0"/>
              <a:t> application</a:t>
            </a:r>
          </a:p>
        </p:txBody>
      </p:sp>
    </p:spTree>
    <p:extLst>
      <p:ext uri="{BB962C8B-B14F-4D97-AF65-F5344CB8AC3E}">
        <p14:creationId xmlns:p14="http://schemas.microsoft.com/office/powerpoint/2010/main" val="121166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t>
            </a:r>
            <a:r>
              <a:rPr lang="en-CA" dirty="0" err="1"/>
              <a:t>WebGL</a:t>
            </a:r>
            <a:r>
              <a:rPr lang="en-CA" dirty="0"/>
              <a:t> route</a:t>
            </a:r>
          </a:p>
        </p:txBody>
      </p:sp>
      <p:sp>
        <p:nvSpPr>
          <p:cNvPr id="3" name="Content Placeholder 2"/>
          <p:cNvSpPr>
            <a:spLocks noGrp="1"/>
          </p:cNvSpPr>
          <p:nvPr>
            <p:ph idx="1"/>
          </p:nvPr>
        </p:nvSpPr>
        <p:spPr/>
        <p:txBody>
          <a:bodyPr/>
          <a:lstStyle/>
          <a:p>
            <a:r>
              <a:rPr lang="en-CA" dirty="0"/>
              <a:t>Make sure you have a web browser that doesn’t suck</a:t>
            </a:r>
          </a:p>
          <a:p>
            <a:endParaRPr lang="en-CA" dirty="0"/>
          </a:p>
          <a:p>
            <a:r>
              <a:rPr lang="en-CA" dirty="0"/>
              <a:t>You can copy and paste a simple sample from somewhere (e.g. </a:t>
            </a:r>
            <a:r>
              <a:rPr lang="en-CA" dirty="0" err="1"/>
              <a:t>tutorialspoint</a:t>
            </a:r>
            <a:r>
              <a:rPr lang="en-CA" dirty="0"/>
              <a:t> has one </a:t>
            </a:r>
          </a:p>
          <a:p>
            <a:endParaRPr lang="en-CA" dirty="0"/>
          </a:p>
          <a:p>
            <a:r>
              <a:rPr lang="en-CA" sz="2400" dirty="0">
                <a:hlinkClick r:id="rId2"/>
              </a:rPr>
              <a:t>https://www.tutorialspoint.com/webgl/webgl_sample_application.htm</a:t>
            </a:r>
            <a:endParaRPr lang="en-CA" sz="2400" dirty="0"/>
          </a:p>
          <a:p>
            <a:endParaRPr lang="en-CA" dirty="0"/>
          </a:p>
          <a:p>
            <a:r>
              <a:rPr lang="en-CA" dirty="0"/>
              <a:t>That will give you a triangle.  </a:t>
            </a:r>
          </a:p>
          <a:p>
            <a:endParaRPr lang="en-CA" dirty="0"/>
          </a:p>
        </p:txBody>
      </p:sp>
    </p:spTree>
    <p:extLst>
      <p:ext uri="{BB962C8B-B14F-4D97-AF65-F5344CB8AC3E}">
        <p14:creationId xmlns:p14="http://schemas.microsoft.com/office/powerpoint/2010/main" val="351741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Both: The OpenGL pipeline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CA" dirty="0"/>
              <a:t>Prepare Vertex data (usually in an array which is then passed to a vertex buffer object)</a:t>
            </a:r>
          </a:p>
          <a:p>
            <a:pPr marL="514350" indent="-514350">
              <a:buFont typeface="+mj-lt"/>
              <a:buAutoNum type="arabicPeriod"/>
            </a:pPr>
            <a:r>
              <a:rPr lang="en-CA" dirty="0"/>
              <a:t>Transform vertices according to the vertex shader.  More on this next week but it’s thinks like we talked about last class, rotation scaling etc.  </a:t>
            </a:r>
          </a:p>
          <a:p>
            <a:pPr marL="514350" indent="-514350">
              <a:buFont typeface="+mj-lt"/>
              <a:buAutoNum type="arabicPeriod"/>
            </a:pPr>
            <a:r>
              <a:rPr lang="en-CA" dirty="0"/>
              <a:t>Some stuff happens to convert vertex transformations happen to get things clipped and into the correct coordinate system</a:t>
            </a:r>
          </a:p>
          <a:p>
            <a:pPr marL="514350" indent="-514350">
              <a:buFont typeface="+mj-lt"/>
              <a:buAutoNum type="arabicPeriod"/>
            </a:pPr>
            <a:r>
              <a:rPr lang="en-CA" dirty="0"/>
              <a:t>Your GPU assembles some (primitive) data structures it can work with and culls back facing polys</a:t>
            </a:r>
          </a:p>
          <a:p>
            <a:pPr marL="514350" indent="-514350">
              <a:buFont typeface="+mj-lt"/>
              <a:buAutoNum type="arabicPeriod"/>
            </a:pPr>
            <a:r>
              <a:rPr lang="en-CA" dirty="0"/>
              <a:t>Generation of raster fragments… normal people call these pixels</a:t>
            </a:r>
          </a:p>
          <a:p>
            <a:pPr marL="514350" indent="-514350">
              <a:buFont typeface="+mj-lt"/>
              <a:buAutoNum type="arabicPeriod"/>
            </a:pPr>
            <a:r>
              <a:rPr lang="en-CA" dirty="0"/>
              <a:t>Fragment operations (you program)</a:t>
            </a:r>
          </a:p>
          <a:p>
            <a:pPr marL="514350" indent="-514350">
              <a:buFont typeface="+mj-lt"/>
              <a:buAutoNum type="arabicPeriod"/>
            </a:pPr>
            <a:r>
              <a:rPr lang="en-CA" dirty="0"/>
              <a:t>Per fragment processing</a:t>
            </a:r>
          </a:p>
        </p:txBody>
      </p:sp>
    </p:spTree>
    <p:extLst>
      <p:ext uri="{BB962C8B-B14F-4D97-AF65-F5344CB8AC3E}">
        <p14:creationId xmlns:p14="http://schemas.microsoft.com/office/powerpoint/2010/main" val="37658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1026" name="Picture 2" descr="Rendering Pipeline Flowchar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24987" y="-1"/>
            <a:ext cx="2940499" cy="65320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2133600"/>
            <a:ext cx="8038098" cy="369332"/>
          </a:xfrm>
          <a:prstGeom prst="rect">
            <a:avLst/>
          </a:prstGeom>
          <a:noFill/>
        </p:spPr>
        <p:txBody>
          <a:bodyPr wrap="none" rtlCol="0">
            <a:spAutoFit/>
          </a:bodyPr>
          <a:lstStyle/>
          <a:p>
            <a:r>
              <a:rPr lang="en-CA" dirty="0"/>
              <a:t>Diagram of the Rendering Pipeline. The blue boxes are programmable shader stages</a:t>
            </a:r>
          </a:p>
        </p:txBody>
      </p:sp>
    </p:spTree>
    <p:extLst>
      <p:ext uri="{BB962C8B-B14F-4D97-AF65-F5344CB8AC3E}">
        <p14:creationId xmlns:p14="http://schemas.microsoft.com/office/powerpoint/2010/main" val="370133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minor note</a:t>
            </a:r>
          </a:p>
        </p:txBody>
      </p:sp>
      <p:sp>
        <p:nvSpPr>
          <p:cNvPr id="3" name="Content Placeholder 2"/>
          <p:cNvSpPr>
            <a:spLocks noGrp="1"/>
          </p:cNvSpPr>
          <p:nvPr>
            <p:ph idx="1"/>
          </p:nvPr>
        </p:nvSpPr>
        <p:spPr/>
        <p:txBody>
          <a:bodyPr/>
          <a:lstStyle/>
          <a:p>
            <a:r>
              <a:rPr lang="en-CA" dirty="0"/>
              <a:t>Because real programs have many objects with many shader programs all being applied to each other, part of those stages is correctly attaching the shader to the thing it belongs with</a:t>
            </a:r>
          </a:p>
          <a:p>
            <a:endParaRPr lang="en-CA" dirty="0"/>
          </a:p>
          <a:p>
            <a:r>
              <a:rPr lang="en-CA" dirty="0"/>
              <a:t>But that isn’t actually a problem for obvious reasons (since you program it to use a particular shader).</a:t>
            </a:r>
          </a:p>
          <a:p>
            <a:endParaRPr lang="en-CA" dirty="0"/>
          </a:p>
        </p:txBody>
      </p:sp>
    </p:spTree>
    <p:extLst>
      <p:ext uri="{BB962C8B-B14F-4D97-AF65-F5344CB8AC3E}">
        <p14:creationId xmlns:p14="http://schemas.microsoft.com/office/powerpoint/2010/main" val="385370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Shader?</a:t>
            </a:r>
          </a:p>
        </p:txBody>
      </p:sp>
      <p:sp>
        <p:nvSpPr>
          <p:cNvPr id="3" name="Content Placeholder 2"/>
          <p:cNvSpPr>
            <a:spLocks noGrp="1"/>
          </p:cNvSpPr>
          <p:nvPr>
            <p:ph idx="1"/>
          </p:nvPr>
        </p:nvSpPr>
        <p:spPr/>
        <p:txBody>
          <a:bodyPr/>
          <a:lstStyle/>
          <a:p>
            <a:r>
              <a:rPr lang="en-CA" dirty="0"/>
              <a:t>A shader is a very short program that does a specific type of thing</a:t>
            </a:r>
          </a:p>
          <a:p>
            <a:endParaRPr lang="en-CA" dirty="0"/>
          </a:p>
          <a:p>
            <a:r>
              <a:rPr lang="en-CA" dirty="0"/>
              <a:t>These started in 1988 (Ed </a:t>
            </a:r>
            <a:r>
              <a:rPr lang="en-CA" dirty="0" err="1"/>
              <a:t>Catmul</a:t>
            </a:r>
            <a:r>
              <a:rPr lang="en-CA" dirty="0"/>
              <a:t>, Pixar), as being related to shadows but the concept of a code snippet that works on a specific part of the pipeline caught on.  </a:t>
            </a:r>
          </a:p>
          <a:p>
            <a:r>
              <a:rPr lang="en-CA" dirty="0"/>
              <a:t>There are still fragment/pixel shaders for shadow effects. </a:t>
            </a:r>
          </a:p>
          <a:p>
            <a:r>
              <a:rPr lang="en-CA" dirty="0"/>
              <a:t>But as per the diagram a couple of slides back, there are other shaders now too</a:t>
            </a:r>
          </a:p>
        </p:txBody>
      </p:sp>
    </p:spTree>
    <p:extLst>
      <p:ext uri="{BB962C8B-B14F-4D97-AF65-F5344CB8AC3E}">
        <p14:creationId xmlns:p14="http://schemas.microsoft.com/office/powerpoint/2010/main" val="385970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Vertex Shader</a:t>
            </a:r>
          </a:p>
        </p:txBody>
      </p:sp>
      <p:sp>
        <p:nvSpPr>
          <p:cNvPr id="3" name="Content Placeholder 2"/>
          <p:cNvSpPr>
            <a:spLocks noGrp="1"/>
          </p:cNvSpPr>
          <p:nvPr>
            <p:ph idx="1"/>
          </p:nvPr>
        </p:nvSpPr>
        <p:spPr/>
        <p:txBody>
          <a:bodyPr/>
          <a:lstStyle/>
          <a:p>
            <a:r>
              <a:rPr lang="en-CA" dirty="0"/>
              <a:t>Vertex shaders transform the position, and potentially the colour and texture coordinate of a particular vertex.  Every vertex has at least one shader operation every time a frame is drawn.  </a:t>
            </a:r>
          </a:p>
          <a:p>
            <a:endParaRPr lang="en-CA" dirty="0"/>
          </a:p>
        </p:txBody>
      </p:sp>
    </p:spTree>
    <p:extLst>
      <p:ext uri="{BB962C8B-B14F-4D97-AF65-F5344CB8AC3E}">
        <p14:creationId xmlns:p14="http://schemas.microsoft.com/office/powerpoint/2010/main" val="368658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Vertex Shader</a:t>
            </a:r>
          </a:p>
        </p:txBody>
      </p:sp>
      <p:sp>
        <p:nvSpPr>
          <p:cNvPr id="3" name="Content Placeholder 2"/>
          <p:cNvSpPr>
            <a:spLocks noGrp="1"/>
          </p:cNvSpPr>
          <p:nvPr>
            <p:ph idx="1"/>
          </p:nvPr>
        </p:nvSpPr>
        <p:spPr/>
        <p:txBody>
          <a:bodyPr>
            <a:normAutofit lnSpcReduction="10000"/>
          </a:bodyPr>
          <a:lstStyle/>
          <a:p>
            <a:r>
              <a:rPr lang="en-CA" dirty="0"/>
              <a:t>A simple vertex shader</a:t>
            </a:r>
          </a:p>
          <a:p>
            <a:pPr marL="0" indent="0">
              <a:buNone/>
            </a:pPr>
            <a:r>
              <a:rPr lang="en-CA" dirty="0"/>
              <a:t>#version 400 core</a:t>
            </a:r>
          </a:p>
          <a:p>
            <a:pPr marL="0" indent="0">
              <a:buNone/>
            </a:pPr>
            <a:r>
              <a:rPr lang="en-CA" dirty="0"/>
              <a:t>layout( location = 0 ) in vec4 </a:t>
            </a:r>
            <a:r>
              <a:rPr lang="en-CA" dirty="0" err="1"/>
              <a:t>vPosition</a:t>
            </a:r>
            <a:r>
              <a:rPr lang="en-CA" dirty="0"/>
              <a:t>;</a:t>
            </a:r>
          </a:p>
          <a:p>
            <a:pPr marL="0" indent="0">
              <a:buNone/>
            </a:pPr>
            <a:r>
              <a:rPr lang="en-CA" dirty="0" err="1"/>
              <a:t>voidmain</a:t>
            </a:r>
            <a:r>
              <a:rPr lang="en-CA" dirty="0"/>
              <a:t>()</a:t>
            </a:r>
          </a:p>
          <a:p>
            <a:pPr marL="0" indent="0">
              <a:buNone/>
            </a:pPr>
            <a:r>
              <a:rPr lang="en-CA" dirty="0"/>
              <a:t>{</a:t>
            </a:r>
          </a:p>
          <a:p>
            <a:pPr marL="0" indent="0">
              <a:buNone/>
            </a:pPr>
            <a:r>
              <a:rPr lang="en-CA" dirty="0"/>
              <a:t>    </a:t>
            </a:r>
            <a:r>
              <a:rPr lang="en-CA" dirty="0" err="1"/>
              <a:t>gl_Position</a:t>
            </a:r>
            <a:r>
              <a:rPr lang="en-CA" dirty="0"/>
              <a:t> = </a:t>
            </a:r>
            <a:r>
              <a:rPr lang="en-CA" dirty="0" err="1"/>
              <a:t>vPosition</a:t>
            </a:r>
            <a:r>
              <a:rPr lang="en-CA" dirty="0"/>
              <a:t>;</a:t>
            </a:r>
          </a:p>
          <a:p>
            <a:pPr marL="0" indent="0">
              <a:buNone/>
            </a:pPr>
            <a:r>
              <a:rPr lang="en-CA" dirty="0"/>
              <a:t>}</a:t>
            </a:r>
          </a:p>
          <a:p>
            <a:r>
              <a:rPr lang="en-CA" dirty="0"/>
              <a:t>So a vertex has a position (</a:t>
            </a:r>
            <a:r>
              <a:rPr lang="en-CA" dirty="0" err="1"/>
              <a:t>vPosition</a:t>
            </a:r>
            <a:r>
              <a:rPr lang="en-CA" dirty="0"/>
              <a:t>) and that’s the one </a:t>
            </a:r>
            <a:r>
              <a:rPr lang="en-CA" dirty="0" err="1"/>
              <a:t>openGL</a:t>
            </a:r>
            <a:r>
              <a:rPr lang="en-CA" dirty="0"/>
              <a:t> will use to draw it…. Exciting!</a:t>
            </a:r>
          </a:p>
        </p:txBody>
      </p:sp>
    </p:spTree>
    <p:extLst>
      <p:ext uri="{BB962C8B-B14F-4D97-AF65-F5344CB8AC3E}">
        <p14:creationId xmlns:p14="http://schemas.microsoft.com/office/powerpoint/2010/main" val="121406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Tessellation Shaders</a:t>
            </a:r>
          </a:p>
        </p:txBody>
      </p:sp>
      <p:sp>
        <p:nvSpPr>
          <p:cNvPr id="3" name="Content Placeholder 2"/>
          <p:cNvSpPr>
            <a:spLocks noGrp="1"/>
          </p:cNvSpPr>
          <p:nvPr>
            <p:ph idx="1"/>
          </p:nvPr>
        </p:nvSpPr>
        <p:spPr/>
        <p:txBody>
          <a:bodyPr>
            <a:normAutofit lnSpcReduction="10000"/>
          </a:bodyPr>
          <a:lstStyle/>
          <a:p>
            <a:r>
              <a:rPr lang="en-CA" dirty="0"/>
              <a:t>Tessellation is a fairly advanced concept so we won’t look at code today</a:t>
            </a:r>
          </a:p>
          <a:p>
            <a:endParaRPr lang="en-CA" dirty="0"/>
          </a:p>
          <a:p>
            <a:r>
              <a:rPr lang="en-CA" dirty="0"/>
              <a:t>But tessellation allows you to generate or destroy geometry using math.  So you can generate more polygons for something close to the screen for example.  </a:t>
            </a:r>
          </a:p>
          <a:p>
            <a:endParaRPr lang="en-CA" dirty="0"/>
          </a:p>
          <a:p>
            <a:r>
              <a:rPr lang="en-CA" dirty="0"/>
              <a:t>It also cuts down on memory use by allowing work to be done in a shader stage rather than trying to down sample from different models in memory</a:t>
            </a:r>
          </a:p>
        </p:txBody>
      </p:sp>
    </p:spTree>
    <p:extLst>
      <p:ext uri="{BB962C8B-B14F-4D97-AF65-F5344CB8AC3E}">
        <p14:creationId xmlns:p14="http://schemas.microsoft.com/office/powerpoint/2010/main" val="404356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Geometry Shader</a:t>
            </a:r>
          </a:p>
        </p:txBody>
      </p:sp>
      <p:sp>
        <p:nvSpPr>
          <p:cNvPr id="3" name="Content Placeholder 2"/>
          <p:cNvSpPr>
            <a:spLocks noGrp="1"/>
          </p:cNvSpPr>
          <p:nvPr>
            <p:ph idx="1"/>
          </p:nvPr>
        </p:nvSpPr>
        <p:spPr/>
        <p:txBody>
          <a:bodyPr/>
          <a:lstStyle/>
          <a:p>
            <a:r>
              <a:rPr lang="en-CA" dirty="0"/>
              <a:t>If a tessellation shader can improve the quality of the mesh of an object a geometry shader can generate entirely new primitives.  </a:t>
            </a:r>
          </a:p>
          <a:p>
            <a:endParaRPr lang="en-CA" dirty="0"/>
          </a:p>
          <a:p>
            <a:r>
              <a:rPr lang="en-CA" dirty="0"/>
              <a:t>Useful applications include instancing (duplicating objects), or outputting the same vertex data to multiple places, if it’s shared for example.  </a:t>
            </a:r>
          </a:p>
          <a:p>
            <a:endParaRPr lang="en-CA" dirty="0"/>
          </a:p>
          <a:p>
            <a:r>
              <a:rPr lang="en-CA" dirty="0"/>
              <a:t>Also useful for some environment mapping</a:t>
            </a:r>
          </a:p>
        </p:txBody>
      </p:sp>
    </p:spTree>
    <p:extLst>
      <p:ext uri="{BB962C8B-B14F-4D97-AF65-F5344CB8AC3E}">
        <p14:creationId xmlns:p14="http://schemas.microsoft.com/office/powerpoint/2010/main" val="404443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 (pixel) Shader</a:t>
            </a:r>
          </a:p>
        </p:txBody>
      </p:sp>
      <p:sp>
        <p:nvSpPr>
          <p:cNvPr id="3" name="Content Placeholder 2"/>
          <p:cNvSpPr>
            <a:spLocks noGrp="1"/>
          </p:cNvSpPr>
          <p:nvPr>
            <p:ph idx="1"/>
          </p:nvPr>
        </p:nvSpPr>
        <p:spPr/>
        <p:txBody>
          <a:bodyPr/>
          <a:lstStyle/>
          <a:p>
            <a:r>
              <a:rPr lang="en-CA" dirty="0"/>
              <a:t>Produces a colour and a depth value</a:t>
            </a:r>
          </a:p>
          <a:p>
            <a:endParaRPr lang="en-CA" dirty="0"/>
          </a:p>
          <a:p>
            <a:r>
              <a:rPr lang="en-CA" dirty="0"/>
              <a:t>If you skip the colour part and combine with other fragment shaders you can do some shadow effects</a:t>
            </a:r>
          </a:p>
          <a:p>
            <a:endParaRPr lang="en-CA" dirty="0"/>
          </a:p>
          <a:p>
            <a:r>
              <a:rPr lang="en-CA" dirty="0"/>
              <a:t>Fragment shaders are primarily about applying textures to things.  </a:t>
            </a:r>
          </a:p>
        </p:txBody>
      </p:sp>
    </p:spTree>
    <p:extLst>
      <p:ext uri="{BB962C8B-B14F-4D97-AF65-F5344CB8AC3E}">
        <p14:creationId xmlns:p14="http://schemas.microsoft.com/office/powerpoint/2010/main" val="210724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Two Choices</a:t>
            </a:r>
          </a:p>
        </p:txBody>
      </p:sp>
      <p:sp>
        <p:nvSpPr>
          <p:cNvPr id="3" name="Content Placeholder 2"/>
          <p:cNvSpPr>
            <a:spLocks noGrp="1"/>
          </p:cNvSpPr>
          <p:nvPr>
            <p:ph idx="1"/>
          </p:nvPr>
        </p:nvSpPr>
        <p:spPr/>
        <p:txBody>
          <a:bodyPr>
            <a:normAutofit/>
          </a:bodyPr>
          <a:lstStyle/>
          <a:p>
            <a:r>
              <a:rPr lang="en-CA" dirty="0"/>
              <a:t>So one route you can go is the C++, </a:t>
            </a:r>
            <a:r>
              <a:rPr lang="en-CA" dirty="0" err="1"/>
              <a:t>OpenGl</a:t>
            </a:r>
            <a:r>
              <a:rPr lang="en-CA" dirty="0"/>
              <a:t>, </a:t>
            </a:r>
            <a:r>
              <a:rPr lang="en-CA" dirty="0" err="1"/>
              <a:t>Vulkan</a:t>
            </a:r>
            <a:r>
              <a:rPr lang="en-CA" dirty="0"/>
              <a:t> etc. route.  If you want to be an actual game or application programmer go this route, because at some point in your CS education you should learn something actually useful, and it may as well be now.</a:t>
            </a:r>
          </a:p>
          <a:p>
            <a:r>
              <a:rPr lang="en-CA" dirty="0"/>
              <a:t>The other option is </a:t>
            </a:r>
            <a:r>
              <a:rPr lang="en-CA" dirty="0" err="1"/>
              <a:t>WebGL</a:t>
            </a:r>
            <a:r>
              <a:rPr lang="en-CA" dirty="0"/>
              <a:t>.  We’ll get to that in a minute.  </a:t>
            </a:r>
            <a:r>
              <a:rPr lang="en-CA" dirty="0" err="1"/>
              <a:t>WebGl</a:t>
            </a:r>
            <a:r>
              <a:rPr lang="en-CA" dirty="0"/>
              <a:t> is a really good idea and most of the graphics programming stuff is the same as C++ OpenGL.. That was the whole idea.  </a:t>
            </a:r>
          </a:p>
          <a:p>
            <a:endParaRPr lang="en-CA" dirty="0"/>
          </a:p>
          <a:p>
            <a:r>
              <a:rPr lang="en-CA" dirty="0"/>
              <a:t>But </a:t>
            </a:r>
            <a:r>
              <a:rPr lang="en-CA" dirty="0" err="1"/>
              <a:t>WebGL</a:t>
            </a:r>
            <a:r>
              <a:rPr lang="en-CA" dirty="0"/>
              <a:t> has no option for </a:t>
            </a:r>
            <a:r>
              <a:rPr lang="en-CA" dirty="0" err="1"/>
              <a:t>vulkan</a:t>
            </a:r>
            <a:r>
              <a:rPr lang="en-CA" dirty="0"/>
              <a:t>, and while it makes early tutorial stuff easy, it makes the advanced concepts harder.  </a:t>
            </a:r>
          </a:p>
        </p:txBody>
      </p:sp>
    </p:spTree>
    <p:extLst>
      <p:ext uri="{BB962C8B-B14F-4D97-AF65-F5344CB8AC3E}">
        <p14:creationId xmlns:p14="http://schemas.microsoft.com/office/powerpoint/2010/main" val="398015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 Shader Example</a:t>
            </a:r>
          </a:p>
        </p:txBody>
      </p:sp>
      <p:sp>
        <p:nvSpPr>
          <p:cNvPr id="3" name="Content Placeholder 2"/>
          <p:cNvSpPr>
            <a:spLocks noGrp="1"/>
          </p:cNvSpPr>
          <p:nvPr>
            <p:ph idx="1"/>
          </p:nvPr>
        </p:nvSpPr>
        <p:spPr/>
        <p:txBody>
          <a:bodyPr/>
          <a:lstStyle/>
          <a:p>
            <a:pPr marL="0" indent="0">
              <a:buNone/>
            </a:pPr>
            <a:r>
              <a:rPr lang="en-CA" dirty="0"/>
              <a:t>#version 450 core</a:t>
            </a:r>
          </a:p>
          <a:p>
            <a:pPr marL="0" indent="0">
              <a:buNone/>
            </a:pPr>
            <a:r>
              <a:rPr lang="en-CA" dirty="0"/>
              <a:t>out vec4 </a:t>
            </a:r>
            <a:r>
              <a:rPr lang="en-CA" dirty="0" err="1"/>
              <a:t>fColor</a:t>
            </a:r>
            <a:r>
              <a:rPr lang="en-CA" dirty="0"/>
              <a:t>;</a:t>
            </a:r>
          </a:p>
          <a:p>
            <a:pPr marL="0" indent="0">
              <a:buNone/>
            </a:pPr>
            <a:r>
              <a:rPr lang="en-CA" dirty="0"/>
              <a:t>void main()</a:t>
            </a:r>
          </a:p>
          <a:p>
            <a:pPr marL="0" indent="0">
              <a:buNone/>
            </a:pPr>
            <a:r>
              <a:rPr lang="en-CA" dirty="0"/>
              <a:t>{</a:t>
            </a:r>
          </a:p>
          <a:p>
            <a:pPr marL="0" indent="0">
              <a:buNone/>
            </a:pPr>
            <a:r>
              <a:rPr lang="en-CA" dirty="0"/>
              <a:t>    </a:t>
            </a:r>
            <a:r>
              <a:rPr lang="en-CA" dirty="0" err="1"/>
              <a:t>fColor</a:t>
            </a:r>
            <a:r>
              <a:rPr lang="en-CA" dirty="0"/>
              <a:t> = vec4(0.5, 0.4, 0.8, 1.0);</a:t>
            </a:r>
          </a:p>
          <a:p>
            <a:pPr marL="0" indent="0">
              <a:buNone/>
            </a:pPr>
            <a:r>
              <a:rPr lang="en-CA" dirty="0"/>
              <a:t>} </a:t>
            </a:r>
          </a:p>
          <a:p>
            <a:r>
              <a:rPr lang="en-CA" dirty="0"/>
              <a:t>So we have a simple fragment shader that will colour a pixel.. To well, a colour.  (note that OpenGL specifies the spelling of colour wrong)</a:t>
            </a:r>
          </a:p>
        </p:txBody>
      </p:sp>
    </p:spTree>
    <p:extLst>
      <p:ext uri="{BB962C8B-B14F-4D97-AF65-F5344CB8AC3E}">
        <p14:creationId xmlns:p14="http://schemas.microsoft.com/office/powerpoint/2010/main" val="414814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Colour as a 4 Vector</a:t>
            </a:r>
          </a:p>
        </p:txBody>
      </p:sp>
      <p:sp>
        <p:nvSpPr>
          <p:cNvPr id="3" name="Content Placeholder 2"/>
          <p:cNvSpPr>
            <a:spLocks noGrp="1"/>
          </p:cNvSpPr>
          <p:nvPr>
            <p:ph idx="1"/>
          </p:nvPr>
        </p:nvSpPr>
        <p:spPr/>
        <p:txBody>
          <a:bodyPr/>
          <a:lstStyle/>
          <a:p>
            <a:r>
              <a:rPr lang="en-CA" dirty="0"/>
              <a:t>Red, Green, Blue, Alpha</a:t>
            </a:r>
          </a:p>
          <a:p>
            <a:endParaRPr lang="en-CA" dirty="0"/>
          </a:p>
          <a:p>
            <a:r>
              <a:rPr lang="en-CA" dirty="0"/>
              <a:t>RGB are between 0-&gt; 1.0 and it’s the same as RGB 0-255 integers basically</a:t>
            </a:r>
          </a:p>
          <a:p>
            <a:endParaRPr lang="en-CA" dirty="0"/>
          </a:p>
          <a:p>
            <a:r>
              <a:rPr lang="en-CA" dirty="0"/>
              <a:t>Alpha is a transparency amount that for reasons we’ll get to later doesn’t see as much use in 3D anymore, but is still there.  </a:t>
            </a:r>
          </a:p>
        </p:txBody>
      </p:sp>
    </p:spTree>
    <p:extLst>
      <p:ext uri="{BB962C8B-B14F-4D97-AF65-F5344CB8AC3E}">
        <p14:creationId xmlns:p14="http://schemas.microsoft.com/office/powerpoint/2010/main" val="57137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WebGL</a:t>
            </a:r>
            <a:r>
              <a:rPr lang="en-CA" dirty="0"/>
              <a:t> vs OpenGL</a:t>
            </a:r>
          </a:p>
        </p:txBody>
      </p:sp>
      <p:sp>
        <p:nvSpPr>
          <p:cNvPr id="3" name="Content Placeholder 2"/>
          <p:cNvSpPr>
            <a:spLocks noGrp="1"/>
          </p:cNvSpPr>
          <p:nvPr>
            <p:ph idx="1"/>
          </p:nvPr>
        </p:nvSpPr>
        <p:spPr/>
        <p:txBody>
          <a:bodyPr/>
          <a:lstStyle/>
          <a:p>
            <a:r>
              <a:rPr lang="en-CA" dirty="0"/>
              <a:t>Shaders in </a:t>
            </a:r>
            <a:r>
              <a:rPr lang="en-CA" dirty="0" err="1"/>
              <a:t>WebGL</a:t>
            </a:r>
            <a:r>
              <a:rPr lang="en-CA" dirty="0"/>
              <a:t> are based on the OpenGL ES 2.0 standard (embedded systems). </a:t>
            </a:r>
          </a:p>
          <a:p>
            <a:endParaRPr lang="en-CA" dirty="0"/>
          </a:p>
          <a:p>
            <a:r>
              <a:rPr lang="en-CA" dirty="0"/>
              <a:t>The actual shaders are the same, regardless of OpenGL or </a:t>
            </a:r>
            <a:r>
              <a:rPr lang="en-CA" dirty="0" err="1"/>
              <a:t>WebGl</a:t>
            </a:r>
            <a:r>
              <a:rPr lang="en-CA" dirty="0"/>
              <a:t> but do be careful that a few features of regular OpenGL and GLSL (the shader language) don’t actually work in the ES version</a:t>
            </a:r>
          </a:p>
          <a:p>
            <a:endParaRPr lang="en-CA" dirty="0"/>
          </a:p>
          <a:p>
            <a:r>
              <a:rPr lang="en-CA" dirty="0"/>
              <a:t>ES is popular on mobile, and is generally a subset of regular OpenGL so it’s pretty much the same for everyone.  </a:t>
            </a:r>
          </a:p>
          <a:p>
            <a:endParaRPr lang="en-CA" dirty="0"/>
          </a:p>
        </p:txBody>
      </p:sp>
    </p:spTree>
    <p:extLst>
      <p:ext uri="{BB962C8B-B14F-4D97-AF65-F5344CB8AC3E}">
        <p14:creationId xmlns:p14="http://schemas.microsoft.com/office/powerpoint/2010/main" val="118449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Shaders in </a:t>
            </a:r>
            <a:r>
              <a:rPr lang="en-CA" dirty="0" err="1"/>
              <a:t>WebGL</a:t>
            </a:r>
            <a:endParaRPr lang="en-CA" dirty="0"/>
          </a:p>
        </p:txBody>
      </p:sp>
      <p:sp>
        <p:nvSpPr>
          <p:cNvPr id="3" name="Content Placeholder 2"/>
          <p:cNvSpPr>
            <a:spLocks noGrp="1"/>
          </p:cNvSpPr>
          <p:nvPr>
            <p:ph idx="1"/>
          </p:nvPr>
        </p:nvSpPr>
        <p:spPr/>
        <p:txBody>
          <a:bodyPr>
            <a:normAutofit/>
          </a:bodyPr>
          <a:lstStyle/>
          <a:p>
            <a:r>
              <a:rPr lang="en-CA" dirty="0"/>
              <a:t>Because Shaders in </a:t>
            </a:r>
            <a:r>
              <a:rPr lang="en-CA" dirty="0" err="1"/>
              <a:t>webGL</a:t>
            </a:r>
            <a:r>
              <a:rPr lang="en-CA" dirty="0"/>
              <a:t> only have 1 version</a:t>
            </a:r>
          </a:p>
          <a:p>
            <a:pPr marL="0" indent="0">
              <a:buNone/>
            </a:pP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var</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vertCode</a:t>
            </a:r>
            <a:r>
              <a:rPr lang="en-CA" sz="1800" dirty="0">
                <a:latin typeface="Courier New" panose="02070309020205020404" pitchFamily="49" charset="0"/>
                <a:cs typeface="Courier New" panose="02070309020205020404" pitchFamily="49" charset="0"/>
              </a:rPr>
              <a:t> =</a:t>
            </a:r>
          </a:p>
          <a:p>
            <a:pPr marL="0" indent="0">
              <a:buNone/>
            </a:pPr>
            <a:r>
              <a:rPr lang="en-CA" sz="1800" dirty="0">
                <a:latin typeface="Courier New" panose="02070309020205020404" pitchFamily="49" charset="0"/>
                <a:cs typeface="Courier New" panose="02070309020205020404" pitchFamily="49" charset="0"/>
              </a:rPr>
              <a:t>            'attribute vec2 coordinates;' + </a:t>
            </a:r>
          </a:p>
          <a:p>
            <a:pPr marL="0" indent="0">
              <a:buNone/>
            </a:pPr>
            <a:r>
              <a:rPr lang="en-CA" sz="1800" dirty="0">
                <a:latin typeface="Courier New" panose="02070309020205020404" pitchFamily="49" charset="0"/>
                <a:cs typeface="Courier New" panose="02070309020205020404" pitchFamily="49" charset="0"/>
              </a:rPr>
              <a:t>            'void main(void) {' + ' </a:t>
            </a:r>
            <a:r>
              <a:rPr lang="en-CA" sz="1800" dirty="0" err="1">
                <a:latin typeface="Courier New" panose="02070309020205020404" pitchFamily="49" charset="0"/>
                <a:cs typeface="Courier New" panose="02070309020205020404" pitchFamily="49" charset="0"/>
              </a:rPr>
              <a:t>gl_Position</a:t>
            </a:r>
            <a:r>
              <a:rPr lang="en-CA" sz="1800" dirty="0">
                <a:latin typeface="Courier New" panose="02070309020205020404" pitchFamily="49" charset="0"/>
                <a:cs typeface="Courier New" panose="02070309020205020404" pitchFamily="49" charset="0"/>
              </a:rPr>
              <a:t> = vec4(coordinates,0.0, 1.0);' + '}';</a:t>
            </a:r>
          </a:p>
          <a:p>
            <a:r>
              <a:rPr lang="en-CA" dirty="0"/>
              <a:t>Is a full valid vertex shader and </a:t>
            </a:r>
          </a:p>
          <a:p>
            <a:pPr marL="0" indent="0">
              <a:buNone/>
            </a:pPr>
            <a:r>
              <a:rPr lang="en-CA" sz="2000" dirty="0" err="1">
                <a:latin typeface="Courier New" panose="02070309020205020404" pitchFamily="49" charset="0"/>
                <a:cs typeface="Courier New" panose="02070309020205020404" pitchFamily="49" charset="0"/>
              </a:rPr>
              <a:t>var</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fragCode</a:t>
            </a:r>
            <a:r>
              <a:rPr lang="en-CA" sz="2000" dirty="0">
                <a:latin typeface="Courier New" panose="02070309020205020404" pitchFamily="49" charset="0"/>
                <a:cs typeface="Courier New" panose="02070309020205020404" pitchFamily="49" charset="0"/>
              </a:rPr>
              <a:t> = 'void main(void) {' + '</a:t>
            </a:r>
            <a:r>
              <a:rPr lang="en-CA" sz="2000" dirty="0" err="1">
                <a:latin typeface="Courier New" panose="02070309020205020404" pitchFamily="49" charset="0"/>
                <a:cs typeface="Courier New" panose="02070309020205020404" pitchFamily="49" charset="0"/>
              </a:rPr>
              <a:t>gl_FragColor</a:t>
            </a:r>
            <a:r>
              <a:rPr lang="en-CA" sz="2000" dirty="0">
                <a:latin typeface="Courier New" panose="02070309020205020404" pitchFamily="49" charset="0"/>
                <a:cs typeface="Courier New" panose="02070309020205020404" pitchFamily="49" charset="0"/>
              </a:rPr>
              <a:t> = vec4(0.0, 0.0, 0.0, 0.1);' + '}';</a:t>
            </a:r>
          </a:p>
          <a:p>
            <a:r>
              <a:rPr lang="en-CA" dirty="0"/>
              <a:t>is a valid fragment shader</a:t>
            </a:r>
          </a:p>
        </p:txBody>
      </p:sp>
    </p:spTree>
    <p:extLst>
      <p:ext uri="{BB962C8B-B14F-4D97-AF65-F5344CB8AC3E}">
        <p14:creationId xmlns:p14="http://schemas.microsoft.com/office/powerpoint/2010/main" val="264407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Shaders Are C/C++ … sort of</a:t>
            </a:r>
          </a:p>
        </p:txBody>
      </p:sp>
      <p:sp>
        <p:nvSpPr>
          <p:cNvPr id="3" name="Content Placeholder 2"/>
          <p:cNvSpPr>
            <a:spLocks noGrp="1"/>
          </p:cNvSpPr>
          <p:nvPr>
            <p:ph idx="1"/>
          </p:nvPr>
        </p:nvSpPr>
        <p:spPr/>
        <p:txBody>
          <a:bodyPr/>
          <a:lstStyle/>
          <a:p>
            <a:r>
              <a:rPr lang="en-CA" dirty="0"/>
              <a:t>The language specification for shaders is basically from C/C++ but since they are generally fairly short that shouldn’t be a problem</a:t>
            </a:r>
          </a:p>
          <a:p>
            <a:endParaRPr lang="en-CA" dirty="0"/>
          </a:p>
          <a:p>
            <a:endParaRPr lang="en-CA" dirty="0"/>
          </a:p>
        </p:txBody>
      </p:sp>
    </p:spTree>
    <p:extLst>
      <p:ext uri="{BB962C8B-B14F-4D97-AF65-F5344CB8AC3E}">
        <p14:creationId xmlns:p14="http://schemas.microsoft.com/office/powerpoint/2010/main" val="41177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OpenGL for the Desktop</a:t>
            </a:r>
          </a:p>
        </p:txBody>
      </p:sp>
      <p:sp>
        <p:nvSpPr>
          <p:cNvPr id="3" name="Content Placeholder 2"/>
          <p:cNvSpPr>
            <a:spLocks noGrp="1"/>
          </p:cNvSpPr>
          <p:nvPr>
            <p:ph idx="1"/>
          </p:nvPr>
        </p:nvSpPr>
        <p:spPr/>
        <p:txBody>
          <a:bodyPr/>
          <a:lstStyle/>
          <a:p>
            <a:r>
              <a:rPr lang="en-CA" dirty="0"/>
              <a:t>OpenGL for the desktop on the other hand is mainly in C++</a:t>
            </a:r>
          </a:p>
          <a:p>
            <a:endParaRPr lang="en-CA" dirty="0"/>
          </a:p>
          <a:p>
            <a:r>
              <a:rPr lang="en-CA" dirty="0"/>
              <a:t>And if you don’t know anything about C++ you may find some things a bit more difficult as we go.  But I recommend you do it anyway.  The more languages you know the better.</a:t>
            </a:r>
          </a:p>
          <a:p>
            <a:endParaRPr lang="en-CA" dirty="0"/>
          </a:p>
          <a:p>
            <a:endParaRPr lang="en-CA" dirty="0"/>
          </a:p>
          <a:p>
            <a:endParaRPr lang="en-CA" dirty="0"/>
          </a:p>
        </p:txBody>
      </p:sp>
    </p:spTree>
    <p:extLst>
      <p:ext uri="{BB962C8B-B14F-4D97-AF65-F5344CB8AC3E}">
        <p14:creationId xmlns:p14="http://schemas.microsoft.com/office/powerpoint/2010/main" val="9150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Serious Non 4480H Talk</a:t>
            </a:r>
          </a:p>
        </p:txBody>
      </p:sp>
      <p:sp>
        <p:nvSpPr>
          <p:cNvPr id="3" name="Content Placeholder 2"/>
          <p:cNvSpPr>
            <a:spLocks noGrp="1"/>
          </p:cNvSpPr>
          <p:nvPr>
            <p:ph idx="1"/>
          </p:nvPr>
        </p:nvSpPr>
        <p:spPr/>
        <p:txBody>
          <a:bodyPr/>
          <a:lstStyle/>
          <a:p>
            <a:r>
              <a:rPr lang="en-CA" dirty="0">
                <a:hlinkClick r:id="rId2"/>
              </a:rPr>
              <a:t>http://www.tiobe.com/tiobe-index/</a:t>
            </a:r>
            <a:endParaRPr lang="en-CA" dirty="0"/>
          </a:p>
          <a:p>
            <a:endParaRPr lang="en-CA" dirty="0"/>
          </a:p>
          <a:p>
            <a:r>
              <a:rPr lang="en-CA" dirty="0"/>
              <a:t>If you want to make a living, learn how to do something useful in more than one language.  </a:t>
            </a:r>
          </a:p>
          <a:p>
            <a:endParaRPr lang="en-CA" dirty="0"/>
          </a:p>
        </p:txBody>
      </p:sp>
    </p:spTree>
    <p:extLst>
      <p:ext uri="{BB962C8B-B14F-4D97-AF65-F5344CB8AC3E}">
        <p14:creationId xmlns:p14="http://schemas.microsoft.com/office/powerpoint/2010/main" val="26174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2F0D-C628-4115-A9F9-CEC4865DE01A}"/>
              </a:ext>
            </a:extLst>
          </p:cNvPr>
          <p:cNvSpPr>
            <a:spLocks noGrp="1"/>
          </p:cNvSpPr>
          <p:nvPr>
            <p:ph type="title"/>
          </p:nvPr>
        </p:nvSpPr>
        <p:spPr/>
        <p:txBody>
          <a:bodyPr/>
          <a:lstStyle/>
          <a:p>
            <a:r>
              <a:rPr lang="en-CA" dirty="0"/>
              <a:t>Today</a:t>
            </a:r>
          </a:p>
        </p:txBody>
      </p:sp>
      <p:sp>
        <p:nvSpPr>
          <p:cNvPr id="3" name="Content Placeholder 2">
            <a:extLst>
              <a:ext uri="{FF2B5EF4-FFF2-40B4-BE49-F238E27FC236}">
                <a16:creationId xmlns:a16="http://schemas.microsoft.com/office/drawing/2014/main" id="{7D27C48E-B457-4372-951C-CC91947C0CE1}"/>
              </a:ext>
            </a:extLst>
          </p:cNvPr>
          <p:cNvSpPr>
            <a:spLocks noGrp="1"/>
          </p:cNvSpPr>
          <p:nvPr>
            <p:ph idx="1"/>
          </p:nvPr>
        </p:nvSpPr>
        <p:spPr/>
        <p:txBody>
          <a:bodyPr/>
          <a:lstStyle/>
          <a:p>
            <a:r>
              <a:rPr lang="en-CA" dirty="0"/>
              <a:t>Today is just making sure you know how to make stuff work and to debug it</a:t>
            </a:r>
          </a:p>
          <a:p>
            <a:endParaRPr lang="en-CA"/>
          </a:p>
          <a:p>
            <a:endParaRPr lang="en-CA"/>
          </a:p>
        </p:txBody>
      </p:sp>
    </p:spTree>
    <p:extLst>
      <p:ext uri="{BB962C8B-B14F-4D97-AF65-F5344CB8AC3E}">
        <p14:creationId xmlns:p14="http://schemas.microsoft.com/office/powerpoint/2010/main" val="191560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EEAC-A99F-4475-9818-F134C06ADAFB}"/>
              </a:ext>
            </a:extLst>
          </p:cNvPr>
          <p:cNvSpPr>
            <a:spLocks noGrp="1"/>
          </p:cNvSpPr>
          <p:nvPr>
            <p:ph type="title"/>
          </p:nvPr>
        </p:nvSpPr>
        <p:spPr/>
        <p:txBody>
          <a:bodyPr/>
          <a:lstStyle/>
          <a:p>
            <a:r>
              <a:rPr lang="en-CA" dirty="0"/>
              <a:t>Lab Today</a:t>
            </a:r>
          </a:p>
        </p:txBody>
      </p:sp>
      <p:sp>
        <p:nvSpPr>
          <p:cNvPr id="3" name="Content Placeholder 2">
            <a:extLst>
              <a:ext uri="{FF2B5EF4-FFF2-40B4-BE49-F238E27FC236}">
                <a16:creationId xmlns:a16="http://schemas.microsoft.com/office/drawing/2014/main" id="{8C3DF606-9979-494E-9F46-D760711E81FC}"/>
              </a:ext>
            </a:extLst>
          </p:cNvPr>
          <p:cNvSpPr>
            <a:spLocks noGrp="1"/>
          </p:cNvSpPr>
          <p:nvPr>
            <p:ph idx="1"/>
          </p:nvPr>
        </p:nvSpPr>
        <p:spPr/>
        <p:txBody>
          <a:bodyPr/>
          <a:lstStyle/>
          <a:p>
            <a:r>
              <a:rPr lang="en-CA" dirty="0"/>
              <a:t>Today in the lab you should try both, just to get a sense of how all of this works</a:t>
            </a:r>
          </a:p>
          <a:p>
            <a:endParaRPr lang="en-CA" dirty="0"/>
          </a:p>
          <a:p>
            <a:r>
              <a:rPr lang="en-CA" dirty="0"/>
              <a:t>Note that I suggest we stick to </a:t>
            </a:r>
            <a:r>
              <a:rPr lang="en-CA" dirty="0" err="1"/>
              <a:t>openGL</a:t>
            </a:r>
            <a:r>
              <a:rPr lang="en-CA" dirty="0"/>
              <a:t>/ DirectX rather than Vulkan, Vulkan is a bit more complicated than we have room/time for</a:t>
            </a:r>
          </a:p>
        </p:txBody>
      </p:sp>
    </p:spTree>
    <p:extLst>
      <p:ext uri="{BB962C8B-B14F-4D97-AF65-F5344CB8AC3E}">
        <p14:creationId xmlns:p14="http://schemas.microsoft.com/office/powerpoint/2010/main" val="248577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Tools you need, the C++ route</a:t>
            </a:r>
          </a:p>
        </p:txBody>
      </p:sp>
      <p:sp>
        <p:nvSpPr>
          <p:cNvPr id="3" name="Content Placeholder 2"/>
          <p:cNvSpPr>
            <a:spLocks noGrp="1"/>
          </p:cNvSpPr>
          <p:nvPr>
            <p:ph idx="1"/>
          </p:nvPr>
        </p:nvSpPr>
        <p:spPr/>
        <p:txBody>
          <a:bodyPr>
            <a:normAutofit lnSpcReduction="10000"/>
          </a:bodyPr>
          <a:lstStyle/>
          <a:p>
            <a:r>
              <a:rPr lang="en-CA" dirty="0" err="1"/>
              <a:t>Cmake</a:t>
            </a:r>
            <a:r>
              <a:rPr lang="en-CA" dirty="0"/>
              <a:t> (cmake.org)</a:t>
            </a:r>
          </a:p>
          <a:p>
            <a:r>
              <a:rPr lang="en-CA" dirty="0">
                <a:hlinkClick r:id="rId2"/>
              </a:rPr>
              <a:t>https://cmake.org/download/</a:t>
            </a:r>
            <a:endParaRPr lang="en-CA" dirty="0"/>
          </a:p>
          <a:p>
            <a:r>
              <a:rPr lang="en-CA" dirty="0"/>
              <a:t>OpenGL </a:t>
            </a:r>
            <a:r>
              <a:rPr lang="en-CA" dirty="0" err="1"/>
              <a:t>redbook</a:t>
            </a:r>
            <a:r>
              <a:rPr lang="en-CA" dirty="0"/>
              <a:t> samples – opengl-redbook.com</a:t>
            </a:r>
          </a:p>
          <a:p>
            <a:r>
              <a:rPr lang="en-CA" dirty="0"/>
              <a:t>(</a:t>
            </a:r>
            <a:r>
              <a:rPr lang="en-CA" dirty="0">
                <a:hlinkClick r:id="rId3"/>
              </a:rPr>
              <a:t>http://www.opengl-redbook.com/OGLPG-9th-Edition.zip</a:t>
            </a:r>
            <a:r>
              <a:rPr lang="en-CA" dirty="0"/>
              <a:t>) </a:t>
            </a:r>
          </a:p>
          <a:p>
            <a:r>
              <a:rPr lang="en-CA" dirty="0"/>
              <a:t>And visual studio 2013 or later.</a:t>
            </a:r>
          </a:p>
          <a:p>
            <a:endParaRPr lang="en-CA" dirty="0"/>
          </a:p>
          <a:p>
            <a:r>
              <a:rPr lang="en-CA" dirty="0"/>
              <a:t>This *should* maybe, if you’re lucky, </a:t>
            </a:r>
            <a:r>
              <a:rPr lang="en-CA" dirty="0" err="1"/>
              <a:t>kinda</a:t>
            </a:r>
            <a:r>
              <a:rPr lang="en-CA" dirty="0"/>
              <a:t> </a:t>
            </a:r>
            <a:r>
              <a:rPr lang="en-CA" dirty="0" err="1"/>
              <a:t>sorta</a:t>
            </a:r>
            <a:r>
              <a:rPr lang="en-CA" dirty="0"/>
              <a:t> work elsewhere.</a:t>
            </a:r>
          </a:p>
          <a:p>
            <a:endParaRPr lang="en-CA" dirty="0"/>
          </a:p>
          <a:p>
            <a:r>
              <a:rPr lang="en-CA" dirty="0"/>
              <a:t>It works on Visual studio 2017 (Sri tested FA 2018)</a:t>
            </a:r>
          </a:p>
        </p:txBody>
      </p:sp>
    </p:spTree>
    <p:extLst>
      <p:ext uri="{BB962C8B-B14F-4D97-AF65-F5344CB8AC3E}">
        <p14:creationId xmlns:p14="http://schemas.microsoft.com/office/powerpoint/2010/main" val="367218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 Up Visual Studio</a:t>
            </a:r>
          </a:p>
        </p:txBody>
      </p:sp>
      <p:pic>
        <p:nvPicPr>
          <p:cNvPr id="4" name="Content Placeholder 3"/>
          <p:cNvPicPr>
            <a:picLocks noGrp="1" noChangeAspect="1"/>
          </p:cNvPicPr>
          <p:nvPr>
            <p:ph idx="1"/>
          </p:nvPr>
        </p:nvPicPr>
        <p:blipFill>
          <a:blip r:embed="rId3"/>
          <a:stretch>
            <a:fillRect/>
          </a:stretch>
        </p:blipFill>
        <p:spPr>
          <a:xfrm>
            <a:off x="3697486" y="1825625"/>
            <a:ext cx="4797027" cy="4351338"/>
          </a:xfrm>
          <a:prstGeom prst="rect">
            <a:avLst/>
          </a:prstGeom>
        </p:spPr>
      </p:pic>
    </p:spTree>
    <p:extLst>
      <p:ext uri="{BB962C8B-B14F-4D97-AF65-F5344CB8AC3E}">
        <p14:creationId xmlns:p14="http://schemas.microsoft.com/office/powerpoint/2010/main" val="227661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stretch>
            <a:fillRect/>
          </a:stretch>
        </p:blipFill>
        <p:spPr>
          <a:xfrm>
            <a:off x="241299" y="1690688"/>
            <a:ext cx="11771327" cy="1827212"/>
          </a:xfrm>
          <a:prstGeom prst="rect">
            <a:avLst/>
          </a:prstGeom>
        </p:spPr>
      </p:pic>
    </p:spTree>
    <p:extLst>
      <p:ext uri="{BB962C8B-B14F-4D97-AF65-F5344CB8AC3E}">
        <p14:creationId xmlns:p14="http://schemas.microsoft.com/office/powerpoint/2010/main" val="321892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p:cNvPicPr>
            <a:picLocks noGrp="1" noChangeAspect="1"/>
          </p:cNvPicPr>
          <p:nvPr>
            <p:ph idx="1"/>
          </p:nvPr>
        </p:nvPicPr>
        <p:blipFill>
          <a:blip r:embed="rId2"/>
          <a:stretch>
            <a:fillRect/>
          </a:stretch>
        </p:blipFill>
        <p:spPr>
          <a:xfrm>
            <a:off x="4353061" y="1825625"/>
            <a:ext cx="3485878" cy="4351338"/>
          </a:xfrm>
          <a:prstGeom prst="rect">
            <a:avLst/>
          </a:prstGeom>
        </p:spPr>
      </p:pic>
    </p:spTree>
    <p:extLst>
      <p:ext uri="{BB962C8B-B14F-4D97-AF65-F5344CB8AC3E}">
        <p14:creationId xmlns:p14="http://schemas.microsoft.com/office/powerpoint/2010/main" val="117289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Dependencies </a:t>
            </a:r>
          </a:p>
        </p:txBody>
      </p:sp>
      <p:sp>
        <p:nvSpPr>
          <p:cNvPr id="3" name="Content Placeholder 2"/>
          <p:cNvSpPr>
            <a:spLocks noGrp="1"/>
          </p:cNvSpPr>
          <p:nvPr>
            <p:ph idx="1"/>
          </p:nvPr>
        </p:nvSpPr>
        <p:spPr/>
        <p:txBody>
          <a:bodyPr/>
          <a:lstStyle/>
          <a:p>
            <a:r>
              <a:rPr lang="en-CA" dirty="0"/>
              <a:t>Change Vermillion to depend on GLFW</a:t>
            </a:r>
          </a:p>
          <a:p>
            <a:endParaRPr lang="en-CA" dirty="0"/>
          </a:p>
          <a:p>
            <a:r>
              <a:rPr lang="en-CA" dirty="0"/>
              <a:t>(Otherwise it doesn’t build things in the right order and then none of the applications can link to GLFW and nothing works)</a:t>
            </a:r>
          </a:p>
          <a:p>
            <a:endParaRPr lang="en-CA" dirty="0"/>
          </a:p>
          <a:p>
            <a:r>
              <a:rPr lang="en-CA" dirty="0"/>
              <a:t>Then build solution</a:t>
            </a:r>
          </a:p>
        </p:txBody>
      </p:sp>
    </p:spTree>
    <p:extLst>
      <p:ext uri="{BB962C8B-B14F-4D97-AF65-F5344CB8AC3E}">
        <p14:creationId xmlns:p14="http://schemas.microsoft.com/office/powerpoint/2010/main" val="351958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And you get a bunch of programs that.. .don’t work? </a:t>
            </a:r>
            <a:br>
              <a:rPr lang="en-CA" dirty="0"/>
            </a:br>
            <a:endParaRPr lang="en-CA" dirty="0"/>
          </a:p>
          <a:p>
            <a:r>
              <a:rPr lang="en-CA" dirty="0"/>
              <a:t>No, actually, they do</a:t>
            </a:r>
          </a:p>
          <a:p>
            <a:endParaRPr lang="en-CA" dirty="0"/>
          </a:p>
          <a:p>
            <a:r>
              <a:rPr lang="en-CA" dirty="0"/>
              <a:t>The .exe’s are just all in examples-master\bin rather than </a:t>
            </a:r>
          </a:p>
          <a:p>
            <a:r>
              <a:rPr lang="en-CA" dirty="0"/>
              <a:t>examples-master\build\01-keypress.dir\Debug where they should be</a:t>
            </a:r>
          </a:p>
          <a:p>
            <a:endParaRPr lang="en-CA" dirty="0"/>
          </a:p>
          <a:p>
            <a:r>
              <a:rPr lang="en-CA" dirty="0"/>
              <a:t>I didn’t have time to try and fix that</a:t>
            </a:r>
          </a:p>
        </p:txBody>
      </p:sp>
    </p:spTree>
    <p:extLst>
      <p:ext uri="{BB962C8B-B14F-4D97-AF65-F5344CB8AC3E}">
        <p14:creationId xmlns:p14="http://schemas.microsoft.com/office/powerpoint/2010/main" val="2700751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1304</Words>
  <Application>Microsoft Office PowerPoint</Application>
  <PresentationFormat>Widescreen</PresentationFormat>
  <Paragraphs>136</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The Tools!</vt:lpstr>
      <vt:lpstr>Two Choices</vt:lpstr>
      <vt:lpstr>Lab Today</vt:lpstr>
      <vt:lpstr>Tools you need, the C++ route</vt:lpstr>
      <vt:lpstr>Open Up Visual Studio</vt:lpstr>
      <vt:lpstr>PowerPoint Presentation</vt:lpstr>
      <vt:lpstr>PowerPoint Presentation</vt:lpstr>
      <vt:lpstr>Dependencies </vt:lpstr>
      <vt:lpstr>PowerPoint Presentation</vt:lpstr>
      <vt:lpstr>The WebGL route</vt:lpstr>
      <vt:lpstr>Both: The OpenGL pipeline</vt:lpstr>
      <vt:lpstr>PowerPoint Presentation</vt:lpstr>
      <vt:lpstr>A minor note</vt:lpstr>
      <vt:lpstr>Shader?</vt:lpstr>
      <vt:lpstr>Vertex Shader</vt:lpstr>
      <vt:lpstr>Vertex Shader</vt:lpstr>
      <vt:lpstr>Tessellation Shaders</vt:lpstr>
      <vt:lpstr>Geometry Shader</vt:lpstr>
      <vt:lpstr>Fragment (pixel) Shader</vt:lpstr>
      <vt:lpstr>Fragment Shader Example</vt:lpstr>
      <vt:lpstr>Colour as a 4 Vector</vt:lpstr>
      <vt:lpstr>WebGL vs OpenGL</vt:lpstr>
      <vt:lpstr>Shaders in WebGL</vt:lpstr>
      <vt:lpstr>Shaders Are C/C++ … sort of</vt:lpstr>
      <vt:lpstr>OpenGL for the Desktop</vt:lpstr>
      <vt:lpstr>Serious Non 4480H Talk</vt:lpstr>
      <vt:lpstr>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Tools!</dc:title>
  <dc:creator>Brian Srivastava</dc:creator>
  <cp:lastModifiedBy>Brian Srivastava</cp:lastModifiedBy>
  <cp:revision>57</cp:revision>
  <dcterms:created xsi:type="dcterms:W3CDTF">2016-01-10T22:07:22Z</dcterms:created>
  <dcterms:modified xsi:type="dcterms:W3CDTF">2018-09-07T00:33:28Z</dcterms:modified>
</cp:coreProperties>
</file>