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71" r:id="rId9"/>
    <p:sldId id="278" r:id="rId10"/>
    <p:sldId id="279" r:id="rId11"/>
    <p:sldId id="263" r:id="rId12"/>
    <p:sldId id="265" r:id="rId13"/>
    <p:sldId id="267" r:id="rId14"/>
    <p:sldId id="273" r:id="rId15"/>
    <p:sldId id="264" r:id="rId16"/>
    <p:sldId id="272" r:id="rId17"/>
    <p:sldId id="274" r:id="rId18"/>
    <p:sldId id="275" r:id="rId19"/>
    <p:sldId id="269" r:id="rId20"/>
    <p:sldId id="266" r:id="rId21"/>
    <p:sldId id="276" r:id="rId22"/>
    <p:sldId id="27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406C1-57D8-41EE-A35F-299B7F4F51FB}" type="datetimeFigureOut">
              <a:rPr lang="en-CA" smtClean="0"/>
              <a:t>2018-09-21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ED0A6-3359-4036-8B05-DD9CB3E07275}" type="slidenum">
              <a:rPr lang="en-CA" smtClean="0"/>
              <a:t>‹#›</a:t>
            </a:fld>
            <a:endParaRPr lang="en-CA"/>
          </a:p>
        </p:txBody>
      </p:sp>
    </p:spTree>
    <p:extLst>
      <p:ext uri="{BB962C8B-B14F-4D97-AF65-F5344CB8AC3E}">
        <p14:creationId xmlns:p14="http://schemas.microsoft.com/office/powerpoint/2010/main" val="44668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my code is slightly different for formatting reasons but it’s good enough</a:t>
            </a:r>
          </a:p>
        </p:txBody>
      </p:sp>
      <p:sp>
        <p:nvSpPr>
          <p:cNvPr id="4" name="Slide Number Placeholder 3"/>
          <p:cNvSpPr>
            <a:spLocks noGrp="1"/>
          </p:cNvSpPr>
          <p:nvPr>
            <p:ph type="sldNum" sz="quarter" idx="10"/>
          </p:nvPr>
        </p:nvSpPr>
        <p:spPr/>
        <p:txBody>
          <a:bodyPr/>
          <a:lstStyle/>
          <a:p>
            <a:fld id="{655ED0A6-3359-4036-8B05-DD9CB3E07275}" type="slidenum">
              <a:rPr lang="en-CA" smtClean="0"/>
              <a:t>5</a:t>
            </a:fld>
            <a:endParaRPr lang="en-CA"/>
          </a:p>
        </p:txBody>
      </p:sp>
    </p:spTree>
    <p:extLst>
      <p:ext uri="{BB962C8B-B14F-4D97-AF65-F5344CB8AC3E}">
        <p14:creationId xmlns:p14="http://schemas.microsoft.com/office/powerpoint/2010/main" val="50358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4C18EB9-6ABD-40D5-AFA8-F6F82179C8BA}" type="datetimeFigureOut">
              <a:rPr lang="en-CA" smtClean="0"/>
              <a:t>2018-09-21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107410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4C18EB9-6ABD-40D5-AFA8-F6F82179C8BA}" type="datetimeFigureOut">
              <a:rPr lang="en-CA" smtClean="0"/>
              <a:t>2018-09-21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390102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4C18EB9-6ABD-40D5-AFA8-F6F82179C8BA}" type="datetimeFigureOut">
              <a:rPr lang="en-CA" smtClean="0"/>
              <a:t>2018-09-21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154939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4C18EB9-6ABD-40D5-AFA8-F6F82179C8BA}" type="datetimeFigureOut">
              <a:rPr lang="en-CA" smtClean="0"/>
              <a:t>2018-09-21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22653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C18EB9-6ABD-40D5-AFA8-F6F82179C8BA}" type="datetimeFigureOut">
              <a:rPr lang="en-CA" smtClean="0"/>
              <a:t>2018-09-21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196107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4C18EB9-6ABD-40D5-AFA8-F6F82179C8BA}" type="datetimeFigureOut">
              <a:rPr lang="en-CA" smtClean="0"/>
              <a:t>2018-09-21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373887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4C18EB9-6ABD-40D5-AFA8-F6F82179C8BA}" type="datetimeFigureOut">
              <a:rPr lang="en-CA" smtClean="0"/>
              <a:t>2018-09-21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331083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4C18EB9-6ABD-40D5-AFA8-F6F82179C8BA}" type="datetimeFigureOut">
              <a:rPr lang="en-CA" smtClean="0"/>
              <a:t>2018-09-21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101534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18EB9-6ABD-40D5-AFA8-F6F82179C8BA}" type="datetimeFigureOut">
              <a:rPr lang="en-CA" smtClean="0"/>
              <a:t>2018-09-21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416587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C18EB9-6ABD-40D5-AFA8-F6F82179C8BA}" type="datetimeFigureOut">
              <a:rPr lang="en-CA" smtClean="0"/>
              <a:t>2018-09-21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122912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C18EB9-6ABD-40D5-AFA8-F6F82179C8BA}" type="datetimeFigureOut">
              <a:rPr lang="en-CA" smtClean="0"/>
              <a:t>2018-09-21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3EEED2-C838-4061-A397-B78057C0A692}" type="slidenum">
              <a:rPr lang="en-CA" smtClean="0"/>
              <a:t>‹#›</a:t>
            </a:fld>
            <a:endParaRPr lang="en-CA"/>
          </a:p>
        </p:txBody>
      </p:sp>
    </p:spTree>
    <p:extLst>
      <p:ext uri="{BB962C8B-B14F-4D97-AF65-F5344CB8AC3E}">
        <p14:creationId xmlns:p14="http://schemas.microsoft.com/office/powerpoint/2010/main" val="3221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18EB9-6ABD-40D5-AFA8-F6F82179C8BA}" type="datetimeFigureOut">
              <a:rPr lang="en-CA" smtClean="0"/>
              <a:t>2018-09-21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EEED2-C838-4061-A397-B78057C0A692}" type="slidenum">
              <a:rPr lang="en-CA" smtClean="0"/>
              <a:t>‹#›</a:t>
            </a:fld>
            <a:endParaRPr lang="en-CA"/>
          </a:p>
        </p:txBody>
      </p:sp>
    </p:spTree>
    <p:extLst>
      <p:ext uri="{BB962C8B-B14F-4D97-AF65-F5344CB8AC3E}">
        <p14:creationId xmlns:p14="http://schemas.microsoft.com/office/powerpoint/2010/main" val="147891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diffchecker.com/dif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Mapping a Texture to an Object</a:t>
            </a:r>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57764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Some quick theory</a:t>
            </a:r>
          </a:p>
        </p:txBody>
      </p:sp>
      <p:sp>
        <p:nvSpPr>
          <p:cNvPr id="3" name="Content Placeholder 2"/>
          <p:cNvSpPr>
            <a:spLocks noGrp="1"/>
          </p:cNvSpPr>
          <p:nvPr>
            <p:ph idx="1"/>
          </p:nvPr>
        </p:nvSpPr>
        <p:spPr/>
        <p:txBody>
          <a:bodyPr/>
          <a:lstStyle/>
          <a:p>
            <a:r>
              <a:rPr lang="en-CA" dirty="0"/>
              <a:t>More on this next week</a:t>
            </a:r>
          </a:p>
          <a:p>
            <a:endParaRPr lang="en-CA" dirty="0"/>
          </a:p>
          <a:p>
            <a:r>
              <a:rPr lang="en-CA" dirty="0"/>
              <a:t>Using a texture coordinate greater than one sets how many times it repeats as it’s tiled across the surface if it’s set to mirror/repeat mode</a:t>
            </a:r>
          </a:p>
          <a:p>
            <a:endParaRPr lang="en-CA" dirty="0"/>
          </a:p>
          <a:p>
            <a:pPr marL="0" indent="0">
              <a:buNone/>
            </a:pPr>
            <a:endParaRPr lang="en-CA" dirty="0"/>
          </a:p>
        </p:txBody>
      </p:sp>
    </p:spTree>
    <p:extLst>
      <p:ext uri="{BB962C8B-B14F-4D97-AF65-F5344CB8AC3E}">
        <p14:creationId xmlns:p14="http://schemas.microsoft.com/office/powerpoint/2010/main" val="863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Initialize the Texture (that can be loaded)</a:t>
            </a:r>
          </a:p>
        </p:txBody>
      </p:sp>
      <p:pic>
        <p:nvPicPr>
          <p:cNvPr id="7" name="Content Placeholder 6"/>
          <p:cNvPicPr>
            <a:picLocks noGrp="1" noChangeAspect="1"/>
          </p:cNvPicPr>
          <p:nvPr>
            <p:ph idx="1"/>
          </p:nvPr>
        </p:nvPicPr>
        <p:blipFill>
          <a:blip r:embed="rId2"/>
          <a:stretch>
            <a:fillRect/>
          </a:stretch>
        </p:blipFill>
        <p:spPr>
          <a:xfrm>
            <a:off x="838200" y="2323402"/>
            <a:ext cx="10515600" cy="3355784"/>
          </a:xfrm>
          <a:prstGeom prst="rect">
            <a:avLst/>
          </a:prstGeom>
        </p:spPr>
      </p:pic>
      <p:sp>
        <p:nvSpPr>
          <p:cNvPr id="8" name="TextBox 7"/>
          <p:cNvSpPr txBox="1"/>
          <p:nvPr/>
        </p:nvSpPr>
        <p:spPr>
          <a:xfrm>
            <a:off x="423333" y="6125633"/>
            <a:ext cx="6981207" cy="369332"/>
          </a:xfrm>
          <a:prstGeom prst="rect">
            <a:avLst/>
          </a:prstGeom>
          <a:noFill/>
        </p:spPr>
        <p:txBody>
          <a:bodyPr wrap="none" rtlCol="0">
            <a:spAutoFit/>
          </a:bodyPr>
          <a:lstStyle/>
          <a:p>
            <a:r>
              <a:rPr lang="en-CA" dirty="0"/>
              <a:t>Note: I’ve stripped out some error handling from the code I’m giving you</a:t>
            </a:r>
          </a:p>
        </p:txBody>
      </p:sp>
    </p:spTree>
    <p:extLst>
      <p:ext uri="{BB962C8B-B14F-4D97-AF65-F5344CB8AC3E}">
        <p14:creationId xmlns:p14="http://schemas.microsoft.com/office/powerpoint/2010/main" val="297265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Also, Screw You Chrome!</a:t>
            </a:r>
          </a:p>
        </p:txBody>
      </p:sp>
      <p:sp>
        <p:nvSpPr>
          <p:cNvPr id="3" name="Content Placeholder 2"/>
          <p:cNvSpPr>
            <a:spLocks noGrp="1"/>
          </p:cNvSpPr>
          <p:nvPr>
            <p:ph idx="1"/>
          </p:nvPr>
        </p:nvSpPr>
        <p:spPr/>
        <p:txBody>
          <a:bodyPr>
            <a:normAutofit/>
          </a:bodyPr>
          <a:lstStyle/>
          <a:p>
            <a:r>
              <a:rPr lang="en-CA" dirty="0"/>
              <a:t>Notice that </a:t>
            </a:r>
            <a:r>
              <a:rPr lang="en-CA" dirty="0" err="1"/>
              <a:t>img.src</a:t>
            </a:r>
            <a:r>
              <a:rPr lang="en-CA" dirty="0"/>
              <a:t> = …..</a:t>
            </a:r>
          </a:p>
          <a:p>
            <a:r>
              <a:rPr lang="en-CA" dirty="0"/>
              <a:t>That is blocked by chrome (and </a:t>
            </a:r>
            <a:r>
              <a:rPr lang="en-CA" dirty="0" err="1"/>
              <a:t>firefox</a:t>
            </a:r>
            <a:r>
              <a:rPr lang="en-CA" dirty="0"/>
              <a:t> but FF is easier to workaround) basically it’s because what we’re doing is considered cross server </a:t>
            </a:r>
          </a:p>
          <a:p>
            <a:r>
              <a:rPr lang="en-CA" dirty="0"/>
              <a:t>Solutions</a:t>
            </a:r>
          </a:p>
          <a:p>
            <a:pPr lvl="1"/>
            <a:r>
              <a:rPr lang="en-CA" dirty="0"/>
              <a:t>a) Call chrome with --allow-file-access-from-files in the command-line.</a:t>
            </a:r>
          </a:p>
          <a:p>
            <a:pPr lvl="1"/>
            <a:r>
              <a:rPr lang="en-CA" dirty="0"/>
              <a:t>b) Run a webserver locally to supply the textures for Chrome.</a:t>
            </a:r>
          </a:p>
          <a:p>
            <a:pPr lvl="1"/>
            <a:r>
              <a:rPr lang="en-CA" dirty="0"/>
              <a:t>c) Use Firefox for examples with textures stored on the local filesystem.</a:t>
            </a:r>
          </a:p>
          <a:p>
            <a:r>
              <a:rPr lang="en-CA" dirty="0"/>
              <a:t>Thus far I think this is just a problem for today, because in trying to make things simple some stuff is behaving in an ‘insecure’ way.  </a:t>
            </a:r>
          </a:p>
        </p:txBody>
      </p:sp>
    </p:spTree>
    <p:extLst>
      <p:ext uri="{BB962C8B-B14F-4D97-AF65-F5344CB8AC3E}">
        <p14:creationId xmlns:p14="http://schemas.microsoft.com/office/powerpoint/2010/main" val="407405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For Firefox, the equivalent parameter, set via </a:t>
            </a:r>
            <a:r>
              <a:rPr lang="en-CA" dirty="0" err="1"/>
              <a:t>about:config</a:t>
            </a:r>
            <a:r>
              <a:rPr lang="en-CA" dirty="0"/>
              <a:t>, is </a:t>
            </a:r>
            <a:r>
              <a:rPr lang="en-CA" dirty="0" err="1"/>
              <a:t>security.fileuri.strict_origin_policy</a:t>
            </a:r>
            <a:r>
              <a:rPr lang="en-CA" dirty="0"/>
              <a:t>, which should be set to false. Remember to set it back when you’re finished because you open a security loop-hole if local file access is enabled.</a:t>
            </a:r>
          </a:p>
          <a:p>
            <a:endParaRPr lang="en-CA" dirty="0"/>
          </a:p>
        </p:txBody>
      </p:sp>
    </p:spTree>
    <p:extLst>
      <p:ext uri="{BB962C8B-B14F-4D97-AF65-F5344CB8AC3E}">
        <p14:creationId xmlns:p14="http://schemas.microsoft.com/office/powerpoint/2010/main" val="394603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Coordinates</a:t>
            </a:r>
          </a:p>
        </p:txBody>
      </p:sp>
      <p:sp>
        <p:nvSpPr>
          <p:cNvPr id="3" name="Content Placeholder 2"/>
          <p:cNvSpPr>
            <a:spLocks noGrp="1"/>
          </p:cNvSpPr>
          <p:nvPr>
            <p:ph idx="1"/>
          </p:nvPr>
        </p:nvSpPr>
        <p:spPr/>
        <p:txBody>
          <a:bodyPr>
            <a:normAutofit lnSpcReduction="10000"/>
          </a:bodyPr>
          <a:lstStyle/>
          <a:p>
            <a:r>
              <a:rPr lang="en-CA" dirty="0"/>
              <a:t>Image coordinates have +x to the right, +y as down (so bottom right quadrant)</a:t>
            </a:r>
          </a:p>
          <a:p>
            <a:r>
              <a:rPr lang="en-CA" dirty="0" err="1"/>
              <a:t>WebGL</a:t>
            </a:r>
            <a:r>
              <a:rPr lang="en-CA" dirty="0"/>
              <a:t> (and Open) wants them in coordinates s, t with x as the positive x direction and t as vertical (upper right quadrant)</a:t>
            </a:r>
          </a:p>
          <a:p>
            <a:endParaRPr lang="en-CA" dirty="0"/>
          </a:p>
          <a:p>
            <a:r>
              <a:rPr lang="en-CA" dirty="0"/>
              <a:t>So you end up with a </a:t>
            </a:r>
            <a:r>
              <a:rPr lang="en-CA" dirty="0" err="1"/>
              <a:t>gl.pixelStorei</a:t>
            </a:r>
            <a:r>
              <a:rPr lang="en-CA" dirty="0"/>
              <a:t>(</a:t>
            </a:r>
            <a:r>
              <a:rPr lang="en-CA" dirty="0" err="1"/>
              <a:t>gl.UNPACK_FLIP_Y_WEBGL</a:t>
            </a:r>
            <a:r>
              <a:rPr lang="en-CA" dirty="0"/>
              <a:t>, 1); line, for every texture.  </a:t>
            </a:r>
          </a:p>
          <a:p>
            <a:endParaRPr lang="en-CA" dirty="0"/>
          </a:p>
          <a:p>
            <a:r>
              <a:rPr lang="en-CA" dirty="0"/>
              <a:t>It should be perfectly obvious why this is a sensible thing to do for every single texture you ever have.  /s</a:t>
            </a:r>
          </a:p>
        </p:txBody>
      </p:sp>
    </p:spTree>
    <p:extLst>
      <p:ext uri="{BB962C8B-B14F-4D97-AF65-F5344CB8AC3E}">
        <p14:creationId xmlns:p14="http://schemas.microsoft.com/office/powerpoint/2010/main" val="410948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Texture Wrap Modes</a:t>
            </a:r>
          </a:p>
        </p:txBody>
      </p:sp>
      <p:sp>
        <p:nvSpPr>
          <p:cNvPr id="3" name="Content Placeholder 2"/>
          <p:cNvSpPr>
            <a:spLocks noGrp="1"/>
          </p:cNvSpPr>
          <p:nvPr>
            <p:ph idx="1"/>
          </p:nvPr>
        </p:nvSpPr>
        <p:spPr/>
        <p:txBody>
          <a:bodyPr/>
          <a:lstStyle/>
          <a:p>
            <a:r>
              <a:rPr lang="en-CA" dirty="0"/>
              <a:t>We actually set how it’s drawn with a command </a:t>
            </a:r>
          </a:p>
          <a:p>
            <a:r>
              <a:rPr lang="en-CA" dirty="0" err="1"/>
              <a:t>Gl.texParamater</a:t>
            </a:r>
            <a:r>
              <a:rPr lang="en-CA" dirty="0"/>
              <a:t> </a:t>
            </a:r>
          </a:p>
          <a:p>
            <a:r>
              <a:rPr lang="en-CA" dirty="0"/>
              <a:t>(specifically we use </a:t>
            </a:r>
            <a:r>
              <a:rPr lang="it-IT" dirty="0">
                <a:latin typeface="Courier New" panose="02070309020205020404" pitchFamily="49" charset="0"/>
                <a:cs typeface="Courier New" panose="02070309020205020404" pitchFamily="49" charset="0"/>
              </a:rPr>
              <a:t>gl.texParameteri(gl.TEXTURE_2D,....)</a:t>
            </a:r>
          </a:p>
          <a:p>
            <a:r>
              <a:rPr lang="en-CA" dirty="0">
                <a:cs typeface="Courier New" panose="02070309020205020404" pitchFamily="49" charset="0"/>
              </a:rPr>
              <a:t>We are content to stick with a TEXTURE_2D for now, but there are other kinds of textures (and texture formats) that we could use</a:t>
            </a:r>
          </a:p>
          <a:p>
            <a:endParaRPr lang="en-CA" dirty="0">
              <a:cs typeface="Courier New" panose="02070309020205020404" pitchFamily="49" charset="0"/>
            </a:endParaRPr>
          </a:p>
          <a:p>
            <a:endParaRPr lang="en-CA" dirty="0">
              <a:cs typeface="Courier New" panose="02070309020205020404" pitchFamily="49" charset="0"/>
            </a:endParaRPr>
          </a:p>
        </p:txBody>
      </p:sp>
    </p:spTree>
    <p:extLst>
      <p:ext uri="{BB962C8B-B14F-4D97-AF65-F5344CB8AC3E}">
        <p14:creationId xmlns:p14="http://schemas.microsoft.com/office/powerpoint/2010/main" val="55944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Wrap Modes (second parameter)</a:t>
            </a:r>
          </a:p>
        </p:txBody>
      </p:sp>
      <p:sp>
        <p:nvSpPr>
          <p:cNvPr id="3" name="Content Placeholder 2"/>
          <p:cNvSpPr>
            <a:spLocks noGrp="1"/>
          </p:cNvSpPr>
          <p:nvPr>
            <p:ph idx="1"/>
          </p:nvPr>
        </p:nvSpPr>
        <p:spPr/>
        <p:txBody>
          <a:bodyPr>
            <a:normAutofit fontScale="92500" lnSpcReduction="10000"/>
          </a:bodyPr>
          <a:lstStyle/>
          <a:p>
            <a:r>
              <a:rPr lang="en-CA" dirty="0"/>
              <a:t>The 2 we are interested in Today are</a:t>
            </a:r>
          </a:p>
          <a:p>
            <a:r>
              <a:rPr lang="en-CA" dirty="0"/>
              <a:t>GL_TEXTURE_WRAP_S, GL_TEXTURE_WRAP_T</a:t>
            </a:r>
          </a:p>
          <a:p>
            <a:r>
              <a:rPr lang="en-CA" dirty="0"/>
              <a:t>Which wrap around in the S and T direction, </a:t>
            </a:r>
          </a:p>
          <a:p>
            <a:endParaRPr lang="en-CA" dirty="0"/>
          </a:p>
          <a:p>
            <a:r>
              <a:rPr lang="en-CA" dirty="0"/>
              <a:t>This parameter would also let us mini or magnify a texture with </a:t>
            </a:r>
            <a:r>
              <a:rPr lang="en-CA" dirty="0" err="1"/>
              <a:t>gl.TEXTURE_MAG_FILTER</a:t>
            </a:r>
            <a:r>
              <a:rPr lang="en-CA" dirty="0"/>
              <a:t> (or _MIN_), mag stretches it to fill the screen, min shrinks it to fill the screen. </a:t>
            </a:r>
          </a:p>
          <a:p>
            <a:endParaRPr lang="en-CA" dirty="0"/>
          </a:p>
          <a:p>
            <a:r>
              <a:rPr lang="en-CA" dirty="0"/>
              <a:t>Note:  the </a:t>
            </a:r>
            <a:r>
              <a:rPr lang="en-CA" dirty="0" err="1"/>
              <a:t>minification</a:t>
            </a:r>
            <a:r>
              <a:rPr lang="en-CA" dirty="0"/>
              <a:t> filter defaults to requiring a texture format you don’t typically use in </a:t>
            </a:r>
            <a:r>
              <a:rPr lang="en-CA" dirty="0" err="1"/>
              <a:t>WebGL</a:t>
            </a:r>
            <a:r>
              <a:rPr lang="en-CA" dirty="0"/>
              <a:t> so if you try and it doesn’t work, that’s why</a:t>
            </a:r>
          </a:p>
        </p:txBody>
      </p:sp>
    </p:spTree>
    <p:extLst>
      <p:ext uri="{BB962C8B-B14F-4D97-AF65-F5344CB8AC3E}">
        <p14:creationId xmlns:p14="http://schemas.microsoft.com/office/powerpoint/2010/main" val="116904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a:t>
            </a:r>
            <a:r>
              <a:rPr lang="en-CA" baseline="30000" dirty="0"/>
              <a:t>rd</a:t>
            </a:r>
            <a:r>
              <a:rPr lang="en-CA" dirty="0"/>
              <a:t> Parameter</a:t>
            </a:r>
          </a:p>
        </p:txBody>
      </p:sp>
      <p:sp>
        <p:nvSpPr>
          <p:cNvPr id="3" name="Content Placeholder 2"/>
          <p:cNvSpPr>
            <a:spLocks noGrp="1"/>
          </p:cNvSpPr>
          <p:nvPr>
            <p:ph idx="1"/>
          </p:nvPr>
        </p:nvSpPr>
        <p:spPr/>
        <p:txBody>
          <a:bodyPr>
            <a:normAutofit/>
          </a:bodyPr>
          <a:lstStyle/>
          <a:p>
            <a:r>
              <a:rPr lang="en-CA" dirty="0"/>
              <a:t>The third parameter depends on the second, </a:t>
            </a:r>
          </a:p>
          <a:p>
            <a:r>
              <a:rPr lang="en-CA" dirty="0"/>
              <a:t>So for a plain textured quad </a:t>
            </a:r>
            <a:r>
              <a:rPr lang="en-CA" dirty="0" err="1"/>
              <a:t>gl.TEXTURE_MIN_FILTER</a:t>
            </a:r>
            <a:r>
              <a:rPr lang="en-CA" dirty="0"/>
              <a:t>, </a:t>
            </a:r>
            <a:r>
              <a:rPr lang="en-CA" dirty="0" err="1"/>
              <a:t>gl.LINEAR</a:t>
            </a:r>
            <a:r>
              <a:rPr lang="en-CA" dirty="0"/>
              <a:t> is how we’re going to leave it</a:t>
            </a:r>
          </a:p>
          <a:p>
            <a:r>
              <a:rPr lang="en-CA" dirty="0"/>
              <a:t>For the GL_TEXTURE_WRAP_S (or T) we have choices</a:t>
            </a:r>
          </a:p>
          <a:p>
            <a:pPr lvl="1"/>
            <a:r>
              <a:rPr lang="en-CA" dirty="0"/>
              <a:t>GL_CLAMP_TO_EDGE</a:t>
            </a:r>
          </a:p>
          <a:p>
            <a:pPr lvl="1"/>
            <a:r>
              <a:rPr lang="en-CA" dirty="0"/>
              <a:t>GL_CLAMP_TO_BORDER</a:t>
            </a:r>
          </a:p>
          <a:p>
            <a:pPr lvl="1"/>
            <a:r>
              <a:rPr lang="en-CA" dirty="0"/>
              <a:t>GL_MIRRORED_REPEAT</a:t>
            </a:r>
          </a:p>
          <a:p>
            <a:pPr lvl="1"/>
            <a:r>
              <a:rPr lang="en-CA" dirty="0"/>
              <a:t>GL_REPEAT  </a:t>
            </a:r>
            <a:r>
              <a:rPr lang="en-CA" dirty="0">
                <a:solidFill>
                  <a:schemeClr val="accent6">
                    <a:lumMod val="60000"/>
                    <a:lumOff val="40000"/>
                  </a:schemeClr>
                </a:solidFill>
              </a:rPr>
              <a:t>// this is the default</a:t>
            </a:r>
            <a:endParaRPr lang="en-CA" dirty="0"/>
          </a:p>
          <a:p>
            <a:pPr lvl="1"/>
            <a:r>
              <a:rPr lang="en-CA" dirty="0"/>
              <a:t>GL_MIRROR_CLAMP_TO_EDGE</a:t>
            </a:r>
          </a:p>
        </p:txBody>
      </p:sp>
    </p:spTree>
    <p:extLst>
      <p:ext uri="{BB962C8B-B14F-4D97-AF65-F5344CB8AC3E}">
        <p14:creationId xmlns:p14="http://schemas.microsoft.com/office/powerpoint/2010/main" val="252691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Math?</a:t>
            </a:r>
          </a:p>
        </p:txBody>
      </p:sp>
      <p:sp>
        <p:nvSpPr>
          <p:cNvPr id="3" name="Content Placeholder 2"/>
          <p:cNvSpPr>
            <a:spLocks noGrp="1"/>
          </p:cNvSpPr>
          <p:nvPr>
            <p:ph idx="1"/>
          </p:nvPr>
        </p:nvSpPr>
        <p:spPr/>
        <p:txBody>
          <a:bodyPr/>
          <a:lstStyle/>
          <a:p>
            <a:r>
              <a:rPr lang="en-CA" dirty="0"/>
              <a:t>There’s some math about what exactly each of those parameters does, but we’ll save that for a theory discussion</a:t>
            </a:r>
          </a:p>
        </p:txBody>
      </p:sp>
    </p:spTree>
    <p:extLst>
      <p:ext uri="{BB962C8B-B14F-4D97-AF65-F5344CB8AC3E}">
        <p14:creationId xmlns:p14="http://schemas.microsoft.com/office/powerpoint/2010/main" val="227448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Changing your code</a:t>
            </a:r>
          </a:p>
        </p:txBody>
      </p:sp>
      <p:sp>
        <p:nvSpPr>
          <p:cNvPr id="6" name="Content Placeholder 5"/>
          <p:cNvSpPr>
            <a:spLocks noGrp="1"/>
          </p:cNvSpPr>
          <p:nvPr>
            <p:ph idx="1"/>
          </p:nvPr>
        </p:nvSpPr>
        <p:spPr/>
        <p:txBody>
          <a:bodyPr/>
          <a:lstStyle/>
          <a:p>
            <a:r>
              <a:rPr lang="en-CA" dirty="0"/>
              <a:t>The difference between wrap modes</a:t>
            </a:r>
          </a:p>
        </p:txBody>
      </p:sp>
      <p:pic>
        <p:nvPicPr>
          <p:cNvPr id="7" name="Picture 6"/>
          <p:cNvPicPr>
            <a:picLocks noChangeAspect="1"/>
          </p:cNvPicPr>
          <p:nvPr/>
        </p:nvPicPr>
        <p:blipFill>
          <a:blip r:embed="rId2"/>
          <a:stretch>
            <a:fillRect/>
          </a:stretch>
        </p:blipFill>
        <p:spPr>
          <a:xfrm>
            <a:off x="29633" y="2459972"/>
            <a:ext cx="12192000" cy="820458"/>
          </a:xfrm>
          <a:prstGeom prst="rect">
            <a:avLst/>
          </a:prstGeom>
        </p:spPr>
      </p:pic>
    </p:spTree>
    <p:extLst>
      <p:ext uri="{BB962C8B-B14F-4D97-AF65-F5344CB8AC3E}">
        <p14:creationId xmlns:p14="http://schemas.microsoft.com/office/powerpoint/2010/main" val="33419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 modes</a:t>
            </a:r>
          </a:p>
        </p:txBody>
      </p:sp>
      <p:sp>
        <p:nvSpPr>
          <p:cNvPr id="3" name="Content Placeholder 2"/>
          <p:cNvSpPr>
            <a:spLocks noGrp="1"/>
          </p:cNvSpPr>
          <p:nvPr>
            <p:ph idx="1"/>
          </p:nvPr>
        </p:nvSpPr>
        <p:spPr/>
        <p:txBody>
          <a:bodyPr/>
          <a:lstStyle/>
          <a:p>
            <a:r>
              <a:rPr lang="en-CA" dirty="0"/>
              <a:t>So the idea is that you take a canvas, an object and you can (depending on what you want) variously set how a texture (picture) is projected onto that object</a:t>
            </a:r>
          </a:p>
          <a:p>
            <a:endParaRPr lang="en-CA" dirty="0"/>
          </a:p>
          <a:p>
            <a:r>
              <a:rPr lang="en-CA" dirty="0"/>
              <a:t>Note that if you’re building the tools that do this, you may need to also work in reverse, that an artist draws something with art on it, and you need to spit out the geometry and the texture</a:t>
            </a:r>
          </a:p>
        </p:txBody>
      </p:sp>
    </p:spTree>
    <p:extLst>
      <p:ext uri="{BB962C8B-B14F-4D97-AF65-F5344CB8AC3E}">
        <p14:creationId xmlns:p14="http://schemas.microsoft.com/office/powerpoint/2010/main" val="367254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NPOT (not power of two)</a:t>
            </a:r>
          </a:p>
        </p:txBody>
      </p:sp>
      <p:sp>
        <p:nvSpPr>
          <p:cNvPr id="3" name="Content Placeholder 2"/>
          <p:cNvSpPr>
            <a:spLocks noGrp="1"/>
          </p:cNvSpPr>
          <p:nvPr>
            <p:ph idx="1"/>
          </p:nvPr>
        </p:nvSpPr>
        <p:spPr/>
        <p:txBody>
          <a:bodyPr/>
          <a:lstStyle/>
          <a:p>
            <a:r>
              <a:rPr lang="en-CA" dirty="0"/>
              <a:t>This is one area </a:t>
            </a:r>
            <a:r>
              <a:rPr lang="en-CA" dirty="0" err="1"/>
              <a:t>WebGL</a:t>
            </a:r>
            <a:r>
              <a:rPr lang="en-CA" dirty="0"/>
              <a:t> and OpenGL differ a bit</a:t>
            </a:r>
          </a:p>
          <a:p>
            <a:endParaRPr lang="en-CA" dirty="0"/>
          </a:p>
          <a:p>
            <a:r>
              <a:rPr lang="en-CA" dirty="0"/>
              <a:t>OpenGL has support for not power of two texture sizes, OpenGL ES and </a:t>
            </a:r>
            <a:r>
              <a:rPr lang="en-CA" dirty="0" err="1"/>
              <a:t>WebGL</a:t>
            </a:r>
            <a:r>
              <a:rPr lang="en-CA" dirty="0"/>
              <a:t> do too, but only for certain filtering modes, etc.</a:t>
            </a:r>
          </a:p>
          <a:p>
            <a:endParaRPr lang="en-CA" dirty="0"/>
          </a:p>
          <a:p>
            <a:r>
              <a:rPr lang="en-CA" dirty="0"/>
              <a:t>We’ll leave that discussion for another time.  For now, stick to power of 2 texture sizes.   (or try something else and see what happens)</a:t>
            </a:r>
          </a:p>
          <a:p>
            <a:endParaRPr lang="en-CA" dirty="0"/>
          </a:p>
          <a:p>
            <a:endParaRPr lang="en-CA" dirty="0"/>
          </a:p>
        </p:txBody>
      </p:sp>
    </p:spTree>
    <p:extLst>
      <p:ext uri="{BB962C8B-B14F-4D97-AF65-F5344CB8AC3E}">
        <p14:creationId xmlns:p14="http://schemas.microsoft.com/office/powerpoint/2010/main" val="260654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for Today</a:t>
            </a:r>
          </a:p>
        </p:txBody>
      </p:sp>
      <p:sp>
        <p:nvSpPr>
          <p:cNvPr id="3" name="Content Placeholder 2"/>
          <p:cNvSpPr>
            <a:spLocks noGrp="1"/>
          </p:cNvSpPr>
          <p:nvPr>
            <p:ph idx="1"/>
          </p:nvPr>
        </p:nvSpPr>
        <p:spPr/>
        <p:txBody>
          <a:bodyPr/>
          <a:lstStyle/>
          <a:p>
            <a:r>
              <a:rPr lang="en-CA" dirty="0"/>
              <a:t>I’ve given you a directory, in it there is a TexturedQuad.js file, a </a:t>
            </a:r>
            <a:r>
              <a:rPr lang="en-CA" dirty="0" err="1"/>
              <a:t>TexturedQuad_Repeat</a:t>
            </a:r>
            <a:r>
              <a:rPr lang="en-CA" dirty="0"/>
              <a:t> and a </a:t>
            </a:r>
            <a:r>
              <a:rPr lang="en-CA" dirty="0" err="1"/>
              <a:t>TexturedQuad_Clamp</a:t>
            </a:r>
            <a:endParaRPr lang="en-CA" dirty="0"/>
          </a:p>
          <a:p>
            <a:endParaRPr lang="en-CA" dirty="0"/>
          </a:p>
          <a:p>
            <a:r>
              <a:rPr lang="en-CA" dirty="0"/>
              <a:t>1.  Take the first TexturedQuad.js, make a copy along with it’s HTML.  Now make it do what the other two do (you only need to change the texture parameters and the coordinate mappings from vertex cords to texture cords)</a:t>
            </a:r>
          </a:p>
          <a:p>
            <a:r>
              <a:rPr lang="en-CA" dirty="0">
                <a:hlinkClick r:id="rId2"/>
              </a:rPr>
              <a:t>https://www.diffchecker.com/diff</a:t>
            </a:r>
            <a:r>
              <a:rPr lang="en-CA" dirty="0"/>
              <a:t> might make this super easy.  </a:t>
            </a:r>
          </a:p>
          <a:p>
            <a:r>
              <a:rPr lang="en-CA" dirty="0"/>
              <a:t>Oh and make a texture and replace the “sky” one that’s in the lab. </a:t>
            </a:r>
          </a:p>
          <a:p>
            <a:endParaRPr lang="en-CA" dirty="0"/>
          </a:p>
        </p:txBody>
      </p:sp>
    </p:spTree>
    <p:extLst>
      <p:ext uri="{BB962C8B-B14F-4D97-AF65-F5344CB8AC3E}">
        <p14:creationId xmlns:p14="http://schemas.microsoft.com/office/powerpoint/2010/main" val="655672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e.g.</a:t>
            </a:r>
          </a:p>
        </p:txBody>
      </p:sp>
      <p:pic>
        <p:nvPicPr>
          <p:cNvPr id="4" name="Content Placeholder 3"/>
          <p:cNvPicPr>
            <a:picLocks noGrp="1" noChangeAspect="1"/>
          </p:cNvPicPr>
          <p:nvPr>
            <p:ph idx="1"/>
          </p:nvPr>
        </p:nvPicPr>
        <p:blipFill>
          <a:blip r:embed="rId2"/>
          <a:stretch>
            <a:fillRect/>
          </a:stretch>
        </p:blipFill>
        <p:spPr>
          <a:xfrm>
            <a:off x="1384565" y="1817158"/>
            <a:ext cx="4351338" cy="4351338"/>
          </a:xfrm>
          <a:prstGeom prst="rect">
            <a:avLst/>
          </a:prstGeom>
        </p:spPr>
      </p:pic>
    </p:spTree>
    <p:extLst>
      <p:ext uri="{BB962C8B-B14F-4D97-AF65-F5344CB8AC3E}">
        <p14:creationId xmlns:p14="http://schemas.microsoft.com/office/powerpoint/2010/main" val="268047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End of Lab</a:t>
            </a:r>
          </a:p>
        </p:txBody>
      </p:sp>
      <p:sp>
        <p:nvSpPr>
          <p:cNvPr id="3" name="Content Placeholder 2"/>
          <p:cNvSpPr>
            <a:spLocks noGrp="1"/>
          </p:cNvSpPr>
          <p:nvPr>
            <p:ph idx="1"/>
          </p:nvPr>
        </p:nvSpPr>
        <p:spPr/>
        <p:txBody>
          <a:bodyPr/>
          <a:lstStyle/>
          <a:p>
            <a:r>
              <a:rPr lang="en-CA" dirty="0"/>
              <a:t>Make sure you set the </a:t>
            </a:r>
            <a:r>
              <a:rPr lang="en-CA" dirty="0" err="1"/>
              <a:t>firefox</a:t>
            </a:r>
            <a:r>
              <a:rPr lang="en-CA" dirty="0"/>
              <a:t> flag </a:t>
            </a:r>
          </a:p>
          <a:p>
            <a:r>
              <a:rPr lang="en-CA" dirty="0" err="1"/>
              <a:t>security.fileuri.strict_origin_policy</a:t>
            </a:r>
            <a:r>
              <a:rPr lang="en-CA" dirty="0"/>
              <a:t>  back to true</a:t>
            </a:r>
          </a:p>
        </p:txBody>
      </p:sp>
    </p:spTree>
    <p:extLst>
      <p:ext uri="{BB962C8B-B14F-4D97-AF65-F5344CB8AC3E}">
        <p14:creationId xmlns:p14="http://schemas.microsoft.com/office/powerpoint/2010/main" val="219624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Image Processing theory</a:t>
            </a:r>
          </a:p>
        </p:txBody>
      </p:sp>
      <p:sp>
        <p:nvSpPr>
          <p:cNvPr id="3" name="Content Placeholder 2"/>
          <p:cNvSpPr>
            <a:spLocks noGrp="1"/>
          </p:cNvSpPr>
          <p:nvPr>
            <p:ph idx="1"/>
          </p:nvPr>
        </p:nvSpPr>
        <p:spPr/>
        <p:txBody>
          <a:bodyPr/>
          <a:lstStyle/>
          <a:p>
            <a:r>
              <a:rPr lang="en-CA" dirty="0"/>
              <a:t>Today isn’t the theory of image processing. </a:t>
            </a:r>
          </a:p>
          <a:p>
            <a:endParaRPr lang="en-CA" dirty="0"/>
          </a:p>
          <a:p>
            <a:r>
              <a:rPr lang="en-CA" dirty="0"/>
              <a:t>Image processing (which will sort of come up in the next couple of weeks) is the overall theory of how to sample a texture, how to store textures etc..</a:t>
            </a:r>
          </a:p>
          <a:p>
            <a:endParaRPr lang="en-CA" dirty="0"/>
          </a:p>
          <a:p>
            <a:r>
              <a:rPr lang="en-CA" dirty="0"/>
              <a:t>Today we’re just going to map an image to a texture to an object.</a:t>
            </a:r>
          </a:p>
        </p:txBody>
      </p:sp>
    </p:spTree>
    <p:extLst>
      <p:ext uri="{BB962C8B-B14F-4D97-AF65-F5344CB8AC3E}">
        <p14:creationId xmlns:p14="http://schemas.microsoft.com/office/powerpoint/2010/main" val="270472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Texturing</a:t>
            </a:r>
          </a:p>
        </p:txBody>
      </p:sp>
      <p:sp>
        <p:nvSpPr>
          <p:cNvPr id="3" name="Content Placeholder 2"/>
          <p:cNvSpPr>
            <a:spLocks noGrp="1"/>
          </p:cNvSpPr>
          <p:nvPr>
            <p:ph idx="1"/>
          </p:nvPr>
        </p:nvSpPr>
        <p:spPr/>
        <p:txBody>
          <a:bodyPr/>
          <a:lstStyle/>
          <a:p>
            <a:r>
              <a:rPr lang="en-CA" dirty="0"/>
              <a:t>Simply, the process of texturing is loading up an image as a texture, and then projecting it onto a 3D model (usually you apply it to a surface)</a:t>
            </a:r>
          </a:p>
          <a:p>
            <a:pPr marL="0" indent="0">
              <a:buNone/>
            </a:pPr>
            <a:endParaRPr lang="en-CA" dirty="0"/>
          </a:p>
          <a:p>
            <a:r>
              <a:rPr lang="en-CA" dirty="0"/>
              <a:t>Note that images are in raw bitmap format, and, for now must be square and powers of 2 in dimensions (256x256, 512x512 </a:t>
            </a:r>
            <a:r>
              <a:rPr lang="en-CA" dirty="0" err="1"/>
              <a:t>etc</a:t>
            </a:r>
            <a:r>
              <a:rPr lang="en-CA" dirty="0"/>
              <a:t>).  That’s an old contrivance, but isn’t a huge barrier for us. </a:t>
            </a:r>
          </a:p>
        </p:txBody>
      </p:sp>
    </p:spTree>
    <p:extLst>
      <p:ext uri="{BB962C8B-B14F-4D97-AF65-F5344CB8AC3E}">
        <p14:creationId xmlns:p14="http://schemas.microsoft.com/office/powerpoint/2010/main" val="327215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Vertex Shader – Pass in the Texture </a:t>
            </a:r>
            <a:r>
              <a:rPr lang="en-CA" dirty="0" err="1"/>
              <a:t>Coords</a:t>
            </a:r>
            <a:endParaRPr lang="en-CA" dirty="0"/>
          </a:p>
        </p:txBody>
      </p:sp>
      <p:pic>
        <p:nvPicPr>
          <p:cNvPr id="4" name="Content Placeholder 3"/>
          <p:cNvPicPr>
            <a:picLocks noGrp="1" noChangeAspect="1"/>
          </p:cNvPicPr>
          <p:nvPr>
            <p:ph idx="1"/>
          </p:nvPr>
        </p:nvPicPr>
        <p:blipFill>
          <a:blip r:embed="rId3"/>
          <a:stretch>
            <a:fillRect/>
          </a:stretch>
        </p:blipFill>
        <p:spPr>
          <a:xfrm>
            <a:off x="696383" y="1690687"/>
            <a:ext cx="6989773" cy="5116513"/>
          </a:xfrm>
          <a:prstGeom prst="rect">
            <a:avLst/>
          </a:prstGeom>
        </p:spPr>
      </p:pic>
    </p:spTree>
    <p:extLst>
      <p:ext uri="{BB962C8B-B14F-4D97-AF65-F5344CB8AC3E}">
        <p14:creationId xmlns:p14="http://schemas.microsoft.com/office/powerpoint/2010/main" val="82954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Fragment Shader</a:t>
            </a:r>
          </a:p>
        </p:txBody>
      </p:sp>
      <p:pic>
        <p:nvPicPr>
          <p:cNvPr id="4" name="Content Placeholder 3"/>
          <p:cNvPicPr>
            <a:picLocks noGrp="1" noChangeAspect="1"/>
          </p:cNvPicPr>
          <p:nvPr>
            <p:ph idx="1"/>
          </p:nvPr>
        </p:nvPicPr>
        <p:blipFill>
          <a:blip r:embed="rId2"/>
          <a:stretch>
            <a:fillRect/>
          </a:stretch>
        </p:blipFill>
        <p:spPr>
          <a:xfrm>
            <a:off x="646112" y="1578768"/>
            <a:ext cx="8777017" cy="4695031"/>
          </a:xfrm>
          <a:prstGeom prst="rect">
            <a:avLst/>
          </a:prstGeom>
        </p:spPr>
      </p:pic>
    </p:spTree>
    <p:extLst>
      <p:ext uri="{BB962C8B-B14F-4D97-AF65-F5344CB8AC3E}">
        <p14:creationId xmlns:p14="http://schemas.microsoft.com/office/powerpoint/2010/main" val="394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Fragment Shader</a:t>
            </a:r>
          </a:p>
        </p:txBody>
      </p:sp>
      <p:sp>
        <p:nvSpPr>
          <p:cNvPr id="3" name="Content Placeholder 2"/>
          <p:cNvSpPr>
            <a:spLocks noGrp="1"/>
          </p:cNvSpPr>
          <p:nvPr>
            <p:ph idx="1"/>
          </p:nvPr>
        </p:nvSpPr>
        <p:spPr/>
        <p:txBody>
          <a:bodyPr/>
          <a:lstStyle/>
          <a:p>
            <a:r>
              <a:rPr lang="en-CA" dirty="0"/>
              <a:t>That is a uniform 2D sampler (there are other more sophisticated samplers that don’t do us any good for this demo)</a:t>
            </a:r>
          </a:p>
          <a:p>
            <a:endParaRPr lang="en-CA" dirty="0"/>
          </a:p>
          <a:p>
            <a:r>
              <a:rPr lang="en-CA" dirty="0"/>
              <a:t>We take the texture </a:t>
            </a:r>
            <a:r>
              <a:rPr lang="en-CA" dirty="0" err="1"/>
              <a:t>coords</a:t>
            </a:r>
            <a:r>
              <a:rPr lang="en-CA" dirty="0"/>
              <a:t> from the vertex shader, and just look up the texture data straight from the texture, using texture2D</a:t>
            </a:r>
          </a:p>
          <a:p>
            <a:endParaRPr lang="en-CA" dirty="0"/>
          </a:p>
          <a:p>
            <a:r>
              <a:rPr lang="en-CA" dirty="0"/>
              <a:t>Again, this is the simple form, we could use more sophisticated samples</a:t>
            </a:r>
          </a:p>
        </p:txBody>
      </p:sp>
    </p:spTree>
    <p:extLst>
      <p:ext uri="{BB962C8B-B14F-4D97-AF65-F5344CB8AC3E}">
        <p14:creationId xmlns:p14="http://schemas.microsoft.com/office/powerpoint/2010/main" val="389472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 the coordinate mapping</a:t>
            </a:r>
          </a:p>
        </p:txBody>
      </p:sp>
      <p:pic>
        <p:nvPicPr>
          <p:cNvPr id="4" name="Content Placeholder 3"/>
          <p:cNvPicPr>
            <a:picLocks noGrp="1" noChangeAspect="1"/>
          </p:cNvPicPr>
          <p:nvPr>
            <p:ph idx="1"/>
          </p:nvPr>
        </p:nvPicPr>
        <p:blipFill>
          <a:blip r:embed="rId2"/>
          <a:stretch>
            <a:fillRect/>
          </a:stretch>
        </p:blipFill>
        <p:spPr>
          <a:xfrm>
            <a:off x="562503" y="1727994"/>
            <a:ext cx="9610725" cy="4343400"/>
          </a:xfrm>
          <a:prstGeom prst="rect">
            <a:avLst/>
          </a:prstGeom>
        </p:spPr>
      </p:pic>
    </p:spTree>
    <p:extLst>
      <p:ext uri="{BB962C8B-B14F-4D97-AF65-F5344CB8AC3E}">
        <p14:creationId xmlns:p14="http://schemas.microsoft.com/office/powerpoint/2010/main" val="288635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Coordinate Mapping (For repeat and mirror)</a:t>
            </a:r>
          </a:p>
        </p:txBody>
      </p:sp>
      <p:pic>
        <p:nvPicPr>
          <p:cNvPr id="4" name="Content Placeholder 3"/>
          <p:cNvPicPr>
            <a:picLocks noGrp="1" noChangeAspect="1"/>
          </p:cNvPicPr>
          <p:nvPr>
            <p:ph idx="1"/>
          </p:nvPr>
        </p:nvPicPr>
        <p:blipFill>
          <a:blip r:embed="rId2"/>
          <a:stretch>
            <a:fillRect/>
          </a:stretch>
        </p:blipFill>
        <p:spPr>
          <a:xfrm>
            <a:off x="737129" y="1750219"/>
            <a:ext cx="9439275" cy="4324350"/>
          </a:xfrm>
          <a:prstGeom prst="rect">
            <a:avLst/>
          </a:prstGeom>
        </p:spPr>
      </p:pic>
    </p:spTree>
    <p:extLst>
      <p:ext uri="{BB962C8B-B14F-4D97-AF65-F5344CB8AC3E}">
        <p14:creationId xmlns:p14="http://schemas.microsoft.com/office/powerpoint/2010/main" val="3427065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1077</Words>
  <Application>Microsoft Office PowerPoint</Application>
  <PresentationFormat>Widescreen</PresentationFormat>
  <Paragraphs>91</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Mapping a Texture to an Object</vt:lpstr>
      <vt:lpstr>Different modes</vt:lpstr>
      <vt:lpstr>Image Processing theory</vt:lpstr>
      <vt:lpstr>Texturing</vt:lpstr>
      <vt:lpstr>Vertex Shader – Pass in the Texture Coords</vt:lpstr>
      <vt:lpstr>Fragment Shader</vt:lpstr>
      <vt:lpstr>Fragment Shader</vt:lpstr>
      <vt:lpstr>Set the coordinate mapping</vt:lpstr>
      <vt:lpstr>Other Coordinate Mapping (For repeat and mirror)</vt:lpstr>
      <vt:lpstr> Some quick theory</vt:lpstr>
      <vt:lpstr>Initialize the Texture (that can be loaded)</vt:lpstr>
      <vt:lpstr>Also, Screw You Chrome!</vt:lpstr>
      <vt:lpstr>PowerPoint Presentation</vt:lpstr>
      <vt:lpstr>Coordinates</vt:lpstr>
      <vt:lpstr>Texture Wrap Modes</vt:lpstr>
      <vt:lpstr>Wrap Modes (second parameter)</vt:lpstr>
      <vt:lpstr>3rd Parameter</vt:lpstr>
      <vt:lpstr>Math?</vt:lpstr>
      <vt:lpstr>Changing your code</vt:lpstr>
      <vt:lpstr>NPOT (not power of two)</vt:lpstr>
      <vt:lpstr>Lab for Today</vt:lpstr>
      <vt:lpstr>e.g.</vt:lpstr>
      <vt:lpstr>End of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a Texture to an Object</dc:title>
  <dc:creator>Brian Srivastava</dc:creator>
  <cp:lastModifiedBy>Konrad Bartlett</cp:lastModifiedBy>
  <cp:revision>28</cp:revision>
  <dcterms:created xsi:type="dcterms:W3CDTF">2017-01-23T21:13:25Z</dcterms:created>
  <dcterms:modified xsi:type="dcterms:W3CDTF">2018-09-21T14:33:14Z</dcterms:modified>
</cp:coreProperties>
</file>