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34587" autoAdjust="0"/>
    <p:restoredTop sz="94713" autoAdjust="0"/>
  </p:normalViewPr>
  <p:slideViewPr>
    <p:cSldViewPr>
      <p:cViewPr varScale="1">
        <p:scale>
          <a:sx n="110" d="100"/>
          <a:sy n="110" d="100"/>
        </p:scale>
        <p:origin x="-1644" y="-90"/>
      </p:cViewPr>
      <p:guideLst>
        <p:guide orient="horz" pos="2160"/>
        <p:guide pos="2880"/>
      </p:guideLst>
    </p:cSldViewPr>
  </p:slideViewPr>
  <p:outlineViewPr>
    <p:cViewPr>
      <p:scale>
        <a:sx n="33" d="100"/>
        <a:sy n="33" d="100"/>
      </p:scale>
      <p:origin x="0" y="1447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C56BF7-0235-4B5F-889D-13DC43B52C82}" type="doc">
      <dgm:prSet loTypeId="urn:microsoft.com/office/officeart/2005/8/layout/vList5" loCatId="list" qsTypeId="urn:microsoft.com/office/officeart/2005/8/quickstyle/simple5" qsCatId="simple" csTypeId="urn:microsoft.com/office/officeart/2005/8/colors/accent1_2" csCatId="accent1"/>
      <dgm:spPr/>
      <dgm:t>
        <a:bodyPr/>
        <a:lstStyle/>
        <a:p>
          <a:endParaRPr lang="pl-PL"/>
        </a:p>
      </dgm:t>
    </dgm:pt>
    <dgm:pt modelId="{4E15D714-6825-49A1-8E90-005962A21637}">
      <dgm:prSet/>
      <dgm:spPr/>
      <dgm:t>
        <a:bodyPr/>
        <a:lstStyle/>
        <a:p>
          <a:pPr rtl="0"/>
          <a:r>
            <a:rPr lang="pl-PL" dirty="0" smtClean="0"/>
            <a:t>Dudczak Konrad P1 3rok IS[s] PWSZ IT NS</a:t>
          </a:r>
          <a:endParaRPr lang="pl-PL" dirty="0"/>
        </a:p>
      </dgm:t>
    </dgm:pt>
    <dgm:pt modelId="{2FAA7F45-40EC-42C7-B705-A4DD49D12867}" type="parTrans" cxnId="{EFC0DAC2-A60D-40DC-9DED-0B5B4A906D39}">
      <dgm:prSet/>
      <dgm:spPr/>
      <dgm:t>
        <a:bodyPr/>
        <a:lstStyle/>
        <a:p>
          <a:endParaRPr lang="pl-PL"/>
        </a:p>
      </dgm:t>
    </dgm:pt>
    <dgm:pt modelId="{EDEDAA8E-894B-454C-B224-FDBF5BB923D7}" type="sibTrans" cxnId="{EFC0DAC2-A60D-40DC-9DED-0B5B4A906D39}">
      <dgm:prSet/>
      <dgm:spPr/>
      <dgm:t>
        <a:bodyPr/>
        <a:lstStyle/>
        <a:p>
          <a:endParaRPr lang="pl-PL"/>
        </a:p>
      </dgm:t>
    </dgm:pt>
    <dgm:pt modelId="{A1227224-A097-4F57-A434-F0E32BD3BC88}" type="pres">
      <dgm:prSet presAssocID="{FAC56BF7-0235-4B5F-889D-13DC43B52C82}" presName="Name0" presStyleCnt="0">
        <dgm:presLayoutVars>
          <dgm:dir/>
          <dgm:animLvl val="lvl"/>
          <dgm:resizeHandles val="exact"/>
        </dgm:presLayoutVars>
      </dgm:prSet>
      <dgm:spPr/>
      <dgm:t>
        <a:bodyPr/>
        <a:lstStyle/>
        <a:p>
          <a:endParaRPr lang="pl-PL"/>
        </a:p>
      </dgm:t>
    </dgm:pt>
    <dgm:pt modelId="{4A3438FB-2F73-462D-B420-080839F9D706}" type="pres">
      <dgm:prSet presAssocID="{4E15D714-6825-49A1-8E90-005962A21637}" presName="linNode" presStyleCnt="0"/>
      <dgm:spPr/>
    </dgm:pt>
    <dgm:pt modelId="{9C821BE8-3C21-470C-B722-D0AB90822658}" type="pres">
      <dgm:prSet presAssocID="{4E15D714-6825-49A1-8E90-005962A21637}" presName="parentText" presStyleLbl="node1" presStyleIdx="0" presStyleCnt="1">
        <dgm:presLayoutVars>
          <dgm:chMax val="1"/>
          <dgm:bulletEnabled val="1"/>
        </dgm:presLayoutVars>
      </dgm:prSet>
      <dgm:spPr/>
      <dgm:t>
        <a:bodyPr/>
        <a:lstStyle/>
        <a:p>
          <a:endParaRPr lang="pl-PL"/>
        </a:p>
      </dgm:t>
    </dgm:pt>
  </dgm:ptLst>
  <dgm:cxnLst>
    <dgm:cxn modelId="{EFC0DAC2-A60D-40DC-9DED-0B5B4A906D39}" srcId="{FAC56BF7-0235-4B5F-889D-13DC43B52C82}" destId="{4E15D714-6825-49A1-8E90-005962A21637}" srcOrd="0" destOrd="0" parTransId="{2FAA7F45-40EC-42C7-B705-A4DD49D12867}" sibTransId="{EDEDAA8E-894B-454C-B224-FDBF5BB923D7}"/>
    <dgm:cxn modelId="{A7C7D038-A6FA-471F-B4D3-9E69A28B87A0}" type="presOf" srcId="{FAC56BF7-0235-4B5F-889D-13DC43B52C82}" destId="{A1227224-A097-4F57-A434-F0E32BD3BC88}" srcOrd="0" destOrd="0" presId="urn:microsoft.com/office/officeart/2005/8/layout/vList5"/>
    <dgm:cxn modelId="{2183F456-98A1-4647-B3F8-E19C33FF42C4}" type="presOf" srcId="{4E15D714-6825-49A1-8E90-005962A21637}" destId="{9C821BE8-3C21-470C-B722-D0AB90822658}" srcOrd="0" destOrd="0" presId="urn:microsoft.com/office/officeart/2005/8/layout/vList5"/>
    <dgm:cxn modelId="{594E9110-CC03-45B4-98F1-F7655853F6A5}" type="presParOf" srcId="{A1227224-A097-4F57-A434-F0E32BD3BC88}" destId="{4A3438FB-2F73-462D-B420-080839F9D706}" srcOrd="0" destOrd="0" presId="urn:microsoft.com/office/officeart/2005/8/layout/vList5"/>
    <dgm:cxn modelId="{55F68805-AA20-41A4-BE22-A3AA4C2EDBCE}" type="presParOf" srcId="{4A3438FB-2F73-462D-B420-080839F9D706}" destId="{9C821BE8-3C21-470C-B722-D0AB90822658}" srcOrd="0" destOrd="0" presId="urn:microsoft.com/office/officeart/2005/8/layout/vList5"/>
  </dgm:cxnLst>
  <dgm:bg/>
  <dgm:whole/>
</dgm:dataModel>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bg>
      <p:bgRef idx="1002">
        <a:schemeClr val="bg2"/>
      </p:bgRef>
    </p:bg>
    <p:spTree>
      <p:nvGrpSpPr>
        <p:cNvPr id="1" name=""/>
        <p:cNvGrpSpPr/>
        <p:nvPr/>
      </p:nvGrpSpPr>
      <p:grpSpPr>
        <a:xfrm>
          <a:off x="0" y="0"/>
          <a:ext cx="0" cy="0"/>
          <a:chOff x="0" y="0"/>
          <a:chExt cx="0" cy="0"/>
        </a:xfrm>
      </p:grpSpPr>
      <p:sp>
        <p:nvSpPr>
          <p:cNvPr id="9" name="Prostokąt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ytuł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pl-PL" smtClean="0"/>
              <a:t>Kliknij, aby edytować styl</a:t>
            </a:r>
            <a:endParaRPr kumimoji="0" lang="en-US"/>
          </a:p>
        </p:txBody>
      </p:sp>
      <p:sp>
        <p:nvSpPr>
          <p:cNvPr id="3" name="Podtytuł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pl-PL" smtClean="0"/>
              <a:t>Kliknij, aby edytować styl wzorca podtytułu</a:t>
            </a:r>
            <a:endParaRPr kumimoji="0" lang="en-US"/>
          </a:p>
        </p:txBody>
      </p:sp>
      <p:sp>
        <p:nvSpPr>
          <p:cNvPr id="4" name="Symbol zastępczy daty 3"/>
          <p:cNvSpPr>
            <a:spLocks noGrp="1"/>
          </p:cNvSpPr>
          <p:nvPr>
            <p:ph type="dt" sz="half" idx="10"/>
          </p:nvPr>
        </p:nvSpPr>
        <p:spPr/>
        <p:txBody>
          <a:bodyPr/>
          <a:lstStyle/>
          <a:p>
            <a:fld id="{66221E02-25CB-4963-84BC-0813985E7D90}" type="datetimeFigureOut">
              <a:rPr lang="pl-PL" smtClean="0"/>
              <a:pPr/>
              <a:t>05.05.2021</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589B7C76-EFF2-4CD8-A475-4750F11B4BC6}" type="slidenum">
              <a:rPr lang="pl-PL" smtClean="0"/>
              <a:pPr/>
              <a:t>‹#›</a:t>
            </a:fld>
            <a:endParaRPr lang="pl-PL"/>
          </a:p>
        </p:txBody>
      </p:sp>
      <p:sp>
        <p:nvSpPr>
          <p:cNvPr id="10" name="Prostokąt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extLst/>
          </a:lstStyle>
          <a:p>
            <a:r>
              <a:rPr kumimoji="0" lang="pl-PL" smtClean="0"/>
              <a:t>Kliknij, aby edytować styl</a:t>
            </a:r>
            <a:endParaRPr kumimoji="0" lang="en-US"/>
          </a:p>
        </p:txBody>
      </p:sp>
      <p:sp>
        <p:nvSpPr>
          <p:cNvPr id="3" name="Symbol zastępczy tytułu pionowego 2"/>
          <p:cNvSpPr>
            <a:spLocks noGrp="1"/>
          </p:cNvSpPr>
          <p:nvPr>
            <p:ph type="body" orient="vert" idx="1"/>
          </p:nvPr>
        </p:nvSpPr>
        <p:spPr/>
        <p:txBody>
          <a:bodyPr vert="eaVert"/>
          <a:lstStyle>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p>
            <a:fld id="{66221E02-25CB-4963-84BC-0813985E7D90}" type="datetimeFigureOut">
              <a:rPr lang="pl-PL" smtClean="0"/>
              <a:pPr/>
              <a:t>05.05.2021</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589B7C76-EFF2-4CD8-A475-4750F11B4BC6}" type="slidenum">
              <a:rPr lang="pl-PL" smtClean="0"/>
              <a:pPr/>
              <a:t>‹#›</a:t>
            </a:fld>
            <a:endParaRPr lang="pl-P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ytuł pionowy i tekst">
    <p:spTree>
      <p:nvGrpSpPr>
        <p:cNvPr id="1" name=""/>
        <p:cNvGrpSpPr/>
        <p:nvPr/>
      </p:nvGrpSpPr>
      <p:grpSpPr>
        <a:xfrm>
          <a:off x="0" y="0"/>
          <a:ext cx="0" cy="0"/>
          <a:chOff x="0" y="0"/>
          <a:chExt cx="0" cy="0"/>
        </a:xfrm>
      </p:grpSpPr>
      <p:sp>
        <p:nvSpPr>
          <p:cNvPr id="9" name="Prostokąt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Prostokąt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ytuł pionowy 1"/>
          <p:cNvSpPr>
            <a:spLocks noGrp="1"/>
          </p:cNvSpPr>
          <p:nvPr>
            <p:ph type="title" orient="vert"/>
          </p:nvPr>
        </p:nvSpPr>
        <p:spPr>
          <a:xfrm>
            <a:off x="6781800" y="274640"/>
            <a:ext cx="1905000" cy="5851525"/>
          </a:xfrm>
        </p:spPr>
        <p:txBody>
          <a:bodyPr vert="eaVert"/>
          <a:lstStyle>
            <a:extLst/>
          </a:lstStyle>
          <a:p>
            <a:r>
              <a:rPr kumimoji="0" lang="pl-PL" smtClean="0"/>
              <a:t>Kliknij, aby edytować styl</a:t>
            </a:r>
            <a:endParaRPr kumimoji="0" lang="en-US"/>
          </a:p>
        </p:txBody>
      </p:sp>
      <p:sp>
        <p:nvSpPr>
          <p:cNvPr id="3" name="Symbol zastępczy tytułu pionowego 2"/>
          <p:cNvSpPr>
            <a:spLocks noGrp="1"/>
          </p:cNvSpPr>
          <p:nvPr>
            <p:ph type="body" orient="vert" idx="1"/>
          </p:nvPr>
        </p:nvSpPr>
        <p:spPr>
          <a:xfrm>
            <a:off x="457200" y="304800"/>
            <a:ext cx="6019800" cy="5851525"/>
          </a:xfrm>
        </p:spPr>
        <p:txBody>
          <a:bodyPr vert="eaVert"/>
          <a:lstStyle>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p>
            <a:fld id="{66221E02-25CB-4963-84BC-0813985E7D90}" type="datetimeFigureOut">
              <a:rPr lang="pl-PL" smtClean="0"/>
              <a:pPr/>
              <a:t>05.05.2021</a:t>
            </a:fld>
            <a:endParaRPr lang="pl-PL"/>
          </a:p>
        </p:txBody>
      </p:sp>
      <p:sp>
        <p:nvSpPr>
          <p:cNvPr id="5" name="Symbol zastępczy stopki 4"/>
          <p:cNvSpPr>
            <a:spLocks noGrp="1"/>
          </p:cNvSpPr>
          <p:nvPr>
            <p:ph type="ftr" sz="quarter" idx="11"/>
          </p:nvPr>
        </p:nvSpPr>
        <p:spPr>
          <a:xfrm>
            <a:off x="2640597" y="6377459"/>
            <a:ext cx="3836404" cy="365125"/>
          </a:xfrm>
        </p:spPr>
        <p:txBody>
          <a:bodyPr/>
          <a:lstStyle/>
          <a:p>
            <a:endParaRPr lang="pl-PL"/>
          </a:p>
        </p:txBody>
      </p:sp>
      <p:sp>
        <p:nvSpPr>
          <p:cNvPr id="6" name="Symbol zastępczy numeru slajdu 5"/>
          <p:cNvSpPr>
            <a:spLocks noGrp="1"/>
          </p:cNvSpPr>
          <p:nvPr>
            <p:ph type="sldNum" sz="quarter" idx="12"/>
          </p:nvPr>
        </p:nvSpPr>
        <p:spPr/>
        <p:txBody>
          <a:bodyPr/>
          <a:lstStyle/>
          <a:p>
            <a:fld id="{589B7C76-EFF2-4CD8-A475-4750F11B4BC6}" type="slidenum">
              <a:rPr lang="pl-PL" smtClean="0"/>
              <a:pPr/>
              <a:t>‹#›</a:t>
            </a:fld>
            <a:endParaRPr lang="pl-P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a:xfrm>
            <a:off x="457200" y="155448"/>
            <a:ext cx="8229600" cy="1252728"/>
          </a:xfrm>
        </p:spPr>
        <p:txBody>
          <a:bodyPr/>
          <a:lstStyle>
            <a:extLst/>
          </a:lstStyle>
          <a:p>
            <a:r>
              <a:rPr kumimoji="0" lang="pl-PL" smtClean="0"/>
              <a:t>Kliknij, aby edytować styl</a:t>
            </a:r>
            <a:endParaRPr kumimoji="0" lang="en-US"/>
          </a:p>
        </p:txBody>
      </p:sp>
      <p:sp>
        <p:nvSpPr>
          <p:cNvPr id="3" name="Symbol zastępczy zawartości 2"/>
          <p:cNvSpPr>
            <a:spLocks noGrp="1"/>
          </p:cNvSpPr>
          <p:nvPr>
            <p:ph idx="1"/>
          </p:nvPr>
        </p:nvSpPr>
        <p:spPr/>
        <p:txBody>
          <a:bodyPr/>
          <a:lstStyle>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p>
            <a:fld id="{66221E02-25CB-4963-84BC-0813985E7D90}" type="datetimeFigureOut">
              <a:rPr lang="pl-PL" smtClean="0"/>
              <a:pPr/>
              <a:t>05.05.2021</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589B7C76-EFF2-4CD8-A475-4750F11B4BC6}" type="slidenum">
              <a:rPr lang="pl-PL" smtClean="0"/>
              <a:pPr/>
              <a:t>‹#›</a:t>
            </a:fld>
            <a:endParaRPr lang="pl-P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bg>
      <p:bgRef idx="1002">
        <a:schemeClr val="bg2"/>
      </p:bgRef>
    </p:bg>
    <p:spTree>
      <p:nvGrpSpPr>
        <p:cNvPr id="1" name=""/>
        <p:cNvGrpSpPr/>
        <p:nvPr/>
      </p:nvGrpSpPr>
      <p:grpSpPr>
        <a:xfrm>
          <a:off x="0" y="0"/>
          <a:ext cx="0" cy="0"/>
          <a:chOff x="0" y="0"/>
          <a:chExt cx="0" cy="0"/>
        </a:xfrm>
      </p:grpSpPr>
      <p:sp>
        <p:nvSpPr>
          <p:cNvPr id="9" name="Prostokąt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Prostokąt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ytuł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pl-PL" smtClean="0"/>
              <a:t>Kliknij, aby edytować styl</a:t>
            </a:r>
            <a:endParaRPr kumimoji="0" lang="en-US"/>
          </a:p>
        </p:txBody>
      </p:sp>
      <p:sp>
        <p:nvSpPr>
          <p:cNvPr id="3" name="Symbol zastępczy tekstu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pl-PL" smtClean="0"/>
              <a:t>Kliknij, aby edytować style wzorca tekstu</a:t>
            </a:r>
          </a:p>
        </p:txBody>
      </p:sp>
      <p:sp>
        <p:nvSpPr>
          <p:cNvPr id="4" name="Symbol zastępczy daty 3"/>
          <p:cNvSpPr>
            <a:spLocks noGrp="1"/>
          </p:cNvSpPr>
          <p:nvPr>
            <p:ph type="dt" sz="half" idx="10"/>
          </p:nvPr>
        </p:nvSpPr>
        <p:spPr/>
        <p:txBody>
          <a:bodyPr/>
          <a:lstStyle/>
          <a:p>
            <a:fld id="{66221E02-25CB-4963-84BC-0813985E7D90}" type="datetimeFigureOut">
              <a:rPr lang="pl-PL" smtClean="0"/>
              <a:pPr/>
              <a:t>05.05.2021</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589B7C76-EFF2-4CD8-A475-4750F11B4BC6}" type="slidenum">
              <a:rPr lang="pl-PL" smtClean="0"/>
              <a:pPr/>
              <a:t>‹#›</a:t>
            </a:fld>
            <a:endParaRPr lang="pl-PL"/>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extLst/>
          </a:lstStyle>
          <a:p>
            <a:r>
              <a:rPr kumimoji="0" lang="pl-PL" smtClean="0"/>
              <a:t>Kliknij, aby edytować styl</a:t>
            </a:r>
            <a:endParaRPr kumimoji="0" lang="en-US"/>
          </a:p>
        </p:txBody>
      </p:sp>
      <p:sp>
        <p:nvSpPr>
          <p:cNvPr id="3" name="Symbol zastępczy zawartości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zawartości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5" name="Symbol zastępczy daty 4"/>
          <p:cNvSpPr>
            <a:spLocks noGrp="1"/>
          </p:cNvSpPr>
          <p:nvPr>
            <p:ph type="dt" sz="half" idx="10"/>
          </p:nvPr>
        </p:nvSpPr>
        <p:spPr/>
        <p:txBody>
          <a:bodyPr/>
          <a:lstStyle/>
          <a:p>
            <a:fld id="{66221E02-25CB-4963-84BC-0813985E7D90}" type="datetimeFigureOut">
              <a:rPr lang="pl-PL" smtClean="0"/>
              <a:pPr/>
              <a:t>05.05.2021</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589B7C76-EFF2-4CD8-A475-4750F11B4BC6}" type="slidenum">
              <a:rPr lang="pl-PL" smtClean="0"/>
              <a:pPr/>
              <a:t>‹#›</a:t>
            </a:fld>
            <a:endParaRPr lang="pl-P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extLst/>
          </a:lstStyle>
          <a:p>
            <a:r>
              <a:rPr kumimoji="0" lang="pl-PL" smtClean="0"/>
              <a:t>Kliknij, aby edytować styl</a:t>
            </a:r>
            <a:endParaRPr kumimoji="0" lang="en-US"/>
          </a:p>
        </p:txBody>
      </p:sp>
      <p:sp>
        <p:nvSpPr>
          <p:cNvPr id="3" name="Symbol zastępczy tekstu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pl-PL" smtClean="0"/>
              <a:t>Kliknij, aby edytować style wzorca tekstu</a:t>
            </a:r>
          </a:p>
        </p:txBody>
      </p:sp>
      <p:sp>
        <p:nvSpPr>
          <p:cNvPr id="4" name="Symbol zastępczy zawartości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5" name="Symbol zastępczy tekstu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pl-PL" smtClean="0"/>
              <a:t>Kliknij, aby edytować style wzorca tekstu</a:t>
            </a:r>
          </a:p>
        </p:txBody>
      </p:sp>
      <p:sp>
        <p:nvSpPr>
          <p:cNvPr id="6" name="Symbol zastępczy zawartości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7" name="Symbol zastępczy daty 6"/>
          <p:cNvSpPr>
            <a:spLocks noGrp="1"/>
          </p:cNvSpPr>
          <p:nvPr>
            <p:ph type="dt" sz="half" idx="10"/>
          </p:nvPr>
        </p:nvSpPr>
        <p:spPr/>
        <p:txBody>
          <a:bodyPr/>
          <a:lstStyle/>
          <a:p>
            <a:fld id="{66221E02-25CB-4963-84BC-0813985E7D90}" type="datetimeFigureOut">
              <a:rPr lang="pl-PL" smtClean="0"/>
              <a:pPr/>
              <a:t>05.05.2021</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589B7C76-EFF2-4CD8-A475-4750F11B4BC6}" type="slidenum">
              <a:rPr lang="pl-PL" smtClean="0"/>
              <a:pPr/>
              <a:t>‹#›</a:t>
            </a:fld>
            <a:endParaRPr lang="pl-P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extLst/>
          </a:lstStyle>
          <a:p>
            <a:r>
              <a:rPr kumimoji="0" lang="pl-PL" smtClean="0"/>
              <a:t>Kliknij, aby edytować styl</a:t>
            </a:r>
            <a:endParaRPr kumimoji="0" lang="en-US"/>
          </a:p>
        </p:txBody>
      </p:sp>
      <p:sp>
        <p:nvSpPr>
          <p:cNvPr id="3" name="Symbol zastępczy daty 2"/>
          <p:cNvSpPr>
            <a:spLocks noGrp="1"/>
          </p:cNvSpPr>
          <p:nvPr>
            <p:ph type="dt" sz="half" idx="10"/>
          </p:nvPr>
        </p:nvSpPr>
        <p:spPr/>
        <p:txBody>
          <a:bodyPr/>
          <a:lstStyle/>
          <a:p>
            <a:fld id="{66221E02-25CB-4963-84BC-0813985E7D90}" type="datetimeFigureOut">
              <a:rPr lang="pl-PL" smtClean="0"/>
              <a:pPr/>
              <a:t>05.05.2021</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589B7C76-EFF2-4CD8-A475-4750F11B4BC6}" type="slidenum">
              <a:rPr lang="pl-PL" smtClean="0"/>
              <a:pPr/>
              <a:t>‹#›</a:t>
            </a:fld>
            <a:endParaRPr lang="pl-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66221E02-25CB-4963-84BC-0813985E7D90}" type="datetimeFigureOut">
              <a:rPr lang="pl-PL" smtClean="0"/>
              <a:pPr/>
              <a:t>05.05.2021</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589B7C76-EFF2-4CD8-A475-4750F11B4BC6}" type="slidenum">
              <a:rPr lang="pl-PL" smtClean="0"/>
              <a:pPr/>
              <a:t>‹#›</a:t>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pl-PL" smtClean="0"/>
              <a:t>Kliknij, aby edytować styl</a:t>
            </a:r>
            <a:endParaRPr kumimoji="0" lang="en-US"/>
          </a:p>
        </p:txBody>
      </p:sp>
      <p:sp>
        <p:nvSpPr>
          <p:cNvPr id="3" name="Symbol zastępczy zawartości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tekstu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pl-PL" smtClean="0"/>
              <a:t>Kliknij, aby edytować style wzorca tekstu</a:t>
            </a:r>
          </a:p>
        </p:txBody>
      </p:sp>
      <p:sp>
        <p:nvSpPr>
          <p:cNvPr id="5" name="Symbol zastępczy daty 4"/>
          <p:cNvSpPr>
            <a:spLocks noGrp="1"/>
          </p:cNvSpPr>
          <p:nvPr>
            <p:ph type="dt" sz="half" idx="10"/>
          </p:nvPr>
        </p:nvSpPr>
        <p:spPr/>
        <p:txBody>
          <a:bodyPr/>
          <a:lstStyle/>
          <a:p>
            <a:fld id="{66221E02-25CB-4963-84BC-0813985E7D90}" type="datetimeFigureOut">
              <a:rPr lang="pl-PL" smtClean="0"/>
              <a:pPr/>
              <a:t>05.05.2021</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589B7C76-EFF2-4CD8-A475-4750F11B4BC6}" type="slidenum">
              <a:rPr lang="pl-PL" smtClean="0"/>
              <a:pPr/>
              <a:t>‹#›</a:t>
            </a:fld>
            <a:endParaRPr lang="pl-PL"/>
          </a:p>
        </p:txBody>
      </p:sp>
      <p:sp>
        <p:nvSpPr>
          <p:cNvPr id="12" name="Prostokąt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Prostokąt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bg>
      <p:bgRef idx="1001">
        <a:schemeClr val="bg2"/>
      </p:bgRef>
    </p:bg>
    <p:spTree>
      <p:nvGrpSpPr>
        <p:cNvPr id="1" name=""/>
        <p:cNvGrpSpPr/>
        <p:nvPr/>
      </p:nvGrpSpPr>
      <p:grpSpPr>
        <a:xfrm>
          <a:off x="0" y="0"/>
          <a:ext cx="0" cy="0"/>
          <a:chOff x="0" y="0"/>
          <a:chExt cx="0" cy="0"/>
        </a:xfrm>
      </p:grpSpPr>
      <p:sp>
        <p:nvSpPr>
          <p:cNvPr id="2" name="Tytuł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pl-PL" smtClean="0"/>
              <a:t>Kliknij, aby edytować styl</a:t>
            </a:r>
            <a:endParaRPr kumimoji="0" lang="en-US"/>
          </a:p>
        </p:txBody>
      </p:sp>
      <p:sp>
        <p:nvSpPr>
          <p:cNvPr id="3" name="Symbol zastępczy obrazu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pl-PL" smtClean="0"/>
              <a:t>Kliknij ikonę, aby dodać obraz</a:t>
            </a:r>
            <a:endParaRPr kumimoji="0" lang="en-US" dirty="0"/>
          </a:p>
        </p:txBody>
      </p:sp>
      <p:sp>
        <p:nvSpPr>
          <p:cNvPr id="4" name="Symbol zastępczy tekstu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pl-PL" smtClean="0"/>
              <a:t>Kliknij, aby edytować style wzorca tekstu</a:t>
            </a:r>
          </a:p>
        </p:txBody>
      </p:sp>
      <p:sp>
        <p:nvSpPr>
          <p:cNvPr id="5" name="Symbol zastępczy daty 4"/>
          <p:cNvSpPr>
            <a:spLocks noGrp="1"/>
          </p:cNvSpPr>
          <p:nvPr>
            <p:ph type="dt" sz="half" idx="10"/>
          </p:nvPr>
        </p:nvSpPr>
        <p:spPr>
          <a:xfrm>
            <a:off x="164592" y="1170432"/>
            <a:ext cx="2523744" cy="201168"/>
          </a:xfrm>
        </p:spPr>
        <p:txBody>
          <a:bodyPr/>
          <a:lstStyle/>
          <a:p>
            <a:fld id="{66221E02-25CB-4963-84BC-0813985E7D90}" type="datetimeFigureOut">
              <a:rPr lang="pl-PL" smtClean="0"/>
              <a:pPr/>
              <a:t>05.05.2021</a:t>
            </a:fld>
            <a:endParaRPr lang="pl-PL"/>
          </a:p>
        </p:txBody>
      </p:sp>
      <p:sp>
        <p:nvSpPr>
          <p:cNvPr id="11" name="Prostokąt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Prostokąt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Symbol zastępczy stopki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pl-PL"/>
          </a:p>
        </p:txBody>
      </p:sp>
      <p:sp>
        <p:nvSpPr>
          <p:cNvPr id="7" name="Symbol zastępczy numeru slajdu 6"/>
          <p:cNvSpPr>
            <a:spLocks noGrp="1"/>
          </p:cNvSpPr>
          <p:nvPr>
            <p:ph type="sldNum" sz="quarter" idx="12"/>
          </p:nvPr>
        </p:nvSpPr>
        <p:spPr>
          <a:xfrm>
            <a:off x="8339328" y="1170432"/>
            <a:ext cx="733864" cy="201168"/>
          </a:xfrm>
        </p:spPr>
        <p:txBody>
          <a:bodyPr/>
          <a:lstStyle/>
          <a:p>
            <a:fld id="{589B7C76-EFF2-4CD8-A475-4750F11B4BC6}" type="slidenum">
              <a:rPr lang="pl-PL" smtClean="0"/>
              <a:pPr/>
              <a:t>‹#›</a:t>
            </a:fld>
            <a:endParaRPr lang="pl-PL"/>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Prostokąt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Prostokąt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Symbol zastępczy tytułu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pl-PL" smtClean="0"/>
              <a:t>Kliknij, aby edytować styl</a:t>
            </a:r>
            <a:endParaRPr kumimoji="0" lang="en-US"/>
          </a:p>
        </p:txBody>
      </p:sp>
      <p:sp>
        <p:nvSpPr>
          <p:cNvPr id="3" name="Symbol zastępczy tekstu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pl-PL" smtClean="0"/>
              <a:t>Kliknij, aby edytować style wzorca tekstu</a:t>
            </a:r>
          </a:p>
          <a:p>
            <a:pPr lvl="1" eaLnBrk="1" latinLnBrk="0" hangingPunct="1"/>
            <a:r>
              <a:rPr kumimoji="0" lang="pl-PL" smtClean="0"/>
              <a:t>Drugi poziom</a:t>
            </a:r>
          </a:p>
          <a:p>
            <a:pPr lvl="2" eaLnBrk="1" latinLnBrk="0" hangingPunct="1"/>
            <a:r>
              <a:rPr kumimoji="0" lang="pl-PL" smtClean="0"/>
              <a:t>Trzeci poziom</a:t>
            </a:r>
          </a:p>
          <a:p>
            <a:pPr lvl="3" eaLnBrk="1" latinLnBrk="0" hangingPunct="1"/>
            <a:r>
              <a:rPr kumimoji="0" lang="pl-PL" smtClean="0"/>
              <a:t>Czwarty poziom</a:t>
            </a:r>
          </a:p>
          <a:p>
            <a:pPr lvl="4" eaLnBrk="1" latinLnBrk="0" hangingPunct="1"/>
            <a:r>
              <a:rPr kumimoji="0" lang="pl-PL" smtClean="0"/>
              <a:t>Piąty poziom</a:t>
            </a:r>
            <a:endParaRPr kumimoji="0" lang="en-US"/>
          </a:p>
        </p:txBody>
      </p:sp>
      <p:sp>
        <p:nvSpPr>
          <p:cNvPr id="4" name="Symbol zastępczy daty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66221E02-25CB-4963-84BC-0813985E7D90}" type="datetimeFigureOut">
              <a:rPr lang="pl-PL" smtClean="0"/>
              <a:pPr/>
              <a:t>05.05.2021</a:t>
            </a:fld>
            <a:endParaRPr lang="pl-PL"/>
          </a:p>
        </p:txBody>
      </p:sp>
      <p:sp>
        <p:nvSpPr>
          <p:cNvPr id="5" name="Symbol zastępczy stopki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pl-PL"/>
          </a:p>
        </p:txBody>
      </p:sp>
      <p:sp>
        <p:nvSpPr>
          <p:cNvPr id="6" name="Symbol zastępczy numeru slajdu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589B7C76-EFF2-4CD8-A475-4750F11B4BC6}" type="slidenum">
              <a:rPr lang="pl-PL" smtClean="0"/>
              <a:pPr/>
              <a:t>‹#›</a:t>
            </a:fld>
            <a:endParaRPr lang="pl-PL"/>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pl.wikipedia.org/wiki/MPICH" TargetMode="External"/><Relationship Id="rId2" Type="http://schemas.openxmlformats.org/officeDocument/2006/relationships/hyperlink" Target="https://cpp0x.pl/dokumentacja/mpich/Pozostale/133" TargetMode="External"/><Relationship Id="rId1" Type="http://schemas.openxmlformats.org/officeDocument/2006/relationships/slideLayout" Target="../slideLayouts/slideLayout2.xml"/><Relationship Id="rId5" Type="http://schemas.openxmlformats.org/officeDocument/2006/relationships/hyperlink" Target="https://docs.microsoft.com/pl-pl/learn/modules/cmu-distributed-programming-introduction/" TargetMode="External"/><Relationship Id="rId4" Type="http://schemas.openxmlformats.org/officeDocument/2006/relationships/hyperlink" Target="https://pl.wikipedia.org/wiki/Message_Passing_Interfac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642910" y="214290"/>
            <a:ext cx="7772400" cy="1470025"/>
          </a:xfrm>
        </p:spPr>
        <p:txBody>
          <a:bodyPr>
            <a:normAutofit fontScale="90000"/>
          </a:bodyPr>
          <a:lstStyle/>
          <a:p>
            <a:r>
              <a:rPr lang="pl-PL" dirty="0" smtClean="0"/>
              <a:t>Programowanie rozproszone</a:t>
            </a:r>
            <a:br>
              <a:rPr lang="pl-PL" dirty="0" smtClean="0"/>
            </a:br>
            <a:r>
              <a:rPr lang="pl-PL" dirty="0" smtClean="0"/>
              <a:t>standard MPI i biblioteka MPICH</a:t>
            </a:r>
            <a:endParaRPr lang="pl-PL" dirty="0"/>
          </a:p>
        </p:txBody>
      </p:sp>
      <p:graphicFrame>
        <p:nvGraphicFramePr>
          <p:cNvPr id="4" name="Diagram 3"/>
          <p:cNvGraphicFramePr/>
          <p:nvPr/>
        </p:nvGraphicFramePr>
        <p:xfrm>
          <a:off x="685800" y="1828800"/>
          <a:ext cx="8077200" cy="1499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Obliczenia synchroniczne kontra asynchroniczne</a:t>
            </a:r>
            <a:endParaRPr lang="pl-PL" dirty="0"/>
          </a:p>
        </p:txBody>
      </p:sp>
      <p:sp>
        <p:nvSpPr>
          <p:cNvPr id="3" name="Symbol zastępczy zawartości 2"/>
          <p:cNvSpPr>
            <a:spLocks noGrp="1"/>
          </p:cNvSpPr>
          <p:nvPr>
            <p:ph idx="1"/>
          </p:nvPr>
        </p:nvSpPr>
        <p:spPr/>
        <p:txBody>
          <a:bodyPr>
            <a:normAutofit fontScale="47500" lnSpcReduction="20000"/>
          </a:bodyPr>
          <a:lstStyle/>
          <a:p>
            <a:pPr algn="ctr"/>
            <a:r>
              <a:rPr lang="pl-PL" b="1" dirty="0" smtClean="0"/>
              <a:t>Niezależnie od używanego modelu programowania programista może wybrać synchroniczny lub asynchroniczny typ obliczeń rozproszonych. To rozróżnienie odnosi się do obecności lub braku (globalnego) mechanizmu koordynacji, który synchronizuje operacje w zadaniach. </a:t>
            </a:r>
          </a:p>
          <a:p>
            <a:pPr algn="ctr">
              <a:buNone/>
            </a:pPr>
            <a:endParaRPr lang="pl-PL" b="1" dirty="0" smtClean="0"/>
          </a:p>
          <a:p>
            <a:pPr algn="ctr"/>
            <a:r>
              <a:rPr lang="pl-PL" b="1" dirty="0" smtClean="0"/>
              <a:t>Program rozproszony jest synchroniczny wtedy i tylko wtedy, gdy zadania składowe są wykonywane ze ścisłym naśladownictwem. Oznacza to, że jeżeli dla pewnej stałej (c≥1)(</a:t>
            </a:r>
            <a:r>
              <a:rPr lang="pl-PL" b="1" dirty="0" err="1" smtClean="0"/>
              <a:t>c≥1</a:t>
            </a:r>
            <a:r>
              <a:rPr lang="pl-PL" b="1" dirty="0" smtClean="0"/>
              <a:t>) zadanie wykonało (c+1)(</a:t>
            </a:r>
            <a:r>
              <a:rPr lang="pl-PL" b="1" dirty="0" err="1" smtClean="0"/>
              <a:t>c+1</a:t>
            </a:r>
            <a:r>
              <a:rPr lang="pl-PL" b="1" dirty="0" smtClean="0"/>
              <a:t>) kroków, to każde inne zadanie musi wykonać co najmniej </a:t>
            </a:r>
            <a:r>
              <a:rPr lang="pl-PL" b="1" dirty="0" err="1" smtClean="0"/>
              <a:t>c*c</a:t>
            </a:r>
            <a:r>
              <a:rPr lang="pl-PL" b="1" dirty="0" smtClean="0"/>
              <a:t> </a:t>
            </a:r>
            <a:r>
              <a:rPr lang="pl-PL" b="1" dirty="0" smtClean="0"/>
              <a:t>kroków. </a:t>
            </a:r>
            <a:r>
              <a:rPr lang="pl-PL" b="1" dirty="0" smtClean="0"/>
              <a:t>Następnie jeżeli którekolwiek zadanie wykona (c+2)(</a:t>
            </a:r>
            <a:r>
              <a:rPr lang="pl-PL" b="1" dirty="0" err="1" smtClean="0"/>
              <a:t>c+2</a:t>
            </a:r>
            <a:r>
              <a:rPr lang="pl-PL" b="1" dirty="0" smtClean="0"/>
              <a:t>) kroków, to każde inne zadanie musi wykonać (c+1)(</a:t>
            </a:r>
            <a:r>
              <a:rPr lang="pl-PL" b="1" dirty="0" err="1" smtClean="0"/>
              <a:t>c+1</a:t>
            </a:r>
            <a:r>
              <a:rPr lang="pl-PL" b="1" dirty="0" smtClean="0"/>
              <a:t>) kroków. </a:t>
            </a:r>
          </a:p>
          <a:p>
            <a:pPr algn="ctr">
              <a:buNone/>
            </a:pPr>
            <a:endParaRPr lang="pl-PL" b="1" dirty="0" smtClean="0"/>
          </a:p>
          <a:p>
            <a:pPr algn="ctr"/>
            <a:r>
              <a:rPr lang="pl-PL" b="1" dirty="0" smtClean="0"/>
              <a:t>To ograniczenie bez wątpienia wymaga mechanizmu koordynacji, za którego pomocą można synchronizować działania w zadaniach oraz wymuszać przewidziane dla nich czasy. Przeważnie taki mechanizm istotnie wpływa na wydajność. </a:t>
            </a:r>
          </a:p>
          <a:p>
            <a:pPr algn="ctr">
              <a:buNone/>
            </a:pPr>
            <a:endParaRPr lang="pl-PL" b="1" dirty="0" smtClean="0"/>
          </a:p>
          <a:p>
            <a:pPr algn="ctr"/>
            <a:r>
              <a:rPr lang="pl-PL" b="1" dirty="0" smtClean="0"/>
              <a:t>Zazwyczaj w programach synchronicznych zadania rozproszone muszą czekać we wstępnie ustalonych punktach na ukończenie niektórych obliczeń lub nadejście określonych danych</a:t>
            </a:r>
            <a:r>
              <a:rPr lang="pl-PL" b="1" baseline="30000" dirty="0" smtClean="0"/>
              <a:t>.</a:t>
            </a:r>
            <a:r>
              <a:rPr lang="pl-PL" b="1" dirty="0" smtClean="0"/>
              <a:t> Program niezsynchronizowany jest programem asynchronicznym. Programy asynchroniczne nie wymuszą czekania w określonych punktach na otrzymanie pewnych danych. Asynchroniczność obliczeniowa ma oczywiście mniejszy wpływ na wydajność, ale sugeruje konieczność oceny poprawności programu.</a:t>
            </a:r>
            <a:endParaRPr lang="pl-PL"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Rodzaje równoległości</a:t>
            </a:r>
            <a:endParaRPr lang="pl-PL" dirty="0"/>
          </a:p>
        </p:txBody>
      </p:sp>
      <p:sp>
        <p:nvSpPr>
          <p:cNvPr id="3" name="Symbol zastępczy zawartości 2"/>
          <p:cNvSpPr>
            <a:spLocks noGrp="1"/>
          </p:cNvSpPr>
          <p:nvPr>
            <p:ph idx="1"/>
          </p:nvPr>
        </p:nvSpPr>
        <p:spPr/>
        <p:txBody>
          <a:bodyPr>
            <a:normAutofit fontScale="77500" lnSpcReduction="20000"/>
          </a:bodyPr>
          <a:lstStyle/>
          <a:p>
            <a:r>
              <a:rPr lang="pl-PL" dirty="0" smtClean="0"/>
              <a:t>Zasadniczą </a:t>
            </a:r>
            <a:r>
              <a:rPr lang="pl-PL" dirty="0" smtClean="0"/>
              <a:t>kwestią przy tworzeniu programów rozproszonych jest wybór typu równoległości: danych lub grafów. Konstrukcja według modelu równoległości danych koncentruje się na rozproszonym charakterze danych i rozkłada je na wiele komputerów. </a:t>
            </a:r>
            <a:endParaRPr lang="pl-PL" dirty="0" smtClean="0"/>
          </a:p>
          <a:p>
            <a:r>
              <a:rPr lang="pl-PL" dirty="0" smtClean="0"/>
              <a:t>Obliczenia </a:t>
            </a:r>
            <a:r>
              <a:rPr lang="pl-PL" dirty="0" smtClean="0"/>
              <a:t>mogą pozostawać takie same we wszystkich węzłach i być stosowane do różnych danych. </a:t>
            </a:r>
            <a:endParaRPr lang="pl-PL" dirty="0" smtClean="0"/>
          </a:p>
          <a:p>
            <a:r>
              <a:rPr lang="pl-PL" dirty="0" smtClean="0"/>
              <a:t>Alternatywnie </a:t>
            </a:r>
            <a:r>
              <a:rPr lang="pl-PL" dirty="0" smtClean="0"/>
              <a:t>zadania na różnych maszynach mogą wykonywać różne operacje obliczeniowe. </a:t>
            </a:r>
            <a:endParaRPr lang="pl-PL" dirty="0" smtClean="0"/>
          </a:p>
          <a:p>
            <a:r>
              <a:rPr lang="pl-PL" dirty="0" smtClean="0"/>
              <a:t>Gdy </a:t>
            </a:r>
            <a:r>
              <a:rPr lang="pl-PL" dirty="0" smtClean="0"/>
              <a:t>zadania są takie same, to mówimy, że program rozproszony jest typu „jeden program, wiele danych” (SPMD</a:t>
            </a:r>
            <a:r>
              <a:rPr lang="pl-PL" dirty="0" smtClean="0"/>
              <a:t>).</a:t>
            </a:r>
          </a:p>
          <a:p>
            <a:r>
              <a:rPr lang="pl-PL" dirty="0" smtClean="0"/>
              <a:t> </a:t>
            </a:r>
            <a:r>
              <a:rPr lang="pl-PL" dirty="0" smtClean="0"/>
              <a:t>W przeciwnym razie program jest typu „wiele programów, wiele danych” (MPMD).</a:t>
            </a:r>
            <a:endParaRPr lang="pl-PL"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Rodzaje równoległości</a:t>
            </a:r>
            <a:endParaRPr lang="pl-PL" dirty="0"/>
          </a:p>
        </p:txBody>
      </p:sp>
      <p:pic>
        <p:nvPicPr>
          <p:cNvPr id="1026" name="Picture 2"/>
          <p:cNvPicPr>
            <a:picLocks noGrp="1" noChangeAspect="1" noChangeArrowheads="1"/>
          </p:cNvPicPr>
          <p:nvPr>
            <p:ph idx="1"/>
          </p:nvPr>
        </p:nvPicPr>
        <p:blipFill>
          <a:blip r:embed="rId2"/>
          <a:srcRect/>
          <a:stretch>
            <a:fillRect/>
          </a:stretch>
        </p:blipFill>
        <p:spPr bwMode="auto">
          <a:xfrm>
            <a:off x="0" y="1500174"/>
            <a:ext cx="4857392" cy="2357454"/>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051136" y="3929066"/>
            <a:ext cx="5092864" cy="28217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Skalowalność</a:t>
            </a:r>
            <a:endParaRPr lang="pl-PL" dirty="0"/>
          </a:p>
        </p:txBody>
      </p:sp>
      <p:sp>
        <p:nvSpPr>
          <p:cNvPr id="3" name="Symbol zastępczy zawartości 2"/>
          <p:cNvSpPr>
            <a:spLocks noGrp="1"/>
          </p:cNvSpPr>
          <p:nvPr>
            <p:ph idx="1"/>
          </p:nvPr>
        </p:nvSpPr>
        <p:spPr>
          <a:xfrm>
            <a:off x="428596" y="1571612"/>
            <a:ext cx="8229600" cy="1153743"/>
          </a:xfrm>
        </p:spPr>
        <p:txBody>
          <a:bodyPr>
            <a:normAutofit fontScale="40000" lnSpcReduction="20000"/>
          </a:bodyPr>
          <a:lstStyle/>
          <a:p>
            <a:r>
              <a:rPr lang="pl-PL" dirty="0" smtClean="0"/>
              <a:t>Program rozproszony jest uznawany za skalowalny, jeśli zachowuje skuteczność działania nawet po znacznym zwiększeniu ilości użytkowników, danych i zasobów. Aby uświadomić sobie zakres problemu, wystarczy skierować wzrok na wiele popularnych aplikacji i platform oferowanych obecnie milionom użytkowników jako usługi internetowe. W kontekście wymiaru danych mamy obecnie czasy przetwarzania dużych ilości danych (big data) i „erę tery” (zwrot wymyślony przez Intel).</a:t>
            </a:r>
            <a:endParaRPr lang="pl-PL" dirty="0"/>
          </a:p>
        </p:txBody>
      </p:sp>
      <p:pic>
        <p:nvPicPr>
          <p:cNvPr id="2050" name="Picture 2"/>
          <p:cNvPicPr>
            <a:picLocks noChangeAspect="1" noChangeArrowheads="1"/>
          </p:cNvPicPr>
          <p:nvPr/>
        </p:nvPicPr>
        <p:blipFill>
          <a:blip r:embed="rId2"/>
          <a:srcRect/>
          <a:stretch>
            <a:fillRect/>
          </a:stretch>
        </p:blipFill>
        <p:spPr bwMode="auto">
          <a:xfrm>
            <a:off x="857224" y="2643182"/>
            <a:ext cx="7500941" cy="350043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Komunikacja</a:t>
            </a:r>
            <a:endParaRPr lang="pl-PL" dirty="0"/>
          </a:p>
        </p:txBody>
      </p:sp>
      <p:sp>
        <p:nvSpPr>
          <p:cNvPr id="3" name="Symbol zastępczy zawartości 2"/>
          <p:cNvSpPr>
            <a:spLocks noGrp="1"/>
          </p:cNvSpPr>
          <p:nvPr>
            <p:ph idx="1"/>
          </p:nvPr>
        </p:nvSpPr>
        <p:spPr>
          <a:xfrm>
            <a:off x="457200" y="1775191"/>
            <a:ext cx="8229600" cy="1725247"/>
          </a:xfrm>
        </p:spPr>
        <p:txBody>
          <a:bodyPr>
            <a:normAutofit fontScale="40000" lnSpcReduction="20000"/>
          </a:bodyPr>
          <a:lstStyle/>
          <a:p>
            <a:r>
              <a:rPr lang="pl-PL" dirty="0" smtClean="0"/>
              <a:t>Nawet w rozproszonych systemach pamięci współdzielonej, takich jak DSM, komunikaty są przekazywane wewnętrznie między maszynami, chociaż w sposób całkowicie niewidoczny dla użytkowników. W związku z tym cała koordynacja sprowadza się do przesyłania </a:t>
            </a:r>
            <a:r>
              <a:rPr lang="pl-PL" dirty="0" smtClean="0"/>
              <a:t>komunikatów.</a:t>
            </a:r>
          </a:p>
          <a:p>
            <a:pPr>
              <a:buNone/>
            </a:pPr>
            <a:endParaRPr lang="pl-PL" dirty="0" smtClean="0"/>
          </a:p>
          <a:p>
            <a:r>
              <a:rPr lang="pl-PL" dirty="0" smtClean="0"/>
              <a:t>W rozdzielaniu pracy między komputery dąży się do tego, aby intensywnie komunikujące się jednostki były zgrupowane razem. Ta strategia łagodzi obciążenie sieci w chmurze, co poprawia szybkość jej działania. Często jednak trudno wdrożyć odpowiednie rozwiązanie. Na przykład w standardowej strategii przecinania na krawędziach wierzchołki grafu mają być dzielone na </a:t>
            </a:r>
            <a:r>
              <a:rPr lang="pl-PL" i="1" dirty="0" smtClean="0"/>
              <a:t>p</a:t>
            </a:r>
            <a:r>
              <a:rPr lang="pl-PL" dirty="0" smtClean="0"/>
              <a:t> jednakowo ważonych partycji przydzielanych do </a:t>
            </a:r>
            <a:r>
              <a:rPr lang="pl-PL" i="1" dirty="0" err="1" smtClean="0"/>
              <a:t>r</a:t>
            </a:r>
            <a:r>
              <a:rPr lang="pl-PL" dirty="0" smtClean="0"/>
              <a:t> procesorów, tak aby łączna waga krawędzi przechodzących przez partycje była zminimalizowana.</a:t>
            </a:r>
            <a:endParaRPr lang="pl-PL" dirty="0"/>
          </a:p>
        </p:txBody>
      </p:sp>
      <p:pic>
        <p:nvPicPr>
          <p:cNvPr id="3074" name="Picture 2"/>
          <p:cNvPicPr>
            <a:picLocks noChangeAspect="1" noChangeArrowheads="1"/>
          </p:cNvPicPr>
          <p:nvPr/>
        </p:nvPicPr>
        <p:blipFill>
          <a:blip r:embed="rId2"/>
          <a:srcRect/>
          <a:stretch>
            <a:fillRect/>
          </a:stretch>
        </p:blipFill>
        <p:spPr bwMode="auto">
          <a:xfrm>
            <a:off x="1357290" y="3429000"/>
            <a:ext cx="6338876" cy="304084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Heterogeniczność</a:t>
            </a:r>
            <a:endParaRPr lang="pl-PL" dirty="0"/>
          </a:p>
        </p:txBody>
      </p:sp>
      <p:sp>
        <p:nvSpPr>
          <p:cNvPr id="3" name="Symbol zastępczy zawartości 2"/>
          <p:cNvSpPr>
            <a:spLocks noGrp="1"/>
          </p:cNvSpPr>
          <p:nvPr>
            <p:ph idx="1"/>
          </p:nvPr>
        </p:nvSpPr>
        <p:spPr/>
        <p:txBody>
          <a:bodyPr>
            <a:normAutofit fontScale="47500" lnSpcReduction="20000"/>
          </a:bodyPr>
          <a:lstStyle/>
          <a:p>
            <a:r>
              <a:rPr lang="pl-PL" dirty="0" smtClean="0"/>
              <a:t>Centra danych w chmurze zawierają różne kolekcje składników, takich jak komputery, sieci, systemy operacyjne, bibliotek kodu źródłowego i kompilatory języków programowania. Zasadniczo jeżeli składniki centrum danych są zróżnicowane pod względem wersji i modeli, chmura jest nazywana heterogeniczną. W przeciwnym mówimy o chmurze homogenicznej. W praktyce homogeniczność zdarza się rzadko, z dwóch głównych </a:t>
            </a:r>
            <a:r>
              <a:rPr lang="pl-PL" dirty="0" smtClean="0"/>
              <a:t>powodów</a:t>
            </a:r>
          </a:p>
          <a:p>
            <a:endParaRPr lang="pl-PL" dirty="0" smtClean="0"/>
          </a:p>
          <a:p>
            <a:r>
              <a:rPr lang="pl-PL" dirty="0" smtClean="0"/>
              <a:t>Dostawcy infrastruktury chmurowej zwykle posiadają wiele generacji zasobów informatycznych, kupowanych w różnym czasie</a:t>
            </a:r>
            <a:r>
              <a:rPr lang="pl-PL" dirty="0" smtClean="0"/>
              <a:t>.</a:t>
            </a:r>
          </a:p>
          <a:p>
            <a:endParaRPr lang="pl-PL" dirty="0" smtClean="0"/>
          </a:p>
          <a:p>
            <a:r>
              <a:rPr lang="pl-PL" dirty="0" smtClean="0"/>
              <a:t>Coraz powszechniej stosują też w swoich ośrodkach technologie wirtualizacji w celu konsolidowania serwerów, poprawy wykorzystania systemów i uproszczenia administracji. Chmury publiczne są najczęściej </a:t>
            </a:r>
            <a:r>
              <a:rPr lang="pl-PL" dirty="0" err="1" smtClean="0"/>
              <a:t>zwirtualizowanymi</a:t>
            </a:r>
            <a:r>
              <a:rPr lang="pl-PL" dirty="0" smtClean="0"/>
              <a:t> centrami danych. Oczekuje się, że nawet w chmurach prywatnych środowiska </a:t>
            </a:r>
            <a:r>
              <a:rPr lang="pl-PL" dirty="0" err="1" smtClean="0"/>
              <a:t>zwirtualizowane</a:t>
            </a:r>
            <a:r>
              <a:rPr lang="pl-PL" dirty="0" smtClean="0"/>
              <a:t> wkrótce będą normą</a:t>
            </a:r>
            <a:r>
              <a:rPr lang="pl-PL" dirty="0" smtClean="0"/>
              <a:t>.</a:t>
            </a:r>
          </a:p>
          <a:p>
            <a:endParaRPr lang="pl-PL" dirty="0" smtClean="0"/>
          </a:p>
          <a:p>
            <a:r>
              <a:rPr lang="pl-PL" dirty="0" smtClean="0"/>
              <a:t>Heterogeniczność jest bezpośrednią konsekwencją wirtualizacji środowisk, a często powstaje wskutek umieszczenia maszyn wirtualnych (VM) na podobnych komputerach fizycznych</a:t>
            </a:r>
            <a:r>
              <a:rPr lang="pl-PL" dirty="0" smtClean="0"/>
              <a:t>.</a:t>
            </a:r>
          </a:p>
          <a:p>
            <a:pPr>
              <a:buNone/>
            </a:pPr>
            <a:endParaRPr lang="pl-PL" dirty="0" smtClean="0"/>
          </a:p>
          <a:p>
            <a:r>
              <a:rPr lang="pl-PL" dirty="0" smtClean="0"/>
              <a:t>Programy rozproszone muszą być zaprojektowane w taki sposób, aby maskowały heterogeniczność bazowego sprzętu, sieci, systemów operacyjnych i kompilatorów języków programowania. Pozorna homogeniczność umożliwia zadaniom rozproszonym wzajemną komunikację.</a:t>
            </a:r>
            <a:endParaRPr lang="pl-PL"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Synchronizacja</a:t>
            </a:r>
            <a:endParaRPr lang="pl-PL" dirty="0"/>
          </a:p>
        </p:txBody>
      </p:sp>
      <p:sp>
        <p:nvSpPr>
          <p:cNvPr id="3" name="Symbol zastępczy zawartości 2"/>
          <p:cNvSpPr>
            <a:spLocks noGrp="1"/>
          </p:cNvSpPr>
          <p:nvPr>
            <p:ph idx="1"/>
          </p:nvPr>
        </p:nvSpPr>
        <p:spPr/>
        <p:txBody>
          <a:bodyPr>
            <a:normAutofit fontScale="62500" lnSpcReduction="20000"/>
          </a:bodyPr>
          <a:lstStyle/>
          <a:p>
            <a:r>
              <a:rPr lang="pl-PL" dirty="0" smtClean="0"/>
              <a:t>Aby zadania rozproszone mogły osiągnąć maksymalną wydajność, muszą mieć możliwość jednoczesnego wykonywania operacji na współdzielonych danych bez ryzyka uszkodzenia danych ani spowodowania ich niespójności</a:t>
            </a:r>
            <a:r>
              <a:rPr lang="pl-PL" dirty="0" smtClean="0"/>
              <a:t>.</a:t>
            </a:r>
          </a:p>
          <a:p>
            <a:pPr>
              <a:buNone/>
            </a:pPr>
            <a:endParaRPr lang="pl-PL" dirty="0" smtClean="0"/>
          </a:p>
          <a:p>
            <a:r>
              <a:rPr lang="pl-PL" dirty="0" smtClean="0"/>
              <a:t>Zgodnie z opisem w rozdziale o modelu programowania z pamięcią współdzieloną powszechnie używa się trzech metod synchronizacji: semaforów, blokad i barier. Skuteczne stosowanie tych metod ma kluczowe znaczenie przy tworzeniu programów rozproszonych</a:t>
            </a:r>
            <a:r>
              <a:rPr lang="pl-PL" dirty="0" smtClean="0"/>
              <a:t>.</a:t>
            </a:r>
          </a:p>
          <a:p>
            <a:endParaRPr lang="pl-PL" dirty="0" smtClean="0"/>
          </a:p>
          <a:p>
            <a:r>
              <a:rPr lang="pl-PL" dirty="0" smtClean="0"/>
              <a:t>Poza wzajemnym wykluczaniem mechanizmy synchronizacji muszą również zapewniać programom rozproszonym inne istotne funkcje. Przede wszystkim: jeśli jedno zadanie próbuje uzyskać dostęp do krytycznej sekcji, powinno ostatecznie odnieść sukces. Natomiast jeśli dwa zadania próbują jednocześnie uzyskać dostęp do krytycznej sekcji, tylko jednemu z nich może się udać.</a:t>
            </a:r>
            <a:endParaRPr lang="pl-PL"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Odporność na błędy</a:t>
            </a:r>
            <a:endParaRPr lang="pl-PL" dirty="0"/>
          </a:p>
        </p:txBody>
      </p:sp>
      <p:sp>
        <p:nvSpPr>
          <p:cNvPr id="3" name="Symbol zastępczy zawartości 2"/>
          <p:cNvSpPr>
            <a:spLocks noGrp="1"/>
          </p:cNvSpPr>
          <p:nvPr>
            <p:ph idx="1"/>
          </p:nvPr>
        </p:nvSpPr>
        <p:spPr>
          <a:xfrm>
            <a:off x="428596" y="1571612"/>
            <a:ext cx="8229600" cy="2143140"/>
          </a:xfrm>
        </p:spPr>
        <p:txBody>
          <a:bodyPr>
            <a:normAutofit fontScale="40000" lnSpcReduction="20000"/>
          </a:bodyPr>
          <a:lstStyle/>
          <a:p>
            <a:r>
              <a:rPr lang="pl-PL" dirty="0" smtClean="0"/>
              <a:t>Jedną z podstawowych cech odróżniających chmury i inne systemy rozproszone od systemów jednoprocesorowych jest koncepcja częściowych awarii. Dokładniej rzecz biorąc, jeśli jeden węzeł lub składnik ulegnie awarii w systemie rozproszonym, cały system może być w stanie kontynuować działanie. Z kolei awaria jednego składnika (np. pamięci RAM) w systemie jednoprocesorowym powoduje unieruchomienie całego systemu. </a:t>
            </a:r>
            <a:endParaRPr lang="pl-PL" dirty="0" smtClean="0"/>
          </a:p>
          <a:p>
            <a:r>
              <a:rPr lang="pl-PL" dirty="0" smtClean="0"/>
              <a:t>Najważniejszym </a:t>
            </a:r>
            <a:r>
              <a:rPr lang="pl-PL" dirty="0" smtClean="0"/>
              <a:t>celem w projektowaniu rozproszonych systemów/programów jest konstruowanie ich w taki sposób, aby były automatyczne odporne na częściowe błędy bez istotnego pogarszania sprawności działania. Kluczową techniką maskowania błędów w systemach rozproszonych jest stosowanie nadmiarowości sprzętowej, np. w postaci technologii </a:t>
            </a:r>
            <a:r>
              <a:rPr lang="pl-PL" dirty="0" smtClean="0"/>
              <a:t>RAID.</a:t>
            </a:r>
          </a:p>
          <a:p>
            <a:r>
              <a:rPr lang="pl-PL" dirty="0" smtClean="0"/>
              <a:t> </a:t>
            </a:r>
            <a:r>
              <a:rPr lang="pl-PL" dirty="0" smtClean="0"/>
              <a:t>Niestety, w większości przypadków programy rozproszone nie mogą polegać wyłącznie na bazowych technikach sprzętowej odporności na awarie konfigurowanych w systemach rozproszonych. Dlatego powszechnie stosuje się inne metody, takie jak nadmiarowość oprogramowania.</a:t>
            </a:r>
            <a:endParaRPr lang="pl-PL" dirty="0"/>
          </a:p>
        </p:txBody>
      </p:sp>
      <p:pic>
        <p:nvPicPr>
          <p:cNvPr id="4098" name="Picture 2"/>
          <p:cNvPicPr>
            <a:picLocks noChangeAspect="1" noChangeArrowheads="1"/>
          </p:cNvPicPr>
          <p:nvPr/>
        </p:nvPicPr>
        <p:blipFill>
          <a:blip r:embed="rId2"/>
          <a:srcRect/>
          <a:stretch>
            <a:fillRect/>
          </a:stretch>
        </p:blipFill>
        <p:spPr bwMode="auto">
          <a:xfrm>
            <a:off x="5072066" y="3786190"/>
            <a:ext cx="3954845" cy="235743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0" y="3786190"/>
            <a:ext cx="5073500" cy="236220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Planowanie</a:t>
            </a:r>
            <a:endParaRPr lang="pl-PL" dirty="0"/>
          </a:p>
        </p:txBody>
      </p:sp>
      <p:sp>
        <p:nvSpPr>
          <p:cNvPr id="3" name="Symbol zastępczy zawartości 2"/>
          <p:cNvSpPr>
            <a:spLocks noGrp="1"/>
          </p:cNvSpPr>
          <p:nvPr>
            <p:ph idx="1"/>
          </p:nvPr>
        </p:nvSpPr>
        <p:spPr/>
        <p:txBody>
          <a:bodyPr>
            <a:normAutofit fontScale="47500" lnSpcReduction="20000"/>
          </a:bodyPr>
          <a:lstStyle/>
          <a:p>
            <a:r>
              <a:rPr lang="pl-PL" dirty="0" smtClean="0"/>
              <a:t>Skuteczność programu rozproszonego zależy od tego, jak zaplanowano wykonywanie tworzących go zadań na rozproszonych komputerach. To planowanie zazwyczaj dzieli się na dwie główne klasy: planowania zadań i planowania grup zadań</a:t>
            </a:r>
            <a:r>
              <a:rPr lang="pl-PL" dirty="0" smtClean="0"/>
              <a:t>.</a:t>
            </a:r>
          </a:p>
          <a:p>
            <a:endParaRPr lang="pl-PL" dirty="0" smtClean="0"/>
          </a:p>
          <a:p>
            <a:r>
              <a:rPr lang="pl-PL" dirty="0" smtClean="0"/>
              <a:t>Wielu użytkowników może wysyłać równocześnie wiele grup zadań do wykonania w </a:t>
            </a:r>
            <a:r>
              <a:rPr lang="pl-PL" dirty="0" err="1" smtClean="0"/>
              <a:t>klastrze</a:t>
            </a:r>
            <a:r>
              <a:rPr lang="pl-PL" dirty="0" smtClean="0"/>
              <a:t>, a narzędzia planowania grup zadań określają, która grupa ma być wykonywana w następnej kolejności. Na przykład platforma </a:t>
            </a:r>
            <a:r>
              <a:rPr lang="pl-PL" dirty="0" err="1" smtClean="0"/>
              <a:t>Hadoop</a:t>
            </a:r>
            <a:r>
              <a:rPr lang="pl-PL" dirty="0" smtClean="0"/>
              <a:t> </a:t>
            </a:r>
            <a:r>
              <a:rPr lang="pl-PL" dirty="0" err="1" smtClean="0"/>
              <a:t>MapReduce</a:t>
            </a:r>
            <a:r>
              <a:rPr lang="pl-PL" dirty="0" smtClean="0"/>
              <a:t> używa narzędzia planowania grup zadań typu First-In, First-Out (FIFO</a:t>
            </a:r>
            <a:r>
              <a:rPr lang="pl-PL" dirty="0" smtClean="0"/>
              <a:t>).</a:t>
            </a:r>
          </a:p>
          <a:p>
            <a:endParaRPr lang="pl-PL" dirty="0" smtClean="0"/>
          </a:p>
          <a:p>
            <a:r>
              <a:rPr lang="pl-PL" dirty="0" smtClean="0"/>
              <a:t>Aby uniknąć znacznego pogorszenia wydajności, narzędzia planowania zadań muszą uwzględniać heterogeniczność bazowego systemu chmurowego. Podobne zadania, na przykład należące do tej samej grupy zadań, można zaplanować w chmurze heterogenicznej w węzłach o różnej szybkości. To mogłoby jednak spowodować nierównomierność obciążeń i ograniczyć tempo wykonywania zadań w grupie do poziomu najwolniejszego zadania. Eliminowaniu takich problemów służą strategie takie jak wykonywane spekulatywne stosowane na platformie </a:t>
            </a:r>
            <a:r>
              <a:rPr lang="pl-PL" dirty="0" err="1" smtClean="0"/>
              <a:t>MapReduce</a:t>
            </a:r>
            <a:r>
              <a:rPr lang="pl-PL" dirty="0" smtClean="0"/>
              <a:t> </a:t>
            </a:r>
            <a:r>
              <a:rPr lang="pl-PL" dirty="0" err="1" smtClean="0"/>
              <a:t>Hadoop</a:t>
            </a:r>
            <a:r>
              <a:rPr lang="pl-PL" dirty="0" smtClean="0"/>
              <a:t>.</a:t>
            </a:r>
          </a:p>
          <a:p>
            <a:endParaRPr lang="pl-PL" dirty="0" smtClean="0"/>
          </a:p>
          <a:p>
            <a:r>
              <a:rPr lang="pl-PL" dirty="0" smtClean="0"/>
              <a:t>Dodatkowo narzędzia planowania zadań muszą wspomagać maksymalizację wykorzystania możliwości systemu i zwiększać równoległość zadań</a:t>
            </a:r>
            <a:r>
              <a:rPr lang="pl-PL" dirty="0" smtClean="0"/>
              <a:t>.</a:t>
            </a:r>
          </a:p>
          <a:p>
            <a:pPr>
              <a:buNone/>
            </a:pPr>
            <a:endParaRPr lang="pl-PL" dirty="0" smtClean="0"/>
          </a:p>
          <a:p>
            <a:r>
              <a:rPr lang="pl-PL" dirty="0" smtClean="0"/>
              <a:t>Innym poważnym wyzwaniem przy planowania zadań i grup zadań jest osiąganie tzw. celów poziomu świadczenia usług (SLO), które odzwierciedlają oczekiwania wydajnościowe użytkowników końcowych.</a:t>
            </a:r>
            <a:endParaRPr lang="pl-PL"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Standard MPI</a:t>
            </a:r>
            <a:endParaRPr lang="pl-PL" dirty="0"/>
          </a:p>
        </p:txBody>
      </p:sp>
      <p:sp>
        <p:nvSpPr>
          <p:cNvPr id="3" name="Symbol zastępczy zawartości 2"/>
          <p:cNvSpPr>
            <a:spLocks noGrp="1"/>
          </p:cNvSpPr>
          <p:nvPr>
            <p:ph idx="1"/>
          </p:nvPr>
        </p:nvSpPr>
        <p:spPr/>
        <p:txBody>
          <a:bodyPr>
            <a:normAutofit fontScale="70000" lnSpcReduction="20000"/>
          </a:bodyPr>
          <a:lstStyle/>
          <a:p>
            <a:r>
              <a:rPr lang="pl-PL" b="1" dirty="0" err="1" smtClean="0"/>
              <a:t>Message</a:t>
            </a:r>
            <a:r>
              <a:rPr lang="pl-PL" b="1" dirty="0" smtClean="0"/>
              <a:t> </a:t>
            </a:r>
            <a:r>
              <a:rPr lang="pl-PL" b="1" dirty="0" err="1" smtClean="0"/>
              <a:t>Passing</a:t>
            </a:r>
            <a:r>
              <a:rPr lang="pl-PL" b="1" dirty="0" smtClean="0"/>
              <a:t> </a:t>
            </a:r>
            <a:r>
              <a:rPr lang="pl-PL" b="1" dirty="0" err="1" smtClean="0"/>
              <a:t>Interface</a:t>
            </a:r>
            <a:r>
              <a:rPr lang="pl-PL" dirty="0" smtClean="0"/>
              <a:t> (</a:t>
            </a:r>
            <a:r>
              <a:rPr lang="pl-PL" b="1" dirty="0" smtClean="0"/>
              <a:t>MPI</a:t>
            </a:r>
            <a:r>
              <a:rPr lang="pl-PL" dirty="0" smtClean="0"/>
              <a:t>, z ang., interfejs transmisji wiadomości) – protokół komunikacyjny będący standardem przesyłania komunikatów pomiędzy procesami programów równoległych działających na jednym lub więcej komputerach. Interfejs ten wraz z protokołem oraz semantyką specyfikuje, jak jego elementy winny się zachowywać w dowolnej implementacji. Celami MPI są wysoka jakość, skalowalność oraz przenośność. MPI jest dominującym modelem wykorzystywanym obecnie w </a:t>
            </a:r>
            <a:r>
              <a:rPr lang="pl-PL" dirty="0" err="1" smtClean="0"/>
              <a:t>klastrach</a:t>
            </a:r>
            <a:r>
              <a:rPr lang="pl-PL" dirty="0" smtClean="0"/>
              <a:t> komputerów oraz superkomputerach. Pierwsza wersja standardu ukazała się w maju 1994 r. Standard MPI implementowany jest najczęściej w postaci bibliotek, z których można korzystać w programach tworzonych w różnych językach programowania, np. C, C++, Ada, Fortran.</a:t>
            </a:r>
            <a:endParaRPr lang="pl-PL"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Programowanie rozproszone</a:t>
            </a:r>
            <a:endParaRPr lang="pl-PL" dirty="0"/>
          </a:p>
        </p:txBody>
      </p:sp>
      <p:sp>
        <p:nvSpPr>
          <p:cNvPr id="3" name="Symbol zastępczy zawartości 2"/>
          <p:cNvSpPr>
            <a:spLocks noGrp="1"/>
          </p:cNvSpPr>
          <p:nvPr>
            <p:ph idx="1"/>
          </p:nvPr>
        </p:nvSpPr>
        <p:spPr/>
        <p:txBody>
          <a:bodyPr/>
          <a:lstStyle/>
          <a:p>
            <a:pPr algn="ctr"/>
            <a:r>
              <a:rPr lang="pl-PL" b="1" dirty="0" smtClean="0"/>
              <a:t>Programowanie rozproszone w ogólności polega na usprawnieniu wykonywania obliczeń dla skrócenia czasu wykonania zadań obliczeniowych poprzez synchronizację i podział pracy na wiele maszyn , często odległych od siebie geograficznie, co umożliwia nie tylko szybszą pracę, lecz poszerza możliwości dostępu do wyników. </a:t>
            </a:r>
            <a:endParaRPr lang="pl-PL"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Standard MPI</a:t>
            </a:r>
            <a:endParaRPr lang="pl-PL" dirty="0"/>
          </a:p>
        </p:txBody>
      </p:sp>
      <p:sp>
        <p:nvSpPr>
          <p:cNvPr id="3" name="Symbol zastępczy zawartości 2"/>
          <p:cNvSpPr>
            <a:spLocks noGrp="1"/>
          </p:cNvSpPr>
          <p:nvPr>
            <p:ph idx="1"/>
          </p:nvPr>
        </p:nvSpPr>
        <p:spPr/>
        <p:txBody>
          <a:bodyPr>
            <a:normAutofit fontScale="62500" lnSpcReduction="20000"/>
          </a:bodyPr>
          <a:lstStyle/>
          <a:p>
            <a:r>
              <a:rPr lang="pl-PL" dirty="0" smtClean="0"/>
              <a:t>MPI nie został usankcjonowany przez żaden z głównych standardów; mimo tego został de facto standardem komunikacyjnym pomiędzy procesami w programowaniu równoległym korzystającym z rozproszonego systemu pamięci. Główny model MPI-1 nie wspiera koncepcji współdzielonej pamięci, MPI-2 wspiera (w sposób ograniczony) rozproszony system pamięci dzielonej. Mimo tego programy MPI są bardzo często uruchamiane na komputerach o współdzielonej pamięci. Projektowanie programów zgodnie z modelem MPI posiada zalety architektur NUMA</a:t>
            </a:r>
            <a:r>
              <a:rPr lang="pl-PL" dirty="0" smtClean="0"/>
              <a:t>.</a:t>
            </a:r>
          </a:p>
          <a:p>
            <a:pPr>
              <a:buNone/>
            </a:pPr>
            <a:endParaRPr lang="pl-PL" dirty="0" smtClean="0"/>
          </a:p>
          <a:p>
            <a:r>
              <a:rPr lang="pl-PL" dirty="0" smtClean="0"/>
              <a:t>Mimo iż MPI należy do piątej (lub wyższych) warstw w modelu OSI, jego implementacje mogą pokrywać większość warstw modelu z gniazdem oraz TCP użytym jako warstwa transportowa. Większość implementacji MPI składa się ze specyficznego zestawu operacji, mogących zostać wywoływanymi z poziomu języków programowania</a:t>
            </a:r>
            <a:r>
              <a:rPr lang="pl-PL" dirty="0" smtClean="0"/>
              <a:t>.</a:t>
            </a:r>
          </a:p>
          <a:p>
            <a:pPr>
              <a:buNone/>
            </a:pPr>
            <a:endParaRPr lang="pl-PL" dirty="0" smtClean="0"/>
          </a:p>
          <a:p>
            <a:endParaRPr lang="pl-PL"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Standard MPI</a:t>
            </a:r>
            <a:endParaRPr lang="pl-PL" dirty="0"/>
          </a:p>
        </p:txBody>
      </p:sp>
      <p:sp>
        <p:nvSpPr>
          <p:cNvPr id="3" name="Symbol zastępczy zawartości 2"/>
          <p:cNvSpPr>
            <a:spLocks noGrp="1"/>
          </p:cNvSpPr>
          <p:nvPr>
            <p:ph idx="1"/>
          </p:nvPr>
        </p:nvSpPr>
        <p:spPr/>
        <p:txBody>
          <a:bodyPr>
            <a:normAutofit fontScale="62500" lnSpcReduction="20000"/>
          </a:bodyPr>
          <a:lstStyle/>
          <a:p>
            <a:r>
              <a:rPr lang="pl-PL" dirty="0" smtClean="0"/>
              <a:t>Zaletami MPI nad starszymi bibliotekami przekazywania wiadomości są przenośność oraz prędkość. Przenośność, ponieważ MPI został zaimplementowany dla każdej architektury opartej na rozproszonej pamięci. Prędkość, ponieważ każda implementacja jest zoptymalizowana pod sprzęt, na którym działa. Standard udostępnia zbiór precyzyjnie zdefiniowanych metod, które mogą być efektywnie zaimplementowane. Stał się on punktem wyjściowym do stworzenia praktycznego, przenośnego, elastycznego i efektywnego narzędzia do przesyłania komunikatów (ang. </a:t>
            </a:r>
            <a:r>
              <a:rPr lang="pl-PL" i="1" dirty="0" err="1" smtClean="0"/>
              <a:t>message</a:t>
            </a:r>
            <a:r>
              <a:rPr lang="pl-PL" i="1" dirty="0" smtClean="0"/>
              <a:t> </a:t>
            </a:r>
            <a:r>
              <a:rPr lang="pl-PL" i="1" dirty="0" err="1" smtClean="0"/>
              <a:t>passing</a:t>
            </a:r>
            <a:r>
              <a:rPr lang="pl-PL" dirty="0" smtClean="0"/>
              <a:t>). Standard MPI pozwala na jego zastosowanie zarówno w komputerach równoległych, jak i heterogenicznych sieciach stacji roboczych</a:t>
            </a:r>
            <a:r>
              <a:rPr lang="pl-PL" dirty="0" smtClean="0"/>
              <a:t>.</a:t>
            </a:r>
          </a:p>
          <a:p>
            <a:pPr>
              <a:buNone/>
            </a:pPr>
            <a:endParaRPr lang="pl-PL" dirty="0" smtClean="0"/>
          </a:p>
          <a:p>
            <a:r>
              <a:rPr lang="pl-PL" dirty="0" smtClean="0"/>
              <a:t>Standard nie zabrania, aby poszczególne procesy były wielowątkowe. Nie są też udostępnione mechanizmy związane z rozłożeniem obciążenia pomiędzy poszczególne procesy, z architekturą rozkładu procesorów, z dynamicznym tworzeniem i usuwaniem procesów. Procesy są identyfikowane poprzez ich numer w grupie w zakresie 0 .. </a:t>
            </a:r>
            <a:r>
              <a:rPr lang="pl-PL" dirty="0" err="1" smtClean="0"/>
              <a:t>groupsize</a:t>
            </a:r>
            <a:r>
              <a:rPr lang="pl-PL" dirty="0" smtClean="0"/>
              <a:t> – 1.</a:t>
            </a:r>
          </a:p>
          <a:p>
            <a:endParaRPr lang="pl-PL"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Cechy MPI</a:t>
            </a:r>
            <a:endParaRPr lang="pl-PL" dirty="0"/>
          </a:p>
        </p:txBody>
      </p:sp>
      <p:sp>
        <p:nvSpPr>
          <p:cNvPr id="3" name="Symbol zastępczy zawartości 2"/>
          <p:cNvSpPr>
            <a:spLocks noGrp="1"/>
          </p:cNvSpPr>
          <p:nvPr>
            <p:ph idx="1"/>
          </p:nvPr>
        </p:nvSpPr>
        <p:spPr/>
        <p:txBody>
          <a:bodyPr>
            <a:normAutofit fontScale="62500" lnSpcReduction="20000"/>
          </a:bodyPr>
          <a:lstStyle/>
          <a:p>
            <a:r>
              <a:rPr lang="pl-PL" dirty="0" smtClean="0"/>
              <a:t>umożliwia efektywną komunikację bez obciążania procesora operacjami kopiowania pamięci</a:t>
            </a:r>
            <a:r>
              <a:rPr lang="pl-PL" dirty="0" smtClean="0"/>
              <a:t>,</a:t>
            </a:r>
          </a:p>
          <a:p>
            <a:pPr>
              <a:buNone/>
            </a:pPr>
            <a:endParaRPr lang="pl-PL" dirty="0" smtClean="0"/>
          </a:p>
          <a:p>
            <a:r>
              <a:rPr lang="pl-PL" dirty="0" smtClean="0"/>
              <a:t>udostępnia funkcje dla języków C/C++, Fortran oraz Ada</a:t>
            </a:r>
            <a:r>
              <a:rPr lang="pl-PL" dirty="0" smtClean="0"/>
              <a:t>,</a:t>
            </a:r>
          </a:p>
          <a:p>
            <a:pPr>
              <a:buNone/>
            </a:pPr>
            <a:endParaRPr lang="pl-PL" dirty="0" smtClean="0"/>
          </a:p>
          <a:p>
            <a:r>
              <a:rPr lang="pl-PL" dirty="0" smtClean="0"/>
              <a:t>specyfikacja udostępnia hermetyczny interfejs programistyczny, co pozwala na skupienie się na samej komunikacji, bez wnikania w szczegóły implementacji biblioteki i obsługi błędów</a:t>
            </a:r>
            <a:r>
              <a:rPr lang="pl-PL" dirty="0" smtClean="0"/>
              <a:t>,</a:t>
            </a:r>
          </a:p>
          <a:p>
            <a:pPr>
              <a:buNone/>
            </a:pPr>
            <a:endParaRPr lang="pl-PL" dirty="0" smtClean="0"/>
          </a:p>
          <a:p>
            <a:r>
              <a:rPr lang="pl-PL" dirty="0" smtClean="0"/>
              <a:t>definiowany interfejs zbliżony do standardów takich jak: PVM, NX czy Express</a:t>
            </a:r>
            <a:r>
              <a:rPr lang="pl-PL" dirty="0" smtClean="0"/>
              <a:t>,</a:t>
            </a:r>
          </a:p>
          <a:p>
            <a:pPr>
              <a:buNone/>
            </a:pPr>
            <a:endParaRPr lang="pl-PL" dirty="0" smtClean="0"/>
          </a:p>
          <a:p>
            <a:r>
              <a:rPr lang="pl-PL" dirty="0" smtClean="0"/>
              <a:t>udostępnia mechanizmy komunikacji punkt – </a:t>
            </a:r>
            <a:r>
              <a:rPr lang="pl-PL" dirty="0" err="1" smtClean="0"/>
              <a:t>punkt</a:t>
            </a:r>
            <a:r>
              <a:rPr lang="pl-PL" dirty="0" smtClean="0"/>
              <a:t> oraz grupowej</a:t>
            </a:r>
            <a:r>
              <a:rPr lang="pl-PL" dirty="0" smtClean="0"/>
              <a:t>,</a:t>
            </a:r>
          </a:p>
          <a:p>
            <a:pPr>
              <a:buNone/>
            </a:pPr>
            <a:endParaRPr lang="pl-PL" dirty="0" smtClean="0"/>
          </a:p>
          <a:p>
            <a:r>
              <a:rPr lang="pl-PL" dirty="0" smtClean="0"/>
              <a:t>może być używany na wielu platformach, tak równoległych jak i skalarnych, bez większych zmian w sposobie działania.</a:t>
            </a:r>
          </a:p>
          <a:p>
            <a:pPr>
              <a:buNone/>
            </a:pPr>
            <a:r>
              <a:rPr lang="pl-PL" dirty="0" smtClean="0"/>
              <a:t/>
            </a:r>
            <a:br>
              <a:rPr lang="pl-PL" dirty="0" smtClean="0"/>
            </a:br>
            <a:endParaRPr lang="pl-PL"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Zalety MPI</a:t>
            </a:r>
            <a:endParaRPr lang="pl-PL" dirty="0"/>
          </a:p>
        </p:txBody>
      </p:sp>
      <p:sp>
        <p:nvSpPr>
          <p:cNvPr id="3" name="Symbol zastępczy zawartości 2"/>
          <p:cNvSpPr>
            <a:spLocks noGrp="1"/>
          </p:cNvSpPr>
          <p:nvPr>
            <p:ph idx="1"/>
          </p:nvPr>
        </p:nvSpPr>
        <p:spPr/>
        <p:txBody>
          <a:bodyPr/>
          <a:lstStyle/>
          <a:p>
            <a:r>
              <a:rPr lang="pl-PL" dirty="0" smtClean="0"/>
              <a:t>dobra efektywność w systemach wieloprocesorowych,</a:t>
            </a:r>
          </a:p>
          <a:p>
            <a:r>
              <a:rPr lang="pl-PL" dirty="0" smtClean="0"/>
              <a:t>dobra dokumentacja,</a:t>
            </a:r>
          </a:p>
          <a:p>
            <a:r>
              <a:rPr lang="pl-PL" dirty="0" smtClean="0"/>
              <a:t>bogata biblioteka funkcji,</a:t>
            </a:r>
          </a:p>
          <a:p>
            <a:r>
              <a:rPr lang="pl-PL" dirty="0" smtClean="0"/>
              <a:t>posiada status public </a:t>
            </a:r>
            <a:r>
              <a:rPr lang="pl-PL" dirty="0" err="1" smtClean="0"/>
              <a:t>domain</a:t>
            </a:r>
            <a:r>
              <a:rPr lang="pl-PL" dirty="0" smtClean="0"/>
              <a:t>,</a:t>
            </a:r>
          </a:p>
          <a:p>
            <a:r>
              <a:rPr lang="pl-PL" dirty="0" smtClean="0"/>
              <a:t>przyjął się jako standard</a:t>
            </a:r>
          </a:p>
          <a:p>
            <a:endParaRPr lang="pl-PL"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Wady MPI</a:t>
            </a:r>
            <a:endParaRPr lang="pl-PL" dirty="0"/>
          </a:p>
        </p:txBody>
      </p:sp>
      <p:sp>
        <p:nvSpPr>
          <p:cNvPr id="3" name="Symbol zastępczy zawartości 2"/>
          <p:cNvSpPr>
            <a:spLocks noGrp="1"/>
          </p:cNvSpPr>
          <p:nvPr>
            <p:ph idx="1"/>
          </p:nvPr>
        </p:nvSpPr>
        <p:spPr/>
        <p:txBody>
          <a:bodyPr>
            <a:normAutofit lnSpcReduction="10000"/>
          </a:bodyPr>
          <a:lstStyle/>
          <a:p>
            <a:r>
              <a:rPr lang="pl-PL" dirty="0" smtClean="0"/>
              <a:t>statyczna konfiguracja jednostek przetwarzających,</a:t>
            </a:r>
          </a:p>
          <a:p>
            <a:r>
              <a:rPr lang="pl-PL" dirty="0" smtClean="0"/>
              <a:t>statyczna struktura procesów w trakcie realizacji programu (dotyczy to implementacji opartych na MPI-1). Wersja MPI-2 (wspierana </a:t>
            </a:r>
            <a:r>
              <a:rPr lang="pl-PL" dirty="0" err="1" smtClean="0"/>
              <a:t>np</a:t>
            </a:r>
            <a:r>
              <a:rPr lang="pl-PL" dirty="0" smtClean="0"/>
              <a:t> przez LAM 7.0.4) umożliwia dynamiczne zarządzanie strukturą procesów biorących udział w obliczeniach – </a:t>
            </a:r>
            <a:r>
              <a:rPr lang="pl-PL" dirty="0" err="1" smtClean="0"/>
              <a:t>MPI_Spawn</a:t>
            </a:r>
            <a:r>
              <a:rPr lang="pl-PL" dirty="0" smtClean="0"/>
              <a:t>(),</a:t>
            </a:r>
          </a:p>
          <a:p>
            <a:r>
              <a:rPr lang="pl-PL" dirty="0" smtClean="0"/>
              <a:t>brak wielowątkowości.</a:t>
            </a:r>
          </a:p>
          <a:p>
            <a:endParaRPr lang="pl-PL"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Funkcje MPI</a:t>
            </a:r>
            <a:endParaRPr lang="pl-PL" dirty="0"/>
          </a:p>
        </p:txBody>
      </p:sp>
      <p:sp>
        <p:nvSpPr>
          <p:cNvPr id="3" name="Symbol zastępczy zawartości 2"/>
          <p:cNvSpPr>
            <a:spLocks noGrp="1"/>
          </p:cNvSpPr>
          <p:nvPr>
            <p:ph idx="1"/>
          </p:nvPr>
        </p:nvSpPr>
        <p:spPr>
          <a:xfrm>
            <a:off x="0" y="1500175"/>
            <a:ext cx="9144000" cy="5357826"/>
          </a:xfrm>
        </p:spPr>
        <p:txBody>
          <a:bodyPr>
            <a:normAutofit fontScale="47500" lnSpcReduction="20000"/>
          </a:bodyPr>
          <a:lstStyle/>
          <a:p>
            <a:r>
              <a:rPr lang="pl-PL" dirty="0" smtClean="0"/>
              <a:t>Interfejs MPI ma na celu dostarczenie wirtualnej topologii, synchronizacji oraz zapewnienie komunikacji pomiędzy zestawem procesów (które zostały przypisane do węzłów/serwerów/instancji komputerów) w niezależny od języka sposób, przy podobnej do niego składni. Programy MPI zawsze współpracują z procesami, aczkolwiek programiści powszechnie odnoszą się do procesów jako procesorów. Zazwyczaj dla uzyskania maksymalnej wydajności, każdy CPU (lub rdzeń w wielordzeniowym procesorze) ma przypisany pojedynczy proces. Przypisanie to ma miejsce w czasie rzeczywistym przez agenta, który uruchamia program MPI (zazwyczaj nazywany </a:t>
            </a:r>
            <a:r>
              <a:rPr lang="pl-PL" dirty="0" err="1" smtClean="0"/>
              <a:t>mpirun</a:t>
            </a:r>
            <a:r>
              <a:rPr lang="pl-PL" dirty="0" smtClean="0"/>
              <a:t> lub </a:t>
            </a:r>
            <a:r>
              <a:rPr lang="pl-PL" dirty="0" err="1" smtClean="0"/>
              <a:t>mpiexec</a:t>
            </a:r>
            <a:r>
              <a:rPr lang="pl-PL" dirty="0" smtClean="0"/>
              <a:t>).</a:t>
            </a:r>
          </a:p>
          <a:p>
            <a:endParaRPr lang="pl-PL" dirty="0" smtClean="0"/>
          </a:p>
          <a:p>
            <a:r>
              <a:rPr lang="pl-PL" b="1" dirty="0" smtClean="0"/>
              <a:t>Komunikator - </a:t>
            </a:r>
            <a:r>
              <a:rPr lang="pl-PL" dirty="0" smtClean="0"/>
              <a:t>Komunikatory są obiektami łączącymi, tj. grupującymi procesy podczas sesji MPI. W obrębie każdego komunikatora każdy zawarty proces ma niezależny identyfikator, zaś same procesy organizowane są w uporządkowaną topologię</a:t>
            </a:r>
            <a:r>
              <a:rPr lang="pl-PL" dirty="0" smtClean="0"/>
              <a:t>.</a:t>
            </a:r>
          </a:p>
          <a:p>
            <a:r>
              <a:rPr lang="pl-PL" b="1" dirty="0" smtClean="0"/>
              <a:t>Punkt – </a:t>
            </a:r>
            <a:r>
              <a:rPr lang="pl-PL" b="1" dirty="0" err="1" smtClean="0"/>
              <a:t>punkt</a:t>
            </a:r>
            <a:r>
              <a:rPr lang="pl-PL" b="1" dirty="0" smtClean="0"/>
              <a:t> - </a:t>
            </a:r>
            <a:r>
              <a:rPr lang="pl-PL" dirty="0" smtClean="0"/>
              <a:t>Szereg ważnych funkcji w API MPI dotyczy komunikacji pomiędzy dwoma określonymi procesami</a:t>
            </a:r>
            <a:r>
              <a:rPr lang="pl-PL" dirty="0" smtClean="0"/>
              <a:t>.</a:t>
            </a:r>
          </a:p>
          <a:p>
            <a:r>
              <a:rPr lang="pl-PL" b="1" dirty="0" smtClean="0"/>
              <a:t>Funkcje </a:t>
            </a:r>
            <a:r>
              <a:rPr lang="pl-PL" b="1" dirty="0" smtClean="0"/>
              <a:t>zbiorowe - f</a:t>
            </a:r>
            <a:r>
              <a:rPr lang="pl-PL" dirty="0" smtClean="0"/>
              <a:t>unkcje </a:t>
            </a:r>
            <a:r>
              <a:rPr lang="pl-PL" dirty="0" smtClean="0"/>
              <a:t>zbiorowe w API MPI dotyczą komunikacji pomiędzy wszystkimi procesami w grupie procesów</a:t>
            </a:r>
            <a:r>
              <a:rPr lang="pl-PL" dirty="0" smtClean="0"/>
              <a:t>.</a:t>
            </a:r>
          </a:p>
          <a:p>
            <a:r>
              <a:rPr lang="pl-PL" b="1" dirty="0" smtClean="0"/>
              <a:t>Typy </a:t>
            </a:r>
            <a:r>
              <a:rPr lang="pl-PL" b="1" dirty="0" smtClean="0"/>
              <a:t>danych - </a:t>
            </a:r>
            <a:r>
              <a:rPr lang="pl-PL" dirty="0" smtClean="0"/>
              <a:t>Wiele funkcji MPI wymaga, określenia typu danych, jaki jest przesyłany pomiędzy procesorami</a:t>
            </a:r>
            <a:r>
              <a:rPr lang="pl-PL" dirty="0" smtClean="0"/>
              <a:t>.</a:t>
            </a:r>
          </a:p>
          <a:p>
            <a:r>
              <a:rPr lang="pl-PL" b="1" dirty="0" smtClean="0"/>
              <a:t>Komunikacja jednostronna (MPI-2</a:t>
            </a:r>
            <a:r>
              <a:rPr lang="pl-PL" b="1" dirty="0" smtClean="0"/>
              <a:t>) - </a:t>
            </a:r>
            <a:r>
              <a:rPr lang="pl-PL" dirty="0" err="1" smtClean="0"/>
              <a:t>MPI-2</a:t>
            </a:r>
            <a:r>
              <a:rPr lang="pl-PL" dirty="0" smtClean="0"/>
              <a:t> definiuje trzy operacje jednostronnej komunikacji: </a:t>
            </a:r>
            <a:r>
              <a:rPr lang="pl-PL" dirty="0" err="1" smtClean="0"/>
              <a:t>Put</a:t>
            </a:r>
            <a:r>
              <a:rPr lang="pl-PL" dirty="0" smtClean="0"/>
              <a:t>, Get i </a:t>
            </a:r>
            <a:r>
              <a:rPr lang="pl-PL" dirty="0" err="1" smtClean="0"/>
              <a:t>Accumulate</a:t>
            </a:r>
            <a:r>
              <a:rPr lang="pl-PL" dirty="0" smtClean="0"/>
              <a:t>, które to umożliwiają zapis do zdalnej pamięci, odczyt z niej oraz zmniejszają liczbę operacji pamięci dla wielu zadań</a:t>
            </a:r>
            <a:r>
              <a:rPr lang="pl-PL" dirty="0" smtClean="0"/>
              <a:t>.</a:t>
            </a:r>
          </a:p>
          <a:p>
            <a:r>
              <a:rPr lang="pl-PL" b="1" dirty="0" smtClean="0"/>
              <a:t>Dynamiczne zarządzanie procesami (MPI-2</a:t>
            </a:r>
            <a:r>
              <a:rPr lang="pl-PL" b="1" dirty="0" smtClean="0"/>
              <a:t>) - </a:t>
            </a:r>
            <a:r>
              <a:rPr lang="pl-PL" dirty="0" smtClean="0"/>
              <a:t>Kluczowym aspektem dynamicznego zarządzania procesami w MPI-2 jest zdolność procesów do tworzenia nowych procesów bądź ustanowienia komunikacji z procesami, które rozpoczęły się oddzielnie. Specyfikacja MPI-2 opisuje trzy główne interfejsy, przez które procesy mogą ustanawiać dynamiczną komunikację: </a:t>
            </a:r>
            <a:r>
              <a:rPr lang="pl-PL" dirty="0" err="1" smtClean="0"/>
              <a:t>MPI_Comm_spawn</a:t>
            </a:r>
            <a:r>
              <a:rPr lang="pl-PL" dirty="0" smtClean="0"/>
              <a:t>, </a:t>
            </a:r>
            <a:r>
              <a:rPr lang="pl-PL" dirty="0" err="1" smtClean="0"/>
              <a:t>MPI_Comm_accept</a:t>
            </a:r>
            <a:r>
              <a:rPr lang="pl-PL" dirty="0" smtClean="0"/>
              <a:t>/</a:t>
            </a:r>
            <a:r>
              <a:rPr lang="pl-PL" dirty="0" err="1" smtClean="0"/>
              <a:t>MPI_Comm_connect</a:t>
            </a:r>
            <a:r>
              <a:rPr lang="pl-PL" dirty="0" smtClean="0"/>
              <a:t> and </a:t>
            </a:r>
            <a:r>
              <a:rPr lang="pl-PL" dirty="0" err="1" smtClean="0"/>
              <a:t>MPI_Comm_join</a:t>
            </a:r>
            <a:r>
              <a:rPr lang="pl-PL" dirty="0" smtClean="0"/>
              <a:t>.</a:t>
            </a:r>
          </a:p>
          <a:p>
            <a:r>
              <a:rPr lang="pl-PL" b="1" dirty="0" smtClean="0"/>
              <a:t>MPI I/O (MPI-2</a:t>
            </a:r>
            <a:r>
              <a:rPr lang="pl-PL" b="1" dirty="0" smtClean="0"/>
              <a:t>) - </a:t>
            </a:r>
            <a:r>
              <a:rPr lang="pl-PL" dirty="0" smtClean="0"/>
              <a:t>Równoległe I/O wprowadzone w MPI-2 jest często nazywane w skrócie </a:t>
            </a:r>
            <a:r>
              <a:rPr lang="pl-PL" dirty="0" err="1" smtClean="0"/>
              <a:t>MPI-IO</a:t>
            </a:r>
            <a:r>
              <a:rPr lang="pl-PL" dirty="0" smtClean="0"/>
              <a:t> oraz odnosi się do zbioru funkcji przeznaczonych do ułatwienia zarządzania I/O w systemach rozproszonych w sposób abstrakcyjny oraz umożliwienia łatwego dostępu do plików korzystając z istniejących typów pochodnych.</a:t>
            </a:r>
            <a:endParaRPr lang="pl-PL" b="1" dirty="0" smtClean="0"/>
          </a:p>
          <a:p>
            <a:endParaRPr lang="pl-PL" b="1" dirty="0" smtClean="0"/>
          </a:p>
          <a:p>
            <a:endParaRPr lang="pl-PL" b="1" dirty="0" smtClean="0"/>
          </a:p>
          <a:p>
            <a:endParaRPr lang="pl-PL" b="1" dirty="0" smtClean="0"/>
          </a:p>
          <a:p>
            <a:endParaRPr lang="pl-PL" b="1" dirty="0" smtClean="0"/>
          </a:p>
          <a:p>
            <a:endParaRPr lang="pl-PL" b="1" dirty="0" smtClean="0"/>
          </a:p>
          <a:p>
            <a:endParaRPr lang="pl-PL" b="1" dirty="0" smtClean="0"/>
          </a:p>
          <a:p>
            <a:endParaRPr lang="pl-PL"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Biblioteka MPICH</a:t>
            </a:r>
            <a:endParaRPr lang="pl-PL" dirty="0"/>
          </a:p>
        </p:txBody>
      </p:sp>
      <p:sp>
        <p:nvSpPr>
          <p:cNvPr id="3" name="Symbol zastępczy zawartości 2"/>
          <p:cNvSpPr>
            <a:spLocks noGrp="1"/>
          </p:cNvSpPr>
          <p:nvPr>
            <p:ph idx="1"/>
          </p:nvPr>
        </p:nvSpPr>
        <p:spPr/>
        <p:txBody>
          <a:bodyPr>
            <a:normAutofit fontScale="92500" lnSpcReduction="10000"/>
          </a:bodyPr>
          <a:lstStyle/>
          <a:p>
            <a:r>
              <a:rPr lang="pl-PL" b="1" dirty="0" smtClean="0"/>
              <a:t>MPICH</a:t>
            </a:r>
            <a:r>
              <a:rPr lang="pl-PL" dirty="0" smtClean="0"/>
              <a:t> – ogólnodostępna, darmowa i przenośna implementacja standardu MPI. Pozwala na przekazywanie komunikatów pomiędzy aplikacjami działającymi równolegle. Nadaje się do stosowania na małych </a:t>
            </a:r>
            <a:r>
              <a:rPr lang="pl-PL" dirty="0" err="1" smtClean="0"/>
              <a:t>klastrach</a:t>
            </a:r>
            <a:r>
              <a:rPr lang="pl-PL" dirty="0" smtClean="0"/>
              <a:t>.</a:t>
            </a:r>
          </a:p>
          <a:p>
            <a:r>
              <a:rPr lang="pl-PL" dirty="0" smtClean="0"/>
              <a:t>Najnowszą wersję biblioteki MPICH można pobrać ze strony domowej projektu. Biblioteki MPICH można używać zarówno na systemach klasy MS Windows jak i Unix.</a:t>
            </a:r>
          </a:p>
          <a:p>
            <a:r>
              <a:rPr lang="pl-PL" dirty="0" smtClean="0"/>
              <a:t>Rozwinięciem MPICH jest MPICH2.</a:t>
            </a:r>
          </a:p>
          <a:p>
            <a:endParaRPr lang="pl-PL"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Biblioteka MPICH</a:t>
            </a:r>
            <a:endParaRPr lang="pl-PL" dirty="0"/>
          </a:p>
        </p:txBody>
      </p:sp>
      <p:sp>
        <p:nvSpPr>
          <p:cNvPr id="3" name="Symbol zastępczy zawartości 2"/>
          <p:cNvSpPr>
            <a:spLocks noGrp="1"/>
          </p:cNvSpPr>
          <p:nvPr>
            <p:ph idx="1"/>
          </p:nvPr>
        </p:nvSpPr>
        <p:spPr/>
        <p:txBody>
          <a:bodyPr>
            <a:normAutofit fontScale="92500" lnSpcReduction="20000"/>
          </a:bodyPr>
          <a:lstStyle/>
          <a:p>
            <a:r>
              <a:rPr lang="pl-PL" dirty="0" smtClean="0"/>
              <a:t>MPICH jest implementacją biblioteki sterowania procesem obliczeń równoległych na maszyny klasy PC. Protokół ten przeznaczony jest do sterowania procesem obliczeń równoległych w sieciach rozproszonych. Biblioteka procedur MPICH jest dostępna bezpłatnie. Najnowsza wersja tej biblioteki MPICH2 poza zapewnieniem bardziej wydajnych mechanizmów komunikacji posiada dodatkowo:</a:t>
            </a:r>
          </a:p>
          <a:p>
            <a:r>
              <a:rPr lang="pl-PL" dirty="0" smtClean="0"/>
              <a:t>wsparcie dla komunikacji jednostronnej</a:t>
            </a:r>
          </a:p>
          <a:p>
            <a:r>
              <a:rPr lang="pl-PL" dirty="0" smtClean="0"/>
              <a:t>rozszerzoną funkcjonalność </a:t>
            </a:r>
            <a:r>
              <a:rPr lang="pl-PL" dirty="0" err="1" smtClean="0"/>
              <a:t>MPI-IO</a:t>
            </a:r>
            <a:endParaRPr lang="pl-PL" dirty="0" smtClean="0"/>
          </a:p>
          <a:p>
            <a:pPr>
              <a:buNone/>
            </a:pPr>
            <a:endParaRPr lang="pl-PL"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Typy danych biblioteki MPICH</a:t>
            </a:r>
            <a:endParaRPr lang="pl-PL" dirty="0"/>
          </a:p>
        </p:txBody>
      </p:sp>
      <p:pic>
        <p:nvPicPr>
          <p:cNvPr id="5122" name="Picture 2"/>
          <p:cNvPicPr>
            <a:picLocks noGrp="1" noChangeAspect="1" noChangeArrowheads="1"/>
          </p:cNvPicPr>
          <p:nvPr>
            <p:ph idx="1"/>
          </p:nvPr>
        </p:nvPicPr>
        <p:blipFill>
          <a:blip r:embed="rId2"/>
          <a:srcRect/>
          <a:stretch>
            <a:fillRect/>
          </a:stretch>
        </p:blipFill>
        <p:spPr bwMode="auto">
          <a:xfrm>
            <a:off x="709612" y="2054225"/>
            <a:ext cx="7724775" cy="4067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Metody biblioteki MPICH</a:t>
            </a:r>
            <a:endParaRPr lang="pl-PL" dirty="0"/>
          </a:p>
        </p:txBody>
      </p:sp>
      <p:pic>
        <p:nvPicPr>
          <p:cNvPr id="6151" name="Picture 7"/>
          <p:cNvPicPr>
            <a:picLocks noChangeAspect="1" noChangeArrowheads="1"/>
          </p:cNvPicPr>
          <p:nvPr/>
        </p:nvPicPr>
        <p:blipFill>
          <a:blip r:embed="rId2"/>
          <a:srcRect/>
          <a:stretch>
            <a:fillRect/>
          </a:stretch>
        </p:blipFill>
        <p:spPr bwMode="auto">
          <a:xfrm>
            <a:off x="414338" y="1862138"/>
            <a:ext cx="8315325" cy="3133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Chmury</a:t>
            </a:r>
            <a:endParaRPr lang="pl-PL" dirty="0"/>
          </a:p>
        </p:txBody>
      </p:sp>
      <p:sp>
        <p:nvSpPr>
          <p:cNvPr id="3" name="Symbol zastępczy zawartości 2"/>
          <p:cNvSpPr>
            <a:spLocks noGrp="1"/>
          </p:cNvSpPr>
          <p:nvPr>
            <p:ph idx="1"/>
          </p:nvPr>
        </p:nvSpPr>
        <p:spPr/>
        <p:txBody>
          <a:bodyPr>
            <a:normAutofit fontScale="85000" lnSpcReduction="20000"/>
          </a:bodyPr>
          <a:lstStyle/>
          <a:p>
            <a:pPr algn="ctr"/>
            <a:r>
              <a:rPr lang="pl-PL" b="1" dirty="0" smtClean="0"/>
              <a:t>Wiele sieci komputerów uznaje się za systemy rozproszone. System rozproszony to taki, w którym komputery połączone w sieć komunikują się przy użyciu mechanizmu przekazywania komunikatów i/lub współdzielonej pamięci oraz koordynują swoje działania w celu rozwiązania konkretnego problemu lub oferowania określonej usługi. Ponieważ definicja chmury to „zbiór internetowego oprogramowania, platformy i usług infrastrukturalnych oferowanych za pośrednictwem </a:t>
            </a:r>
            <a:r>
              <a:rPr lang="pl-PL" b="1" dirty="0" err="1" smtClean="0"/>
              <a:t>klastra</a:t>
            </a:r>
            <a:r>
              <a:rPr lang="pl-PL" b="1" dirty="0" smtClean="0"/>
              <a:t> (lub </a:t>
            </a:r>
            <a:r>
              <a:rPr lang="pl-PL" b="1" dirty="0" err="1" smtClean="0"/>
              <a:t>klastrów</a:t>
            </a:r>
            <a:r>
              <a:rPr lang="pl-PL" b="1" dirty="0" smtClean="0"/>
              <a:t>) komputerów sieciowych (tj. centrów danych)”, chmura jest systemem rozproszonym. </a:t>
            </a:r>
            <a:endParaRPr lang="pl-PL"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Źródła</a:t>
            </a:r>
            <a:endParaRPr lang="pl-PL" dirty="0"/>
          </a:p>
        </p:txBody>
      </p:sp>
      <p:sp>
        <p:nvSpPr>
          <p:cNvPr id="3" name="Symbol zastępczy zawartości 2"/>
          <p:cNvSpPr>
            <a:spLocks noGrp="1"/>
          </p:cNvSpPr>
          <p:nvPr>
            <p:ph idx="1"/>
          </p:nvPr>
        </p:nvSpPr>
        <p:spPr/>
        <p:txBody>
          <a:bodyPr/>
          <a:lstStyle/>
          <a:p>
            <a:r>
              <a:rPr lang="pl-PL" dirty="0" smtClean="0">
                <a:hlinkClick r:id="rId2"/>
              </a:rPr>
              <a:t>https://</a:t>
            </a:r>
            <a:r>
              <a:rPr lang="pl-PL" dirty="0" smtClean="0">
                <a:hlinkClick r:id="rId2"/>
              </a:rPr>
              <a:t>cpp0x.pl/dokumentacja/</a:t>
            </a:r>
            <a:r>
              <a:rPr lang="pl-PL" dirty="0" err="1" smtClean="0">
                <a:hlinkClick r:id="rId2"/>
              </a:rPr>
              <a:t>mpich</a:t>
            </a:r>
            <a:r>
              <a:rPr lang="pl-PL" dirty="0" smtClean="0">
                <a:hlinkClick r:id="rId2"/>
              </a:rPr>
              <a:t>/</a:t>
            </a:r>
            <a:r>
              <a:rPr lang="pl-PL" dirty="0" err="1" smtClean="0">
                <a:hlinkClick r:id="rId2"/>
              </a:rPr>
              <a:t>Pozostale</a:t>
            </a:r>
            <a:r>
              <a:rPr lang="pl-PL" dirty="0" smtClean="0">
                <a:hlinkClick r:id="rId2"/>
              </a:rPr>
              <a:t>/133</a:t>
            </a:r>
            <a:endParaRPr lang="pl-PL" dirty="0" smtClean="0"/>
          </a:p>
          <a:p>
            <a:r>
              <a:rPr lang="pl-PL" dirty="0" smtClean="0">
                <a:hlinkClick r:id="rId3"/>
              </a:rPr>
              <a:t>https://</a:t>
            </a:r>
            <a:r>
              <a:rPr lang="pl-PL" dirty="0" smtClean="0">
                <a:hlinkClick r:id="rId3"/>
              </a:rPr>
              <a:t>pl.wikipedia.org/wiki/MPICH</a:t>
            </a:r>
            <a:endParaRPr lang="pl-PL" dirty="0" smtClean="0"/>
          </a:p>
          <a:p>
            <a:r>
              <a:rPr lang="pl-PL" dirty="0" smtClean="0">
                <a:hlinkClick r:id="rId4"/>
              </a:rPr>
              <a:t>https://</a:t>
            </a:r>
            <a:r>
              <a:rPr lang="pl-PL" dirty="0" smtClean="0">
                <a:hlinkClick r:id="rId4"/>
              </a:rPr>
              <a:t>pl.wikipedia.org/wiki/Message_Passing_Interface</a:t>
            </a:r>
            <a:endParaRPr lang="pl-PL" dirty="0" smtClean="0"/>
          </a:p>
          <a:p>
            <a:r>
              <a:rPr lang="pl-PL" dirty="0" smtClean="0">
                <a:hlinkClick r:id="rId5"/>
              </a:rPr>
              <a:t>https://docs.microsoft.com/pl-pl/learn/modules/cmu-distributed-programming-introduction</a:t>
            </a:r>
            <a:r>
              <a:rPr lang="pl-PL" dirty="0" smtClean="0">
                <a:hlinkClick r:id="rId5"/>
              </a:rPr>
              <a:t>/</a:t>
            </a:r>
            <a:endParaRPr lang="pl-PL" dirty="0" smtClean="0"/>
          </a:p>
          <a:p>
            <a:endParaRPr lang="pl-PL"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Programowanie rozproszone, a równoległe</a:t>
            </a:r>
            <a:endParaRPr lang="pl-PL" dirty="0"/>
          </a:p>
        </p:txBody>
      </p:sp>
      <p:sp>
        <p:nvSpPr>
          <p:cNvPr id="3" name="Symbol zastępczy zawartości 2"/>
          <p:cNvSpPr>
            <a:spLocks noGrp="1"/>
          </p:cNvSpPr>
          <p:nvPr>
            <p:ph idx="1"/>
          </p:nvPr>
        </p:nvSpPr>
        <p:spPr/>
        <p:txBody>
          <a:bodyPr>
            <a:normAutofit fontScale="92500" lnSpcReduction="20000"/>
          </a:bodyPr>
          <a:lstStyle/>
          <a:p>
            <a:pPr algn="ctr"/>
            <a:r>
              <a:rPr lang="pl-PL" b="1" dirty="0" smtClean="0"/>
              <a:t>Przez programy rozproszone rozumiemy programy równoległe, które działają na oddzielnych procesorach na różnych komputerach. W ten sposób jedyny możliwy sposób interakcji zadań programu rozproszonego w systemie rozproszonym to wysyłanie i odbieranie komunikatów jawnie albo poprzez odczytywanie z/zapisywanie w rozproszonej pamięci dzielonej przez bazowy system rozproszony (np. dzięki zastosowaniu architektury sprzętowej rozproszonej pamięci dzielonej [DSM]).</a:t>
            </a:r>
            <a:endParaRPr lang="pl-PL"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Programowanie w chmurze</a:t>
            </a:r>
            <a:endParaRPr lang="pl-PL" dirty="0"/>
          </a:p>
        </p:txBody>
      </p:sp>
      <p:sp>
        <p:nvSpPr>
          <p:cNvPr id="3" name="Symbol zastępczy zawartości 2"/>
          <p:cNvSpPr>
            <a:spLocks noGrp="1"/>
          </p:cNvSpPr>
          <p:nvPr>
            <p:ph idx="1"/>
          </p:nvPr>
        </p:nvSpPr>
        <p:spPr/>
        <p:txBody>
          <a:bodyPr>
            <a:normAutofit fontScale="62500" lnSpcReduction="20000"/>
          </a:bodyPr>
          <a:lstStyle/>
          <a:p>
            <a:pPr algn="ctr"/>
            <a:r>
              <a:rPr lang="pl-PL" b="1" dirty="0" smtClean="0"/>
              <a:t>Skuteczność programów chmurowych zależy od tego, jak są projektowane, implementowane i wykonywane. Proces tworzenia oprogramowania musi uwzględniać szereg czynników:</a:t>
            </a:r>
          </a:p>
          <a:p>
            <a:pPr algn="ctr"/>
            <a:endParaRPr lang="pl-PL" b="1" dirty="0" smtClean="0"/>
          </a:p>
          <a:p>
            <a:pPr algn="ctr">
              <a:buNone/>
            </a:pPr>
            <a:endParaRPr lang="pl-PL" b="1" dirty="0" smtClean="0"/>
          </a:p>
          <a:p>
            <a:pPr algn="ctr"/>
            <a:r>
              <a:rPr lang="pl-PL" b="1" dirty="0" smtClean="0"/>
              <a:t>Który bazowy model programowania jest najbardziej odpowiedni: przesyłania komunikatów czy współużytkowania pamięci?</a:t>
            </a:r>
          </a:p>
          <a:p>
            <a:pPr algn="ctr"/>
            <a:r>
              <a:rPr lang="pl-PL" b="1" dirty="0" smtClean="0"/>
              <a:t>Czy do aplikacji lepiej pasuje synchroniczny, czy asynchroniczny model obliczeniowy?</a:t>
            </a:r>
          </a:p>
          <a:p>
            <a:pPr algn="ctr"/>
            <a:r>
              <a:rPr lang="pl-PL" b="1" dirty="0" smtClean="0"/>
              <a:t>Jaki jest najlepszy sposób konfigurowania danych pod kątem wydajności obliczeniowej: używanie równoległości danych czy równoległości grafów?</a:t>
            </a:r>
          </a:p>
          <a:p>
            <a:pPr algn="ctr"/>
            <a:r>
              <a:rPr lang="pl-PL" b="1" dirty="0" smtClean="0"/>
              <a:t>Która struktura architektury i zarządzania będzie najlepsza z perspektywy złożoności, wydajność i skalowalności programu: nadrzędny-podrzędny czy równorzędny?</a:t>
            </a:r>
          </a:p>
          <a:p>
            <a:endParaRPr lang="pl-PL"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Wymagania dla programów chmurowych</a:t>
            </a:r>
            <a:endParaRPr lang="pl-PL" dirty="0"/>
          </a:p>
        </p:txBody>
      </p:sp>
      <p:sp>
        <p:nvSpPr>
          <p:cNvPr id="3" name="Symbol zastępczy zawartości 2"/>
          <p:cNvSpPr>
            <a:spLocks noGrp="1"/>
          </p:cNvSpPr>
          <p:nvPr>
            <p:ph idx="1"/>
          </p:nvPr>
        </p:nvSpPr>
        <p:spPr/>
        <p:txBody>
          <a:bodyPr>
            <a:normAutofit fontScale="40000" lnSpcReduction="20000"/>
          </a:bodyPr>
          <a:lstStyle/>
          <a:p>
            <a:r>
              <a:rPr lang="pl-PL" b="1" dirty="0" smtClean="0"/>
              <a:t>W programach chmurowych szczególnej uwagi wymaga kilka zagadnień związanych z projektowaniem, implementacją, dostrajaniem i konserwacją:</a:t>
            </a:r>
          </a:p>
          <a:p>
            <a:pPr>
              <a:buNone/>
            </a:pPr>
            <a:endParaRPr lang="pl-PL" b="1" dirty="0" smtClean="0"/>
          </a:p>
          <a:p>
            <a:r>
              <a:rPr lang="pl-PL" b="1" dirty="0" smtClean="0"/>
              <a:t>Skalowalność obliczeniową trudno osiągnąć w dużych systemach (np. chmurach) z kilku powodów, takich jak niemożności całkowitego zrównoleglenia algorytmów, wysokie prawdopodobieństwo dysproporcji obciążeń oraz nieuchronność powstawania dodatkowych obciążeń powodowanych synchronizacją i komunikacją.</a:t>
            </a:r>
          </a:p>
          <a:p>
            <a:endParaRPr lang="pl-PL" b="1" dirty="0" smtClean="0"/>
          </a:p>
          <a:p>
            <a:r>
              <a:rPr lang="pl-PL" b="1" dirty="0" smtClean="0"/>
              <a:t>Z kolei komunikacja wykorzystująca lokalność danych i dzięki temu minimalizująca ruch sieciowy może być trudna do wdrożenia, szczególnie w chmurach (publicznych), gdzie topologie sieci są zwykle ukryte.</a:t>
            </a:r>
          </a:p>
          <a:p>
            <a:endParaRPr lang="pl-PL" b="1" dirty="0" smtClean="0"/>
          </a:p>
          <a:p>
            <a:r>
              <a:rPr lang="pl-PL" b="1" dirty="0" smtClean="0"/>
              <a:t>Dwie typowe cechy infrastruktury chmurowej — środowiska wirtualne i różnorodność składników centrum danych — powodują heterogeniczność, która komplikuje planowanie zadań oraz maskuje różnice w sprzęcie i oprogramowaniu między węzłami chmury.</a:t>
            </a:r>
          </a:p>
          <a:p>
            <a:endParaRPr lang="pl-PL" b="1" dirty="0" smtClean="0"/>
          </a:p>
          <a:p>
            <a:r>
              <a:rPr lang="pl-PL" b="1" dirty="0" smtClean="0"/>
              <a:t>Aby zapobiegać zakleszczeniom i domknięciom przechodnim oraz gwarantować wzajemnie wykluczających się dostęp, czyli cechy bardzo pożądane w środowiskach rozproszonych, bazowy system musi zapewniać — a projektant wykorzystywać — skuteczne mechanizmy synchronizacji.</a:t>
            </a:r>
          </a:p>
          <a:p>
            <a:endParaRPr lang="pl-PL" b="1" dirty="0" smtClean="0"/>
          </a:p>
          <a:p>
            <a:r>
              <a:rPr lang="pl-PL" b="1" dirty="0" smtClean="0"/>
              <a:t>Ze wzrostem wielkości chmury rośnie prawdopodobieństwa awarii, dlatego projekty systemów muszą zawierać mechanizmy odporności na awarie, w tym odporności zadań na błędy, rozproszenia punktów kontrolnych i protokołowania komunikatów.</a:t>
            </a:r>
          </a:p>
          <a:p>
            <a:endParaRPr lang="pl-PL" b="1" dirty="0" smtClean="0"/>
          </a:p>
          <a:p>
            <a:r>
              <a:rPr lang="pl-PL" b="1" dirty="0" smtClean="0"/>
              <a:t>Aby system zapewniał skuteczne i wydajne wykonywanie, narzędzia planowania grup zadań muszą obsługiwać kontrolowanie lokalności zadań, równoległość, elastyczność i cele poziomu świadczenia usług (SLO).</a:t>
            </a:r>
          </a:p>
          <a:p>
            <a:endParaRPr lang="pl-PL"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Wymagania dla programów chmurowych</a:t>
            </a:r>
            <a:endParaRPr lang="pl-PL" dirty="0"/>
          </a:p>
        </p:txBody>
      </p:sp>
      <p:sp>
        <p:nvSpPr>
          <p:cNvPr id="3" name="Symbol zastępczy zawartości 2"/>
          <p:cNvSpPr>
            <a:spLocks noGrp="1"/>
          </p:cNvSpPr>
          <p:nvPr>
            <p:ph idx="1"/>
          </p:nvPr>
        </p:nvSpPr>
        <p:spPr/>
        <p:txBody>
          <a:bodyPr>
            <a:normAutofit fontScale="70000" lnSpcReduction="20000"/>
          </a:bodyPr>
          <a:lstStyle/>
          <a:p>
            <a:r>
              <a:rPr lang="pl-PL" b="1" dirty="0" smtClean="0"/>
              <a:t>Konieczność uwzględnienia tych wszystkich wymagań i problemów, jakie mogą zaistnieć w chmurze, dodaje mnóstwo pracy programistom. Projektowanie, opracowywanie, weryfikowanie i </a:t>
            </a:r>
            <a:r>
              <a:rPr lang="pl-PL" b="1" dirty="0" err="1" smtClean="0"/>
              <a:t>debugowanie</a:t>
            </a:r>
            <a:r>
              <a:rPr lang="pl-PL" b="1" dirty="0" smtClean="0"/>
              <a:t> z uwzględnieniem wszystkich (a nawet tylko niektórych) tych czynników stanowi duże wyzwanie, wymagając czasochłonnych zabiegów w celu zapewnienia odpowiedniej poprawności i wydajności działania.</a:t>
            </a:r>
          </a:p>
          <a:p>
            <a:pPr>
              <a:buNone/>
            </a:pPr>
            <a:endParaRPr lang="pl-PL" b="1" dirty="0" smtClean="0"/>
          </a:p>
          <a:p>
            <a:pPr>
              <a:buNone/>
            </a:pPr>
            <a:endParaRPr lang="pl-PL" b="1" dirty="0" smtClean="0"/>
          </a:p>
          <a:p>
            <a:r>
              <a:rPr lang="pl-PL" b="1" dirty="0" smtClean="0"/>
              <a:t>Współczesne aparaty analizy rozproszonej obiecują uwolnić programistów od tych obowiązków. Zawierają one interfejsy programowania aplikacji (API), które umożliwiają użytkownikom prezentowanie programów jako szeregu prostych, kolejnych funkcji. Następnie aparaty tworzą, </a:t>
            </a:r>
            <a:r>
              <a:rPr lang="pl-PL" b="1" dirty="0" err="1" smtClean="0"/>
              <a:t>zrównoleglają</a:t>
            </a:r>
            <a:r>
              <a:rPr lang="pl-PL" b="1" dirty="0" smtClean="0"/>
              <a:t>, synchronizują i planują zadania. Rozwiązują także błędy bez angażowania użytkownika.</a:t>
            </a:r>
          </a:p>
          <a:p>
            <a:endParaRPr lang="pl-PL"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Model z pamięcią współdzieloną</a:t>
            </a:r>
            <a:endParaRPr lang="pl-PL" dirty="0"/>
          </a:p>
        </p:txBody>
      </p:sp>
      <p:pic>
        <p:nvPicPr>
          <p:cNvPr id="1026" name="Picture 2"/>
          <p:cNvPicPr>
            <a:picLocks noGrp="1" noChangeAspect="1" noChangeArrowheads="1"/>
          </p:cNvPicPr>
          <p:nvPr>
            <p:ph idx="1"/>
          </p:nvPr>
        </p:nvPicPr>
        <p:blipFill>
          <a:blip r:embed="rId2"/>
          <a:srcRect/>
          <a:stretch>
            <a:fillRect/>
          </a:stretch>
        </p:blipFill>
        <p:spPr bwMode="auto">
          <a:xfrm>
            <a:off x="500034" y="1571612"/>
            <a:ext cx="8229600" cy="2967754"/>
          </a:xfrm>
          <a:prstGeom prst="rect">
            <a:avLst/>
          </a:prstGeom>
          <a:noFill/>
          <a:ln w="9525">
            <a:noFill/>
            <a:miter lim="800000"/>
            <a:headEnd/>
            <a:tailEnd/>
          </a:ln>
          <a:effectLst/>
        </p:spPr>
      </p:pic>
      <p:sp>
        <p:nvSpPr>
          <p:cNvPr id="5" name="pole tekstowe 4"/>
          <p:cNvSpPr txBox="1"/>
          <p:nvPr/>
        </p:nvSpPr>
        <p:spPr>
          <a:xfrm>
            <a:off x="1428728" y="4572008"/>
            <a:ext cx="5857916" cy="2031325"/>
          </a:xfrm>
          <a:prstGeom prst="rect">
            <a:avLst/>
          </a:prstGeom>
          <a:noFill/>
        </p:spPr>
        <p:txBody>
          <a:bodyPr wrap="square" rtlCol="0">
            <a:spAutoFit/>
          </a:bodyPr>
          <a:lstStyle/>
          <a:p>
            <a:pPr algn="ctr"/>
            <a:r>
              <a:rPr lang="pl-PL" sz="1200" b="1" dirty="0" smtClean="0"/>
              <a:t>Główne założenie modelu z pamięcią współdzieloną stanowi, że każde zadanie ma dostęp do dowolnej lokalizacji w rozproszonym obszarze pamięci aplikacji. Zadania komunikują się poprzez odczyt z i zapis w lokalizacjach pamięci w rozproszonym obszarze pamięci, tak jak w wątkach w jednym procesie, gdzie wszystkie wątki współużytkują przestrzeń adresową procesu (rysunek 4). W przypadku pamięci współdzielonej zadania programu wymieniają dane niejawnie poprzez udostępnianie, a nie przez jawne wysyłanie i odbieranie komunikatów. W związku z tym model z pamięcią współdzieloną obsługuje mechanizmy synchronizacji, których programy rozproszone muszą używać do kontrolowania kolejności wykonywania operacji odczytu/zapisu przez różne zadania</a:t>
            </a:r>
            <a:r>
              <a:rPr lang="pl-PL" dirty="0" smtClean="0"/>
              <a:t>.</a:t>
            </a:r>
            <a:endParaRPr lang="pl-PL"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Model programowania z przekazywaniem komunikatów</a:t>
            </a:r>
            <a:endParaRPr lang="pl-PL" dirty="0"/>
          </a:p>
        </p:txBody>
      </p:sp>
      <p:pic>
        <p:nvPicPr>
          <p:cNvPr id="2050" name="Picture 2"/>
          <p:cNvPicPr>
            <a:picLocks noGrp="1" noChangeAspect="1" noChangeArrowheads="1"/>
          </p:cNvPicPr>
          <p:nvPr>
            <p:ph idx="1"/>
          </p:nvPr>
        </p:nvPicPr>
        <p:blipFill>
          <a:blip r:embed="rId2"/>
          <a:srcRect/>
          <a:stretch>
            <a:fillRect/>
          </a:stretch>
        </p:blipFill>
        <p:spPr bwMode="auto">
          <a:xfrm>
            <a:off x="500034" y="1571612"/>
            <a:ext cx="8086725"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ł">
  <a:themeElements>
    <a:clrScheme name="Moduł">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ł">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ł">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397</TotalTime>
  <Words>1672</Words>
  <PresentationFormat>Pokaz na ekranie (4:3)</PresentationFormat>
  <Paragraphs>152</Paragraphs>
  <Slides>30</Slides>
  <Notes>0</Notes>
  <HiddenSlides>0</HiddenSlides>
  <MMClips>0</MMClips>
  <ScaleCrop>false</ScaleCrop>
  <HeadingPairs>
    <vt:vector size="4" baseType="variant">
      <vt:variant>
        <vt:lpstr>Motyw</vt:lpstr>
      </vt:variant>
      <vt:variant>
        <vt:i4>1</vt:i4>
      </vt:variant>
      <vt:variant>
        <vt:lpstr>Tytuły slajdów</vt:lpstr>
      </vt:variant>
      <vt:variant>
        <vt:i4>30</vt:i4>
      </vt:variant>
    </vt:vector>
  </HeadingPairs>
  <TitlesOfParts>
    <vt:vector size="31" baseType="lpstr">
      <vt:lpstr>Moduł</vt:lpstr>
      <vt:lpstr>Programowanie rozproszone standard MPI i biblioteka MPICH</vt:lpstr>
      <vt:lpstr>Programowanie rozproszone</vt:lpstr>
      <vt:lpstr>Chmury</vt:lpstr>
      <vt:lpstr>Programowanie rozproszone, a równoległe</vt:lpstr>
      <vt:lpstr>Programowanie w chmurze</vt:lpstr>
      <vt:lpstr>Wymagania dla programów chmurowych</vt:lpstr>
      <vt:lpstr>Wymagania dla programów chmurowych</vt:lpstr>
      <vt:lpstr>Model z pamięcią współdzieloną</vt:lpstr>
      <vt:lpstr>Model programowania z przekazywaniem komunikatów</vt:lpstr>
      <vt:lpstr>Obliczenia synchroniczne kontra asynchroniczne</vt:lpstr>
      <vt:lpstr>Rodzaje równoległości</vt:lpstr>
      <vt:lpstr>Rodzaje równoległości</vt:lpstr>
      <vt:lpstr>Skalowalność</vt:lpstr>
      <vt:lpstr>Komunikacja</vt:lpstr>
      <vt:lpstr>Heterogeniczność</vt:lpstr>
      <vt:lpstr>Synchronizacja</vt:lpstr>
      <vt:lpstr>Odporność na błędy</vt:lpstr>
      <vt:lpstr>Planowanie</vt:lpstr>
      <vt:lpstr>Standard MPI</vt:lpstr>
      <vt:lpstr>Standard MPI</vt:lpstr>
      <vt:lpstr>Standard MPI</vt:lpstr>
      <vt:lpstr>Cechy MPI</vt:lpstr>
      <vt:lpstr>Zalety MPI</vt:lpstr>
      <vt:lpstr>Wady MPI</vt:lpstr>
      <vt:lpstr>Funkcje MPI</vt:lpstr>
      <vt:lpstr>Biblioteka MPICH</vt:lpstr>
      <vt:lpstr>Biblioteka MPICH</vt:lpstr>
      <vt:lpstr>Typy danych biblioteki MPICH</vt:lpstr>
      <vt:lpstr>Metody biblioteki MPICH</vt:lpstr>
      <vt:lpstr>Źródła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Slajd 1</dc:title>
  <dc:creator>Konrad</dc:creator>
  <cp:lastModifiedBy>user</cp:lastModifiedBy>
  <cp:revision>26</cp:revision>
  <dcterms:created xsi:type="dcterms:W3CDTF">2021-04-29T13:32:03Z</dcterms:created>
  <dcterms:modified xsi:type="dcterms:W3CDTF">2021-05-05T12:58:39Z</dcterms:modified>
</cp:coreProperties>
</file>