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4" r:id="rId11"/>
    <p:sldId id="275" r:id="rId12"/>
    <p:sldId id="273" r:id="rId13"/>
    <p:sldId id="276" r:id="rId14"/>
    <p:sldId id="277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0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11.05.2020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55024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11.05.2020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606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11.05.2020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7501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11.05.2020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7952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11.05.2020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472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11.05.2020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8174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11.05.2020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5520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11.05.2020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6572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11.05.2020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2440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11.05.2020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883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11.05.2020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01992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11.05.2020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175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11.05.2020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750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11.05.2020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270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11.05.2020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160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11.05.2020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634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11.05.2020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0655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6D30BF6-FA71-4576-A5BC-BB4B1D1254CD}" type="datetimeFigureOut">
              <a:rPr lang="pl-PL" smtClean="0"/>
              <a:t>11.05.2020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44465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  <p:sldLayoutId id="2147484200" r:id="rId12"/>
    <p:sldLayoutId id="2147484201" r:id="rId13"/>
    <p:sldLayoutId id="2147484202" r:id="rId14"/>
    <p:sldLayoutId id="2147484203" r:id="rId15"/>
    <p:sldLayoutId id="2147484204" r:id="rId16"/>
    <p:sldLayoutId id="214748420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crypted-tbn0.gstatic.com/images?q=tbn:ANd9GcT3zsc2wmEIINVgMrPJGjIgqL9_vCDsDk8Vo5-er6hWZOvhOwMcdg&amp;s" TargetMode="External"/><Relationship Id="rId7" Type="http://schemas.openxmlformats.org/officeDocument/2006/relationships/hyperlink" Target="https://image.slidesharecdn.com/javadev-hexagonalarchitectureforjavaapplications-150202062634-conversion-gate01/95/hexagonal-architecture-for-java-applications-11-638.jpg?cb=1423245064" TargetMode="External"/><Relationship Id="rId2" Type="http://schemas.openxmlformats.org/officeDocument/2006/relationships/hyperlink" Target="https://images-na.ssl-images-amazon.com/images/G/01/gc/designs/livepreview/amazon_drkblue_noto_printfold_v2016_us-main._CB468920742_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mages.ctfassets.net/1es3ne0caaid/2Qd2FVYAqIEowM0GySIMyM/5d6acdc87b8149732a6b750fcb09c4b7/clean-architecture-ex-2.jpeg" TargetMode="External"/><Relationship Id="rId5" Type="http://schemas.openxmlformats.org/officeDocument/2006/relationships/hyperlink" Target="https://images.ctfassets.net/1es3ne0caaid/4qnEjwkNAIiAmYcms8iKua/5173990eceb6223dc08e6607636dcc48/clean-architecture-ex-1.jpeg" TargetMode="External"/><Relationship Id="rId4" Type="http://schemas.openxmlformats.org/officeDocument/2006/relationships/hyperlink" Target="https://czytio.pl/images/408/maxi/amazon-kindle-10-front.jp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9508C-D446-4CB1-BDD0-F77660E03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9036" y="3752828"/>
            <a:ext cx="9144000" cy="1641490"/>
          </a:xfrm>
        </p:spPr>
        <p:txBody>
          <a:bodyPr>
            <a:normAutofit fontScale="90000"/>
          </a:bodyPr>
          <a:lstStyle/>
          <a:p>
            <a:r>
              <a:rPr lang="pl-PL" dirty="0"/>
              <a:t>From </a:t>
            </a:r>
            <a:r>
              <a:rPr lang="pl-PL" dirty="0" err="1"/>
              <a:t>clean</a:t>
            </a:r>
            <a:r>
              <a:rPr lang="pl-PL" dirty="0"/>
              <a:t> </a:t>
            </a:r>
            <a:r>
              <a:rPr lang="pl-PL" dirty="0" err="1"/>
              <a:t>code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/>
              <a:t>to </a:t>
            </a:r>
            <a:r>
              <a:rPr lang="pl-PL" dirty="0" err="1"/>
              <a:t>clean</a:t>
            </a:r>
            <a:r>
              <a:rPr lang="pl-PL" dirty="0"/>
              <a:t> </a:t>
            </a:r>
            <a:r>
              <a:rPr lang="pl-PL" dirty="0" err="1"/>
              <a:t>architecture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99512D-437B-45B3-89B1-10B691E76FFC}"/>
              </a:ext>
            </a:extLst>
          </p:cNvPr>
          <p:cNvSpPr txBox="1"/>
          <p:nvPr/>
        </p:nvSpPr>
        <p:spPr>
          <a:xfrm>
            <a:off x="10068229" y="6107673"/>
            <a:ext cx="1931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l-PL" dirty="0"/>
              <a:t>Konrad Gałczyński</a:t>
            </a:r>
          </a:p>
          <a:p>
            <a:pPr algn="r"/>
            <a:r>
              <a:rPr lang="pl-PL" dirty="0"/>
              <a:t>14th May 2020</a:t>
            </a:r>
          </a:p>
        </p:txBody>
      </p:sp>
    </p:spTree>
    <p:extLst>
      <p:ext uri="{BB962C8B-B14F-4D97-AF65-F5344CB8AC3E}">
        <p14:creationId xmlns:p14="http://schemas.microsoft.com/office/powerpoint/2010/main" val="661770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941E-5661-4C7F-952E-95C69F23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Clean</a:t>
            </a:r>
            <a:r>
              <a:rPr lang="pl-PL" dirty="0"/>
              <a:t> </a:t>
            </a:r>
            <a:r>
              <a:rPr lang="pl-PL" dirty="0" err="1"/>
              <a:t>architecture</a:t>
            </a:r>
            <a:r>
              <a:rPr lang="pl-PL" dirty="0"/>
              <a:t> – </a:t>
            </a:r>
            <a:r>
              <a:rPr lang="pl-PL" dirty="0" err="1"/>
              <a:t>visualization</a:t>
            </a:r>
            <a:r>
              <a:rPr lang="pl-PL" dirty="0"/>
              <a:t> I</a:t>
            </a: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5C8792DD-A845-4268-B701-33B3B9160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974" y="1600200"/>
            <a:ext cx="6414052" cy="481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79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941E-5661-4C7F-952E-95C69F23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Clean</a:t>
            </a:r>
            <a:r>
              <a:rPr lang="pl-PL" dirty="0"/>
              <a:t> </a:t>
            </a:r>
            <a:r>
              <a:rPr lang="pl-PL" dirty="0" err="1"/>
              <a:t>architecture</a:t>
            </a:r>
            <a:r>
              <a:rPr lang="pl-PL" dirty="0"/>
              <a:t> – </a:t>
            </a:r>
            <a:r>
              <a:rPr lang="pl-PL" dirty="0" err="1"/>
              <a:t>visualization</a:t>
            </a:r>
            <a:r>
              <a:rPr lang="pl-PL" dirty="0"/>
              <a:t> II</a:t>
            </a: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5C8792DD-A845-4268-B701-33B3B9160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974" y="1600200"/>
            <a:ext cx="6414052" cy="4810539"/>
          </a:xfrm>
          <a:prstGeom prst="rect">
            <a:avLst/>
          </a:prstGeom>
        </p:spPr>
      </p:pic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798A1B72-DD1C-4D8A-8274-0B9D9CD0D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974" y="1600200"/>
            <a:ext cx="6414052" cy="481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696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0EC31-A853-4F59-9A21-4D69800DF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/>
              <a:t>Clean architecture – features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377AC-9822-4329-A457-F35648756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dirty="0"/>
              <a:t>I</a:t>
            </a:r>
            <a:r>
              <a:rPr lang="en-US" dirty="0" err="1"/>
              <a:t>ndependent</a:t>
            </a:r>
            <a:r>
              <a:rPr lang="en-US" dirty="0"/>
              <a:t> of Frameworks</a:t>
            </a:r>
            <a:endParaRPr lang="pl-PL" dirty="0"/>
          </a:p>
          <a:p>
            <a:pPr>
              <a:lnSpc>
                <a:spcPct val="150000"/>
              </a:lnSpc>
            </a:pPr>
            <a:r>
              <a:rPr lang="pl-PL" dirty="0"/>
              <a:t>T</a:t>
            </a:r>
            <a:r>
              <a:rPr lang="en-US" dirty="0" err="1"/>
              <a:t>estable</a:t>
            </a:r>
            <a:endParaRPr lang="pl-PL" dirty="0"/>
          </a:p>
          <a:p>
            <a:pPr>
              <a:lnSpc>
                <a:spcPct val="150000"/>
              </a:lnSpc>
            </a:pPr>
            <a:r>
              <a:rPr lang="pl-PL" dirty="0"/>
              <a:t>I</a:t>
            </a:r>
            <a:r>
              <a:rPr lang="en-US" dirty="0" err="1"/>
              <a:t>ndependent</a:t>
            </a:r>
            <a:r>
              <a:rPr lang="en-US" dirty="0"/>
              <a:t> of UI</a:t>
            </a:r>
          </a:p>
          <a:p>
            <a:pPr>
              <a:lnSpc>
                <a:spcPct val="150000"/>
              </a:lnSpc>
            </a:pPr>
            <a:r>
              <a:rPr lang="pl-PL" dirty="0"/>
              <a:t>I</a:t>
            </a:r>
            <a:r>
              <a:rPr lang="en-US" dirty="0" err="1"/>
              <a:t>ndependent</a:t>
            </a:r>
            <a:r>
              <a:rPr lang="en-US" dirty="0"/>
              <a:t> of Database</a:t>
            </a:r>
            <a:endParaRPr lang="pl-PL" dirty="0"/>
          </a:p>
          <a:p>
            <a:pPr>
              <a:lnSpc>
                <a:spcPct val="150000"/>
              </a:lnSpc>
            </a:pPr>
            <a:r>
              <a:rPr lang="pl-PL" dirty="0"/>
              <a:t>I</a:t>
            </a:r>
            <a:r>
              <a:rPr lang="en-US" dirty="0" err="1"/>
              <a:t>ndependent</a:t>
            </a:r>
            <a:r>
              <a:rPr lang="en-US" dirty="0"/>
              <a:t> of any external agency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36067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76BE1-5E46-4D5B-A9C1-EE250A71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Clean</a:t>
            </a:r>
            <a:r>
              <a:rPr lang="pl-PL" dirty="0"/>
              <a:t> </a:t>
            </a:r>
            <a:r>
              <a:rPr lang="pl-PL" dirty="0" err="1"/>
              <a:t>architecture</a:t>
            </a:r>
            <a:r>
              <a:rPr lang="pl-PL" dirty="0"/>
              <a:t> – </a:t>
            </a:r>
            <a:r>
              <a:rPr lang="pl-PL" dirty="0" err="1"/>
              <a:t>visualisation</a:t>
            </a:r>
            <a:r>
              <a:rPr lang="pl-PL"/>
              <a:t> III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16A8743F-531C-40AA-A99A-5DC68C513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149" y="1575997"/>
            <a:ext cx="7821701" cy="4916878"/>
          </a:xfrm>
        </p:spPr>
      </p:pic>
    </p:spTree>
    <p:extLst>
      <p:ext uri="{BB962C8B-B14F-4D97-AF65-F5344CB8AC3E}">
        <p14:creationId xmlns:p14="http://schemas.microsoft.com/office/powerpoint/2010/main" val="1258527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2CFDB-CA12-4F70-B287-26C4C0852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585926"/>
            <a:ext cx="10233800" cy="559103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800" dirty="0"/>
              <a:t>Thank you!</a:t>
            </a:r>
            <a:endParaRPr lang="pl-PL" sz="8800" dirty="0"/>
          </a:p>
        </p:txBody>
      </p:sp>
    </p:spTree>
    <p:extLst>
      <p:ext uri="{BB962C8B-B14F-4D97-AF65-F5344CB8AC3E}">
        <p14:creationId xmlns:p14="http://schemas.microsoft.com/office/powerpoint/2010/main" val="2416683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C188-0F70-4D5D-A085-E81D9D2AF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Resources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7650C-F7A0-4AA3-B59F-7E2AB48D6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78823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Tx/>
              <a:buChar char="-"/>
            </a:pPr>
            <a:r>
              <a:rPr lang="pl-PL" sz="1600" dirty="0">
                <a:hlinkClick r:id="rId2"/>
              </a:rPr>
              <a:t>https://images-na.ssl-images-amazon.com/images/G/01/gc/designs/livepreview/amazon_drkblue_noto_printfold_v2016_us-main._CB468920742_.png</a:t>
            </a:r>
            <a:endParaRPr lang="pl-PL" sz="1600" dirty="0"/>
          </a:p>
          <a:p>
            <a:pPr>
              <a:lnSpc>
                <a:spcPct val="110000"/>
              </a:lnSpc>
              <a:buFontTx/>
              <a:buChar char="-"/>
            </a:pPr>
            <a:r>
              <a:rPr lang="pl-PL" sz="1600" dirty="0">
                <a:hlinkClick r:id="rId3"/>
              </a:rPr>
              <a:t>https://encrypted-tbn0.gstatic.com/images?q=tbn:ANd9GcT3zsc2wmEIINVgMrPJGjIgqL9_vCDsDk8Vo5-er6hWZOvhOwMcdg&amp;s</a:t>
            </a:r>
            <a:endParaRPr lang="pl-PL" sz="1600" dirty="0"/>
          </a:p>
          <a:p>
            <a:pPr>
              <a:lnSpc>
                <a:spcPct val="110000"/>
              </a:lnSpc>
              <a:buFontTx/>
              <a:buChar char="-"/>
            </a:pPr>
            <a:r>
              <a:rPr lang="pl-PL" sz="1600" dirty="0">
                <a:hlinkClick r:id="rId4"/>
              </a:rPr>
              <a:t>https://czytio.pl/images/408/maxi/amazon-kindle-10-front.jpg</a:t>
            </a:r>
            <a:endParaRPr lang="pl-PL" sz="1600" dirty="0"/>
          </a:p>
          <a:p>
            <a:pPr>
              <a:lnSpc>
                <a:spcPct val="110000"/>
              </a:lnSpc>
              <a:buFontTx/>
              <a:buChar char="-"/>
            </a:pPr>
            <a:r>
              <a:rPr lang="pl-PL" sz="1600" dirty="0">
                <a:hlinkClick r:id="rId5"/>
              </a:rPr>
              <a:t>https://images.ctfassets.net/1es3ne0caaid/4qnEjwkNAIiAmYcms8iKua/5173990eceb6223dc08e6607636dcc48/clean-architecture-ex-1.jpeg</a:t>
            </a:r>
            <a:endParaRPr lang="pl-PL" sz="1600" dirty="0"/>
          </a:p>
          <a:p>
            <a:pPr>
              <a:lnSpc>
                <a:spcPct val="110000"/>
              </a:lnSpc>
              <a:buFontTx/>
              <a:buChar char="-"/>
            </a:pPr>
            <a:r>
              <a:rPr lang="pl-PL" sz="1600" dirty="0">
                <a:hlinkClick r:id="rId6"/>
              </a:rPr>
              <a:t>https://images.ctfassets.net/1es3ne0caaid/2Qd2FVYAqIEowM0GySIMyM/5d6acdc87b8149732a6b750fcb09c4b7/clean-architecture-ex-2.jpeg</a:t>
            </a:r>
            <a:endParaRPr lang="pl-PL" sz="1600" dirty="0"/>
          </a:p>
          <a:p>
            <a:pPr>
              <a:lnSpc>
                <a:spcPct val="110000"/>
              </a:lnSpc>
              <a:buFontTx/>
              <a:buChar char="-"/>
            </a:pPr>
            <a:r>
              <a:rPr lang="pl-PL" sz="1600" dirty="0">
                <a:hlinkClick r:id="rId7"/>
              </a:rPr>
              <a:t>https://image.slidesharecdn.com/javadev-hexagonalarchitectureforjavaapplications-150202062634-conversion-gate01/95/hexagonal-architecture-for-java-applications-11-638.jpg?cb=1423245064</a:t>
            </a:r>
            <a:endParaRPr lang="pl-PL" sz="1600" dirty="0"/>
          </a:p>
          <a:p>
            <a:pPr>
              <a:lnSpc>
                <a:spcPct val="110000"/>
              </a:lnSpc>
              <a:buFontTx/>
              <a:buChar char="-"/>
            </a:pP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241024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3AB64-8F74-4418-AE7F-FDBD77989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96C46-161F-488D-99C6-E448058E2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clean</a:t>
            </a:r>
            <a:r>
              <a:rPr lang="pl-PL" dirty="0"/>
              <a:t> </a:t>
            </a:r>
            <a:r>
              <a:rPr lang="pl-PL" dirty="0" err="1"/>
              <a:t>code</a:t>
            </a:r>
            <a:r>
              <a:rPr lang="pl-PL" dirty="0"/>
              <a:t>?</a:t>
            </a:r>
          </a:p>
          <a:p>
            <a:pPr>
              <a:lnSpc>
                <a:spcPct val="150000"/>
              </a:lnSpc>
            </a:pPr>
            <a:r>
              <a:rPr lang="pl-PL" sz="2800" dirty="0" err="1"/>
              <a:t>Handy</a:t>
            </a:r>
            <a:r>
              <a:rPr lang="pl-PL" sz="2800" dirty="0"/>
              <a:t> </a:t>
            </a:r>
            <a:r>
              <a:rPr lang="pl-PL" sz="2800" dirty="0" err="1"/>
              <a:t>practices</a:t>
            </a:r>
            <a:endParaRPr lang="pl-PL" sz="2800" dirty="0"/>
          </a:p>
          <a:p>
            <a:pPr>
              <a:lnSpc>
                <a:spcPct val="150000"/>
              </a:lnSpc>
            </a:pPr>
            <a:r>
              <a:rPr lang="pl-PL" dirty="0" err="1"/>
              <a:t>Clean</a:t>
            </a:r>
            <a:r>
              <a:rPr lang="pl-PL" dirty="0"/>
              <a:t> </a:t>
            </a:r>
            <a:r>
              <a:rPr lang="pl-PL" dirty="0" err="1"/>
              <a:t>architecture</a:t>
            </a:r>
            <a:r>
              <a:rPr lang="pl-PL" dirty="0"/>
              <a:t> </a:t>
            </a:r>
            <a:r>
              <a:rPr lang="pl-PL" dirty="0" err="1"/>
              <a:t>overview</a:t>
            </a:r>
            <a:r>
              <a:rPr lang="pl-PL" dirty="0"/>
              <a:t> </a:t>
            </a:r>
          </a:p>
          <a:p>
            <a:pPr>
              <a:lnSpc>
                <a:spcPct val="150000"/>
              </a:lnSpc>
            </a:pPr>
            <a:r>
              <a:rPr lang="pl-PL" dirty="0" err="1"/>
              <a:t>Questions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73323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AF6AF-AA8B-4F8A-9697-5C2F7B7A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good</a:t>
            </a:r>
            <a:r>
              <a:rPr lang="pl-PL" dirty="0"/>
              <a:t> software?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37857F-B2B1-4BD3-BB1B-83B71387FD1B}"/>
              </a:ext>
            </a:extLst>
          </p:cNvPr>
          <p:cNvGrpSpPr/>
          <p:nvPr/>
        </p:nvGrpSpPr>
        <p:grpSpPr>
          <a:xfrm>
            <a:off x="276261" y="2428639"/>
            <a:ext cx="11483545" cy="2888796"/>
            <a:chOff x="276261" y="2428639"/>
            <a:chExt cx="11483545" cy="2888796"/>
          </a:xfrm>
        </p:grpSpPr>
        <p:pic>
          <p:nvPicPr>
            <p:cNvPr id="5" name="Picture 4" descr="A picture containing food&#10;&#10;Description automatically generated">
              <a:extLst>
                <a:ext uri="{FF2B5EF4-FFF2-40B4-BE49-F238E27FC236}">
                  <a16:creationId xmlns:a16="http://schemas.microsoft.com/office/drawing/2014/main" id="{F9B63658-B942-4EB8-B825-19138149F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261" y="2428639"/>
              <a:ext cx="4341087" cy="2888796"/>
            </a:xfrm>
            <a:prstGeom prst="rect">
              <a:avLst/>
            </a:prstGeom>
          </p:spPr>
        </p:pic>
        <p:pic>
          <p:nvPicPr>
            <p:cNvPr id="7" name="Picture 6" descr="A picture containing computer, drawing&#10;&#10;Description automatically generated">
              <a:extLst>
                <a:ext uri="{FF2B5EF4-FFF2-40B4-BE49-F238E27FC236}">
                  <a16:creationId xmlns:a16="http://schemas.microsoft.com/office/drawing/2014/main" id="{7C7D22C5-6EA5-43E3-B9C2-CFBF0E803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8759" y="2428639"/>
              <a:ext cx="3801047" cy="2888796"/>
            </a:xfrm>
            <a:prstGeom prst="rect">
              <a:avLst/>
            </a:prstGeom>
          </p:spPr>
        </p:pic>
      </p:grpSp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981B3BEA-F674-42EB-9D97-332226971E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242" y="1690688"/>
            <a:ext cx="4124739" cy="412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75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1F055-69AA-448F-BD49-231D07252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00" y="1253331"/>
            <a:ext cx="102338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l-PL" sz="9600" baseline="-25000" dirty="0">
                <a:solidFill>
                  <a:schemeClr val="tx1">
                    <a:lumMod val="50000"/>
                  </a:schemeClr>
                </a:solidFill>
              </a:rPr>
              <a:t>Good software </a:t>
            </a:r>
            <a:r>
              <a:rPr lang="pl-PL" sz="9600" baseline="-25000" dirty="0" err="1">
                <a:solidFill>
                  <a:schemeClr val="tx1">
                    <a:lumMod val="50000"/>
                  </a:schemeClr>
                </a:solidFill>
              </a:rPr>
              <a:t>is</a:t>
            </a:r>
            <a:r>
              <a:rPr lang="pl-PL" sz="9600" baseline="-25000" dirty="0">
                <a:solidFill>
                  <a:schemeClr val="tx1">
                    <a:lumMod val="50000"/>
                  </a:schemeClr>
                </a:solidFill>
              </a:rPr>
              <a:t> a software </a:t>
            </a:r>
            <a:r>
              <a:rPr lang="pl-PL" sz="9600" baseline="-25000" dirty="0" err="1"/>
              <a:t>which</a:t>
            </a:r>
            <a:r>
              <a:rPr lang="pl-PL" sz="9600" baseline="-25000" dirty="0"/>
              <a:t> </a:t>
            </a:r>
            <a:r>
              <a:rPr lang="pl-PL" sz="9600" baseline="-25000" dirty="0" err="1"/>
              <a:t>minimizes</a:t>
            </a:r>
            <a:r>
              <a:rPr lang="pl-PL" sz="9600" baseline="-25000" dirty="0"/>
              <a:t> </a:t>
            </a:r>
            <a:r>
              <a:rPr lang="pl-PL" sz="9600" baseline="-25000" dirty="0" err="1"/>
              <a:t>time</a:t>
            </a:r>
            <a:r>
              <a:rPr lang="pl-PL" sz="9600" baseline="-25000" dirty="0"/>
              <a:t> </a:t>
            </a:r>
            <a:r>
              <a:rPr lang="pl-PL" sz="9600" baseline="-25000" dirty="0" err="1"/>
              <a:t>needed</a:t>
            </a:r>
            <a:r>
              <a:rPr lang="pl-PL" sz="9600" baseline="-25000" dirty="0"/>
              <a:t> by </a:t>
            </a:r>
            <a:r>
              <a:rPr lang="pl-PL" sz="9600" baseline="-25000" dirty="0" err="1">
                <a:solidFill>
                  <a:schemeClr val="tx1">
                    <a:lumMod val="50000"/>
                  </a:schemeClr>
                </a:solidFill>
              </a:rPr>
              <a:t>user</a:t>
            </a:r>
            <a:r>
              <a:rPr lang="pl-PL" sz="9600" baseline="-25000" dirty="0"/>
              <a:t> to </a:t>
            </a:r>
            <a:r>
              <a:rPr lang="pl-PL" sz="9600" baseline="-25000" dirty="0" err="1"/>
              <a:t>satisfy</a:t>
            </a:r>
            <a:r>
              <a:rPr lang="pl-PL" sz="9600" baseline="-25000" dirty="0"/>
              <a:t> </a:t>
            </a:r>
            <a:r>
              <a:rPr lang="pl-PL" sz="9600" baseline="-25000" dirty="0" err="1"/>
              <a:t>his</a:t>
            </a:r>
            <a:r>
              <a:rPr lang="pl-PL" sz="9600" baseline="-25000" dirty="0"/>
              <a:t> </a:t>
            </a:r>
            <a:r>
              <a:rPr lang="pl-PL" sz="9600" baseline="-25000" dirty="0" err="1"/>
              <a:t>needs</a:t>
            </a:r>
            <a:r>
              <a:rPr lang="pl-PL" sz="9600" baseline="-25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500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1F055-69AA-448F-BD49-231D07252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00" y="1253331"/>
            <a:ext cx="10233800" cy="4351338"/>
          </a:xfrm>
        </p:spPr>
        <p:txBody>
          <a:bodyPr anchor="ctr">
            <a:normAutofit lnSpcReduction="10000"/>
          </a:bodyPr>
          <a:lstStyle/>
          <a:p>
            <a:pPr marL="0" indent="0" algn="ctr">
              <a:buNone/>
            </a:pPr>
            <a:r>
              <a:rPr lang="pl-PL" sz="9600" baseline="-25000" dirty="0" err="1">
                <a:solidFill>
                  <a:schemeClr val="tx1">
                    <a:lumMod val="50000"/>
                  </a:schemeClr>
                </a:solidFill>
              </a:rPr>
              <a:t>Clean</a:t>
            </a:r>
            <a:r>
              <a:rPr lang="pl-PL" sz="9600" baseline="-25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pl-PL" sz="9600" baseline="-25000" dirty="0" err="1">
                <a:solidFill>
                  <a:schemeClr val="tx1">
                    <a:lumMod val="50000"/>
                  </a:schemeClr>
                </a:solidFill>
              </a:rPr>
              <a:t>code</a:t>
            </a:r>
            <a:r>
              <a:rPr lang="pl-PL" sz="9600" baseline="-25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pl-PL" sz="9600" baseline="-25000" dirty="0" err="1">
                <a:solidFill>
                  <a:schemeClr val="tx1">
                    <a:lumMod val="50000"/>
                  </a:schemeClr>
                </a:solidFill>
              </a:rPr>
              <a:t>architectured</a:t>
            </a:r>
            <a:r>
              <a:rPr lang="pl-PL" sz="9600" baseline="-25000" dirty="0">
                <a:solidFill>
                  <a:schemeClr val="tx1">
                    <a:lumMod val="50000"/>
                  </a:schemeClr>
                </a:solidFill>
              </a:rPr>
              <a:t> in </a:t>
            </a:r>
            <a:r>
              <a:rPr lang="pl-PL" sz="9600" baseline="-25000" dirty="0" err="1">
                <a:solidFill>
                  <a:schemeClr val="tx1">
                    <a:lumMod val="50000"/>
                  </a:schemeClr>
                </a:solidFill>
              </a:rPr>
              <a:t>clean</a:t>
            </a:r>
            <a:r>
              <a:rPr lang="pl-PL" sz="9600" baseline="-25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pl-PL" sz="9600" baseline="-25000" dirty="0" err="1">
                <a:solidFill>
                  <a:schemeClr val="tx1">
                    <a:lumMod val="50000"/>
                  </a:schemeClr>
                </a:solidFill>
              </a:rPr>
              <a:t>way</a:t>
            </a:r>
            <a:r>
              <a:rPr lang="pl-PL" sz="9600" baseline="-25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pl-PL" sz="9600" baseline="-25000" dirty="0" err="1">
                <a:solidFill>
                  <a:schemeClr val="tx1">
                    <a:lumMod val="50000"/>
                  </a:schemeClr>
                </a:solidFill>
              </a:rPr>
              <a:t>is</a:t>
            </a:r>
            <a:r>
              <a:rPr lang="pl-PL" sz="9600" baseline="-25000" dirty="0">
                <a:solidFill>
                  <a:schemeClr val="tx1">
                    <a:lumMod val="50000"/>
                  </a:schemeClr>
                </a:solidFill>
              </a:rPr>
              <a:t> a </a:t>
            </a:r>
            <a:r>
              <a:rPr lang="pl-PL" sz="9600" baseline="-25000" dirty="0" err="1">
                <a:solidFill>
                  <a:schemeClr val="tx1">
                    <a:lumMod val="50000"/>
                  </a:schemeClr>
                </a:solidFill>
              </a:rPr>
              <a:t>code</a:t>
            </a:r>
            <a:r>
              <a:rPr lang="pl-PL" sz="9600" baseline="-25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pl-PL" sz="9600" baseline="-25000" dirty="0" err="1"/>
              <a:t>which</a:t>
            </a:r>
            <a:r>
              <a:rPr lang="pl-PL" sz="9600" baseline="-25000" dirty="0"/>
              <a:t> </a:t>
            </a:r>
            <a:r>
              <a:rPr lang="pl-PL" sz="9600" baseline="-25000" dirty="0" err="1"/>
              <a:t>minimizes</a:t>
            </a:r>
            <a:r>
              <a:rPr lang="pl-PL" sz="9600" baseline="-25000" dirty="0"/>
              <a:t> </a:t>
            </a:r>
            <a:r>
              <a:rPr lang="pl-PL" sz="9600" baseline="-25000" dirty="0" err="1"/>
              <a:t>time</a:t>
            </a:r>
            <a:r>
              <a:rPr lang="pl-PL" sz="9600" baseline="-25000" dirty="0"/>
              <a:t> </a:t>
            </a:r>
            <a:r>
              <a:rPr lang="pl-PL" sz="9600" baseline="-25000" dirty="0" err="1"/>
              <a:t>needed</a:t>
            </a:r>
            <a:r>
              <a:rPr lang="pl-PL" sz="9600" baseline="-25000" dirty="0"/>
              <a:t> by </a:t>
            </a:r>
            <a:r>
              <a:rPr lang="pl-PL" sz="9600" baseline="-25000" dirty="0">
                <a:solidFill>
                  <a:schemeClr val="tx1">
                    <a:lumMod val="50000"/>
                  </a:schemeClr>
                </a:solidFill>
              </a:rPr>
              <a:t>software </a:t>
            </a:r>
            <a:r>
              <a:rPr lang="pl-PL" sz="9600" baseline="-25000" dirty="0" err="1">
                <a:solidFill>
                  <a:schemeClr val="tx1">
                    <a:lumMod val="50000"/>
                  </a:schemeClr>
                </a:solidFill>
              </a:rPr>
              <a:t>enginneer</a:t>
            </a:r>
            <a:r>
              <a:rPr lang="pl-PL" sz="9600" baseline="-25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pl-PL" sz="9600" baseline="-25000" dirty="0"/>
              <a:t>to </a:t>
            </a:r>
            <a:r>
              <a:rPr lang="pl-PL" sz="9600" baseline="-25000" dirty="0" err="1"/>
              <a:t>satisfy</a:t>
            </a:r>
            <a:r>
              <a:rPr lang="pl-PL" sz="9600" baseline="-25000" dirty="0"/>
              <a:t> </a:t>
            </a:r>
            <a:r>
              <a:rPr lang="pl-PL" sz="9600" baseline="-25000" dirty="0" err="1"/>
              <a:t>his</a:t>
            </a:r>
            <a:r>
              <a:rPr lang="pl-PL" sz="9600" baseline="-25000" dirty="0"/>
              <a:t> </a:t>
            </a:r>
            <a:r>
              <a:rPr lang="pl-PL" sz="9600" baseline="-25000" dirty="0" err="1"/>
              <a:t>needs</a:t>
            </a:r>
            <a:r>
              <a:rPr lang="pl-PL" sz="9600" baseline="-25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986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E1B37-202D-4468-BA57-49DD3DEDC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Depend</a:t>
            </a:r>
            <a:r>
              <a:rPr lang="pl-PL" dirty="0"/>
              <a:t> on </a:t>
            </a:r>
            <a:r>
              <a:rPr lang="pl-PL" dirty="0" err="1"/>
              <a:t>abstraction</a:t>
            </a:r>
            <a:r>
              <a:rPr lang="pl-PL" dirty="0"/>
              <a:t> – </a:t>
            </a:r>
            <a:r>
              <a:rPr lang="pl-PL" dirty="0" err="1"/>
              <a:t>practice</a:t>
            </a:r>
            <a:r>
              <a:rPr lang="pl-PL" dirty="0"/>
              <a:t>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AF5DA-1202-4980-A0A0-A1B5C1025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l-PL" dirty="0" err="1"/>
              <a:t>Impose</a:t>
            </a:r>
            <a:r>
              <a:rPr lang="pl-PL" dirty="0"/>
              <a:t> </a:t>
            </a:r>
            <a:r>
              <a:rPr lang="pl-PL" dirty="0" err="1"/>
              <a:t>contract</a:t>
            </a:r>
            <a:endParaRPr lang="pl-PL" dirty="0"/>
          </a:p>
          <a:p>
            <a:pPr>
              <a:lnSpc>
                <a:spcPct val="150000"/>
              </a:lnSpc>
            </a:pPr>
            <a:r>
              <a:rPr lang="pl-PL" dirty="0" err="1"/>
              <a:t>Decoupling</a:t>
            </a:r>
            <a:endParaRPr lang="pl-PL" dirty="0"/>
          </a:p>
          <a:p>
            <a:pPr>
              <a:lnSpc>
                <a:spcPct val="150000"/>
              </a:lnSpc>
            </a:pPr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inversion</a:t>
            </a:r>
            <a:r>
              <a:rPr lang="pl-PL" dirty="0"/>
              <a:t>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pl-PL" dirty="0" err="1"/>
              <a:t>Testability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38998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E1B37-202D-4468-BA57-49DD3DEDC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Favor</a:t>
            </a:r>
            <a:r>
              <a:rPr lang="pl-PL" dirty="0"/>
              <a:t> </a:t>
            </a:r>
            <a:r>
              <a:rPr lang="pl-PL" dirty="0" err="1"/>
              <a:t>compsition</a:t>
            </a:r>
            <a:r>
              <a:rPr lang="pl-PL" dirty="0"/>
              <a:t> </a:t>
            </a:r>
            <a:r>
              <a:rPr lang="pl-PL" dirty="0" err="1"/>
              <a:t>over</a:t>
            </a:r>
            <a:r>
              <a:rPr lang="pl-PL" dirty="0"/>
              <a:t> </a:t>
            </a:r>
            <a:r>
              <a:rPr lang="pl-PL" dirty="0" err="1"/>
              <a:t>inheritance</a:t>
            </a:r>
            <a:r>
              <a:rPr lang="pl-PL" dirty="0"/>
              <a:t> – </a:t>
            </a:r>
            <a:r>
              <a:rPr lang="pl-PL" dirty="0" err="1"/>
              <a:t>practice</a:t>
            </a:r>
            <a:r>
              <a:rPr lang="pl-PL" dirty="0"/>
              <a:t> II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16C94B-F2D0-45D5-BA36-3DBB19BE30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055428"/>
              </p:ext>
            </p:extLst>
          </p:nvPr>
        </p:nvGraphicFramePr>
        <p:xfrm>
          <a:off x="979488" y="1816747"/>
          <a:ext cx="10233024" cy="2590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11008">
                  <a:extLst>
                    <a:ext uri="{9D8B030D-6E8A-4147-A177-3AD203B41FA5}">
                      <a16:colId xmlns:a16="http://schemas.microsoft.com/office/drawing/2014/main" val="1945046272"/>
                    </a:ext>
                  </a:extLst>
                </a:gridCol>
                <a:gridCol w="3411008">
                  <a:extLst>
                    <a:ext uri="{9D8B030D-6E8A-4147-A177-3AD203B41FA5}">
                      <a16:colId xmlns:a16="http://schemas.microsoft.com/office/drawing/2014/main" val="254175463"/>
                    </a:ext>
                  </a:extLst>
                </a:gridCol>
                <a:gridCol w="3411008">
                  <a:extLst>
                    <a:ext uri="{9D8B030D-6E8A-4147-A177-3AD203B41FA5}">
                      <a16:colId xmlns:a16="http://schemas.microsoft.com/office/drawing/2014/main" val="1998624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 err="1"/>
                        <a:t>Composition</a:t>
                      </a:r>
                      <a:endParaRPr lang="pl-P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 err="1"/>
                        <a:t>Inheritance</a:t>
                      </a:r>
                      <a:endParaRPr lang="pl-P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0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2800" dirty="0" err="1"/>
                        <a:t>Coupling</a:t>
                      </a:r>
                      <a:endParaRPr lang="pl-P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sz="2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857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2800" dirty="0" err="1"/>
                        <a:t>Reusability</a:t>
                      </a:r>
                      <a:endParaRPr lang="pl-P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sz="2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2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652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2800" dirty="0" err="1"/>
                        <a:t>Encapsulation</a:t>
                      </a:r>
                      <a:endParaRPr lang="pl-P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sz="2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2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38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OCP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sz="28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2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1906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ABF93AB-D646-4BC7-BF00-FED7BB6A9059}"/>
              </a:ext>
            </a:extLst>
          </p:cNvPr>
          <p:cNvSpPr txBox="1"/>
          <p:nvPr/>
        </p:nvSpPr>
        <p:spPr>
          <a:xfrm>
            <a:off x="979488" y="4533606"/>
            <a:ext cx="4670125" cy="1318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 err="1"/>
              <a:t>Liskov</a:t>
            </a:r>
            <a:r>
              <a:rPr lang="pl-PL" sz="2800" dirty="0"/>
              <a:t> </a:t>
            </a:r>
            <a:r>
              <a:rPr lang="pl-PL" sz="2800" dirty="0" err="1"/>
              <a:t>Substitution</a:t>
            </a:r>
            <a:r>
              <a:rPr lang="pl-PL" sz="2800" dirty="0"/>
              <a:t> </a:t>
            </a:r>
            <a:r>
              <a:rPr lang="pl-PL" sz="2800" dirty="0" err="1"/>
              <a:t>Principle</a:t>
            </a:r>
            <a:endParaRPr lang="pl-PL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 err="1"/>
              <a:t>Testability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802047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69F20-FFF2-4E8B-B2A0-A9988C31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4700" dirty="0" err="1"/>
              <a:t>Encapsulate</a:t>
            </a:r>
            <a:r>
              <a:rPr lang="pl-PL" sz="4700" dirty="0"/>
              <a:t> </a:t>
            </a:r>
            <a:r>
              <a:rPr lang="pl-PL" sz="4700" dirty="0" err="1"/>
              <a:t>what</a:t>
            </a:r>
            <a:r>
              <a:rPr lang="pl-PL" sz="4700" dirty="0"/>
              <a:t> </a:t>
            </a:r>
            <a:r>
              <a:rPr lang="pl-PL" sz="4700" dirty="0" err="1"/>
              <a:t>is</a:t>
            </a:r>
            <a:r>
              <a:rPr lang="pl-PL" sz="4700" dirty="0"/>
              <a:t> </a:t>
            </a:r>
            <a:r>
              <a:rPr lang="pl-PL" sz="4700" dirty="0" err="1"/>
              <a:t>changing</a:t>
            </a:r>
            <a:r>
              <a:rPr lang="pl-PL" sz="4700" dirty="0"/>
              <a:t> – </a:t>
            </a:r>
            <a:r>
              <a:rPr lang="pl-PL" sz="4700" dirty="0" err="1"/>
              <a:t>practice</a:t>
            </a:r>
            <a:r>
              <a:rPr lang="pl-PL" sz="4700" dirty="0"/>
              <a:t>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91BC-4110-407A-AC24-DFB029AC5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l-PL" dirty="0"/>
              <a:t>E</a:t>
            </a:r>
            <a:r>
              <a:rPr lang="en-US" dirty="0" err="1"/>
              <a:t>xpose</a:t>
            </a:r>
            <a:r>
              <a:rPr lang="en-US" dirty="0"/>
              <a:t> what is needed by client - exception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when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en-US" dirty="0"/>
              <a:t> preparing</a:t>
            </a:r>
            <a:r>
              <a:rPr lang="pl-PL" dirty="0"/>
              <a:t> </a:t>
            </a:r>
            <a:r>
              <a:rPr lang="pl-PL" dirty="0" err="1"/>
              <a:t>widely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</a:t>
            </a:r>
            <a:r>
              <a:rPr lang="en-US" dirty="0" err="1"/>
              <a:t>librar</a:t>
            </a:r>
            <a:r>
              <a:rPr lang="pl-PL" dirty="0"/>
              <a:t>y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pl-PL" dirty="0"/>
              <a:t>C</a:t>
            </a:r>
            <a:r>
              <a:rPr lang="en-US" dirty="0" err="1"/>
              <a:t>arve</a:t>
            </a:r>
            <a:r>
              <a:rPr lang="en-US" dirty="0"/>
              <a:t> out subcomponents with well defined </a:t>
            </a:r>
            <a:r>
              <a:rPr lang="pl-PL" dirty="0" err="1"/>
              <a:t>contracts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pl-PL" dirty="0"/>
              <a:t>In </a:t>
            </a:r>
            <a:r>
              <a:rPr lang="pl-PL" dirty="0" err="1"/>
              <a:t>case</a:t>
            </a:r>
            <a:r>
              <a:rPr lang="pl-PL" dirty="0"/>
              <a:t> of </a:t>
            </a:r>
            <a:r>
              <a:rPr lang="pl-PL" dirty="0" err="1"/>
              <a:t>having</a:t>
            </a:r>
            <a:r>
              <a:rPr lang="en-US" dirty="0"/>
              <a:t> problems with testing private methods</a:t>
            </a:r>
            <a:r>
              <a:rPr lang="pl-PL" dirty="0"/>
              <a:t>, </a:t>
            </a:r>
            <a:r>
              <a:rPr lang="en-US" dirty="0"/>
              <a:t>extract</a:t>
            </a:r>
            <a:r>
              <a:rPr lang="pl-PL" dirty="0"/>
              <a:t>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class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1294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12FC0-401D-463A-833B-192C24A8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Clean</a:t>
            </a:r>
            <a:r>
              <a:rPr lang="pl-PL" dirty="0"/>
              <a:t> </a:t>
            </a:r>
            <a:r>
              <a:rPr lang="pl-PL" dirty="0" err="1"/>
              <a:t>architecture</a:t>
            </a:r>
            <a:r>
              <a:rPr lang="pl-PL" dirty="0"/>
              <a:t> - </a:t>
            </a:r>
            <a:r>
              <a:rPr lang="pl-PL" dirty="0" err="1"/>
              <a:t>purpose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0C9EE-AADE-4DE9-A1A7-0FE106796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>
                <a:solidFill>
                  <a:schemeClr val="tx1"/>
                </a:solidFill>
              </a:rPr>
              <a:t>„</a:t>
            </a:r>
            <a:r>
              <a:rPr lang="en-US" dirty="0">
                <a:solidFill>
                  <a:schemeClr val="tx1"/>
                </a:solidFill>
              </a:rPr>
              <a:t>The primary purpose of architecture is to support the life cycle of the system. Good architecture makes the system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easy to understand, easy to develop, easy to maintain, and easy to deploy</a:t>
            </a:r>
            <a:r>
              <a:rPr lang="en-US" dirty="0">
                <a:solidFill>
                  <a:schemeClr val="tx1"/>
                </a:solidFill>
              </a:rPr>
              <a:t>. The ultimate goal is to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minimize</a:t>
            </a:r>
            <a:r>
              <a:rPr lang="en-US" dirty="0">
                <a:solidFill>
                  <a:schemeClr val="tx1"/>
                </a:solidFill>
              </a:rPr>
              <a:t> the lifetime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cost</a:t>
            </a:r>
            <a:r>
              <a:rPr lang="en-US" dirty="0">
                <a:solidFill>
                  <a:schemeClr val="tx1"/>
                </a:solidFill>
              </a:rPr>
              <a:t> of the system and to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maximize</a:t>
            </a:r>
            <a:r>
              <a:rPr lang="en-US" dirty="0">
                <a:solidFill>
                  <a:schemeClr val="tx1"/>
                </a:solidFill>
              </a:rPr>
              <a:t> programmer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productivity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pl-PL" dirty="0">
                <a:solidFill>
                  <a:schemeClr val="tx1"/>
                </a:solidFill>
              </a:rPr>
              <a:t>” 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pl-PL" dirty="0">
                <a:solidFill>
                  <a:schemeClr val="tx1"/>
                </a:solidFill>
              </a:rPr>
              <a:t>Robert C. Martin</a:t>
            </a:r>
          </a:p>
        </p:txBody>
      </p:sp>
    </p:spTree>
    <p:extLst>
      <p:ext uri="{BB962C8B-B14F-4D97-AF65-F5344CB8AC3E}">
        <p14:creationId xmlns:p14="http://schemas.microsoft.com/office/powerpoint/2010/main" val="71759209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7599</TotalTime>
  <Words>364</Words>
  <Application>Microsoft Office PowerPoint</Application>
  <PresentationFormat>Widescreen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Corbel</vt:lpstr>
      <vt:lpstr>Depth</vt:lpstr>
      <vt:lpstr>From clean code  to clean architecture</vt:lpstr>
      <vt:lpstr>Agenda</vt:lpstr>
      <vt:lpstr>What is good software?</vt:lpstr>
      <vt:lpstr>PowerPoint Presentation</vt:lpstr>
      <vt:lpstr>PowerPoint Presentation</vt:lpstr>
      <vt:lpstr>Depend on abstraction – practice I</vt:lpstr>
      <vt:lpstr>Favor compsition over inheritance – practice II</vt:lpstr>
      <vt:lpstr>Encapsulate what is changing – practice III</vt:lpstr>
      <vt:lpstr>Clean architecture - purpose</vt:lpstr>
      <vt:lpstr>Clean architecture – visualization I</vt:lpstr>
      <vt:lpstr>Clean architecture – visualization II</vt:lpstr>
      <vt:lpstr>Clean architecture – features</vt:lpstr>
      <vt:lpstr>Clean architecture – visualisation III</vt:lpstr>
      <vt:lpstr>PowerPoint Presentation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Konrad Gałczyński</dc:creator>
  <cp:lastModifiedBy>Konrad Gałczyński</cp:lastModifiedBy>
  <cp:revision>95</cp:revision>
  <dcterms:created xsi:type="dcterms:W3CDTF">2019-12-09T12:30:46Z</dcterms:created>
  <dcterms:modified xsi:type="dcterms:W3CDTF">2020-05-12T14:39:11Z</dcterms:modified>
</cp:coreProperties>
</file>