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4"/>
  </p:sldMasterIdLst>
  <p:notesMasterIdLst>
    <p:notesMasterId r:id="rId24"/>
  </p:notesMasterIdLst>
  <p:sldIdLst>
    <p:sldId id="256" r:id="rId5"/>
    <p:sldId id="257" r:id="rId6"/>
    <p:sldId id="266" r:id="rId7"/>
    <p:sldId id="267" r:id="rId8"/>
    <p:sldId id="268" r:id="rId9"/>
    <p:sldId id="269" r:id="rId10"/>
    <p:sldId id="270" r:id="rId11"/>
    <p:sldId id="271" r:id="rId12"/>
    <p:sldId id="279" r:id="rId13"/>
    <p:sldId id="280" r:id="rId14"/>
    <p:sldId id="281" r:id="rId15"/>
    <p:sldId id="272" r:id="rId16"/>
    <p:sldId id="274" r:id="rId17"/>
    <p:sldId id="275" r:id="rId18"/>
    <p:sldId id="273" r:id="rId19"/>
    <p:sldId id="277" r:id="rId20"/>
    <p:sldId id="276" r:id="rId21"/>
    <p:sldId id="278"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rad Gałczyński" initials="KG" lastIdx="1" clrIdx="0">
    <p:extLst>
      <p:ext uri="{19B8F6BF-5375-455C-9EA6-DF929625EA0E}">
        <p15:presenceInfo xmlns:p15="http://schemas.microsoft.com/office/powerpoint/2012/main" userId="S::konrad.galczynski@relativity.com::51b13968-ecbd-4db3-b52c-b25881b9a5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69598" autoAdjust="0"/>
  </p:normalViewPr>
  <p:slideViewPr>
    <p:cSldViewPr snapToGrid="0">
      <p:cViewPr varScale="1">
        <p:scale>
          <a:sx n="59" d="100"/>
          <a:sy n="59" d="100"/>
        </p:scale>
        <p:origin x="14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3D74A-BC1D-4931-A796-A2C6BF631EA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4DCECD-CB22-4EB4-B83B-DF06247DC059}">
      <dgm:prSet/>
      <dgm:spPr/>
      <dgm:t>
        <a:bodyPr/>
        <a:lstStyle/>
        <a:p>
          <a:pPr>
            <a:defRPr cap="all"/>
          </a:pPr>
          <a:r>
            <a:rPr lang="pl-PL" dirty="0" err="1"/>
            <a:t>What</a:t>
          </a:r>
          <a:r>
            <a:rPr lang="pl-PL" dirty="0"/>
            <a:t> </a:t>
          </a:r>
          <a:r>
            <a:rPr lang="pl-PL" dirty="0" err="1"/>
            <a:t>is</a:t>
          </a:r>
          <a:r>
            <a:rPr lang="pl-PL" dirty="0"/>
            <a:t> </a:t>
          </a:r>
          <a:r>
            <a:rPr lang="pl-PL" dirty="0" err="1"/>
            <a:t>clean</a:t>
          </a:r>
          <a:r>
            <a:rPr lang="pl-PL" dirty="0"/>
            <a:t> </a:t>
          </a:r>
          <a:r>
            <a:rPr lang="pl-PL" dirty="0" err="1"/>
            <a:t>code</a:t>
          </a:r>
          <a:r>
            <a:rPr lang="pl-PL" dirty="0"/>
            <a:t>?</a:t>
          </a:r>
          <a:endParaRPr lang="en-US" dirty="0"/>
        </a:p>
      </dgm:t>
    </dgm:pt>
    <dgm:pt modelId="{E9596609-F684-43A2-8750-0B87DF034CF0}" type="parTrans" cxnId="{7EC03AFE-03E4-415D-A8EA-2795E5CB1EA6}">
      <dgm:prSet/>
      <dgm:spPr/>
      <dgm:t>
        <a:bodyPr/>
        <a:lstStyle/>
        <a:p>
          <a:endParaRPr lang="en-US"/>
        </a:p>
      </dgm:t>
    </dgm:pt>
    <dgm:pt modelId="{A7BD2CCC-3E5D-4536-98BA-03FC4B6DAB06}" type="sibTrans" cxnId="{7EC03AFE-03E4-415D-A8EA-2795E5CB1EA6}">
      <dgm:prSet/>
      <dgm:spPr/>
      <dgm:t>
        <a:bodyPr/>
        <a:lstStyle/>
        <a:p>
          <a:endParaRPr lang="en-US"/>
        </a:p>
      </dgm:t>
    </dgm:pt>
    <dgm:pt modelId="{BA3744D3-9D53-4A15-BBE2-7E722144AD83}">
      <dgm:prSet/>
      <dgm:spPr/>
      <dgm:t>
        <a:bodyPr/>
        <a:lstStyle/>
        <a:p>
          <a:pPr>
            <a:defRPr cap="all"/>
          </a:pPr>
          <a:r>
            <a:rPr lang="pl-PL"/>
            <a:t>Handy practices</a:t>
          </a:r>
          <a:endParaRPr lang="en-US"/>
        </a:p>
      </dgm:t>
    </dgm:pt>
    <dgm:pt modelId="{3563F041-C9F9-4D7A-9720-0EC9BF468CD9}" type="parTrans" cxnId="{FC2CF3EE-1F80-4059-AB0E-7A338E02F770}">
      <dgm:prSet/>
      <dgm:spPr/>
      <dgm:t>
        <a:bodyPr/>
        <a:lstStyle/>
        <a:p>
          <a:endParaRPr lang="en-US"/>
        </a:p>
      </dgm:t>
    </dgm:pt>
    <dgm:pt modelId="{CB038B40-B4FA-4CB6-B6DA-3388FB66FAFE}" type="sibTrans" cxnId="{FC2CF3EE-1F80-4059-AB0E-7A338E02F770}">
      <dgm:prSet/>
      <dgm:spPr/>
      <dgm:t>
        <a:bodyPr/>
        <a:lstStyle/>
        <a:p>
          <a:endParaRPr lang="en-US"/>
        </a:p>
      </dgm:t>
    </dgm:pt>
    <dgm:pt modelId="{CB7BF656-FCC4-4CA2-965C-21C41935E921}">
      <dgm:prSet/>
      <dgm:spPr/>
      <dgm:t>
        <a:bodyPr/>
        <a:lstStyle/>
        <a:p>
          <a:pPr>
            <a:defRPr cap="all"/>
          </a:pPr>
          <a:r>
            <a:rPr lang="pl-PL" dirty="0" err="1"/>
            <a:t>Clean</a:t>
          </a:r>
          <a:r>
            <a:rPr lang="pl-PL" dirty="0"/>
            <a:t> </a:t>
          </a:r>
          <a:r>
            <a:rPr lang="pl-PL" dirty="0" err="1"/>
            <a:t>architecture</a:t>
          </a:r>
          <a:r>
            <a:rPr lang="pl-PL" dirty="0"/>
            <a:t> </a:t>
          </a:r>
          <a:r>
            <a:rPr lang="pl-PL" dirty="0" err="1"/>
            <a:t>overview</a:t>
          </a:r>
          <a:r>
            <a:rPr lang="pl-PL" dirty="0"/>
            <a:t> </a:t>
          </a:r>
          <a:endParaRPr lang="en-US" dirty="0"/>
        </a:p>
      </dgm:t>
    </dgm:pt>
    <dgm:pt modelId="{1FC166B6-2D98-424C-B56A-DFF371038258}" type="parTrans" cxnId="{6A37BB08-7177-4439-8CA5-7FB02EF8354A}">
      <dgm:prSet/>
      <dgm:spPr/>
      <dgm:t>
        <a:bodyPr/>
        <a:lstStyle/>
        <a:p>
          <a:endParaRPr lang="en-US"/>
        </a:p>
      </dgm:t>
    </dgm:pt>
    <dgm:pt modelId="{33FCA695-C190-40B0-AE51-5CFFAB0E0EE3}" type="sibTrans" cxnId="{6A37BB08-7177-4439-8CA5-7FB02EF8354A}">
      <dgm:prSet/>
      <dgm:spPr/>
      <dgm:t>
        <a:bodyPr/>
        <a:lstStyle/>
        <a:p>
          <a:endParaRPr lang="en-US"/>
        </a:p>
      </dgm:t>
    </dgm:pt>
    <dgm:pt modelId="{C5424BE9-FCB6-4942-9867-44F9E4739404}">
      <dgm:prSet/>
      <dgm:spPr/>
      <dgm:t>
        <a:bodyPr/>
        <a:lstStyle/>
        <a:p>
          <a:pPr>
            <a:defRPr cap="all"/>
          </a:pPr>
          <a:r>
            <a:rPr lang="pl-PL"/>
            <a:t>Questions?</a:t>
          </a:r>
          <a:endParaRPr lang="en-US"/>
        </a:p>
      </dgm:t>
    </dgm:pt>
    <dgm:pt modelId="{1DF7515C-3C0C-4CD4-9AFD-3BC747F7A4D2}" type="parTrans" cxnId="{3D42BF8A-44D5-458C-A864-1B3E4D493C83}">
      <dgm:prSet/>
      <dgm:spPr/>
      <dgm:t>
        <a:bodyPr/>
        <a:lstStyle/>
        <a:p>
          <a:endParaRPr lang="en-US"/>
        </a:p>
      </dgm:t>
    </dgm:pt>
    <dgm:pt modelId="{A6D0B241-DFA2-45FD-ACE9-0FA3DC32FC49}" type="sibTrans" cxnId="{3D42BF8A-44D5-458C-A864-1B3E4D493C83}">
      <dgm:prSet/>
      <dgm:spPr/>
      <dgm:t>
        <a:bodyPr/>
        <a:lstStyle/>
        <a:p>
          <a:endParaRPr lang="en-US"/>
        </a:p>
      </dgm:t>
    </dgm:pt>
    <dgm:pt modelId="{17F5825A-9DE3-478D-A6E2-32D9CEFC996C}" type="pres">
      <dgm:prSet presAssocID="{AF03D74A-BC1D-4931-A796-A2C6BF631EAE}" presName="root" presStyleCnt="0">
        <dgm:presLayoutVars>
          <dgm:dir/>
          <dgm:resizeHandles val="exact"/>
        </dgm:presLayoutVars>
      </dgm:prSet>
      <dgm:spPr/>
    </dgm:pt>
    <dgm:pt modelId="{898C37DC-B0EB-4225-AA7D-A56710003C17}" type="pres">
      <dgm:prSet presAssocID="{F84DCECD-CB22-4EB4-B83B-DF06247DC059}" presName="compNode" presStyleCnt="0"/>
      <dgm:spPr/>
    </dgm:pt>
    <dgm:pt modelId="{EE5C5A24-E464-47AD-9907-6599920C29AE}" type="pres">
      <dgm:prSet presAssocID="{F84DCECD-CB22-4EB4-B83B-DF06247DC059}" presName="iconBgRect" presStyleLbl="bgShp" presStyleIdx="0" presStyleCnt="4"/>
      <dgm:spPr>
        <a:prstGeom prst="round2DiagRect">
          <a:avLst>
            <a:gd name="adj1" fmla="val 29727"/>
            <a:gd name="adj2" fmla="val 0"/>
          </a:avLst>
        </a:prstGeom>
      </dgm:spPr>
    </dgm:pt>
    <dgm:pt modelId="{D9AEA811-41F2-46EE-B129-A1BC82C813D1}" type="pres">
      <dgm:prSet presAssocID="{F84DCECD-CB22-4EB4-B83B-DF06247DC059}"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Question mark"/>
        </a:ext>
      </dgm:extLst>
    </dgm:pt>
    <dgm:pt modelId="{C4B109D1-8A58-43C3-A49F-EDA07409A6F2}" type="pres">
      <dgm:prSet presAssocID="{F84DCECD-CB22-4EB4-B83B-DF06247DC059}" presName="spaceRect" presStyleCnt="0"/>
      <dgm:spPr/>
    </dgm:pt>
    <dgm:pt modelId="{025B054F-F5E6-4463-B2E2-A137FA09ACBA}" type="pres">
      <dgm:prSet presAssocID="{F84DCECD-CB22-4EB4-B83B-DF06247DC059}" presName="textRect" presStyleLbl="revTx" presStyleIdx="0" presStyleCnt="4">
        <dgm:presLayoutVars>
          <dgm:chMax val="1"/>
          <dgm:chPref val="1"/>
        </dgm:presLayoutVars>
      </dgm:prSet>
      <dgm:spPr/>
    </dgm:pt>
    <dgm:pt modelId="{8E6F35C1-A618-427A-8CD1-86C4A32D689B}" type="pres">
      <dgm:prSet presAssocID="{A7BD2CCC-3E5D-4536-98BA-03FC4B6DAB06}" presName="sibTrans" presStyleCnt="0"/>
      <dgm:spPr/>
    </dgm:pt>
    <dgm:pt modelId="{B84CEBA6-74FA-4F1F-B355-131ECAF3D7D0}" type="pres">
      <dgm:prSet presAssocID="{BA3744D3-9D53-4A15-BBE2-7E722144AD83}" presName="compNode" presStyleCnt="0"/>
      <dgm:spPr/>
    </dgm:pt>
    <dgm:pt modelId="{7054438D-740E-4200-8CB3-6545B047A9E7}" type="pres">
      <dgm:prSet presAssocID="{BA3744D3-9D53-4A15-BBE2-7E722144AD83}" presName="iconBgRect" presStyleLbl="bgShp" presStyleIdx="1" presStyleCnt="4"/>
      <dgm:spPr>
        <a:prstGeom prst="round2DiagRect">
          <a:avLst>
            <a:gd name="adj1" fmla="val 29727"/>
            <a:gd name="adj2" fmla="val 0"/>
          </a:avLst>
        </a:prstGeom>
      </dgm:spPr>
    </dgm:pt>
    <dgm:pt modelId="{935DA558-5825-417E-8E92-79469BEA3655}" type="pres">
      <dgm:prSet presAssocID="{BA3744D3-9D53-4A15-BBE2-7E722144AD83}"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nce steps"/>
        </a:ext>
      </dgm:extLst>
    </dgm:pt>
    <dgm:pt modelId="{E33F9D17-E1AA-48D1-B0FF-7434D3ED6F57}" type="pres">
      <dgm:prSet presAssocID="{BA3744D3-9D53-4A15-BBE2-7E722144AD83}" presName="spaceRect" presStyleCnt="0"/>
      <dgm:spPr/>
    </dgm:pt>
    <dgm:pt modelId="{12FCDB0E-45B6-40D3-A4B0-98A75C8171FA}" type="pres">
      <dgm:prSet presAssocID="{BA3744D3-9D53-4A15-BBE2-7E722144AD83}" presName="textRect" presStyleLbl="revTx" presStyleIdx="1" presStyleCnt="4">
        <dgm:presLayoutVars>
          <dgm:chMax val="1"/>
          <dgm:chPref val="1"/>
        </dgm:presLayoutVars>
      </dgm:prSet>
      <dgm:spPr/>
    </dgm:pt>
    <dgm:pt modelId="{583EC37D-774A-4A7C-89CD-791DA825F785}" type="pres">
      <dgm:prSet presAssocID="{CB038B40-B4FA-4CB6-B6DA-3388FB66FAFE}" presName="sibTrans" presStyleCnt="0"/>
      <dgm:spPr/>
    </dgm:pt>
    <dgm:pt modelId="{5905DE41-8602-4331-A873-732F0A479367}" type="pres">
      <dgm:prSet presAssocID="{CB7BF656-FCC4-4CA2-965C-21C41935E921}" presName="compNode" presStyleCnt="0"/>
      <dgm:spPr/>
    </dgm:pt>
    <dgm:pt modelId="{4BD3E295-DD57-45B8-A90C-5A16D568BF3B}" type="pres">
      <dgm:prSet presAssocID="{CB7BF656-FCC4-4CA2-965C-21C41935E921}" presName="iconBgRect" presStyleLbl="bgShp" presStyleIdx="2" presStyleCnt="4"/>
      <dgm:spPr>
        <a:prstGeom prst="round2DiagRect">
          <a:avLst>
            <a:gd name="adj1" fmla="val 29727"/>
            <a:gd name="adj2" fmla="val 0"/>
          </a:avLst>
        </a:prstGeom>
      </dgm:spPr>
    </dgm:pt>
    <dgm:pt modelId="{09880F79-9076-4F04-898E-A0C4578878D0}" type="pres">
      <dgm:prSet presAssocID="{CB7BF656-FCC4-4CA2-965C-21C41935E921}"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ity"/>
        </a:ext>
      </dgm:extLst>
    </dgm:pt>
    <dgm:pt modelId="{6C9F0221-FF05-4BA4-8606-0B35D506FF57}" type="pres">
      <dgm:prSet presAssocID="{CB7BF656-FCC4-4CA2-965C-21C41935E921}" presName="spaceRect" presStyleCnt="0"/>
      <dgm:spPr/>
    </dgm:pt>
    <dgm:pt modelId="{082D04FA-12B4-47EC-B433-418C236770FA}" type="pres">
      <dgm:prSet presAssocID="{CB7BF656-FCC4-4CA2-965C-21C41935E921}" presName="textRect" presStyleLbl="revTx" presStyleIdx="2" presStyleCnt="4">
        <dgm:presLayoutVars>
          <dgm:chMax val="1"/>
          <dgm:chPref val="1"/>
        </dgm:presLayoutVars>
      </dgm:prSet>
      <dgm:spPr/>
    </dgm:pt>
    <dgm:pt modelId="{8085794F-7C92-4CF5-90CE-F9EE53ACE0F2}" type="pres">
      <dgm:prSet presAssocID="{33FCA695-C190-40B0-AE51-5CFFAB0E0EE3}" presName="sibTrans" presStyleCnt="0"/>
      <dgm:spPr/>
    </dgm:pt>
    <dgm:pt modelId="{1FAFBF29-C1B9-4B74-8972-0CA161741538}" type="pres">
      <dgm:prSet presAssocID="{C5424BE9-FCB6-4942-9867-44F9E4739404}" presName="compNode" presStyleCnt="0"/>
      <dgm:spPr/>
    </dgm:pt>
    <dgm:pt modelId="{FACC293C-E9CD-4B53-BA92-14D91B63D5F7}" type="pres">
      <dgm:prSet presAssocID="{C5424BE9-FCB6-4942-9867-44F9E4739404}" presName="iconBgRect" presStyleLbl="bgShp" presStyleIdx="3" presStyleCnt="4"/>
      <dgm:spPr>
        <a:prstGeom prst="round2DiagRect">
          <a:avLst>
            <a:gd name="adj1" fmla="val 29727"/>
            <a:gd name="adj2" fmla="val 0"/>
          </a:avLst>
        </a:prstGeom>
      </dgm:spPr>
    </dgm:pt>
    <dgm:pt modelId="{F5FE08FF-D0DC-4E58-BC44-D9A87DF5B9C3}" type="pres">
      <dgm:prSet presAssocID="{C5424BE9-FCB6-4942-9867-44F9E473940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5686AB51-482B-4740-8D00-E3F5C6D4915D}" type="pres">
      <dgm:prSet presAssocID="{C5424BE9-FCB6-4942-9867-44F9E4739404}" presName="spaceRect" presStyleCnt="0"/>
      <dgm:spPr/>
    </dgm:pt>
    <dgm:pt modelId="{C0C4A855-EF90-4DDA-A263-C56957CAFF4B}" type="pres">
      <dgm:prSet presAssocID="{C5424BE9-FCB6-4942-9867-44F9E4739404}" presName="textRect" presStyleLbl="revTx" presStyleIdx="3" presStyleCnt="4">
        <dgm:presLayoutVars>
          <dgm:chMax val="1"/>
          <dgm:chPref val="1"/>
        </dgm:presLayoutVars>
      </dgm:prSet>
      <dgm:spPr/>
    </dgm:pt>
  </dgm:ptLst>
  <dgm:cxnLst>
    <dgm:cxn modelId="{F6D63706-0374-4B56-B8B8-3D5CD2AD6925}" type="presOf" srcId="{F84DCECD-CB22-4EB4-B83B-DF06247DC059}" destId="{025B054F-F5E6-4463-B2E2-A137FA09ACBA}" srcOrd="0" destOrd="0" presId="urn:microsoft.com/office/officeart/2018/5/layout/IconLeafLabelList"/>
    <dgm:cxn modelId="{6A37BB08-7177-4439-8CA5-7FB02EF8354A}" srcId="{AF03D74A-BC1D-4931-A796-A2C6BF631EAE}" destId="{CB7BF656-FCC4-4CA2-965C-21C41935E921}" srcOrd="2" destOrd="0" parTransId="{1FC166B6-2D98-424C-B56A-DFF371038258}" sibTransId="{33FCA695-C190-40B0-AE51-5CFFAB0E0EE3}"/>
    <dgm:cxn modelId="{AF1AC60E-A82C-499A-80D2-0D8E98463E77}" type="presOf" srcId="{BA3744D3-9D53-4A15-BBE2-7E722144AD83}" destId="{12FCDB0E-45B6-40D3-A4B0-98A75C8171FA}" srcOrd="0" destOrd="0" presId="urn:microsoft.com/office/officeart/2018/5/layout/IconLeafLabelList"/>
    <dgm:cxn modelId="{0451F548-DF6D-4665-ABF3-F5D18828D0F6}" type="presOf" srcId="{AF03D74A-BC1D-4931-A796-A2C6BF631EAE}" destId="{17F5825A-9DE3-478D-A6E2-32D9CEFC996C}" srcOrd="0" destOrd="0" presId="urn:microsoft.com/office/officeart/2018/5/layout/IconLeafLabelList"/>
    <dgm:cxn modelId="{92447072-57C6-4905-B5EF-4217418E9A2C}" type="presOf" srcId="{C5424BE9-FCB6-4942-9867-44F9E4739404}" destId="{C0C4A855-EF90-4DDA-A263-C56957CAFF4B}" srcOrd="0" destOrd="0" presId="urn:microsoft.com/office/officeart/2018/5/layout/IconLeafLabelList"/>
    <dgm:cxn modelId="{3D42BF8A-44D5-458C-A864-1B3E4D493C83}" srcId="{AF03D74A-BC1D-4931-A796-A2C6BF631EAE}" destId="{C5424BE9-FCB6-4942-9867-44F9E4739404}" srcOrd="3" destOrd="0" parTransId="{1DF7515C-3C0C-4CD4-9AFD-3BC747F7A4D2}" sibTransId="{A6D0B241-DFA2-45FD-ACE9-0FA3DC32FC49}"/>
    <dgm:cxn modelId="{0A17A0A2-6BA3-4B81-A02D-EF0179B90470}" type="presOf" srcId="{CB7BF656-FCC4-4CA2-965C-21C41935E921}" destId="{082D04FA-12B4-47EC-B433-418C236770FA}" srcOrd="0" destOrd="0" presId="urn:microsoft.com/office/officeart/2018/5/layout/IconLeafLabelList"/>
    <dgm:cxn modelId="{FC2CF3EE-1F80-4059-AB0E-7A338E02F770}" srcId="{AF03D74A-BC1D-4931-A796-A2C6BF631EAE}" destId="{BA3744D3-9D53-4A15-BBE2-7E722144AD83}" srcOrd="1" destOrd="0" parTransId="{3563F041-C9F9-4D7A-9720-0EC9BF468CD9}" sibTransId="{CB038B40-B4FA-4CB6-B6DA-3388FB66FAFE}"/>
    <dgm:cxn modelId="{7EC03AFE-03E4-415D-A8EA-2795E5CB1EA6}" srcId="{AF03D74A-BC1D-4931-A796-A2C6BF631EAE}" destId="{F84DCECD-CB22-4EB4-B83B-DF06247DC059}" srcOrd="0" destOrd="0" parTransId="{E9596609-F684-43A2-8750-0B87DF034CF0}" sibTransId="{A7BD2CCC-3E5D-4536-98BA-03FC4B6DAB06}"/>
    <dgm:cxn modelId="{038BA716-F121-4A91-A1C8-F7EFCDCE0875}" type="presParOf" srcId="{17F5825A-9DE3-478D-A6E2-32D9CEFC996C}" destId="{898C37DC-B0EB-4225-AA7D-A56710003C17}" srcOrd="0" destOrd="0" presId="urn:microsoft.com/office/officeart/2018/5/layout/IconLeafLabelList"/>
    <dgm:cxn modelId="{58989DFC-2332-4018-8772-BA90375E310A}" type="presParOf" srcId="{898C37DC-B0EB-4225-AA7D-A56710003C17}" destId="{EE5C5A24-E464-47AD-9907-6599920C29AE}" srcOrd="0" destOrd="0" presId="urn:microsoft.com/office/officeart/2018/5/layout/IconLeafLabelList"/>
    <dgm:cxn modelId="{3D8192A2-1BFD-4138-AE17-C2A172DDDA1A}" type="presParOf" srcId="{898C37DC-B0EB-4225-AA7D-A56710003C17}" destId="{D9AEA811-41F2-46EE-B129-A1BC82C813D1}" srcOrd="1" destOrd="0" presId="urn:microsoft.com/office/officeart/2018/5/layout/IconLeafLabelList"/>
    <dgm:cxn modelId="{DC79EFE7-EB1F-41A8-A7B2-9D54A4B0E8FE}" type="presParOf" srcId="{898C37DC-B0EB-4225-AA7D-A56710003C17}" destId="{C4B109D1-8A58-43C3-A49F-EDA07409A6F2}" srcOrd="2" destOrd="0" presId="urn:microsoft.com/office/officeart/2018/5/layout/IconLeafLabelList"/>
    <dgm:cxn modelId="{9860E421-A64E-42FD-AA64-32EC70646F9E}" type="presParOf" srcId="{898C37DC-B0EB-4225-AA7D-A56710003C17}" destId="{025B054F-F5E6-4463-B2E2-A137FA09ACBA}" srcOrd="3" destOrd="0" presId="urn:microsoft.com/office/officeart/2018/5/layout/IconLeafLabelList"/>
    <dgm:cxn modelId="{19D98538-7E4F-467A-8549-3DEC5737BEDA}" type="presParOf" srcId="{17F5825A-9DE3-478D-A6E2-32D9CEFC996C}" destId="{8E6F35C1-A618-427A-8CD1-86C4A32D689B}" srcOrd="1" destOrd="0" presId="urn:microsoft.com/office/officeart/2018/5/layout/IconLeafLabelList"/>
    <dgm:cxn modelId="{0EB84569-82C8-46E8-A7D4-2571C0E33D74}" type="presParOf" srcId="{17F5825A-9DE3-478D-A6E2-32D9CEFC996C}" destId="{B84CEBA6-74FA-4F1F-B355-131ECAF3D7D0}" srcOrd="2" destOrd="0" presId="urn:microsoft.com/office/officeart/2018/5/layout/IconLeafLabelList"/>
    <dgm:cxn modelId="{7B742A0F-0513-410F-B8C5-D22CFF58F17E}" type="presParOf" srcId="{B84CEBA6-74FA-4F1F-B355-131ECAF3D7D0}" destId="{7054438D-740E-4200-8CB3-6545B047A9E7}" srcOrd="0" destOrd="0" presId="urn:microsoft.com/office/officeart/2018/5/layout/IconLeafLabelList"/>
    <dgm:cxn modelId="{1359494A-3BCF-4DF2-B7DC-3D68E0F8C022}" type="presParOf" srcId="{B84CEBA6-74FA-4F1F-B355-131ECAF3D7D0}" destId="{935DA558-5825-417E-8E92-79469BEA3655}" srcOrd="1" destOrd="0" presId="urn:microsoft.com/office/officeart/2018/5/layout/IconLeafLabelList"/>
    <dgm:cxn modelId="{C322263F-7739-422A-8F63-CB1D30AE4D74}" type="presParOf" srcId="{B84CEBA6-74FA-4F1F-B355-131ECAF3D7D0}" destId="{E33F9D17-E1AA-48D1-B0FF-7434D3ED6F57}" srcOrd="2" destOrd="0" presId="urn:microsoft.com/office/officeart/2018/5/layout/IconLeafLabelList"/>
    <dgm:cxn modelId="{90D6370B-177F-41FE-BCD5-462F7E9D4F08}" type="presParOf" srcId="{B84CEBA6-74FA-4F1F-B355-131ECAF3D7D0}" destId="{12FCDB0E-45B6-40D3-A4B0-98A75C8171FA}" srcOrd="3" destOrd="0" presId="urn:microsoft.com/office/officeart/2018/5/layout/IconLeafLabelList"/>
    <dgm:cxn modelId="{D5BBFDBA-3CD3-43C6-A4D7-9F8475FE3D69}" type="presParOf" srcId="{17F5825A-9DE3-478D-A6E2-32D9CEFC996C}" destId="{583EC37D-774A-4A7C-89CD-791DA825F785}" srcOrd="3" destOrd="0" presId="urn:microsoft.com/office/officeart/2018/5/layout/IconLeafLabelList"/>
    <dgm:cxn modelId="{2F527106-743F-4E4D-8366-371A05191E63}" type="presParOf" srcId="{17F5825A-9DE3-478D-A6E2-32D9CEFC996C}" destId="{5905DE41-8602-4331-A873-732F0A479367}" srcOrd="4" destOrd="0" presId="urn:microsoft.com/office/officeart/2018/5/layout/IconLeafLabelList"/>
    <dgm:cxn modelId="{9735494F-DDC0-46ED-AA62-EFF5BA1A5876}" type="presParOf" srcId="{5905DE41-8602-4331-A873-732F0A479367}" destId="{4BD3E295-DD57-45B8-A90C-5A16D568BF3B}" srcOrd="0" destOrd="0" presId="urn:microsoft.com/office/officeart/2018/5/layout/IconLeafLabelList"/>
    <dgm:cxn modelId="{3C2A48C4-C095-4343-BBD4-AE1A9E2CF258}" type="presParOf" srcId="{5905DE41-8602-4331-A873-732F0A479367}" destId="{09880F79-9076-4F04-898E-A0C4578878D0}" srcOrd="1" destOrd="0" presId="urn:microsoft.com/office/officeart/2018/5/layout/IconLeafLabelList"/>
    <dgm:cxn modelId="{CD32A22B-EF2D-4EDC-86A6-9F7075660517}" type="presParOf" srcId="{5905DE41-8602-4331-A873-732F0A479367}" destId="{6C9F0221-FF05-4BA4-8606-0B35D506FF57}" srcOrd="2" destOrd="0" presId="urn:microsoft.com/office/officeart/2018/5/layout/IconLeafLabelList"/>
    <dgm:cxn modelId="{1FCC154E-BFEE-4002-ACD7-30B96C855F3C}" type="presParOf" srcId="{5905DE41-8602-4331-A873-732F0A479367}" destId="{082D04FA-12B4-47EC-B433-418C236770FA}" srcOrd="3" destOrd="0" presId="urn:microsoft.com/office/officeart/2018/5/layout/IconLeafLabelList"/>
    <dgm:cxn modelId="{968F1D33-934D-41B9-B536-502FD19B4213}" type="presParOf" srcId="{17F5825A-9DE3-478D-A6E2-32D9CEFC996C}" destId="{8085794F-7C92-4CF5-90CE-F9EE53ACE0F2}" srcOrd="5" destOrd="0" presId="urn:microsoft.com/office/officeart/2018/5/layout/IconLeafLabelList"/>
    <dgm:cxn modelId="{A7A69080-EA1B-46DE-BC0E-21BA5213237B}" type="presParOf" srcId="{17F5825A-9DE3-478D-A6E2-32D9CEFC996C}" destId="{1FAFBF29-C1B9-4B74-8972-0CA161741538}" srcOrd="6" destOrd="0" presId="urn:microsoft.com/office/officeart/2018/5/layout/IconLeafLabelList"/>
    <dgm:cxn modelId="{AB0472DE-705F-4FE2-9A6A-52F0A841255C}" type="presParOf" srcId="{1FAFBF29-C1B9-4B74-8972-0CA161741538}" destId="{FACC293C-E9CD-4B53-BA92-14D91B63D5F7}" srcOrd="0" destOrd="0" presId="urn:microsoft.com/office/officeart/2018/5/layout/IconLeafLabelList"/>
    <dgm:cxn modelId="{3CCC7927-0318-4FC7-9D5C-656797FEA195}" type="presParOf" srcId="{1FAFBF29-C1B9-4B74-8972-0CA161741538}" destId="{F5FE08FF-D0DC-4E58-BC44-D9A87DF5B9C3}" srcOrd="1" destOrd="0" presId="urn:microsoft.com/office/officeart/2018/5/layout/IconLeafLabelList"/>
    <dgm:cxn modelId="{814E728A-2CDF-4949-AB9C-B4D4E3EDD175}" type="presParOf" srcId="{1FAFBF29-C1B9-4B74-8972-0CA161741538}" destId="{5686AB51-482B-4740-8D00-E3F5C6D4915D}" srcOrd="2" destOrd="0" presId="urn:microsoft.com/office/officeart/2018/5/layout/IconLeafLabelList"/>
    <dgm:cxn modelId="{CF704E48-4FB2-4803-82BD-FF3B97A17E1D}" type="presParOf" srcId="{1FAFBF29-C1B9-4B74-8972-0CA161741538}" destId="{C0C4A855-EF90-4DDA-A263-C56957CAFF4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C5A24-E464-47AD-9907-6599920C29AE}">
      <dsp:nvSpPr>
        <dsp:cNvPr id="0" name=""/>
        <dsp:cNvSpPr/>
      </dsp:nvSpPr>
      <dsp:spPr>
        <a:xfrm>
          <a:off x="1564455" y="87889"/>
          <a:ext cx="1292904" cy="129290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AEA811-41F2-46EE-B129-A1BC82C813D1}">
      <dsp:nvSpPr>
        <dsp:cNvPr id="0" name=""/>
        <dsp:cNvSpPr/>
      </dsp:nvSpPr>
      <dsp:spPr>
        <a:xfrm>
          <a:off x="1839992" y="363426"/>
          <a:ext cx="741830" cy="741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B054F-F5E6-4463-B2E2-A137FA09ACBA}">
      <dsp:nvSpPr>
        <dsp:cNvPr id="0" name=""/>
        <dsp:cNvSpPr/>
      </dsp:nvSpPr>
      <dsp:spPr>
        <a:xfrm>
          <a:off x="1151149" y="1783502"/>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dirty="0" err="1"/>
            <a:t>What</a:t>
          </a:r>
          <a:r>
            <a:rPr lang="pl-PL" sz="1700" kern="1200" dirty="0"/>
            <a:t> </a:t>
          </a:r>
          <a:r>
            <a:rPr lang="pl-PL" sz="1700" kern="1200" dirty="0" err="1"/>
            <a:t>is</a:t>
          </a:r>
          <a:r>
            <a:rPr lang="pl-PL" sz="1700" kern="1200" dirty="0"/>
            <a:t> </a:t>
          </a:r>
          <a:r>
            <a:rPr lang="pl-PL" sz="1700" kern="1200" dirty="0" err="1"/>
            <a:t>clean</a:t>
          </a:r>
          <a:r>
            <a:rPr lang="pl-PL" sz="1700" kern="1200" dirty="0"/>
            <a:t> </a:t>
          </a:r>
          <a:r>
            <a:rPr lang="pl-PL" sz="1700" kern="1200" dirty="0" err="1"/>
            <a:t>code</a:t>
          </a:r>
          <a:r>
            <a:rPr lang="pl-PL" sz="1700" kern="1200" dirty="0"/>
            <a:t>?</a:t>
          </a:r>
          <a:endParaRPr lang="en-US" sz="1700" kern="1200" dirty="0"/>
        </a:p>
      </dsp:txBody>
      <dsp:txXfrm>
        <a:off x="1151149" y="1783502"/>
        <a:ext cx="2119515" cy="720000"/>
      </dsp:txXfrm>
    </dsp:sp>
    <dsp:sp modelId="{7054438D-740E-4200-8CB3-6545B047A9E7}">
      <dsp:nvSpPr>
        <dsp:cNvPr id="0" name=""/>
        <dsp:cNvSpPr/>
      </dsp:nvSpPr>
      <dsp:spPr>
        <a:xfrm>
          <a:off x="4054885" y="87889"/>
          <a:ext cx="1292904" cy="129290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DA558-5825-417E-8E92-79469BEA3655}">
      <dsp:nvSpPr>
        <dsp:cNvPr id="0" name=""/>
        <dsp:cNvSpPr/>
      </dsp:nvSpPr>
      <dsp:spPr>
        <a:xfrm>
          <a:off x="4330422" y="363426"/>
          <a:ext cx="741830" cy="741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CDB0E-45B6-40D3-A4B0-98A75C8171FA}">
      <dsp:nvSpPr>
        <dsp:cNvPr id="0" name=""/>
        <dsp:cNvSpPr/>
      </dsp:nvSpPr>
      <dsp:spPr>
        <a:xfrm>
          <a:off x="3641580" y="1783502"/>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a:t>Handy practices</a:t>
          </a:r>
          <a:endParaRPr lang="en-US" sz="1700" kern="1200"/>
        </a:p>
      </dsp:txBody>
      <dsp:txXfrm>
        <a:off x="3641580" y="1783502"/>
        <a:ext cx="2119515" cy="720000"/>
      </dsp:txXfrm>
    </dsp:sp>
    <dsp:sp modelId="{4BD3E295-DD57-45B8-A90C-5A16D568BF3B}">
      <dsp:nvSpPr>
        <dsp:cNvPr id="0" name=""/>
        <dsp:cNvSpPr/>
      </dsp:nvSpPr>
      <dsp:spPr>
        <a:xfrm>
          <a:off x="1564455" y="3033380"/>
          <a:ext cx="1292904" cy="129290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80F79-9076-4F04-898E-A0C4578878D0}">
      <dsp:nvSpPr>
        <dsp:cNvPr id="0" name=""/>
        <dsp:cNvSpPr/>
      </dsp:nvSpPr>
      <dsp:spPr>
        <a:xfrm>
          <a:off x="1839992" y="3308917"/>
          <a:ext cx="741830" cy="741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2D04FA-12B4-47EC-B433-418C236770FA}">
      <dsp:nvSpPr>
        <dsp:cNvPr id="0" name=""/>
        <dsp:cNvSpPr/>
      </dsp:nvSpPr>
      <dsp:spPr>
        <a:xfrm>
          <a:off x="1151149" y="4728993"/>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dirty="0" err="1"/>
            <a:t>Clean</a:t>
          </a:r>
          <a:r>
            <a:rPr lang="pl-PL" sz="1700" kern="1200" dirty="0"/>
            <a:t> </a:t>
          </a:r>
          <a:r>
            <a:rPr lang="pl-PL" sz="1700" kern="1200" dirty="0" err="1"/>
            <a:t>architecture</a:t>
          </a:r>
          <a:r>
            <a:rPr lang="pl-PL" sz="1700" kern="1200" dirty="0"/>
            <a:t> </a:t>
          </a:r>
          <a:r>
            <a:rPr lang="pl-PL" sz="1700" kern="1200" dirty="0" err="1"/>
            <a:t>overview</a:t>
          </a:r>
          <a:r>
            <a:rPr lang="pl-PL" sz="1700" kern="1200" dirty="0"/>
            <a:t> </a:t>
          </a:r>
          <a:endParaRPr lang="en-US" sz="1700" kern="1200" dirty="0"/>
        </a:p>
      </dsp:txBody>
      <dsp:txXfrm>
        <a:off x="1151149" y="4728993"/>
        <a:ext cx="2119515" cy="720000"/>
      </dsp:txXfrm>
    </dsp:sp>
    <dsp:sp modelId="{FACC293C-E9CD-4B53-BA92-14D91B63D5F7}">
      <dsp:nvSpPr>
        <dsp:cNvPr id="0" name=""/>
        <dsp:cNvSpPr/>
      </dsp:nvSpPr>
      <dsp:spPr>
        <a:xfrm>
          <a:off x="4054885" y="3033380"/>
          <a:ext cx="1292904" cy="129290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E08FF-D0DC-4E58-BC44-D9A87DF5B9C3}">
      <dsp:nvSpPr>
        <dsp:cNvPr id="0" name=""/>
        <dsp:cNvSpPr/>
      </dsp:nvSpPr>
      <dsp:spPr>
        <a:xfrm>
          <a:off x="4330422" y="3308917"/>
          <a:ext cx="741830" cy="741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4A855-EF90-4DDA-A263-C56957CAFF4B}">
      <dsp:nvSpPr>
        <dsp:cNvPr id="0" name=""/>
        <dsp:cNvSpPr/>
      </dsp:nvSpPr>
      <dsp:spPr>
        <a:xfrm>
          <a:off x="3641580" y="4728993"/>
          <a:ext cx="21195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l-PL" sz="1700" kern="1200"/>
            <a:t>Questions?</a:t>
          </a:r>
          <a:endParaRPr lang="en-US" sz="1700" kern="1200"/>
        </a:p>
      </dsp:txBody>
      <dsp:txXfrm>
        <a:off x="3641580" y="4728993"/>
        <a:ext cx="211951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C270E-9714-422B-B7EA-B510AECAFD34}" type="datetimeFigureOut">
              <a:rPr lang="pl-PL" smtClean="0"/>
              <a:t>14.05.2020</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8F548-D456-4D1A-A703-1CFCC1D7DDD4}" type="slidenum">
              <a:rPr lang="pl-PL" smtClean="0"/>
              <a:t>‹#›</a:t>
            </a:fld>
            <a:endParaRPr lang="pl-PL"/>
          </a:p>
        </p:txBody>
      </p:sp>
    </p:spTree>
    <p:extLst>
      <p:ext uri="{BB962C8B-B14F-4D97-AF65-F5344CB8AC3E}">
        <p14:creationId xmlns:p14="http://schemas.microsoft.com/office/powerpoint/2010/main" val="234175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9</a:t>
            </a:fld>
            <a:endParaRPr lang="pl-PL"/>
          </a:p>
        </p:txBody>
      </p:sp>
    </p:spTree>
    <p:extLst>
      <p:ext uri="{BB962C8B-B14F-4D97-AF65-F5344CB8AC3E}">
        <p14:creationId xmlns:p14="http://schemas.microsoft.com/office/powerpoint/2010/main" val="143887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10</a:t>
            </a:fld>
            <a:endParaRPr lang="pl-PL"/>
          </a:p>
        </p:txBody>
      </p:sp>
    </p:spTree>
    <p:extLst>
      <p:ext uri="{BB962C8B-B14F-4D97-AF65-F5344CB8AC3E}">
        <p14:creationId xmlns:p14="http://schemas.microsoft.com/office/powerpoint/2010/main" val="285486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11</a:t>
            </a:fld>
            <a:endParaRPr lang="pl-PL"/>
          </a:p>
        </p:txBody>
      </p:sp>
    </p:spTree>
    <p:extLst>
      <p:ext uri="{BB962C8B-B14F-4D97-AF65-F5344CB8AC3E}">
        <p14:creationId xmlns:p14="http://schemas.microsoft.com/office/powerpoint/2010/main" val="225780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REP is a component level principle. Reuse refers to a group of reusable classes or modules. Release refers to publishing it with a version number. This principle says that whatever you release should be reusable as a cohesive unit. It shouldn't be a random collection of unrelated classes.</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CCP is a component level principle. It says that components should be a collection of classes that change for same reason at the same time. If there are different reasons to change or the classes change at different rates, then the component should be split up. This is basically the same thing as the Single Responsibility Principle above.</a:t>
            </a:r>
            <a:endParaRPr lang="pl-PL"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CRP is a component level principle. It says that you shouldn't depend on a component that has classes that you don't need. Those components should be split up so that the users don't have to depend on classes that they don't use. This is basically the same thing as Interface Segregation Principle above.</a:t>
            </a:r>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SDP </a:t>
            </a:r>
            <a:r>
              <a:rPr lang="en-US" sz="1200" b="0" i="0" kern="1200" dirty="0">
                <a:solidFill>
                  <a:schemeClr val="tx1"/>
                </a:solidFill>
                <a:effectLst/>
                <a:latin typeface="+mn-lt"/>
                <a:ea typeface="+mn-ea"/>
                <a:cs typeface="+mn-cs"/>
              </a:rPr>
              <a:t>This principle says that dependencies should be in the direction of stability. That is, less stable components should depend on more stable components. This minimizes the effect of change. Some components are intended to be volatile. That's OK, but you shouldn't make stable components depend on them.</a:t>
            </a:r>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16</a:t>
            </a:fld>
            <a:endParaRPr lang="pl-PL"/>
          </a:p>
        </p:txBody>
      </p:sp>
    </p:spTree>
    <p:extLst>
      <p:ext uri="{BB962C8B-B14F-4D97-AF65-F5344CB8AC3E}">
        <p14:creationId xmlns:p14="http://schemas.microsoft.com/office/powerpoint/2010/main" val="214255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Entities</a:t>
            </a:r>
          </a:p>
          <a:p>
            <a:r>
              <a:rPr lang="en-US" sz="1200" b="0" i="0" kern="1200" dirty="0">
                <a:solidFill>
                  <a:schemeClr val="tx1"/>
                </a:solidFill>
                <a:effectLst/>
                <a:latin typeface="+mn-lt"/>
                <a:ea typeface="+mn-ea"/>
                <a:cs typeface="+mn-cs"/>
              </a:rPr>
              <a:t>An entity is a set of related business rules that are critical to the function of the application. In an object oriented programming language the rules for an entity would be grouped together as methods in a class. Even if there were no application, these rules would still exist. For example, charging 10% interest on a loan is a rule that a bank might have. This would be true whether the interest was calculated on paper or using a computer.</a:t>
            </a:r>
            <a:endParaRPr lang="pl-PL"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p>
          <a:p>
            <a:r>
              <a:rPr lang="en-US" sz="1200" b="0" i="0" kern="1200" dirty="0">
                <a:solidFill>
                  <a:schemeClr val="tx1"/>
                </a:solidFill>
                <a:effectLst/>
                <a:latin typeface="+mn-lt"/>
                <a:ea typeface="+mn-ea"/>
                <a:cs typeface="+mn-cs"/>
              </a:rPr>
              <a:t>The use cases are the business rules for a specific application. They tell how to automate the system. This determines the behavior of the app. </a:t>
            </a:r>
          </a:p>
          <a:p>
            <a:r>
              <a:rPr lang="en-US" sz="1200" b="0" i="0" kern="1200" dirty="0">
                <a:solidFill>
                  <a:schemeClr val="tx1"/>
                </a:solidFill>
                <a:effectLst/>
                <a:latin typeface="+mn-lt"/>
                <a:ea typeface="+mn-ea"/>
                <a:cs typeface="+mn-cs"/>
              </a:rPr>
              <a:t>The use cases interact with and depend on the entities, but they know nothing about the layers further out. They don't care if it's a web page or an iPhone app. They don't care if the data is stored in the cloud or in a local SQLite database.</a:t>
            </a:r>
            <a:endParaRPr lang="pl-PL"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Adapters</a:t>
            </a:r>
          </a:p>
          <a:p>
            <a:r>
              <a:rPr lang="en-US" sz="1200" b="0" i="0" kern="1200" dirty="0">
                <a:solidFill>
                  <a:schemeClr val="tx1"/>
                </a:solidFill>
                <a:effectLst/>
                <a:latin typeface="+mn-lt"/>
                <a:ea typeface="+mn-ea"/>
                <a:cs typeface="+mn-cs"/>
              </a:rPr>
              <a:t>The adapters, also called interface adapters, are the translators between the domain and the infrastructure. For example, they take input data from the GUI and repackage it in a form that is convenient for the use cases and entities. Then they take the output from the use cases and entities and repackage it in a form that is convenient for displaying in the GUI or saving in a database.</a:t>
            </a:r>
          </a:p>
          <a:p>
            <a:r>
              <a:rPr lang="en-US" sz="1200" b="1" i="0" kern="1200" dirty="0">
                <a:solidFill>
                  <a:schemeClr val="tx1"/>
                </a:solidFill>
                <a:effectLst/>
                <a:latin typeface="+mn-lt"/>
                <a:ea typeface="+mn-ea"/>
                <a:cs typeface="+mn-cs"/>
              </a:rPr>
              <a:t>Infrastructure</a:t>
            </a:r>
          </a:p>
          <a:p>
            <a:r>
              <a:rPr lang="en-US" sz="1200" b="0" i="0" kern="1200" dirty="0">
                <a:solidFill>
                  <a:schemeClr val="tx1"/>
                </a:solidFill>
                <a:effectLst/>
                <a:latin typeface="+mn-lt"/>
                <a:ea typeface="+mn-ea"/>
                <a:cs typeface="+mn-cs"/>
              </a:rPr>
              <a:t>This layer is where all the I/O components go: the UI, database, frameworks, devices, etc. It's the most volatile layer. Since the things in this layer are so likely to change, they are kept as far away as possible from the more stable domain layers. Because they are kept separate, it's relatively easy make changes or swap one component for another.</a:t>
            </a:r>
          </a:p>
          <a:p>
            <a:endParaRPr lang="en-US" sz="1200" b="0" i="0" kern="1200" dirty="0">
              <a:solidFill>
                <a:schemeClr val="tx1"/>
              </a:solidFill>
              <a:effectLst/>
              <a:latin typeface="+mn-lt"/>
              <a:ea typeface="+mn-ea"/>
              <a:cs typeface="+mn-cs"/>
            </a:endParaRPr>
          </a:p>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17</a:t>
            </a:fld>
            <a:endParaRPr lang="pl-PL"/>
          </a:p>
        </p:txBody>
      </p:sp>
    </p:spTree>
    <p:extLst>
      <p:ext uri="{BB962C8B-B14F-4D97-AF65-F5344CB8AC3E}">
        <p14:creationId xmlns:p14="http://schemas.microsoft.com/office/powerpoint/2010/main" val="345652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7F58F548-D456-4D1A-A703-1CFCC1D7DDD4}" type="slidenum">
              <a:rPr lang="pl-PL" smtClean="0"/>
              <a:t>19</a:t>
            </a:fld>
            <a:endParaRPr lang="pl-PL"/>
          </a:p>
        </p:txBody>
      </p:sp>
    </p:spTree>
    <p:extLst>
      <p:ext uri="{BB962C8B-B14F-4D97-AF65-F5344CB8AC3E}">
        <p14:creationId xmlns:p14="http://schemas.microsoft.com/office/powerpoint/2010/main" val="70693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D30BF6-FA71-4576-A5BC-BB4B1D1254CD}" type="datetimeFigureOut">
              <a:rPr lang="pl-PL" smtClean="0"/>
              <a:t>14.05.2020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1855024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71606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387750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795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31472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30BF6-FA71-4576-A5BC-BB4B1D1254CD}" type="datetimeFigureOut">
              <a:rPr lang="pl-PL" smtClean="0"/>
              <a:t>14.05.2020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4817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30BF6-FA71-4576-A5BC-BB4B1D1254CD}" type="datetimeFigureOut">
              <a:rPr lang="pl-PL" smtClean="0"/>
              <a:t>14.05.2020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10552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14.05.2020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10765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14.05.2020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62244047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14.05.2020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366883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30BF6-FA71-4576-A5BC-BB4B1D1254CD}" type="datetimeFigureOut">
              <a:rPr lang="pl-PL" smtClean="0"/>
              <a:t>14.05.2020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3601992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53175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30BF6-FA71-4576-A5BC-BB4B1D1254CD}" type="datetimeFigureOut">
              <a:rPr lang="pl-PL" smtClean="0"/>
              <a:t>14.05.2020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7750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30BF6-FA71-4576-A5BC-BB4B1D1254CD}" type="datetimeFigureOut">
              <a:rPr lang="pl-PL" smtClean="0"/>
              <a:t>14.05.2020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62270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30BF6-FA71-4576-A5BC-BB4B1D1254CD}" type="datetimeFigureOut">
              <a:rPr lang="pl-PL" smtClean="0"/>
              <a:t>14.05.2020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276160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23634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30BF6-FA71-4576-A5BC-BB4B1D1254CD}" type="datetimeFigureOut">
              <a:rPr lang="pl-PL" smtClean="0"/>
              <a:t>14.05.2020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7E5388F-FB7C-4001-8074-C42A5F80A33F}" type="slidenum">
              <a:rPr lang="pl-PL" smtClean="0"/>
              <a:t>‹#›</a:t>
            </a:fld>
            <a:endParaRPr lang="pl-PL"/>
          </a:p>
        </p:txBody>
      </p:sp>
    </p:spTree>
    <p:extLst>
      <p:ext uri="{BB962C8B-B14F-4D97-AF65-F5344CB8AC3E}">
        <p14:creationId xmlns:p14="http://schemas.microsoft.com/office/powerpoint/2010/main" val="420065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6D30BF6-FA71-4576-A5BC-BB4B1D1254CD}" type="datetimeFigureOut">
              <a:rPr lang="pl-PL" smtClean="0"/>
              <a:t>14.05.2020</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7E5388F-FB7C-4001-8074-C42A5F80A33F}" type="slidenum">
              <a:rPr lang="pl-PL" smtClean="0"/>
              <a:t>‹#›</a:t>
            </a:fld>
            <a:endParaRPr lang="pl-PL"/>
          </a:p>
        </p:txBody>
      </p:sp>
    </p:spTree>
    <p:extLst>
      <p:ext uri="{BB962C8B-B14F-4D97-AF65-F5344CB8AC3E}">
        <p14:creationId xmlns:p14="http://schemas.microsoft.com/office/powerpoint/2010/main" val="1844446585"/>
      </p:ext>
    </p:extLst>
  </p:cSld>
  <p:clrMap bg1="dk1" tx1="lt1" bg2="dk2" tx2="lt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 id="2147484200" r:id="rId12"/>
    <p:sldLayoutId id="2147484201" r:id="rId13"/>
    <p:sldLayoutId id="2147484202" r:id="rId14"/>
    <p:sldLayoutId id="2147484203" r:id="rId15"/>
    <p:sldLayoutId id="2147484204" r:id="rId16"/>
    <p:sldLayoutId id="214748420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ourcemaking.com/design_patterns/visitor" TargetMode="External"/><Relationship Id="rId3" Type="http://schemas.openxmlformats.org/officeDocument/2006/relationships/hyperlink" Target="https://images-na.ssl-images-amazon.com/images/G/01/gc/designs/livepreview/amazon_drkblue_noto_printfold_v2016_us-main._CB468920742_.png" TargetMode="External"/><Relationship Id="rId7" Type="http://schemas.openxmlformats.org/officeDocument/2006/relationships/hyperlink" Target="https://images.ctfassets.net/1es3ne0caaid/2Qd2FVYAqIEowM0GySIMyM/5d6acdc87b8149732a6b750fcb09c4b7/clean-architecture-ex-2.jpe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images.ctfassets.net/1es3ne0caaid/4qnEjwkNAIiAmYcms8iKua/5173990eceb6223dc08e6607636dcc48/clean-architecture-ex-1.jpeg" TargetMode="External"/><Relationship Id="rId5" Type="http://schemas.openxmlformats.org/officeDocument/2006/relationships/hyperlink" Target="https://czytio.pl/images/408/maxi/amazon-kindle-10-front.jpg" TargetMode="External"/><Relationship Id="rId10" Type="http://schemas.openxmlformats.org/officeDocument/2006/relationships/hyperlink" Target="https://sourcemaking.com/design_patterns/adapter" TargetMode="External"/><Relationship Id="rId4" Type="http://schemas.openxmlformats.org/officeDocument/2006/relationships/hyperlink" Target="https://encrypted-tbn0.gstatic.com/images?q=tbn:ANd9GcT3zsc2wmEIINVgMrPJGjIgqL9_vCDsDk8Vo5-er6hWZOvhOwMcdg&amp;s" TargetMode="External"/><Relationship Id="rId9" Type="http://schemas.openxmlformats.org/officeDocument/2006/relationships/hyperlink" Target="https://sourcemaking.com/design_patterns/strategy"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fif"/><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508C-D446-4CB1-BDD0-F77660E035E0}"/>
              </a:ext>
            </a:extLst>
          </p:cNvPr>
          <p:cNvSpPr>
            <a:spLocks noGrp="1"/>
          </p:cNvSpPr>
          <p:nvPr>
            <p:ph type="ctrTitle"/>
          </p:nvPr>
        </p:nvSpPr>
        <p:spPr>
          <a:xfrm>
            <a:off x="2219036" y="3752828"/>
            <a:ext cx="9144000" cy="1641490"/>
          </a:xfrm>
        </p:spPr>
        <p:txBody>
          <a:bodyPr>
            <a:normAutofit fontScale="90000"/>
          </a:bodyPr>
          <a:lstStyle/>
          <a:p>
            <a:r>
              <a:rPr lang="pl-PL" dirty="0"/>
              <a:t>From </a:t>
            </a:r>
            <a:r>
              <a:rPr lang="pl-PL" dirty="0" err="1"/>
              <a:t>clean</a:t>
            </a:r>
            <a:r>
              <a:rPr lang="pl-PL" dirty="0"/>
              <a:t> </a:t>
            </a:r>
            <a:r>
              <a:rPr lang="pl-PL" dirty="0" err="1"/>
              <a:t>code</a:t>
            </a:r>
            <a:r>
              <a:rPr lang="pl-PL" dirty="0"/>
              <a:t> </a:t>
            </a:r>
            <a:br>
              <a:rPr lang="pl-PL" dirty="0"/>
            </a:br>
            <a:r>
              <a:rPr lang="pl-PL" dirty="0"/>
              <a:t>to </a:t>
            </a:r>
            <a:r>
              <a:rPr lang="pl-PL" dirty="0" err="1"/>
              <a:t>clean</a:t>
            </a:r>
            <a:r>
              <a:rPr lang="pl-PL" dirty="0"/>
              <a:t> </a:t>
            </a:r>
            <a:r>
              <a:rPr lang="pl-PL" dirty="0" err="1"/>
              <a:t>architecture</a:t>
            </a:r>
            <a:endParaRPr lang="pl-PL" dirty="0"/>
          </a:p>
        </p:txBody>
      </p:sp>
      <p:sp>
        <p:nvSpPr>
          <p:cNvPr id="4" name="TextBox 3">
            <a:extLst>
              <a:ext uri="{FF2B5EF4-FFF2-40B4-BE49-F238E27FC236}">
                <a16:creationId xmlns:a16="http://schemas.microsoft.com/office/drawing/2014/main" id="{DB99512D-437B-45B3-89B1-10B691E76FFC}"/>
              </a:ext>
            </a:extLst>
          </p:cNvPr>
          <p:cNvSpPr txBox="1"/>
          <p:nvPr/>
        </p:nvSpPr>
        <p:spPr>
          <a:xfrm>
            <a:off x="10068228" y="6107673"/>
            <a:ext cx="1931234" cy="646331"/>
          </a:xfrm>
          <a:prstGeom prst="rect">
            <a:avLst/>
          </a:prstGeom>
          <a:noFill/>
        </p:spPr>
        <p:txBody>
          <a:bodyPr wrap="none" rtlCol="0">
            <a:spAutoFit/>
          </a:bodyPr>
          <a:lstStyle/>
          <a:p>
            <a:pPr algn="r"/>
            <a:r>
              <a:rPr lang="pl-PL" dirty="0"/>
              <a:t>Konrad Gałczyński</a:t>
            </a:r>
          </a:p>
          <a:p>
            <a:pPr algn="r"/>
            <a:r>
              <a:rPr lang="pl-PL" dirty="0"/>
              <a:t>14 May 2020</a:t>
            </a:r>
          </a:p>
        </p:txBody>
      </p:sp>
    </p:spTree>
    <p:extLst>
      <p:ext uri="{BB962C8B-B14F-4D97-AF65-F5344CB8AC3E}">
        <p14:creationId xmlns:p14="http://schemas.microsoft.com/office/powerpoint/2010/main" val="661770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0A8-21E7-4241-8AD0-B6D2D459B7E7}"/>
              </a:ext>
            </a:extLst>
          </p:cNvPr>
          <p:cNvSpPr>
            <a:spLocks noGrp="1"/>
          </p:cNvSpPr>
          <p:nvPr>
            <p:ph type="title"/>
          </p:nvPr>
        </p:nvSpPr>
        <p:spPr/>
        <p:txBody>
          <a:bodyPr/>
          <a:lstStyle/>
          <a:p>
            <a:r>
              <a:rPr lang="pl-PL" dirty="0" err="1"/>
              <a:t>Strategy</a:t>
            </a:r>
            <a:endParaRPr lang="pl-PL" dirty="0"/>
          </a:p>
        </p:txBody>
      </p:sp>
      <p:pic>
        <p:nvPicPr>
          <p:cNvPr id="4" name="Picture 3" descr="A screenshot of a cell phone&#10;&#10;Description automatically generated">
            <a:extLst>
              <a:ext uri="{FF2B5EF4-FFF2-40B4-BE49-F238E27FC236}">
                <a16:creationId xmlns:a16="http://schemas.microsoft.com/office/drawing/2014/main" id="{A5695DB3-54A2-4268-9FC7-507682F29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969" y="1690688"/>
            <a:ext cx="7082062" cy="4355782"/>
          </a:xfrm>
          <a:prstGeom prst="rect">
            <a:avLst/>
          </a:prstGeom>
        </p:spPr>
      </p:pic>
    </p:spTree>
    <p:extLst>
      <p:ext uri="{BB962C8B-B14F-4D97-AF65-F5344CB8AC3E}">
        <p14:creationId xmlns:p14="http://schemas.microsoft.com/office/powerpoint/2010/main" val="10549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0A8-21E7-4241-8AD0-B6D2D459B7E7}"/>
              </a:ext>
            </a:extLst>
          </p:cNvPr>
          <p:cNvSpPr>
            <a:spLocks noGrp="1"/>
          </p:cNvSpPr>
          <p:nvPr>
            <p:ph type="title"/>
          </p:nvPr>
        </p:nvSpPr>
        <p:spPr/>
        <p:txBody>
          <a:bodyPr/>
          <a:lstStyle/>
          <a:p>
            <a:r>
              <a:rPr lang="pl-PL" dirty="0" err="1"/>
              <a:t>Visitor</a:t>
            </a:r>
            <a:endParaRPr lang="pl-PL" dirty="0"/>
          </a:p>
        </p:txBody>
      </p:sp>
      <p:pic>
        <p:nvPicPr>
          <p:cNvPr id="5" name="Picture 4" descr="A screenshot of a cell phone&#10;&#10;Description automatically generated">
            <a:extLst>
              <a:ext uri="{FF2B5EF4-FFF2-40B4-BE49-F238E27FC236}">
                <a16:creationId xmlns:a16="http://schemas.microsoft.com/office/drawing/2014/main" id="{EC9393D2-D061-42A1-8C0B-E31045383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551" y="1690688"/>
            <a:ext cx="8446898" cy="4749165"/>
          </a:xfrm>
          <a:prstGeom prst="rect">
            <a:avLst/>
          </a:prstGeom>
        </p:spPr>
      </p:pic>
    </p:spTree>
    <p:extLst>
      <p:ext uri="{BB962C8B-B14F-4D97-AF65-F5344CB8AC3E}">
        <p14:creationId xmlns:p14="http://schemas.microsoft.com/office/powerpoint/2010/main" val="1196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2FC0-401D-463A-833B-192C24A8DAFB}"/>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purpose</a:t>
            </a:r>
            <a:endParaRPr lang="pl-PL" dirty="0"/>
          </a:p>
        </p:txBody>
      </p:sp>
      <p:sp>
        <p:nvSpPr>
          <p:cNvPr id="3" name="Content Placeholder 2">
            <a:extLst>
              <a:ext uri="{FF2B5EF4-FFF2-40B4-BE49-F238E27FC236}">
                <a16:creationId xmlns:a16="http://schemas.microsoft.com/office/drawing/2014/main" id="{FAF0C9EE-AADE-4DE9-A1A7-0FE106796A68}"/>
              </a:ext>
            </a:extLst>
          </p:cNvPr>
          <p:cNvSpPr>
            <a:spLocks noGrp="1"/>
          </p:cNvSpPr>
          <p:nvPr>
            <p:ph idx="1"/>
          </p:nvPr>
        </p:nvSpPr>
        <p:spPr/>
        <p:txBody>
          <a:bodyPr/>
          <a:lstStyle/>
          <a:p>
            <a:pPr marL="0" indent="0">
              <a:lnSpc>
                <a:spcPct val="150000"/>
              </a:lnSpc>
              <a:buNone/>
            </a:pPr>
            <a:r>
              <a:rPr lang="pl-PL" dirty="0">
                <a:solidFill>
                  <a:schemeClr val="tx1"/>
                </a:solidFill>
              </a:rPr>
              <a:t>„</a:t>
            </a:r>
            <a:r>
              <a:rPr lang="en-US" dirty="0">
                <a:solidFill>
                  <a:schemeClr val="tx1"/>
                </a:solidFill>
              </a:rPr>
              <a:t>The primary purpose of architecture is to support the life cycle of the system. Good architecture makes the system </a:t>
            </a:r>
            <a:r>
              <a:rPr lang="en-US" dirty="0">
                <a:solidFill>
                  <a:schemeClr val="tx1">
                    <a:lumMod val="50000"/>
                  </a:schemeClr>
                </a:solidFill>
              </a:rPr>
              <a:t>easy to understand, easy to develop, easy to maintain, and easy to deploy</a:t>
            </a:r>
            <a:r>
              <a:rPr lang="en-US" dirty="0">
                <a:solidFill>
                  <a:schemeClr val="tx1"/>
                </a:solidFill>
              </a:rPr>
              <a:t>. The ultimate goal is to </a:t>
            </a:r>
            <a:r>
              <a:rPr lang="en-US" dirty="0">
                <a:solidFill>
                  <a:schemeClr val="tx1">
                    <a:lumMod val="50000"/>
                  </a:schemeClr>
                </a:solidFill>
              </a:rPr>
              <a:t>minimize</a:t>
            </a:r>
            <a:r>
              <a:rPr lang="en-US" dirty="0">
                <a:solidFill>
                  <a:schemeClr val="tx1"/>
                </a:solidFill>
              </a:rPr>
              <a:t> the lifetime </a:t>
            </a:r>
            <a:r>
              <a:rPr lang="en-US" dirty="0">
                <a:solidFill>
                  <a:schemeClr val="tx1">
                    <a:lumMod val="50000"/>
                  </a:schemeClr>
                </a:solidFill>
              </a:rPr>
              <a:t>cost</a:t>
            </a:r>
            <a:r>
              <a:rPr lang="en-US" dirty="0">
                <a:solidFill>
                  <a:schemeClr val="tx1"/>
                </a:solidFill>
              </a:rPr>
              <a:t> of the system and to </a:t>
            </a:r>
            <a:r>
              <a:rPr lang="en-US" dirty="0">
                <a:solidFill>
                  <a:schemeClr val="tx1">
                    <a:lumMod val="50000"/>
                  </a:schemeClr>
                </a:solidFill>
              </a:rPr>
              <a:t>maximize</a:t>
            </a:r>
            <a:r>
              <a:rPr lang="en-US" dirty="0">
                <a:solidFill>
                  <a:schemeClr val="tx1"/>
                </a:solidFill>
              </a:rPr>
              <a:t> programmer </a:t>
            </a:r>
            <a:r>
              <a:rPr lang="en-US" dirty="0">
                <a:solidFill>
                  <a:schemeClr val="tx1">
                    <a:lumMod val="50000"/>
                  </a:schemeClr>
                </a:solidFill>
              </a:rPr>
              <a:t>productivity</a:t>
            </a:r>
            <a:r>
              <a:rPr lang="en-US" dirty="0">
                <a:solidFill>
                  <a:schemeClr val="tx1"/>
                </a:solidFill>
              </a:rPr>
              <a:t>.</a:t>
            </a:r>
            <a:r>
              <a:rPr lang="pl-PL" dirty="0">
                <a:solidFill>
                  <a:schemeClr val="tx1"/>
                </a:solidFill>
              </a:rPr>
              <a:t>” </a:t>
            </a:r>
          </a:p>
          <a:p>
            <a:pPr marL="0" indent="0" algn="r">
              <a:lnSpc>
                <a:spcPct val="150000"/>
              </a:lnSpc>
              <a:buNone/>
            </a:pPr>
            <a:r>
              <a:rPr lang="pl-PL" dirty="0">
                <a:solidFill>
                  <a:schemeClr val="tx1"/>
                </a:solidFill>
              </a:rPr>
              <a:t>Robert C. Martin</a:t>
            </a:r>
          </a:p>
        </p:txBody>
      </p:sp>
    </p:spTree>
    <p:extLst>
      <p:ext uri="{BB962C8B-B14F-4D97-AF65-F5344CB8AC3E}">
        <p14:creationId xmlns:p14="http://schemas.microsoft.com/office/powerpoint/2010/main" val="71759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941E-5661-4C7F-952E-95C69F232E38}"/>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visualization</a:t>
            </a:r>
            <a:r>
              <a:rPr lang="pl-PL" dirty="0"/>
              <a:t> I</a:t>
            </a:r>
          </a:p>
        </p:txBody>
      </p:sp>
      <p:pic>
        <p:nvPicPr>
          <p:cNvPr id="5" name="Picture 4" descr="A close up of a device&#10;&#10;Description automatically generated">
            <a:extLst>
              <a:ext uri="{FF2B5EF4-FFF2-40B4-BE49-F238E27FC236}">
                <a16:creationId xmlns:a16="http://schemas.microsoft.com/office/drawing/2014/main" id="{5C8792DD-A845-4268-B701-33B3B9160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74" y="1600200"/>
            <a:ext cx="6414052" cy="4810539"/>
          </a:xfrm>
          <a:prstGeom prst="rect">
            <a:avLst/>
          </a:prstGeom>
        </p:spPr>
      </p:pic>
    </p:spTree>
    <p:extLst>
      <p:ext uri="{BB962C8B-B14F-4D97-AF65-F5344CB8AC3E}">
        <p14:creationId xmlns:p14="http://schemas.microsoft.com/office/powerpoint/2010/main" val="169107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941E-5661-4C7F-952E-95C69F232E38}"/>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visualization</a:t>
            </a:r>
            <a:r>
              <a:rPr lang="pl-PL" dirty="0"/>
              <a:t> II</a:t>
            </a:r>
          </a:p>
        </p:txBody>
      </p:sp>
      <p:pic>
        <p:nvPicPr>
          <p:cNvPr id="5" name="Picture 4" descr="A close up of a device&#10;&#10;Description automatically generated">
            <a:extLst>
              <a:ext uri="{FF2B5EF4-FFF2-40B4-BE49-F238E27FC236}">
                <a16:creationId xmlns:a16="http://schemas.microsoft.com/office/drawing/2014/main" id="{5C8792DD-A845-4268-B701-33B3B9160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74" y="1600200"/>
            <a:ext cx="6414052" cy="4810539"/>
          </a:xfrm>
          <a:prstGeom prst="rect">
            <a:avLst/>
          </a:prstGeom>
        </p:spPr>
      </p:pic>
      <p:pic>
        <p:nvPicPr>
          <p:cNvPr id="4" name="Picture 3" descr="A close up of a device&#10;&#10;Description automatically generated">
            <a:extLst>
              <a:ext uri="{FF2B5EF4-FFF2-40B4-BE49-F238E27FC236}">
                <a16:creationId xmlns:a16="http://schemas.microsoft.com/office/drawing/2014/main" id="{798A1B72-DD1C-4D8A-8274-0B9D9CD0D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974" y="1600200"/>
            <a:ext cx="6414052" cy="4810539"/>
          </a:xfrm>
          <a:prstGeom prst="rect">
            <a:avLst/>
          </a:prstGeom>
        </p:spPr>
      </p:pic>
    </p:spTree>
    <p:extLst>
      <p:ext uri="{BB962C8B-B14F-4D97-AF65-F5344CB8AC3E}">
        <p14:creationId xmlns:p14="http://schemas.microsoft.com/office/powerpoint/2010/main" val="399069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EC31-A853-4F59-9A21-4D69800DFC1A}"/>
              </a:ext>
            </a:extLst>
          </p:cNvPr>
          <p:cNvSpPr>
            <a:spLocks noGrp="1"/>
          </p:cNvSpPr>
          <p:nvPr>
            <p:ph type="title"/>
          </p:nvPr>
        </p:nvSpPr>
        <p:spPr/>
        <p:txBody>
          <a:bodyPr/>
          <a:lstStyle/>
          <a:p>
            <a:r>
              <a:rPr lang="pl-PL" dirty="0" err="1"/>
              <a:t>Clean</a:t>
            </a:r>
            <a:r>
              <a:rPr lang="pl-PL" dirty="0"/>
              <a:t> </a:t>
            </a:r>
            <a:r>
              <a:rPr lang="pl-PL" dirty="0" err="1"/>
              <a:t>architecture</a:t>
            </a:r>
            <a:r>
              <a:rPr lang="pl-PL" dirty="0"/>
              <a:t> – </a:t>
            </a:r>
            <a:r>
              <a:rPr lang="pl-PL" dirty="0" err="1"/>
              <a:t>features</a:t>
            </a:r>
            <a:endParaRPr lang="pl-PL" dirty="0"/>
          </a:p>
        </p:txBody>
      </p:sp>
      <p:sp>
        <p:nvSpPr>
          <p:cNvPr id="3" name="Content Placeholder 2">
            <a:extLst>
              <a:ext uri="{FF2B5EF4-FFF2-40B4-BE49-F238E27FC236}">
                <a16:creationId xmlns:a16="http://schemas.microsoft.com/office/drawing/2014/main" id="{4CA377AC-9822-4329-A457-F35648756A98}"/>
              </a:ext>
            </a:extLst>
          </p:cNvPr>
          <p:cNvSpPr>
            <a:spLocks noGrp="1"/>
          </p:cNvSpPr>
          <p:nvPr>
            <p:ph idx="1"/>
          </p:nvPr>
        </p:nvSpPr>
        <p:spPr/>
        <p:txBody>
          <a:bodyPr>
            <a:normAutofit/>
          </a:bodyPr>
          <a:lstStyle/>
          <a:p>
            <a:pPr>
              <a:lnSpc>
                <a:spcPct val="150000"/>
              </a:lnSpc>
            </a:pPr>
            <a:r>
              <a:rPr lang="pl-PL" dirty="0"/>
              <a:t>i</a:t>
            </a:r>
            <a:r>
              <a:rPr lang="en-US" dirty="0" err="1"/>
              <a:t>ndependent</a:t>
            </a:r>
            <a:r>
              <a:rPr lang="en-US" dirty="0"/>
              <a:t> of Frameworks</a:t>
            </a:r>
            <a:endParaRPr lang="pl-PL" dirty="0"/>
          </a:p>
          <a:p>
            <a:pPr>
              <a:lnSpc>
                <a:spcPct val="150000"/>
              </a:lnSpc>
            </a:pPr>
            <a:r>
              <a:rPr lang="pl-PL" dirty="0"/>
              <a:t>t</a:t>
            </a:r>
            <a:r>
              <a:rPr lang="en-US" dirty="0" err="1"/>
              <a:t>estable</a:t>
            </a:r>
            <a:endParaRPr lang="pl-PL" dirty="0"/>
          </a:p>
          <a:p>
            <a:pPr>
              <a:lnSpc>
                <a:spcPct val="150000"/>
              </a:lnSpc>
            </a:pPr>
            <a:r>
              <a:rPr lang="pl-PL" dirty="0"/>
              <a:t>i</a:t>
            </a:r>
            <a:r>
              <a:rPr lang="en-US" dirty="0" err="1"/>
              <a:t>ndependent</a:t>
            </a:r>
            <a:r>
              <a:rPr lang="en-US" dirty="0"/>
              <a:t> of UI</a:t>
            </a:r>
          </a:p>
          <a:p>
            <a:pPr>
              <a:lnSpc>
                <a:spcPct val="150000"/>
              </a:lnSpc>
            </a:pPr>
            <a:r>
              <a:rPr lang="pl-PL" dirty="0"/>
              <a:t>i</a:t>
            </a:r>
            <a:r>
              <a:rPr lang="en-US" dirty="0" err="1"/>
              <a:t>ndependent</a:t>
            </a:r>
            <a:r>
              <a:rPr lang="en-US" dirty="0"/>
              <a:t> of Database</a:t>
            </a:r>
            <a:endParaRPr lang="pl-PL" dirty="0"/>
          </a:p>
          <a:p>
            <a:pPr>
              <a:lnSpc>
                <a:spcPct val="150000"/>
              </a:lnSpc>
            </a:pPr>
            <a:r>
              <a:rPr lang="pl-PL" dirty="0"/>
              <a:t>i</a:t>
            </a:r>
            <a:r>
              <a:rPr lang="en-US" dirty="0" err="1"/>
              <a:t>ndependent</a:t>
            </a:r>
            <a:r>
              <a:rPr lang="en-US" dirty="0"/>
              <a:t> of any external agency</a:t>
            </a:r>
            <a:endParaRPr lang="pl-PL" dirty="0"/>
          </a:p>
        </p:txBody>
      </p:sp>
    </p:spTree>
    <p:extLst>
      <p:ext uri="{BB962C8B-B14F-4D97-AF65-F5344CB8AC3E}">
        <p14:creationId xmlns:p14="http://schemas.microsoft.com/office/powerpoint/2010/main" val="143606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55C1-CCA6-4E75-9CC1-407F2357A807}"/>
              </a:ext>
            </a:extLst>
          </p:cNvPr>
          <p:cNvSpPr>
            <a:spLocks noGrp="1"/>
          </p:cNvSpPr>
          <p:nvPr>
            <p:ph type="title"/>
          </p:nvPr>
        </p:nvSpPr>
        <p:spPr/>
        <p:txBody>
          <a:bodyPr/>
          <a:lstStyle/>
          <a:p>
            <a:r>
              <a:rPr lang="pl-PL" dirty="0" err="1"/>
              <a:t>Clear</a:t>
            </a:r>
            <a:r>
              <a:rPr lang="pl-PL" dirty="0"/>
              <a:t> </a:t>
            </a:r>
            <a:r>
              <a:rPr lang="pl-PL" dirty="0" err="1"/>
              <a:t>architecture</a:t>
            </a:r>
            <a:r>
              <a:rPr lang="pl-PL" dirty="0"/>
              <a:t> - </a:t>
            </a:r>
            <a:r>
              <a:rPr lang="pl-PL" dirty="0" err="1"/>
              <a:t>guide</a:t>
            </a:r>
            <a:endParaRPr lang="pl-PL" dirty="0"/>
          </a:p>
        </p:txBody>
      </p:sp>
      <p:sp>
        <p:nvSpPr>
          <p:cNvPr id="3" name="Content Placeholder 2">
            <a:extLst>
              <a:ext uri="{FF2B5EF4-FFF2-40B4-BE49-F238E27FC236}">
                <a16:creationId xmlns:a16="http://schemas.microsoft.com/office/drawing/2014/main" id="{6B368EB1-5C77-4186-BB7D-F7A492147C92}"/>
              </a:ext>
            </a:extLst>
          </p:cNvPr>
          <p:cNvSpPr>
            <a:spLocks noGrp="1"/>
          </p:cNvSpPr>
          <p:nvPr>
            <p:ph idx="1"/>
          </p:nvPr>
        </p:nvSpPr>
        <p:spPr/>
        <p:txBody>
          <a:bodyPr/>
          <a:lstStyle/>
          <a:p>
            <a:pPr>
              <a:lnSpc>
                <a:spcPct val="150000"/>
              </a:lnSpc>
            </a:pPr>
            <a:r>
              <a:rPr lang="pl-PL" dirty="0" err="1"/>
              <a:t>Reuse</a:t>
            </a:r>
            <a:r>
              <a:rPr lang="pl-PL" dirty="0"/>
              <a:t>/</a:t>
            </a:r>
            <a:r>
              <a:rPr lang="pl-PL" dirty="0" err="1"/>
              <a:t>Release</a:t>
            </a:r>
            <a:r>
              <a:rPr lang="pl-PL" dirty="0"/>
              <a:t> </a:t>
            </a:r>
            <a:r>
              <a:rPr lang="pl-PL" dirty="0" err="1"/>
              <a:t>Equivalence</a:t>
            </a:r>
            <a:r>
              <a:rPr lang="pl-PL" dirty="0"/>
              <a:t> </a:t>
            </a:r>
            <a:r>
              <a:rPr lang="pl-PL" dirty="0" err="1"/>
              <a:t>Principle</a:t>
            </a:r>
            <a:r>
              <a:rPr lang="pl-PL" dirty="0"/>
              <a:t> (REP)</a:t>
            </a:r>
          </a:p>
          <a:p>
            <a:pPr>
              <a:lnSpc>
                <a:spcPct val="150000"/>
              </a:lnSpc>
            </a:pPr>
            <a:r>
              <a:rPr lang="pl-PL" dirty="0" err="1"/>
              <a:t>Common</a:t>
            </a:r>
            <a:r>
              <a:rPr lang="pl-PL" dirty="0"/>
              <a:t> </a:t>
            </a:r>
            <a:r>
              <a:rPr lang="pl-PL" dirty="0" err="1"/>
              <a:t>Closure</a:t>
            </a:r>
            <a:r>
              <a:rPr lang="pl-PL" dirty="0"/>
              <a:t> </a:t>
            </a:r>
            <a:r>
              <a:rPr lang="pl-PL" dirty="0" err="1"/>
              <a:t>Principle</a:t>
            </a:r>
            <a:r>
              <a:rPr lang="pl-PL" dirty="0"/>
              <a:t> (CCP)</a:t>
            </a:r>
          </a:p>
          <a:p>
            <a:pPr>
              <a:lnSpc>
                <a:spcPct val="150000"/>
              </a:lnSpc>
            </a:pPr>
            <a:r>
              <a:rPr lang="pl-PL" dirty="0" err="1"/>
              <a:t>Common</a:t>
            </a:r>
            <a:r>
              <a:rPr lang="pl-PL" dirty="0"/>
              <a:t> </a:t>
            </a:r>
            <a:r>
              <a:rPr lang="pl-PL" dirty="0" err="1"/>
              <a:t>Reuse</a:t>
            </a:r>
            <a:r>
              <a:rPr lang="pl-PL" dirty="0"/>
              <a:t> </a:t>
            </a:r>
            <a:r>
              <a:rPr lang="pl-PL" dirty="0" err="1"/>
              <a:t>Principle</a:t>
            </a:r>
            <a:r>
              <a:rPr lang="pl-PL" dirty="0"/>
              <a:t> (CRP)</a:t>
            </a:r>
          </a:p>
          <a:p>
            <a:pPr>
              <a:lnSpc>
                <a:spcPct val="150000"/>
              </a:lnSpc>
            </a:pPr>
            <a:r>
              <a:rPr lang="pl-PL" dirty="0" err="1"/>
              <a:t>Acyclic</a:t>
            </a:r>
            <a:r>
              <a:rPr lang="pl-PL" dirty="0"/>
              <a:t> </a:t>
            </a:r>
            <a:r>
              <a:rPr lang="pl-PL" dirty="0" err="1"/>
              <a:t>Dependency</a:t>
            </a:r>
            <a:r>
              <a:rPr lang="pl-PL" dirty="0"/>
              <a:t> </a:t>
            </a:r>
            <a:r>
              <a:rPr lang="pl-PL" dirty="0" err="1"/>
              <a:t>Principle</a:t>
            </a:r>
            <a:r>
              <a:rPr lang="pl-PL" dirty="0"/>
              <a:t> (ADP)</a:t>
            </a:r>
          </a:p>
          <a:p>
            <a:pPr>
              <a:lnSpc>
                <a:spcPct val="150000"/>
              </a:lnSpc>
            </a:pPr>
            <a:r>
              <a:rPr lang="pl-PL" dirty="0" err="1"/>
              <a:t>Stable</a:t>
            </a:r>
            <a:r>
              <a:rPr lang="pl-PL" dirty="0"/>
              <a:t> </a:t>
            </a:r>
            <a:r>
              <a:rPr lang="pl-PL" dirty="0" err="1"/>
              <a:t>Dependency</a:t>
            </a:r>
            <a:r>
              <a:rPr lang="pl-PL" dirty="0"/>
              <a:t> </a:t>
            </a:r>
            <a:r>
              <a:rPr lang="pl-PL" dirty="0" err="1"/>
              <a:t>Principle</a:t>
            </a:r>
            <a:r>
              <a:rPr lang="pl-PL" dirty="0"/>
              <a:t> (SDP)</a:t>
            </a:r>
          </a:p>
          <a:p>
            <a:pPr marL="0" indent="0">
              <a:lnSpc>
                <a:spcPct val="150000"/>
              </a:lnSpc>
              <a:buNone/>
            </a:pPr>
            <a:endParaRPr lang="pl-PL" dirty="0"/>
          </a:p>
        </p:txBody>
      </p:sp>
    </p:spTree>
    <p:extLst>
      <p:ext uri="{BB962C8B-B14F-4D97-AF65-F5344CB8AC3E}">
        <p14:creationId xmlns:p14="http://schemas.microsoft.com/office/powerpoint/2010/main" val="171616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6D76BE1-5E46-4D5B-A9C1-EE250A71739F}"/>
              </a:ext>
            </a:extLst>
          </p:cNvPr>
          <p:cNvSpPr>
            <a:spLocks noGrp="1"/>
          </p:cNvSpPr>
          <p:nvPr>
            <p:ph type="title"/>
          </p:nvPr>
        </p:nvSpPr>
        <p:spPr>
          <a:xfrm>
            <a:off x="838200" y="365125"/>
            <a:ext cx="10676138" cy="1137104"/>
          </a:xfrm>
        </p:spPr>
        <p:txBody>
          <a:bodyPr anchor="b">
            <a:noAutofit/>
          </a:bodyPr>
          <a:lstStyle/>
          <a:p>
            <a:r>
              <a:rPr lang="pl-PL" dirty="0" err="1">
                <a:solidFill>
                  <a:schemeClr val="tx1">
                    <a:lumMod val="95000"/>
                  </a:schemeClr>
                </a:solidFill>
              </a:rPr>
              <a:t>Clean</a:t>
            </a:r>
            <a:r>
              <a:rPr lang="pl-PL" dirty="0">
                <a:solidFill>
                  <a:schemeClr val="tx1">
                    <a:lumMod val="95000"/>
                  </a:schemeClr>
                </a:solidFill>
              </a:rPr>
              <a:t> </a:t>
            </a:r>
            <a:r>
              <a:rPr lang="pl-PL" dirty="0" err="1">
                <a:solidFill>
                  <a:schemeClr val="tx1">
                    <a:lumMod val="95000"/>
                  </a:schemeClr>
                </a:solidFill>
              </a:rPr>
              <a:t>architecture</a:t>
            </a:r>
            <a:r>
              <a:rPr lang="pl-PL" dirty="0">
                <a:solidFill>
                  <a:schemeClr val="tx1">
                    <a:lumMod val="95000"/>
                  </a:schemeClr>
                </a:solidFill>
              </a:rPr>
              <a:t> – </a:t>
            </a:r>
            <a:r>
              <a:rPr lang="pl-PL" dirty="0" err="1">
                <a:solidFill>
                  <a:schemeClr val="tx1">
                    <a:lumMod val="95000"/>
                  </a:schemeClr>
                </a:solidFill>
              </a:rPr>
              <a:t>visualisation</a:t>
            </a:r>
            <a:r>
              <a:rPr lang="pl-PL" dirty="0">
                <a:solidFill>
                  <a:schemeClr val="tx1">
                    <a:lumMod val="95000"/>
                  </a:schemeClr>
                </a:solidFill>
              </a:rPr>
              <a:t> III</a:t>
            </a:r>
          </a:p>
        </p:txBody>
      </p:sp>
      <p:pic>
        <p:nvPicPr>
          <p:cNvPr id="7" name="Picture 6" descr="A picture containing device&#10;&#10;Description automatically generated">
            <a:extLst>
              <a:ext uri="{FF2B5EF4-FFF2-40B4-BE49-F238E27FC236}">
                <a16:creationId xmlns:a16="http://schemas.microsoft.com/office/drawing/2014/main" id="{3CE4BDA1-15C3-47BC-9E90-800F1CED8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247" y="1502229"/>
            <a:ext cx="5505506" cy="5152481"/>
          </a:xfrm>
          <a:prstGeom prst="rect">
            <a:avLst/>
          </a:prstGeom>
        </p:spPr>
      </p:pic>
    </p:spTree>
    <p:extLst>
      <p:ext uri="{BB962C8B-B14F-4D97-AF65-F5344CB8AC3E}">
        <p14:creationId xmlns:p14="http://schemas.microsoft.com/office/powerpoint/2010/main" val="125852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D55E-A94D-49AE-AB94-F3564CBE62F7}"/>
              </a:ext>
            </a:extLst>
          </p:cNvPr>
          <p:cNvSpPr>
            <a:spLocks noGrp="1"/>
          </p:cNvSpPr>
          <p:nvPr>
            <p:ph type="title"/>
          </p:nvPr>
        </p:nvSpPr>
        <p:spPr/>
        <p:txBody>
          <a:bodyPr/>
          <a:lstStyle/>
          <a:p>
            <a:r>
              <a:rPr lang="pl-PL" dirty="0" err="1"/>
              <a:t>Questions</a:t>
            </a:r>
            <a:r>
              <a:rPr lang="pl-PL" dirty="0"/>
              <a:t>?</a:t>
            </a:r>
          </a:p>
        </p:txBody>
      </p:sp>
      <p:sp>
        <p:nvSpPr>
          <p:cNvPr id="3" name="Content Placeholder 2">
            <a:extLst>
              <a:ext uri="{FF2B5EF4-FFF2-40B4-BE49-F238E27FC236}">
                <a16:creationId xmlns:a16="http://schemas.microsoft.com/office/drawing/2014/main" id="{CCBF6768-B6BA-400B-B425-0E7C34F1CD39}"/>
              </a:ext>
            </a:extLst>
          </p:cNvPr>
          <p:cNvSpPr>
            <a:spLocks noGrp="1"/>
          </p:cNvSpPr>
          <p:nvPr>
            <p:ph idx="1"/>
          </p:nvPr>
        </p:nvSpPr>
        <p:spPr/>
        <p:txBody>
          <a:bodyPr anchor="ctr">
            <a:normAutofit/>
          </a:bodyPr>
          <a:lstStyle/>
          <a:p>
            <a:pPr marL="0" indent="0" algn="ctr">
              <a:buNone/>
            </a:pPr>
            <a:r>
              <a:rPr lang="pl-PL" sz="7200" dirty="0" err="1"/>
              <a:t>Thank</a:t>
            </a:r>
            <a:r>
              <a:rPr lang="pl-PL" sz="7200" dirty="0"/>
              <a:t> </a:t>
            </a:r>
            <a:r>
              <a:rPr lang="pl-PL" sz="7200" dirty="0" err="1"/>
              <a:t>you</a:t>
            </a:r>
            <a:r>
              <a:rPr lang="pl-PL" sz="7200" dirty="0"/>
              <a:t>!</a:t>
            </a:r>
          </a:p>
        </p:txBody>
      </p:sp>
    </p:spTree>
    <p:extLst>
      <p:ext uri="{BB962C8B-B14F-4D97-AF65-F5344CB8AC3E}">
        <p14:creationId xmlns:p14="http://schemas.microsoft.com/office/powerpoint/2010/main" val="49214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C188-0F70-4D5D-A085-E81D9D2AFEB5}"/>
              </a:ext>
            </a:extLst>
          </p:cNvPr>
          <p:cNvSpPr>
            <a:spLocks noGrp="1"/>
          </p:cNvSpPr>
          <p:nvPr>
            <p:ph type="title"/>
          </p:nvPr>
        </p:nvSpPr>
        <p:spPr/>
        <p:txBody>
          <a:bodyPr/>
          <a:lstStyle/>
          <a:p>
            <a:r>
              <a:rPr lang="pl-PL" dirty="0" err="1"/>
              <a:t>Resources</a:t>
            </a:r>
            <a:endParaRPr lang="pl-PL" dirty="0"/>
          </a:p>
        </p:txBody>
      </p:sp>
      <p:sp>
        <p:nvSpPr>
          <p:cNvPr id="3" name="Content Placeholder 2">
            <a:extLst>
              <a:ext uri="{FF2B5EF4-FFF2-40B4-BE49-F238E27FC236}">
                <a16:creationId xmlns:a16="http://schemas.microsoft.com/office/drawing/2014/main" id="{4FE7650C-F7A0-4AA3-B59F-7E2AB48D6FDD}"/>
              </a:ext>
            </a:extLst>
          </p:cNvPr>
          <p:cNvSpPr>
            <a:spLocks noGrp="1"/>
          </p:cNvSpPr>
          <p:nvPr>
            <p:ph idx="1"/>
          </p:nvPr>
        </p:nvSpPr>
        <p:spPr>
          <a:xfrm>
            <a:off x="1120000" y="1825624"/>
            <a:ext cx="10233800" cy="4788239"/>
          </a:xfrm>
        </p:spPr>
        <p:txBody>
          <a:bodyPr>
            <a:normAutofit fontScale="92500" lnSpcReduction="20000"/>
          </a:bodyPr>
          <a:lstStyle/>
          <a:p>
            <a:pPr>
              <a:lnSpc>
                <a:spcPct val="110000"/>
              </a:lnSpc>
              <a:buFontTx/>
              <a:buChar char="-"/>
            </a:pPr>
            <a:r>
              <a:rPr lang="pl-PL" sz="2000" dirty="0">
                <a:hlinkClick r:id="rId3"/>
              </a:rPr>
              <a:t>https://images-na.ssl-images-amazon.com/images/G/01/gc/designs/livepreview/amazon_drkblue_noto_printfold_v2016_us-main._CB468920742_.png</a:t>
            </a:r>
            <a:endParaRPr lang="pl-PL" sz="2000" dirty="0"/>
          </a:p>
          <a:p>
            <a:pPr>
              <a:lnSpc>
                <a:spcPct val="110000"/>
              </a:lnSpc>
              <a:buFontTx/>
              <a:buChar char="-"/>
            </a:pPr>
            <a:r>
              <a:rPr lang="pl-PL" sz="2000" dirty="0">
                <a:hlinkClick r:id="rId4"/>
              </a:rPr>
              <a:t>https://encrypted-tbn0.gstatic.com/images?q=tbn:ANd9GcT3zsc2wmEIINVgMrPJGjIgqL9_vCDsDk8Vo5-er6hWZOvhOwMcdg&amp;s</a:t>
            </a:r>
            <a:endParaRPr lang="pl-PL" sz="2000" dirty="0"/>
          </a:p>
          <a:p>
            <a:pPr>
              <a:lnSpc>
                <a:spcPct val="110000"/>
              </a:lnSpc>
              <a:buFontTx/>
              <a:buChar char="-"/>
            </a:pPr>
            <a:r>
              <a:rPr lang="pl-PL" sz="2000" dirty="0">
                <a:hlinkClick r:id="rId5"/>
              </a:rPr>
              <a:t>https://czytio.pl/images/408/maxi/amazon-kindle-10-front.jpg</a:t>
            </a:r>
            <a:endParaRPr lang="pl-PL" sz="2000" dirty="0"/>
          </a:p>
          <a:p>
            <a:pPr>
              <a:lnSpc>
                <a:spcPct val="110000"/>
              </a:lnSpc>
              <a:buFontTx/>
              <a:buChar char="-"/>
            </a:pPr>
            <a:r>
              <a:rPr lang="pl-PL" sz="2000" dirty="0">
                <a:hlinkClick r:id="rId6"/>
              </a:rPr>
              <a:t>https://images.ctfassets.net/1es3ne0caaid/4qnEjwkNAIiAmYcms8iKua/5173990eceb6223dc08e6607636dcc48/clean-architecture-ex-1.jpeg</a:t>
            </a:r>
            <a:endParaRPr lang="pl-PL" sz="2000" dirty="0"/>
          </a:p>
          <a:p>
            <a:pPr>
              <a:lnSpc>
                <a:spcPct val="110000"/>
              </a:lnSpc>
              <a:buFontTx/>
              <a:buChar char="-"/>
            </a:pPr>
            <a:r>
              <a:rPr lang="pl-PL" sz="2000" dirty="0">
                <a:hlinkClick r:id="rId7"/>
              </a:rPr>
              <a:t>https://images.ctfassets.net/1es3ne0caaid/2Qd2FVYAqIEowM0GySIMyM/5d6acdc87b8149732a6b750fcb09c4b7/clean-architecture-ex-2.jpeg</a:t>
            </a:r>
            <a:endParaRPr lang="pl-PL" sz="2000" dirty="0"/>
          </a:p>
          <a:p>
            <a:pPr>
              <a:lnSpc>
                <a:spcPct val="110000"/>
              </a:lnSpc>
              <a:buFontTx/>
              <a:buChar char="-"/>
            </a:pPr>
            <a:r>
              <a:rPr lang="pl-PL" sz="2000" dirty="0">
                <a:hlinkClick r:id="rId8"/>
              </a:rPr>
              <a:t>https://sourcemaking.com/design_patterns/visitor</a:t>
            </a:r>
            <a:endParaRPr lang="pl-PL" sz="2000" dirty="0"/>
          </a:p>
          <a:p>
            <a:pPr>
              <a:lnSpc>
                <a:spcPct val="110000"/>
              </a:lnSpc>
              <a:buFontTx/>
              <a:buChar char="-"/>
            </a:pPr>
            <a:r>
              <a:rPr lang="pl-PL" sz="2000" dirty="0">
                <a:hlinkClick r:id="rId9"/>
              </a:rPr>
              <a:t>https://sourcemaking.com/design_patterns/strategy</a:t>
            </a:r>
            <a:endParaRPr lang="pl-PL" sz="2000" dirty="0"/>
          </a:p>
          <a:p>
            <a:pPr>
              <a:lnSpc>
                <a:spcPct val="110000"/>
              </a:lnSpc>
              <a:buFontTx/>
              <a:buChar char="-"/>
            </a:pPr>
            <a:r>
              <a:rPr lang="pl-PL" sz="2000" dirty="0">
                <a:hlinkClick r:id="rId10"/>
              </a:rPr>
              <a:t>https://sourcemaking.com/design_patterns/adapter</a:t>
            </a:r>
            <a:endParaRPr lang="pl-PL" sz="2000" dirty="0"/>
          </a:p>
          <a:p>
            <a:pPr>
              <a:lnSpc>
                <a:spcPct val="110000"/>
              </a:lnSpc>
              <a:buFontTx/>
              <a:buChar char="-"/>
            </a:pPr>
            <a:endParaRPr lang="pl-PL" sz="2000" dirty="0"/>
          </a:p>
          <a:p>
            <a:pPr>
              <a:lnSpc>
                <a:spcPct val="110000"/>
              </a:lnSpc>
              <a:buFontTx/>
              <a:buChar char="-"/>
            </a:pPr>
            <a:endParaRPr lang="pl-PL" sz="2000" dirty="0"/>
          </a:p>
        </p:txBody>
      </p:sp>
    </p:spTree>
    <p:extLst>
      <p:ext uri="{BB962C8B-B14F-4D97-AF65-F5344CB8AC3E}">
        <p14:creationId xmlns:p14="http://schemas.microsoft.com/office/powerpoint/2010/main" val="24102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3AB64-8F74-4418-AE7F-FDBD77989DE3}"/>
              </a:ext>
            </a:extLst>
          </p:cNvPr>
          <p:cNvSpPr>
            <a:spLocks noGrp="1"/>
          </p:cNvSpPr>
          <p:nvPr>
            <p:ph type="title"/>
          </p:nvPr>
        </p:nvSpPr>
        <p:spPr>
          <a:xfrm>
            <a:off x="647889" y="1349680"/>
            <a:ext cx="2931320" cy="4449541"/>
          </a:xfrm>
        </p:spPr>
        <p:txBody>
          <a:bodyPr anchor="t">
            <a:normAutofit/>
          </a:bodyPr>
          <a:lstStyle/>
          <a:p>
            <a:r>
              <a:rPr lang="pl-PL" sz="4800">
                <a:solidFill>
                  <a:schemeClr val="tx1"/>
                </a:solidFill>
              </a:rPr>
              <a:t>Agenda</a:t>
            </a:r>
          </a:p>
        </p:txBody>
      </p:sp>
      <p:graphicFrame>
        <p:nvGraphicFramePr>
          <p:cNvPr id="5" name="Content Placeholder 2">
            <a:extLst>
              <a:ext uri="{FF2B5EF4-FFF2-40B4-BE49-F238E27FC236}">
                <a16:creationId xmlns:a16="http://schemas.microsoft.com/office/drawing/2014/main" id="{E8B66D03-B9C5-4E62-97BD-3056DE2C358B}"/>
              </a:ext>
            </a:extLst>
          </p:cNvPr>
          <p:cNvGraphicFramePr>
            <a:graphicFrameLocks noGrp="1"/>
          </p:cNvGraphicFramePr>
          <p:nvPr>
            <p:ph idx="1"/>
            <p:extLst>
              <p:ext uri="{D42A27DB-BD31-4B8C-83A1-F6EECF244321}">
                <p14:modId xmlns:p14="http://schemas.microsoft.com/office/powerpoint/2010/main" val="721426499"/>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33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6AF-AA8B-4F8A-9697-5C2F7B7A3803}"/>
              </a:ext>
            </a:extLst>
          </p:cNvPr>
          <p:cNvSpPr>
            <a:spLocks noGrp="1"/>
          </p:cNvSpPr>
          <p:nvPr>
            <p:ph type="title"/>
          </p:nvPr>
        </p:nvSpPr>
        <p:spPr/>
        <p:txBody>
          <a:bodyPr/>
          <a:lstStyle/>
          <a:p>
            <a:r>
              <a:rPr lang="pl-PL" dirty="0" err="1"/>
              <a:t>What</a:t>
            </a:r>
            <a:r>
              <a:rPr lang="pl-PL" dirty="0"/>
              <a:t> </a:t>
            </a:r>
            <a:r>
              <a:rPr lang="pl-PL" dirty="0" err="1"/>
              <a:t>is</a:t>
            </a:r>
            <a:r>
              <a:rPr lang="pl-PL" dirty="0"/>
              <a:t> </a:t>
            </a:r>
            <a:r>
              <a:rPr lang="pl-PL" dirty="0" err="1"/>
              <a:t>good</a:t>
            </a:r>
            <a:r>
              <a:rPr lang="pl-PL" dirty="0"/>
              <a:t> software?</a:t>
            </a:r>
          </a:p>
        </p:txBody>
      </p:sp>
      <p:grpSp>
        <p:nvGrpSpPr>
          <p:cNvPr id="10" name="Group 9">
            <a:extLst>
              <a:ext uri="{FF2B5EF4-FFF2-40B4-BE49-F238E27FC236}">
                <a16:creationId xmlns:a16="http://schemas.microsoft.com/office/drawing/2014/main" id="{8337857F-B2B1-4BD3-BB1B-83B71387FD1B}"/>
              </a:ext>
            </a:extLst>
          </p:cNvPr>
          <p:cNvGrpSpPr/>
          <p:nvPr/>
        </p:nvGrpSpPr>
        <p:grpSpPr>
          <a:xfrm>
            <a:off x="276261" y="2428639"/>
            <a:ext cx="11483545" cy="2888796"/>
            <a:chOff x="276261" y="2428639"/>
            <a:chExt cx="11483545" cy="2888796"/>
          </a:xfrm>
        </p:grpSpPr>
        <p:pic>
          <p:nvPicPr>
            <p:cNvPr id="5" name="Picture 4" descr="A picture containing food&#10;&#10;Description automatically generated">
              <a:extLst>
                <a:ext uri="{FF2B5EF4-FFF2-40B4-BE49-F238E27FC236}">
                  <a16:creationId xmlns:a16="http://schemas.microsoft.com/office/drawing/2014/main" id="{F9B63658-B942-4EB8-B825-19138149F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61" y="2428639"/>
              <a:ext cx="4341087" cy="2888796"/>
            </a:xfrm>
            <a:prstGeom prst="rect">
              <a:avLst/>
            </a:prstGeom>
          </p:spPr>
        </p:pic>
        <p:pic>
          <p:nvPicPr>
            <p:cNvPr id="7" name="Picture 6" descr="A picture containing computer, drawing&#10;&#10;Description automatically generated">
              <a:extLst>
                <a:ext uri="{FF2B5EF4-FFF2-40B4-BE49-F238E27FC236}">
                  <a16:creationId xmlns:a16="http://schemas.microsoft.com/office/drawing/2014/main" id="{7C7D22C5-6EA5-43E3-B9C2-CFBF0E803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759" y="2428639"/>
              <a:ext cx="3801047" cy="2888796"/>
            </a:xfrm>
            <a:prstGeom prst="rect">
              <a:avLst/>
            </a:prstGeom>
          </p:spPr>
        </p:pic>
      </p:grpSp>
      <p:pic>
        <p:nvPicPr>
          <p:cNvPr id="9" name="Picture 8" descr="A screen shot of a computer&#10;&#10;Description automatically generated">
            <a:extLst>
              <a:ext uri="{FF2B5EF4-FFF2-40B4-BE49-F238E27FC236}">
                <a16:creationId xmlns:a16="http://schemas.microsoft.com/office/drawing/2014/main" id="{981B3BEA-F674-42EB-9D97-332226971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242" y="1690688"/>
            <a:ext cx="4124739" cy="4124739"/>
          </a:xfrm>
          <a:prstGeom prst="rect">
            <a:avLst/>
          </a:prstGeom>
        </p:spPr>
      </p:pic>
    </p:spTree>
    <p:extLst>
      <p:ext uri="{BB962C8B-B14F-4D97-AF65-F5344CB8AC3E}">
        <p14:creationId xmlns:p14="http://schemas.microsoft.com/office/powerpoint/2010/main" val="37867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1F055-69AA-448F-BD49-231D07252CF8}"/>
              </a:ext>
            </a:extLst>
          </p:cNvPr>
          <p:cNvSpPr>
            <a:spLocks noGrp="1"/>
          </p:cNvSpPr>
          <p:nvPr>
            <p:ph idx="1"/>
          </p:nvPr>
        </p:nvSpPr>
        <p:spPr>
          <a:xfrm>
            <a:off x="979100" y="1253331"/>
            <a:ext cx="10233800" cy="4351338"/>
          </a:xfrm>
        </p:spPr>
        <p:txBody>
          <a:bodyPr anchor="ctr">
            <a:normAutofit/>
          </a:bodyPr>
          <a:lstStyle/>
          <a:p>
            <a:pPr marL="0" indent="0" algn="ctr">
              <a:buNone/>
            </a:pPr>
            <a:r>
              <a:rPr lang="pl-PL" sz="9600" baseline="-25000" dirty="0">
                <a:solidFill>
                  <a:schemeClr val="tx1">
                    <a:lumMod val="50000"/>
                  </a:schemeClr>
                </a:solidFill>
              </a:rPr>
              <a:t>Good software </a:t>
            </a:r>
            <a:r>
              <a:rPr lang="pl-PL" sz="9600" baseline="-25000" dirty="0" err="1">
                <a:solidFill>
                  <a:schemeClr val="tx1">
                    <a:lumMod val="50000"/>
                  </a:schemeClr>
                </a:solidFill>
              </a:rPr>
              <a:t>is</a:t>
            </a:r>
            <a:r>
              <a:rPr lang="pl-PL" sz="9600" baseline="-25000" dirty="0">
                <a:solidFill>
                  <a:schemeClr val="tx1">
                    <a:lumMod val="50000"/>
                  </a:schemeClr>
                </a:solidFill>
              </a:rPr>
              <a:t> a software </a:t>
            </a:r>
            <a:r>
              <a:rPr lang="pl-PL" sz="9600" baseline="-25000" dirty="0" err="1"/>
              <a:t>which</a:t>
            </a:r>
            <a:r>
              <a:rPr lang="pl-PL" sz="9600" baseline="-25000" dirty="0"/>
              <a:t> </a:t>
            </a:r>
            <a:r>
              <a:rPr lang="pl-PL" sz="9600" baseline="-25000" dirty="0" err="1"/>
              <a:t>minimizes</a:t>
            </a:r>
            <a:r>
              <a:rPr lang="pl-PL" sz="9600" baseline="-25000" dirty="0"/>
              <a:t> </a:t>
            </a:r>
            <a:r>
              <a:rPr lang="pl-PL" sz="9600" baseline="-25000" dirty="0" err="1"/>
              <a:t>time</a:t>
            </a:r>
            <a:r>
              <a:rPr lang="pl-PL" sz="9600" baseline="-25000" dirty="0"/>
              <a:t> </a:t>
            </a:r>
            <a:r>
              <a:rPr lang="pl-PL" sz="9600" baseline="-25000" dirty="0" err="1"/>
              <a:t>needed</a:t>
            </a:r>
            <a:r>
              <a:rPr lang="pl-PL" sz="9600" baseline="-25000" dirty="0"/>
              <a:t> by </a:t>
            </a:r>
            <a:r>
              <a:rPr lang="pl-PL" sz="9600" baseline="-25000" dirty="0" err="1">
                <a:solidFill>
                  <a:schemeClr val="tx1">
                    <a:lumMod val="50000"/>
                  </a:schemeClr>
                </a:solidFill>
              </a:rPr>
              <a:t>user</a:t>
            </a:r>
            <a:r>
              <a:rPr lang="pl-PL" sz="9600" baseline="-25000" dirty="0"/>
              <a:t> to </a:t>
            </a:r>
            <a:r>
              <a:rPr lang="pl-PL" sz="9600" baseline="-25000" dirty="0" err="1"/>
              <a:t>satisfy</a:t>
            </a:r>
            <a:r>
              <a:rPr lang="pl-PL" sz="9600" baseline="-25000" dirty="0"/>
              <a:t> </a:t>
            </a:r>
            <a:r>
              <a:rPr lang="pl-PL" sz="9600" baseline="-25000" dirty="0" err="1"/>
              <a:t>his</a:t>
            </a:r>
            <a:r>
              <a:rPr lang="pl-PL" sz="9600" baseline="-25000" dirty="0"/>
              <a:t> </a:t>
            </a:r>
            <a:r>
              <a:rPr lang="pl-PL" sz="9600" baseline="-25000" dirty="0" err="1"/>
              <a:t>needs</a:t>
            </a:r>
            <a:r>
              <a:rPr lang="pl-PL" sz="9600" baseline="-25000" dirty="0"/>
              <a:t>.</a:t>
            </a:r>
          </a:p>
        </p:txBody>
      </p:sp>
    </p:spTree>
    <p:extLst>
      <p:ext uri="{BB962C8B-B14F-4D97-AF65-F5344CB8AC3E}">
        <p14:creationId xmlns:p14="http://schemas.microsoft.com/office/powerpoint/2010/main" val="359500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1F055-69AA-448F-BD49-231D07252CF8}"/>
              </a:ext>
            </a:extLst>
          </p:cNvPr>
          <p:cNvSpPr>
            <a:spLocks noGrp="1"/>
          </p:cNvSpPr>
          <p:nvPr>
            <p:ph idx="1"/>
          </p:nvPr>
        </p:nvSpPr>
        <p:spPr>
          <a:xfrm>
            <a:off x="979100" y="1253331"/>
            <a:ext cx="10233800" cy="4351338"/>
          </a:xfrm>
        </p:spPr>
        <p:txBody>
          <a:bodyPr anchor="ctr">
            <a:normAutofit lnSpcReduction="10000"/>
          </a:bodyPr>
          <a:lstStyle/>
          <a:p>
            <a:pPr marL="0" indent="0" algn="ctr">
              <a:buNone/>
            </a:pPr>
            <a:r>
              <a:rPr lang="pl-PL" sz="9600" baseline="-25000" dirty="0" err="1">
                <a:solidFill>
                  <a:schemeClr val="tx1">
                    <a:lumMod val="50000"/>
                  </a:schemeClr>
                </a:solidFill>
              </a:rPr>
              <a:t>Clean</a:t>
            </a:r>
            <a:r>
              <a:rPr lang="pl-PL" sz="9600" baseline="-25000" dirty="0">
                <a:solidFill>
                  <a:schemeClr val="tx1">
                    <a:lumMod val="50000"/>
                  </a:schemeClr>
                </a:solidFill>
              </a:rPr>
              <a:t> </a:t>
            </a:r>
            <a:r>
              <a:rPr lang="pl-PL" sz="9600" baseline="-25000" dirty="0" err="1">
                <a:solidFill>
                  <a:schemeClr val="tx1">
                    <a:lumMod val="50000"/>
                  </a:schemeClr>
                </a:solidFill>
              </a:rPr>
              <a:t>code</a:t>
            </a:r>
            <a:r>
              <a:rPr lang="pl-PL" sz="9600" baseline="-25000" dirty="0">
                <a:solidFill>
                  <a:schemeClr val="tx1">
                    <a:lumMod val="50000"/>
                  </a:schemeClr>
                </a:solidFill>
              </a:rPr>
              <a:t> </a:t>
            </a:r>
            <a:r>
              <a:rPr lang="pl-PL" sz="9600" baseline="-25000" dirty="0" err="1">
                <a:solidFill>
                  <a:schemeClr val="tx1">
                    <a:lumMod val="50000"/>
                  </a:schemeClr>
                </a:solidFill>
              </a:rPr>
              <a:t>architectured</a:t>
            </a:r>
            <a:r>
              <a:rPr lang="pl-PL" sz="9600" baseline="-25000" dirty="0">
                <a:solidFill>
                  <a:schemeClr val="tx1">
                    <a:lumMod val="50000"/>
                  </a:schemeClr>
                </a:solidFill>
              </a:rPr>
              <a:t> in </a:t>
            </a:r>
            <a:r>
              <a:rPr lang="pl-PL" sz="9600" baseline="-25000" dirty="0" err="1">
                <a:solidFill>
                  <a:schemeClr val="tx1">
                    <a:lumMod val="50000"/>
                  </a:schemeClr>
                </a:solidFill>
              </a:rPr>
              <a:t>clean</a:t>
            </a:r>
            <a:r>
              <a:rPr lang="pl-PL" sz="9600" baseline="-25000" dirty="0">
                <a:solidFill>
                  <a:schemeClr val="tx1">
                    <a:lumMod val="50000"/>
                  </a:schemeClr>
                </a:solidFill>
              </a:rPr>
              <a:t> </a:t>
            </a:r>
            <a:r>
              <a:rPr lang="pl-PL" sz="9600" baseline="-25000" dirty="0" err="1">
                <a:solidFill>
                  <a:schemeClr val="tx1">
                    <a:lumMod val="50000"/>
                  </a:schemeClr>
                </a:solidFill>
              </a:rPr>
              <a:t>way</a:t>
            </a:r>
            <a:r>
              <a:rPr lang="pl-PL" sz="9600" baseline="-25000" dirty="0">
                <a:solidFill>
                  <a:schemeClr val="tx1">
                    <a:lumMod val="50000"/>
                  </a:schemeClr>
                </a:solidFill>
              </a:rPr>
              <a:t> </a:t>
            </a:r>
            <a:r>
              <a:rPr lang="pl-PL" sz="9600" baseline="-25000" dirty="0" err="1">
                <a:solidFill>
                  <a:schemeClr val="tx1">
                    <a:lumMod val="50000"/>
                  </a:schemeClr>
                </a:solidFill>
              </a:rPr>
              <a:t>is</a:t>
            </a:r>
            <a:r>
              <a:rPr lang="pl-PL" sz="9600" baseline="-25000" dirty="0">
                <a:solidFill>
                  <a:schemeClr val="tx1">
                    <a:lumMod val="50000"/>
                  </a:schemeClr>
                </a:solidFill>
              </a:rPr>
              <a:t> a </a:t>
            </a:r>
            <a:r>
              <a:rPr lang="pl-PL" sz="9600" baseline="-25000" dirty="0" err="1">
                <a:solidFill>
                  <a:schemeClr val="tx1">
                    <a:lumMod val="50000"/>
                  </a:schemeClr>
                </a:solidFill>
              </a:rPr>
              <a:t>code</a:t>
            </a:r>
            <a:r>
              <a:rPr lang="pl-PL" sz="9600" baseline="-25000" dirty="0">
                <a:solidFill>
                  <a:schemeClr val="tx1">
                    <a:lumMod val="50000"/>
                  </a:schemeClr>
                </a:solidFill>
              </a:rPr>
              <a:t> </a:t>
            </a:r>
            <a:r>
              <a:rPr lang="pl-PL" sz="9600" baseline="-25000" dirty="0" err="1"/>
              <a:t>which</a:t>
            </a:r>
            <a:r>
              <a:rPr lang="pl-PL" sz="9600" baseline="-25000" dirty="0"/>
              <a:t> </a:t>
            </a:r>
            <a:r>
              <a:rPr lang="pl-PL" sz="9600" baseline="-25000" dirty="0" err="1"/>
              <a:t>minimizes</a:t>
            </a:r>
            <a:r>
              <a:rPr lang="pl-PL" sz="9600" baseline="-25000" dirty="0"/>
              <a:t> </a:t>
            </a:r>
            <a:r>
              <a:rPr lang="pl-PL" sz="9600" baseline="-25000" dirty="0" err="1"/>
              <a:t>time</a:t>
            </a:r>
            <a:r>
              <a:rPr lang="pl-PL" sz="9600" baseline="-25000" dirty="0"/>
              <a:t> </a:t>
            </a:r>
            <a:r>
              <a:rPr lang="pl-PL" sz="9600" baseline="-25000" dirty="0" err="1"/>
              <a:t>needed</a:t>
            </a:r>
            <a:r>
              <a:rPr lang="pl-PL" sz="9600" baseline="-25000" dirty="0"/>
              <a:t> by </a:t>
            </a:r>
            <a:r>
              <a:rPr lang="pl-PL" sz="9600" baseline="-25000" dirty="0">
                <a:solidFill>
                  <a:schemeClr val="tx1">
                    <a:lumMod val="50000"/>
                  </a:schemeClr>
                </a:solidFill>
              </a:rPr>
              <a:t>software </a:t>
            </a:r>
            <a:r>
              <a:rPr lang="pl-PL" sz="9600" baseline="-25000" dirty="0" err="1">
                <a:solidFill>
                  <a:schemeClr val="tx1">
                    <a:lumMod val="50000"/>
                  </a:schemeClr>
                </a:solidFill>
              </a:rPr>
              <a:t>enginneer</a:t>
            </a:r>
            <a:r>
              <a:rPr lang="pl-PL" sz="9600" baseline="-25000" dirty="0">
                <a:solidFill>
                  <a:schemeClr val="tx1">
                    <a:lumMod val="50000"/>
                  </a:schemeClr>
                </a:solidFill>
              </a:rPr>
              <a:t> </a:t>
            </a:r>
            <a:r>
              <a:rPr lang="pl-PL" sz="9600" baseline="-25000" dirty="0"/>
              <a:t>to </a:t>
            </a:r>
            <a:r>
              <a:rPr lang="pl-PL" sz="9600" baseline="-25000" dirty="0" err="1"/>
              <a:t>satisfy</a:t>
            </a:r>
            <a:r>
              <a:rPr lang="pl-PL" sz="9600" baseline="-25000" dirty="0"/>
              <a:t> </a:t>
            </a:r>
            <a:r>
              <a:rPr lang="pl-PL" sz="9600" baseline="-25000" dirty="0" err="1"/>
              <a:t>his</a:t>
            </a:r>
            <a:r>
              <a:rPr lang="pl-PL" sz="9600" baseline="-25000" dirty="0"/>
              <a:t> </a:t>
            </a:r>
            <a:r>
              <a:rPr lang="pl-PL" sz="9600" baseline="-25000" dirty="0" err="1"/>
              <a:t>needs</a:t>
            </a:r>
            <a:r>
              <a:rPr lang="pl-PL" sz="9600" baseline="-25000" dirty="0"/>
              <a:t>.</a:t>
            </a:r>
          </a:p>
        </p:txBody>
      </p:sp>
    </p:spTree>
    <p:extLst>
      <p:ext uri="{BB962C8B-B14F-4D97-AF65-F5344CB8AC3E}">
        <p14:creationId xmlns:p14="http://schemas.microsoft.com/office/powerpoint/2010/main" val="294986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1B37-202D-4468-BA57-49DD3DEDCF3A}"/>
              </a:ext>
            </a:extLst>
          </p:cNvPr>
          <p:cNvSpPr>
            <a:spLocks noGrp="1"/>
          </p:cNvSpPr>
          <p:nvPr>
            <p:ph type="title"/>
          </p:nvPr>
        </p:nvSpPr>
        <p:spPr/>
        <p:txBody>
          <a:bodyPr/>
          <a:lstStyle/>
          <a:p>
            <a:r>
              <a:rPr lang="pl-PL" dirty="0" err="1"/>
              <a:t>Depend</a:t>
            </a:r>
            <a:r>
              <a:rPr lang="pl-PL" dirty="0"/>
              <a:t> on </a:t>
            </a:r>
            <a:r>
              <a:rPr lang="pl-PL" dirty="0" err="1"/>
              <a:t>abstraction</a:t>
            </a:r>
            <a:r>
              <a:rPr lang="pl-PL" dirty="0"/>
              <a:t> – </a:t>
            </a:r>
            <a:r>
              <a:rPr lang="pl-PL" dirty="0" err="1"/>
              <a:t>practice</a:t>
            </a:r>
            <a:r>
              <a:rPr lang="pl-PL" dirty="0"/>
              <a:t> I</a:t>
            </a:r>
          </a:p>
        </p:txBody>
      </p:sp>
      <p:sp>
        <p:nvSpPr>
          <p:cNvPr id="3" name="Content Placeholder 2">
            <a:extLst>
              <a:ext uri="{FF2B5EF4-FFF2-40B4-BE49-F238E27FC236}">
                <a16:creationId xmlns:a16="http://schemas.microsoft.com/office/drawing/2014/main" id="{7CAAF5DA-1202-4980-A0A0-A1B5C1025BC1}"/>
              </a:ext>
            </a:extLst>
          </p:cNvPr>
          <p:cNvSpPr>
            <a:spLocks noGrp="1"/>
          </p:cNvSpPr>
          <p:nvPr>
            <p:ph idx="1"/>
          </p:nvPr>
        </p:nvSpPr>
        <p:spPr/>
        <p:txBody>
          <a:bodyPr/>
          <a:lstStyle/>
          <a:p>
            <a:pPr>
              <a:lnSpc>
                <a:spcPct val="150000"/>
              </a:lnSpc>
            </a:pPr>
            <a:r>
              <a:rPr lang="pl-PL" dirty="0" err="1"/>
              <a:t>impose</a:t>
            </a:r>
            <a:r>
              <a:rPr lang="pl-PL" dirty="0"/>
              <a:t> </a:t>
            </a:r>
            <a:r>
              <a:rPr lang="pl-PL" dirty="0" err="1"/>
              <a:t>contract</a:t>
            </a:r>
            <a:endParaRPr lang="pl-PL" dirty="0"/>
          </a:p>
          <a:p>
            <a:pPr>
              <a:lnSpc>
                <a:spcPct val="150000"/>
              </a:lnSpc>
            </a:pPr>
            <a:r>
              <a:rPr lang="pl-PL" dirty="0" err="1"/>
              <a:t>decoupling</a:t>
            </a:r>
            <a:endParaRPr lang="pl-PL" dirty="0"/>
          </a:p>
          <a:p>
            <a:pPr>
              <a:lnSpc>
                <a:spcPct val="150000"/>
              </a:lnSpc>
            </a:pPr>
            <a:r>
              <a:rPr lang="pl-PL" dirty="0" err="1"/>
              <a:t>dependency</a:t>
            </a:r>
            <a:r>
              <a:rPr lang="pl-PL" dirty="0"/>
              <a:t> </a:t>
            </a:r>
            <a:r>
              <a:rPr lang="pl-PL" dirty="0" err="1"/>
              <a:t>inversion</a:t>
            </a:r>
            <a:r>
              <a:rPr lang="pl-PL" dirty="0"/>
              <a:t> </a:t>
            </a:r>
            <a:endParaRPr lang="en-US" dirty="0"/>
          </a:p>
          <a:p>
            <a:pPr>
              <a:lnSpc>
                <a:spcPct val="150000"/>
              </a:lnSpc>
            </a:pPr>
            <a:r>
              <a:rPr lang="pl-PL" dirty="0" err="1"/>
              <a:t>testability</a:t>
            </a:r>
            <a:endParaRPr lang="pl-PL" dirty="0"/>
          </a:p>
        </p:txBody>
      </p:sp>
    </p:spTree>
    <p:extLst>
      <p:ext uri="{BB962C8B-B14F-4D97-AF65-F5344CB8AC3E}">
        <p14:creationId xmlns:p14="http://schemas.microsoft.com/office/powerpoint/2010/main" val="73899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1B37-202D-4468-BA57-49DD3DEDCF3A}"/>
              </a:ext>
            </a:extLst>
          </p:cNvPr>
          <p:cNvSpPr>
            <a:spLocks noGrp="1"/>
          </p:cNvSpPr>
          <p:nvPr>
            <p:ph type="title"/>
          </p:nvPr>
        </p:nvSpPr>
        <p:spPr/>
        <p:txBody>
          <a:bodyPr>
            <a:normAutofit fontScale="90000"/>
          </a:bodyPr>
          <a:lstStyle/>
          <a:p>
            <a:r>
              <a:rPr lang="pl-PL" dirty="0" err="1"/>
              <a:t>Favor</a:t>
            </a:r>
            <a:r>
              <a:rPr lang="pl-PL" dirty="0"/>
              <a:t> </a:t>
            </a:r>
            <a:r>
              <a:rPr lang="pl-PL" dirty="0" err="1"/>
              <a:t>compsition</a:t>
            </a:r>
            <a:r>
              <a:rPr lang="pl-PL" dirty="0"/>
              <a:t> </a:t>
            </a:r>
            <a:r>
              <a:rPr lang="pl-PL" dirty="0" err="1"/>
              <a:t>over</a:t>
            </a:r>
            <a:r>
              <a:rPr lang="pl-PL" dirty="0"/>
              <a:t> </a:t>
            </a:r>
            <a:r>
              <a:rPr lang="pl-PL" dirty="0" err="1"/>
              <a:t>inheritance</a:t>
            </a:r>
            <a:r>
              <a:rPr lang="pl-PL" dirty="0"/>
              <a:t> – </a:t>
            </a:r>
            <a:r>
              <a:rPr lang="pl-PL" dirty="0" err="1"/>
              <a:t>practice</a:t>
            </a:r>
            <a:r>
              <a:rPr lang="pl-PL" dirty="0"/>
              <a:t> II</a:t>
            </a:r>
          </a:p>
        </p:txBody>
      </p:sp>
      <p:graphicFrame>
        <p:nvGraphicFramePr>
          <p:cNvPr id="4" name="Table 4">
            <a:extLst>
              <a:ext uri="{FF2B5EF4-FFF2-40B4-BE49-F238E27FC236}">
                <a16:creationId xmlns:a16="http://schemas.microsoft.com/office/drawing/2014/main" id="{F416C94B-F2D0-45D5-BA36-3DBB19BE30C9}"/>
              </a:ext>
            </a:extLst>
          </p:cNvPr>
          <p:cNvGraphicFramePr>
            <a:graphicFrameLocks noGrp="1"/>
          </p:cNvGraphicFramePr>
          <p:nvPr>
            <p:ph idx="1"/>
            <p:extLst>
              <p:ext uri="{D42A27DB-BD31-4B8C-83A1-F6EECF244321}">
                <p14:modId xmlns:p14="http://schemas.microsoft.com/office/powerpoint/2010/main" val="4011055428"/>
              </p:ext>
            </p:extLst>
          </p:nvPr>
        </p:nvGraphicFramePr>
        <p:xfrm>
          <a:off x="979488" y="1816747"/>
          <a:ext cx="10233024" cy="2590800"/>
        </p:xfrm>
        <a:graphic>
          <a:graphicData uri="http://schemas.openxmlformats.org/drawingml/2006/table">
            <a:tbl>
              <a:tblPr firstRow="1" firstCol="1" bandRow="1">
                <a:tableStyleId>{5C22544A-7EE6-4342-B048-85BDC9FD1C3A}</a:tableStyleId>
              </a:tblPr>
              <a:tblGrid>
                <a:gridCol w="3411008">
                  <a:extLst>
                    <a:ext uri="{9D8B030D-6E8A-4147-A177-3AD203B41FA5}">
                      <a16:colId xmlns:a16="http://schemas.microsoft.com/office/drawing/2014/main" val="1945046272"/>
                    </a:ext>
                  </a:extLst>
                </a:gridCol>
                <a:gridCol w="3411008">
                  <a:extLst>
                    <a:ext uri="{9D8B030D-6E8A-4147-A177-3AD203B41FA5}">
                      <a16:colId xmlns:a16="http://schemas.microsoft.com/office/drawing/2014/main" val="254175463"/>
                    </a:ext>
                  </a:extLst>
                </a:gridCol>
                <a:gridCol w="3411008">
                  <a:extLst>
                    <a:ext uri="{9D8B030D-6E8A-4147-A177-3AD203B41FA5}">
                      <a16:colId xmlns:a16="http://schemas.microsoft.com/office/drawing/2014/main" val="1998624261"/>
                    </a:ext>
                  </a:extLst>
                </a:gridCol>
              </a:tblGrid>
              <a:tr h="370840">
                <a:tc>
                  <a:txBody>
                    <a:bodyPr/>
                    <a:lstStyle/>
                    <a:p>
                      <a:pPr algn="ctr"/>
                      <a:endParaRPr lang="pl-PL" sz="2800" dirty="0"/>
                    </a:p>
                  </a:txBody>
                  <a:tcPr/>
                </a:tc>
                <a:tc>
                  <a:txBody>
                    <a:bodyPr/>
                    <a:lstStyle/>
                    <a:p>
                      <a:pPr algn="ctr"/>
                      <a:r>
                        <a:rPr lang="pl-PL" sz="2800" dirty="0" err="1"/>
                        <a:t>Composition</a:t>
                      </a:r>
                      <a:endParaRPr lang="pl-PL" sz="2800" dirty="0"/>
                    </a:p>
                  </a:txBody>
                  <a:tcPr/>
                </a:tc>
                <a:tc>
                  <a:txBody>
                    <a:bodyPr/>
                    <a:lstStyle/>
                    <a:p>
                      <a:pPr algn="ctr"/>
                      <a:r>
                        <a:rPr lang="pl-PL" sz="2800" dirty="0" err="1"/>
                        <a:t>Inheritance</a:t>
                      </a:r>
                      <a:endParaRPr lang="pl-PL" sz="2800" dirty="0"/>
                    </a:p>
                  </a:txBody>
                  <a:tcPr/>
                </a:tc>
                <a:extLst>
                  <a:ext uri="{0D108BD9-81ED-4DB2-BD59-A6C34878D82A}">
                    <a16:rowId xmlns:a16="http://schemas.microsoft.com/office/drawing/2014/main" val="2547504466"/>
                  </a:ext>
                </a:extLst>
              </a:tr>
              <a:tr h="370840">
                <a:tc>
                  <a:txBody>
                    <a:bodyPr/>
                    <a:lstStyle/>
                    <a:p>
                      <a:pPr algn="ctr"/>
                      <a:r>
                        <a:rPr lang="pl-PL" sz="2800" dirty="0" err="1"/>
                        <a:t>Coupling</a:t>
                      </a:r>
                      <a:endParaRPr lang="pl-PL" sz="2800" dirty="0"/>
                    </a:p>
                  </a:txBody>
                  <a:tcPr/>
                </a:tc>
                <a:tc>
                  <a:txBody>
                    <a:bodyPr/>
                    <a:lstStyle/>
                    <a:p>
                      <a:pPr algn="ctr"/>
                      <a:endParaRPr lang="pl-PL" sz="2800" dirty="0"/>
                    </a:p>
                  </a:txBody>
                  <a:tcPr>
                    <a:solidFill>
                      <a:srgbClr val="92D050"/>
                    </a:solidFill>
                  </a:tcPr>
                </a:tc>
                <a:tc>
                  <a:txBody>
                    <a:bodyPr/>
                    <a:lstStyle/>
                    <a:p>
                      <a:pPr algn="ctr"/>
                      <a:endParaRPr lang="pl-PL" sz="2800" dirty="0"/>
                    </a:p>
                  </a:txBody>
                  <a:tcPr>
                    <a:solidFill>
                      <a:srgbClr val="FF0000"/>
                    </a:solidFill>
                  </a:tcPr>
                </a:tc>
                <a:extLst>
                  <a:ext uri="{0D108BD9-81ED-4DB2-BD59-A6C34878D82A}">
                    <a16:rowId xmlns:a16="http://schemas.microsoft.com/office/drawing/2014/main" val="3392857030"/>
                  </a:ext>
                </a:extLst>
              </a:tr>
              <a:tr h="370840">
                <a:tc>
                  <a:txBody>
                    <a:bodyPr/>
                    <a:lstStyle/>
                    <a:p>
                      <a:pPr algn="ctr"/>
                      <a:r>
                        <a:rPr lang="pl-PL" sz="2800" dirty="0" err="1"/>
                        <a:t>Reusability</a:t>
                      </a:r>
                      <a:endParaRPr lang="pl-PL" sz="2800" dirty="0"/>
                    </a:p>
                  </a:txBody>
                  <a:tcPr/>
                </a:tc>
                <a:tc>
                  <a:txBody>
                    <a:bodyPr/>
                    <a:lstStyle/>
                    <a:p>
                      <a:pPr algn="ctr"/>
                      <a:endParaRPr lang="pl-PL" sz="2800" dirty="0"/>
                    </a:p>
                  </a:txBody>
                  <a:tcPr>
                    <a:solidFill>
                      <a:srgbClr val="92D050"/>
                    </a:solidFill>
                  </a:tcPr>
                </a:tc>
                <a:tc>
                  <a:txBody>
                    <a:bodyPr/>
                    <a:lstStyle/>
                    <a:p>
                      <a:pPr algn="ctr"/>
                      <a:endParaRPr lang="pl-PL" sz="2800" dirty="0"/>
                    </a:p>
                  </a:txBody>
                  <a:tcPr>
                    <a:solidFill>
                      <a:srgbClr val="92D050"/>
                    </a:solidFill>
                  </a:tcPr>
                </a:tc>
                <a:extLst>
                  <a:ext uri="{0D108BD9-81ED-4DB2-BD59-A6C34878D82A}">
                    <a16:rowId xmlns:a16="http://schemas.microsoft.com/office/drawing/2014/main" val="1468652163"/>
                  </a:ext>
                </a:extLst>
              </a:tr>
              <a:tr h="370840">
                <a:tc>
                  <a:txBody>
                    <a:bodyPr/>
                    <a:lstStyle/>
                    <a:p>
                      <a:pPr algn="ctr"/>
                      <a:r>
                        <a:rPr lang="pl-PL" sz="2800" dirty="0" err="1"/>
                        <a:t>Encapsulation</a:t>
                      </a:r>
                      <a:endParaRPr lang="pl-PL" sz="2800" dirty="0"/>
                    </a:p>
                  </a:txBody>
                  <a:tcPr/>
                </a:tc>
                <a:tc>
                  <a:txBody>
                    <a:bodyPr/>
                    <a:lstStyle/>
                    <a:p>
                      <a:pPr algn="ctr"/>
                      <a:endParaRPr lang="pl-PL" sz="2800" dirty="0"/>
                    </a:p>
                  </a:txBody>
                  <a:tcPr>
                    <a:solidFill>
                      <a:srgbClr val="92D050"/>
                    </a:solidFill>
                  </a:tcPr>
                </a:tc>
                <a:tc>
                  <a:txBody>
                    <a:bodyPr/>
                    <a:lstStyle/>
                    <a:p>
                      <a:pPr algn="ctr"/>
                      <a:endParaRPr lang="pl-PL" sz="2800" dirty="0"/>
                    </a:p>
                  </a:txBody>
                  <a:tcPr>
                    <a:solidFill>
                      <a:srgbClr val="FFC000"/>
                    </a:solidFill>
                  </a:tcPr>
                </a:tc>
                <a:extLst>
                  <a:ext uri="{0D108BD9-81ED-4DB2-BD59-A6C34878D82A}">
                    <a16:rowId xmlns:a16="http://schemas.microsoft.com/office/drawing/2014/main" val="2260381233"/>
                  </a:ext>
                </a:extLst>
              </a:tr>
              <a:tr h="370840">
                <a:tc>
                  <a:txBody>
                    <a:bodyPr/>
                    <a:lstStyle/>
                    <a:p>
                      <a:pPr algn="ctr"/>
                      <a:r>
                        <a:rPr lang="pl-PL" sz="2800" dirty="0"/>
                        <a:t>OCP</a:t>
                      </a:r>
                    </a:p>
                  </a:txBody>
                  <a:tcPr/>
                </a:tc>
                <a:tc>
                  <a:txBody>
                    <a:bodyPr/>
                    <a:lstStyle/>
                    <a:p>
                      <a:pPr algn="ctr"/>
                      <a:endParaRPr lang="pl-PL" sz="2800" dirty="0"/>
                    </a:p>
                  </a:txBody>
                  <a:tcPr>
                    <a:solidFill>
                      <a:schemeClr val="accent6"/>
                    </a:solidFill>
                  </a:tcPr>
                </a:tc>
                <a:tc>
                  <a:txBody>
                    <a:bodyPr/>
                    <a:lstStyle/>
                    <a:p>
                      <a:pPr algn="ctr"/>
                      <a:endParaRPr lang="pl-PL" sz="2800" dirty="0"/>
                    </a:p>
                  </a:txBody>
                  <a:tcPr>
                    <a:solidFill>
                      <a:srgbClr val="92D050"/>
                    </a:solidFill>
                  </a:tcPr>
                </a:tc>
                <a:extLst>
                  <a:ext uri="{0D108BD9-81ED-4DB2-BD59-A6C34878D82A}">
                    <a16:rowId xmlns:a16="http://schemas.microsoft.com/office/drawing/2014/main" val="2350190657"/>
                  </a:ext>
                </a:extLst>
              </a:tr>
            </a:tbl>
          </a:graphicData>
        </a:graphic>
      </p:graphicFrame>
      <p:sp>
        <p:nvSpPr>
          <p:cNvPr id="6" name="TextBox 5">
            <a:extLst>
              <a:ext uri="{FF2B5EF4-FFF2-40B4-BE49-F238E27FC236}">
                <a16:creationId xmlns:a16="http://schemas.microsoft.com/office/drawing/2014/main" id="{7ABF93AB-D646-4BC7-BF00-FED7BB6A9059}"/>
              </a:ext>
            </a:extLst>
          </p:cNvPr>
          <p:cNvSpPr txBox="1"/>
          <p:nvPr/>
        </p:nvSpPr>
        <p:spPr>
          <a:xfrm>
            <a:off x="979488" y="4533606"/>
            <a:ext cx="4670125" cy="131818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pl-PL" sz="2800" dirty="0" err="1"/>
              <a:t>Liskov</a:t>
            </a:r>
            <a:r>
              <a:rPr lang="pl-PL" sz="2800" dirty="0"/>
              <a:t> </a:t>
            </a:r>
            <a:r>
              <a:rPr lang="pl-PL" sz="2800" dirty="0" err="1"/>
              <a:t>Substitution</a:t>
            </a:r>
            <a:r>
              <a:rPr lang="pl-PL" sz="2800" dirty="0"/>
              <a:t> </a:t>
            </a:r>
            <a:r>
              <a:rPr lang="pl-PL" sz="2800" dirty="0" err="1"/>
              <a:t>Principle</a:t>
            </a:r>
            <a:endParaRPr lang="pl-PL" sz="2800" dirty="0"/>
          </a:p>
          <a:p>
            <a:pPr marL="285750" indent="-285750">
              <a:lnSpc>
                <a:spcPct val="150000"/>
              </a:lnSpc>
              <a:buFont typeface="Arial" panose="020B0604020202020204" pitchFamily="34" charset="0"/>
              <a:buChar char="•"/>
            </a:pPr>
            <a:r>
              <a:rPr lang="pl-PL" sz="2800" dirty="0" err="1"/>
              <a:t>testability</a:t>
            </a:r>
            <a:endParaRPr lang="pl-PL" sz="2800" dirty="0"/>
          </a:p>
        </p:txBody>
      </p:sp>
    </p:spTree>
    <p:extLst>
      <p:ext uri="{BB962C8B-B14F-4D97-AF65-F5344CB8AC3E}">
        <p14:creationId xmlns:p14="http://schemas.microsoft.com/office/powerpoint/2010/main" val="280204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9F20-FFF2-4E8B-B2A0-A9988C319E34}"/>
              </a:ext>
            </a:extLst>
          </p:cNvPr>
          <p:cNvSpPr>
            <a:spLocks noGrp="1"/>
          </p:cNvSpPr>
          <p:nvPr>
            <p:ph type="title"/>
          </p:nvPr>
        </p:nvSpPr>
        <p:spPr/>
        <p:txBody>
          <a:bodyPr>
            <a:noAutofit/>
          </a:bodyPr>
          <a:lstStyle/>
          <a:p>
            <a:r>
              <a:rPr lang="pl-PL" sz="4700" dirty="0" err="1"/>
              <a:t>Encapsulate</a:t>
            </a:r>
            <a:r>
              <a:rPr lang="pl-PL" sz="4700" dirty="0"/>
              <a:t> </a:t>
            </a:r>
            <a:r>
              <a:rPr lang="pl-PL" sz="4700" dirty="0" err="1"/>
              <a:t>what</a:t>
            </a:r>
            <a:r>
              <a:rPr lang="pl-PL" sz="4700" dirty="0"/>
              <a:t> </a:t>
            </a:r>
            <a:r>
              <a:rPr lang="pl-PL" sz="4700" dirty="0" err="1"/>
              <a:t>is</a:t>
            </a:r>
            <a:r>
              <a:rPr lang="pl-PL" sz="4700" dirty="0"/>
              <a:t> </a:t>
            </a:r>
            <a:r>
              <a:rPr lang="pl-PL" sz="4700" dirty="0" err="1"/>
              <a:t>changing</a:t>
            </a:r>
            <a:r>
              <a:rPr lang="pl-PL" sz="4700" dirty="0"/>
              <a:t> – </a:t>
            </a:r>
            <a:r>
              <a:rPr lang="pl-PL" sz="4700" dirty="0" err="1"/>
              <a:t>practice</a:t>
            </a:r>
            <a:r>
              <a:rPr lang="pl-PL" sz="4700" dirty="0"/>
              <a:t> III</a:t>
            </a:r>
          </a:p>
        </p:txBody>
      </p:sp>
      <p:sp>
        <p:nvSpPr>
          <p:cNvPr id="3" name="Content Placeholder 2">
            <a:extLst>
              <a:ext uri="{FF2B5EF4-FFF2-40B4-BE49-F238E27FC236}">
                <a16:creationId xmlns:a16="http://schemas.microsoft.com/office/drawing/2014/main" id="{7B1391BC-4110-407A-AC24-DFB029AC5E88}"/>
              </a:ext>
            </a:extLst>
          </p:cNvPr>
          <p:cNvSpPr>
            <a:spLocks noGrp="1"/>
          </p:cNvSpPr>
          <p:nvPr>
            <p:ph idx="1"/>
          </p:nvPr>
        </p:nvSpPr>
        <p:spPr/>
        <p:txBody>
          <a:bodyPr/>
          <a:lstStyle/>
          <a:p>
            <a:pPr>
              <a:lnSpc>
                <a:spcPct val="150000"/>
              </a:lnSpc>
            </a:pPr>
            <a:r>
              <a:rPr lang="en-US" dirty="0"/>
              <a:t>expose what is needed by client - exception </a:t>
            </a:r>
            <a:r>
              <a:rPr lang="pl-PL" dirty="0" err="1"/>
              <a:t>you</a:t>
            </a:r>
            <a:r>
              <a:rPr lang="en-US" dirty="0"/>
              <a:t> preparing</a:t>
            </a:r>
            <a:r>
              <a:rPr lang="pl-PL" dirty="0"/>
              <a:t> </a:t>
            </a:r>
            <a:r>
              <a:rPr lang="pl-PL" dirty="0" err="1"/>
              <a:t>widely</a:t>
            </a:r>
            <a:r>
              <a:rPr lang="pl-PL" dirty="0"/>
              <a:t> </a:t>
            </a:r>
            <a:r>
              <a:rPr lang="pl-PL" dirty="0" err="1"/>
              <a:t>used</a:t>
            </a:r>
            <a:r>
              <a:rPr lang="pl-PL" dirty="0"/>
              <a:t> </a:t>
            </a:r>
            <a:r>
              <a:rPr lang="en-US" dirty="0" err="1"/>
              <a:t>librar</a:t>
            </a:r>
            <a:r>
              <a:rPr lang="pl-PL" dirty="0"/>
              <a:t>y</a:t>
            </a:r>
            <a:endParaRPr lang="en-US" dirty="0"/>
          </a:p>
          <a:p>
            <a:pPr>
              <a:lnSpc>
                <a:spcPct val="150000"/>
              </a:lnSpc>
            </a:pPr>
            <a:r>
              <a:rPr lang="en-US" dirty="0"/>
              <a:t>carve out subcomponents with well defined </a:t>
            </a:r>
            <a:r>
              <a:rPr lang="pl-PL" dirty="0" err="1"/>
              <a:t>contract</a:t>
            </a:r>
            <a:endParaRPr lang="en-US" dirty="0"/>
          </a:p>
          <a:p>
            <a:pPr>
              <a:lnSpc>
                <a:spcPct val="150000"/>
              </a:lnSpc>
            </a:pPr>
            <a:r>
              <a:rPr lang="pl-PL" dirty="0"/>
              <a:t>in </a:t>
            </a:r>
            <a:r>
              <a:rPr lang="pl-PL" dirty="0" err="1"/>
              <a:t>case</a:t>
            </a:r>
            <a:r>
              <a:rPr lang="pl-PL" dirty="0"/>
              <a:t> of </a:t>
            </a:r>
            <a:r>
              <a:rPr lang="pl-PL" dirty="0" err="1"/>
              <a:t>having</a:t>
            </a:r>
            <a:r>
              <a:rPr lang="en-US" dirty="0"/>
              <a:t> problems with testing private methods</a:t>
            </a:r>
            <a:r>
              <a:rPr lang="pl-PL" dirty="0"/>
              <a:t>, </a:t>
            </a:r>
            <a:r>
              <a:rPr lang="en-US" dirty="0"/>
              <a:t>extract</a:t>
            </a:r>
            <a:r>
              <a:rPr lang="pl-PL" dirty="0"/>
              <a:t> </a:t>
            </a:r>
            <a:r>
              <a:rPr lang="pl-PL" dirty="0" err="1"/>
              <a:t>new</a:t>
            </a:r>
            <a:r>
              <a:rPr lang="pl-PL" dirty="0"/>
              <a:t> </a:t>
            </a:r>
            <a:r>
              <a:rPr lang="pl-PL" dirty="0" err="1"/>
              <a:t>class</a:t>
            </a:r>
            <a:endParaRPr lang="pl-PL" dirty="0"/>
          </a:p>
        </p:txBody>
      </p:sp>
    </p:spTree>
    <p:extLst>
      <p:ext uri="{BB962C8B-B14F-4D97-AF65-F5344CB8AC3E}">
        <p14:creationId xmlns:p14="http://schemas.microsoft.com/office/powerpoint/2010/main" val="201294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F0A8-21E7-4241-8AD0-B6D2D459B7E7}"/>
              </a:ext>
            </a:extLst>
          </p:cNvPr>
          <p:cNvSpPr>
            <a:spLocks noGrp="1"/>
          </p:cNvSpPr>
          <p:nvPr>
            <p:ph type="title"/>
          </p:nvPr>
        </p:nvSpPr>
        <p:spPr/>
        <p:txBody>
          <a:bodyPr/>
          <a:lstStyle/>
          <a:p>
            <a:r>
              <a:rPr lang="pl-PL" dirty="0"/>
              <a:t>Adapter</a:t>
            </a:r>
          </a:p>
        </p:txBody>
      </p:sp>
      <p:pic>
        <p:nvPicPr>
          <p:cNvPr id="5" name="Picture 4" descr="A screenshot of a cell phone&#10;&#10;Description automatically generated">
            <a:extLst>
              <a:ext uri="{FF2B5EF4-FFF2-40B4-BE49-F238E27FC236}">
                <a16:creationId xmlns:a16="http://schemas.microsoft.com/office/drawing/2014/main" id="{C9C416EB-F2C3-4AD8-B937-36738EB12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117" y="1690688"/>
            <a:ext cx="8125766" cy="4187190"/>
          </a:xfrm>
          <a:prstGeom prst="rect">
            <a:avLst/>
          </a:prstGeom>
        </p:spPr>
      </p:pic>
    </p:spTree>
    <p:extLst>
      <p:ext uri="{BB962C8B-B14F-4D97-AF65-F5344CB8AC3E}">
        <p14:creationId xmlns:p14="http://schemas.microsoft.com/office/powerpoint/2010/main" val="27310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84BFB4BA16AE4A9EE3C8BEF74D50A3" ma:contentTypeVersion="0" ma:contentTypeDescription="Create a new document." ma:contentTypeScope="" ma:versionID="d720147679065e31ecdf65c55fc0bc3a">
  <xsd:schema xmlns:xsd="http://www.w3.org/2001/XMLSchema" xmlns:xs="http://www.w3.org/2001/XMLSchema" xmlns:p="http://schemas.microsoft.com/office/2006/metadata/properties" targetNamespace="http://schemas.microsoft.com/office/2006/metadata/properties" ma:root="true" ma:fieldsID="43a7841bbb0f157a6d10fa10cd875d6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7A727C-7D80-4E88-AE0A-B9AE0A316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31CB5AC-A9CE-4DFD-A397-B798A6EA1D99}">
  <ds:schemaRef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E1E654A-AF8B-4228-A505-3E86DDE44B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1339</TotalTime>
  <Words>771</Words>
  <Application>Microsoft Office PowerPoint</Application>
  <PresentationFormat>Widescreen</PresentationFormat>
  <Paragraphs>80</Paragraphs>
  <Slides>19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Depth</vt:lpstr>
      <vt:lpstr>From clean code  to clean architecture</vt:lpstr>
      <vt:lpstr>Agenda</vt:lpstr>
      <vt:lpstr>What is good software?</vt:lpstr>
      <vt:lpstr>PowerPoint Presentation</vt:lpstr>
      <vt:lpstr>PowerPoint Presentation</vt:lpstr>
      <vt:lpstr>Depend on abstraction – practice I</vt:lpstr>
      <vt:lpstr>Favor compsition over inheritance – practice II</vt:lpstr>
      <vt:lpstr>Encapsulate what is changing – practice III</vt:lpstr>
      <vt:lpstr>Adapter</vt:lpstr>
      <vt:lpstr>Strategy</vt:lpstr>
      <vt:lpstr>Visitor</vt:lpstr>
      <vt:lpstr>Clean architecture - purpose</vt:lpstr>
      <vt:lpstr>Clean architecture – visualization I</vt:lpstr>
      <vt:lpstr>Clean architecture – visualization II</vt:lpstr>
      <vt:lpstr>Clean architecture – features</vt:lpstr>
      <vt:lpstr>Clear architecture - guide</vt:lpstr>
      <vt:lpstr>Clean architecture – visualisation III</vt:lpstr>
      <vt:lpstr>Questions?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clean code  to clean architecture</dc:title>
  <dc:creator>Konrad Gałczyński</dc:creator>
  <cp:lastModifiedBy>Konrad Gałczyński</cp:lastModifiedBy>
  <cp:revision>3</cp:revision>
  <dcterms:created xsi:type="dcterms:W3CDTF">2020-02-09T21:09:37Z</dcterms:created>
  <dcterms:modified xsi:type="dcterms:W3CDTF">2020-05-14T15:01:56Z</dcterms:modified>
</cp:coreProperties>
</file>