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7" r:id="rId4"/>
  </p:sldMasterIdLst>
  <p:notesMasterIdLst>
    <p:notesMasterId r:id="rId25"/>
  </p:notesMasterIdLst>
  <p:handoutMasterIdLst>
    <p:handoutMasterId r:id="rId26"/>
  </p:handoutMasterIdLst>
  <p:sldIdLst>
    <p:sldId id="256" r:id="rId5"/>
    <p:sldId id="7668" r:id="rId6"/>
    <p:sldId id="7669" r:id="rId7"/>
    <p:sldId id="7682" r:id="rId8"/>
    <p:sldId id="7683" r:id="rId9"/>
    <p:sldId id="7685" r:id="rId10"/>
    <p:sldId id="7686" r:id="rId11"/>
    <p:sldId id="7687" r:id="rId12"/>
    <p:sldId id="7688" r:id="rId13"/>
    <p:sldId id="7689" r:id="rId14"/>
    <p:sldId id="7690" r:id="rId15"/>
    <p:sldId id="7691" r:id="rId16"/>
    <p:sldId id="7693" r:id="rId17"/>
    <p:sldId id="7694" r:id="rId18"/>
    <p:sldId id="7695" r:id="rId19"/>
    <p:sldId id="7696" r:id="rId20"/>
    <p:sldId id="7681" r:id="rId21"/>
    <p:sldId id="7673" r:id="rId22"/>
    <p:sldId id="7670" r:id="rId23"/>
    <p:sldId id="7684" r:id="rId24"/>
  </p:sldIdLst>
  <p:sldSz cx="7315200" cy="4114800"/>
  <p:notesSz cx="6858000" cy="9144000"/>
  <p:defaultTextStyle>
    <a:defPPr>
      <a:defRPr lang="en-US"/>
    </a:defPPr>
    <a:lvl1pPr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322263" indent="-11747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646113" indent="-23812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969963" indent="-35718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293813" indent="-47783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FFFFFF"/>
    <a:srgbClr val="666666"/>
    <a:srgbClr val="CACACA"/>
    <a:srgbClr val="F2F2F2"/>
    <a:srgbClr val="282828"/>
    <a:srgbClr val="231D17"/>
    <a:srgbClr val="F0EFEE"/>
    <a:srgbClr val="C5C0BD"/>
    <a:srgbClr val="E2E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5BA9F-4033-0000-9AED-EADAD0C6D52B}" v="3" dt="2021-04-02T10:38:47.574"/>
    <p1510:client id="{B2787FAC-4821-A5D5-E87F-52085BAB4007}" v="189" dt="2021-04-02T10:34:4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4" autoAdjust="0"/>
    <p:restoredTop sz="82034" autoAdjust="0"/>
  </p:normalViewPr>
  <p:slideViewPr>
    <p:cSldViewPr snapToObjects="1">
      <p:cViewPr>
        <p:scale>
          <a:sx n="125" d="100"/>
          <a:sy n="125" d="100"/>
        </p:scale>
        <p:origin x="1104" y="474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623AC0A-85DE-4CA0-ADE2-5E13AD42D026}" type="datetime1">
              <a:rPr lang="en-US"/>
              <a:pPr>
                <a:defRPr/>
              </a:pPr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21371C-CBB3-4368-A4D9-AA39F6B7E462}" type="datetime1">
              <a:rPr lang="en-US"/>
              <a:pPr>
                <a:defRPr/>
              </a:pPr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B43CDF-1D78-47C9-9EB7-BA4F1CF35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92100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5857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8778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171575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465092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8111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1129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4147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1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77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Interns and apprentices at Relativity aren’t errand-runners. From the moment you step in the door, you’ll play a critical role in our global business.</a:t>
            </a:r>
          </a:p>
          <a:p>
            <a:endParaRPr lang="en-US" sz="800" b="0" i="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/>
                <a:cs typeface="Calibri"/>
              </a:rPr>
              <a:t>Relativity hosts immersive internship programs across the company, where college students and recent grads take on real-world assignments. You’ll write code</a:t>
            </a:r>
            <a:r>
              <a:rPr lang="en-US" dirty="0">
                <a:ea typeface="ＭＳ Ｐゴシック"/>
                <a:cs typeface="Calibri"/>
              </a:rPr>
              <a:t>, work on a team of professionals,</a:t>
            </a:r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ＭＳ Ｐゴシック"/>
                <a:cs typeface="Calibri"/>
              </a:rPr>
              <a:t> and gain work experience that’s tailored to you. And yes – you’ll get paid for it, too.</a:t>
            </a:r>
            <a:endParaRPr lang="en-US" dirty="0"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3ECDA-0BC5-435B-A5CB-0F883C7F5F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7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3719"/>
            <a:ext cx="4129240" cy="13661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58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53" y="375084"/>
            <a:ext cx="376894" cy="36747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2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44FB8-DD96-490D-8EB0-0D0F411A524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99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d in the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95" y="340406"/>
            <a:ext cx="551810" cy="468250"/>
          </a:xfrm>
          <a:prstGeom prst="rect">
            <a:avLst/>
          </a:prstGeom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3813D-2609-4BE6-890E-632C9BBD9F6D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5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52500" y="1796050"/>
            <a:ext cx="5391150" cy="443753"/>
          </a:xfrm>
          <a:prstGeom prst="rect">
            <a:avLst/>
          </a:prstGeom>
        </p:spPr>
        <p:txBody>
          <a:bodyPr lIns="58603" tIns="29301" rIns="58603" bIns="29301" anchor="b"/>
          <a:lstStyle>
            <a:lvl1pPr algn="l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020233" y="2365375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542927"/>
            <a:ext cx="539115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3850" indent="0">
              <a:buNone/>
              <a:defRPr sz="1600">
                <a:solidFill>
                  <a:schemeClr val="bg1"/>
                </a:solidFill>
              </a:defRPr>
            </a:lvl2pPr>
            <a:lvl3pPr marL="647700" indent="0">
              <a:buNone/>
              <a:defRPr sz="1400">
                <a:solidFill>
                  <a:schemeClr val="bg1"/>
                </a:solidFill>
              </a:defRPr>
            </a:lvl3pPr>
            <a:lvl4pPr marL="971550" indent="0">
              <a:buNone/>
              <a:defRPr sz="1100">
                <a:solidFill>
                  <a:schemeClr val="bg1"/>
                </a:solidFill>
              </a:defRPr>
            </a:lvl4pPr>
            <a:lvl5pPr marL="1293812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22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01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32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19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60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231D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65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stitial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10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57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O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7" y="1454407"/>
            <a:ext cx="4626864" cy="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599"/>
            <a:ext cx="6873240" cy="335896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43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3772498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782D5-0A4D-476E-B62C-CD9E7735AA40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70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213360" y="1079138"/>
            <a:ext cx="3314102" cy="28899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186"/>
            <a:ext cx="3375061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05361" y="594186"/>
            <a:ext cx="3381239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B39CA-D3EA-4BD0-8430-1B426803F679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/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6228" y="594186"/>
            <a:ext cx="3221233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Challenge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" y="601138"/>
            <a:ext cx="294398" cy="294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7" y="583623"/>
            <a:ext cx="294398" cy="294398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06954" y="594186"/>
            <a:ext cx="3168442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Solution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13360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F87DAC-7425-4FC0-9D13-59D10FF384D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10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0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6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53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4018" r:id="rId2"/>
    <p:sldLayoutId id="2147484003" r:id="rId3"/>
    <p:sldLayoutId id="2147484007" r:id="rId4"/>
    <p:sldLayoutId id="2147484004" r:id="rId5"/>
    <p:sldLayoutId id="2147484013" r:id="rId6"/>
    <p:sldLayoutId id="2147484015" r:id="rId7"/>
    <p:sldLayoutId id="2147484014" r:id="rId8"/>
    <p:sldLayoutId id="2147484016" r:id="rId9"/>
    <p:sldLayoutId id="2147484002" r:id="rId10"/>
    <p:sldLayoutId id="2147484019" r:id="rId11"/>
    <p:sldLayoutId id="2147484012" r:id="rId12"/>
    <p:sldLayoutId id="2147484011" r:id="rId13"/>
    <p:sldLayoutId id="2147484006" r:id="rId14"/>
    <p:sldLayoutId id="2147484008" r:id="rId15"/>
    <p:sldLayoutId id="2147484017" r:id="rId16"/>
    <p:sldLayoutId id="2147483999" r:id="rId17"/>
    <p:sldLayoutId id="2147484010" r:id="rId18"/>
    <p:sldLayoutId id="214748402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22263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293018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586037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879055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172074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241300" indent="-241300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23875" indent="-200025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803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3188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54150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80287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975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27664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1352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68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376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065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4753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8442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2131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5819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950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rovidentmetals.com/wp-content/uploads/2019/01/stack-of-silver-bars.jpg" TargetMode="External"/><Relationship Id="rId2" Type="http://schemas.openxmlformats.org/officeDocument/2006/relationships/hyperlink" Target="https://elearningindustry.com/wp-content/uploads/2016/11/practical-learning-measurement-e1479981619388.jpe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.ytimg.com/vi/UkLtnp4vD8M/hqdefault.jpg" TargetMode="External"/><Relationship Id="rId5" Type="http://schemas.openxmlformats.org/officeDocument/2006/relationships/hyperlink" Target="https://stryker-mutator.io/" TargetMode="External"/><Relationship Id="rId4" Type="http://schemas.openxmlformats.org/officeDocument/2006/relationships/hyperlink" Target="https://www.cwgmarkets.com/assets/images/gold.jpe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Are my unit tests testing well? 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Introduction to 'behavior coverage'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Yes</a:t>
            </a:r>
            <a:r>
              <a:rPr lang="pl-PL" sz="2000" dirty="0"/>
              <a:t>, we </a:t>
            </a:r>
            <a:r>
              <a:rPr lang="pl-PL" sz="2000" dirty="0" err="1"/>
              <a:t>can</a:t>
            </a:r>
            <a:r>
              <a:rPr lang="pl-PL" sz="2000" dirty="0"/>
              <a:t>!</a:t>
            </a:r>
            <a:endParaRPr lang="pl-PL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6FBF-A39D-4D8E-847A-42E97053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3" y="1524000"/>
            <a:ext cx="6873240" cy="129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1800" dirty="0"/>
          </a:p>
          <a:p>
            <a:pPr marL="0" indent="0" algn="ctr">
              <a:buNone/>
            </a:pPr>
            <a:r>
              <a:rPr lang="pl-PL" sz="1800" dirty="0" err="1"/>
              <a:t>Mutation</a:t>
            </a:r>
            <a:r>
              <a:rPr lang="pl-PL" sz="1800" dirty="0"/>
              <a:t> </a:t>
            </a:r>
            <a:r>
              <a:rPr lang="pl-PL" sz="1800" dirty="0" err="1"/>
              <a:t>testing</a:t>
            </a:r>
            <a:r>
              <a:rPr lang="pl-PL" sz="1800" dirty="0"/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alters</a:t>
            </a:r>
            <a:r>
              <a:rPr lang="pl-PL" sz="1800" dirty="0"/>
              <a:t> </a:t>
            </a:r>
            <a:r>
              <a:rPr lang="pl-PL" sz="1800" dirty="0" err="1"/>
              <a:t>our</a:t>
            </a:r>
            <a:r>
              <a:rPr lang="pl-PL" sz="1800" dirty="0"/>
              <a:t> </a:t>
            </a:r>
            <a:r>
              <a:rPr lang="pl-PL" sz="1800" dirty="0" err="1"/>
              <a:t>code</a:t>
            </a:r>
            <a:r>
              <a:rPr lang="pl-PL" sz="1800" dirty="0"/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bahavior</a:t>
            </a:r>
            <a:r>
              <a:rPr lang="pl-PL" sz="1800" dirty="0"/>
              <a:t> and </a:t>
            </a:r>
            <a:r>
              <a:rPr lang="pl-PL" sz="1800" dirty="0" err="1"/>
              <a:t>verify</a:t>
            </a:r>
            <a:r>
              <a:rPr lang="pl-PL" sz="1800" dirty="0"/>
              <a:t> </a:t>
            </a:r>
            <a:r>
              <a:rPr lang="pl-PL" sz="1800" dirty="0" err="1"/>
              <a:t>if</a:t>
            </a:r>
            <a:r>
              <a:rPr lang="pl-PL" sz="1800" dirty="0"/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test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detected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8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800" dirty="0" err="1"/>
              <a:t>change</a:t>
            </a:r>
            <a:r>
              <a:rPr lang="pl-PL" sz="1800" dirty="0"/>
              <a:t> and </a:t>
            </a:r>
            <a:r>
              <a:rPr lang="pl-PL" sz="1800" dirty="0" err="1"/>
              <a:t>failed</a:t>
            </a:r>
            <a:r>
              <a:rPr lang="pl-PL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84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6FBF-A39D-4D8E-847A-42E97053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two</a:t>
            </a:r>
            <a:r>
              <a:rPr lang="pl-PL" sz="1400" dirty="0"/>
              <a:t> </a:t>
            </a:r>
            <a:r>
              <a:rPr lang="pl-PL" sz="1400" dirty="0" err="1"/>
              <a:t>hypothesis</a:t>
            </a:r>
            <a:r>
              <a:rPr lang="pl-PL" sz="1400" dirty="0"/>
              <a:t>:</a:t>
            </a:r>
          </a:p>
          <a:p>
            <a:pPr lvl="1"/>
            <a:r>
              <a:rPr lang="en-US" sz="1400" dirty="0"/>
              <a:t>experienced programmers introduce bugs by making small mistakes</a:t>
            </a:r>
            <a:endParaRPr lang="pl-PL" sz="1400" dirty="0"/>
          </a:p>
          <a:p>
            <a:pPr lvl="1"/>
            <a:r>
              <a:rPr lang="en-US" sz="1400" dirty="0"/>
              <a:t>small faults can cascade to bigger faults and catching small faults will also prevent big faults to happen</a:t>
            </a:r>
            <a:endParaRPr lang="pl-PL" sz="1600" dirty="0"/>
          </a:p>
          <a:p>
            <a:r>
              <a:rPr lang="pl-PL" sz="1400" dirty="0" err="1"/>
              <a:t>Glossary</a:t>
            </a:r>
            <a:endParaRPr lang="pl-PL" sz="1400" dirty="0"/>
          </a:p>
          <a:p>
            <a:pPr lvl="1"/>
            <a:r>
              <a:rPr lang="pl-PL" sz="1400" b="1" dirty="0" err="1"/>
              <a:t>Mutations</a:t>
            </a:r>
            <a:r>
              <a:rPr lang="pl-PL" sz="1400" b="1" dirty="0"/>
              <a:t> operator/</a:t>
            </a:r>
            <a:r>
              <a:rPr lang="pl-PL" sz="1400" b="1" dirty="0" err="1"/>
              <a:t>mutator</a:t>
            </a:r>
            <a:r>
              <a:rPr lang="pl-PL" sz="1400" b="1" dirty="0"/>
              <a:t> </a:t>
            </a:r>
            <a:r>
              <a:rPr lang="pl-PL" sz="1400" dirty="0"/>
              <a:t>– </a:t>
            </a:r>
            <a:r>
              <a:rPr lang="pl-PL" sz="1400" dirty="0" err="1"/>
              <a:t>operation</a:t>
            </a:r>
            <a:r>
              <a:rPr lang="pl-PL" sz="1400" dirty="0"/>
              <a:t> applied to </a:t>
            </a:r>
            <a:r>
              <a:rPr lang="pl-PL" sz="1400" dirty="0" err="1"/>
              <a:t>original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r>
              <a:rPr lang="pl-PL" sz="1400" dirty="0"/>
              <a:t> (for </a:t>
            </a:r>
            <a:r>
              <a:rPr lang="pl-PL" sz="1400" dirty="0" err="1"/>
              <a:t>example</a:t>
            </a:r>
            <a:r>
              <a:rPr lang="pl-PL" sz="1400" dirty="0"/>
              <a:t> </a:t>
            </a:r>
            <a:r>
              <a:rPr lang="pl-PL" sz="1400" dirty="0" err="1"/>
              <a:t>changing</a:t>
            </a:r>
            <a:r>
              <a:rPr lang="pl-PL" sz="1400" dirty="0"/>
              <a:t> `&lt;` operator to `&gt;=`</a:t>
            </a:r>
          </a:p>
          <a:p>
            <a:pPr lvl="1"/>
            <a:r>
              <a:rPr lang="pl-PL" sz="1400" b="1" dirty="0"/>
              <a:t>Mutant</a:t>
            </a:r>
            <a:r>
              <a:rPr lang="pl-PL" sz="1400" dirty="0"/>
              <a:t> – </a:t>
            </a:r>
            <a:r>
              <a:rPr lang="pl-PL" sz="1400" dirty="0" err="1"/>
              <a:t>result</a:t>
            </a:r>
            <a:r>
              <a:rPr lang="pl-PL" sz="1400" dirty="0"/>
              <a:t> of </a:t>
            </a:r>
            <a:r>
              <a:rPr lang="pl-PL" sz="1400" dirty="0" err="1"/>
              <a:t>applying</a:t>
            </a:r>
            <a:r>
              <a:rPr lang="pl-PL" sz="1400" dirty="0"/>
              <a:t> </a:t>
            </a:r>
            <a:r>
              <a:rPr lang="pl-PL" sz="1400" dirty="0" err="1"/>
              <a:t>mutator</a:t>
            </a:r>
            <a:r>
              <a:rPr lang="pl-PL" sz="1400" dirty="0"/>
              <a:t> to </a:t>
            </a:r>
            <a:r>
              <a:rPr lang="pl-PL" sz="1400" dirty="0" err="1"/>
              <a:t>specified</a:t>
            </a:r>
            <a:r>
              <a:rPr lang="pl-PL" sz="1400" dirty="0"/>
              <a:t> </a:t>
            </a:r>
            <a:r>
              <a:rPr lang="pl-PL" sz="1400" dirty="0" err="1"/>
              <a:t>enitity</a:t>
            </a:r>
            <a:r>
              <a:rPr lang="pl-PL" sz="1400" dirty="0"/>
              <a:t> (</a:t>
            </a:r>
            <a:r>
              <a:rPr lang="pl-PL" sz="1400" dirty="0" err="1"/>
              <a:t>typically</a:t>
            </a:r>
            <a:r>
              <a:rPr lang="pl-PL" sz="1400" dirty="0"/>
              <a:t> a </a:t>
            </a:r>
            <a:r>
              <a:rPr lang="pl-PL" sz="1400" dirty="0" err="1"/>
              <a:t>class</a:t>
            </a:r>
            <a:r>
              <a:rPr lang="pl-PL" sz="1400" dirty="0"/>
              <a:t>)</a:t>
            </a:r>
          </a:p>
          <a:p>
            <a:pPr lvl="1"/>
            <a:r>
              <a:rPr lang="pl-PL" sz="1400" b="1" dirty="0"/>
              <a:t>Mutant </a:t>
            </a:r>
            <a:r>
              <a:rPr lang="pl-PL" sz="1400" b="1" dirty="0" err="1"/>
              <a:t>killed</a:t>
            </a:r>
            <a:r>
              <a:rPr lang="pl-PL" sz="1400" b="1" dirty="0"/>
              <a:t> </a:t>
            </a:r>
            <a:r>
              <a:rPr lang="pl-PL" sz="1400" dirty="0"/>
              <a:t>– </a:t>
            </a:r>
            <a:r>
              <a:rPr lang="pl-PL" sz="1400" dirty="0" err="1"/>
              <a:t>at</a:t>
            </a:r>
            <a:r>
              <a:rPr lang="pl-PL" sz="1400" dirty="0"/>
              <a:t> </a:t>
            </a:r>
            <a:r>
              <a:rPr lang="pl-PL" sz="1400" dirty="0" err="1"/>
              <a:t>least</a:t>
            </a:r>
            <a:r>
              <a:rPr lang="pl-PL" sz="1400" dirty="0"/>
              <a:t> one test from </a:t>
            </a:r>
            <a:r>
              <a:rPr lang="pl-PL" sz="1400" dirty="0" err="1"/>
              <a:t>suite</a:t>
            </a:r>
            <a:r>
              <a:rPr lang="pl-PL" sz="1400" dirty="0"/>
              <a:t> </a:t>
            </a:r>
            <a:r>
              <a:rPr lang="pl-PL" sz="1400" dirty="0" err="1"/>
              <a:t>failed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executed</a:t>
            </a:r>
            <a:r>
              <a:rPr lang="pl-PL" sz="1400" dirty="0"/>
              <a:t> </a:t>
            </a:r>
            <a:r>
              <a:rPr lang="pl-PL" sz="1400" dirty="0" err="1"/>
              <a:t>against</a:t>
            </a:r>
            <a:r>
              <a:rPr lang="pl-PL" sz="1400" dirty="0"/>
              <a:t> </a:t>
            </a:r>
            <a:r>
              <a:rPr lang="pl-PL" sz="1400" dirty="0" err="1"/>
              <a:t>mutated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endParaRPr lang="pl-PL" sz="1400" dirty="0"/>
          </a:p>
          <a:p>
            <a:pPr lvl="1"/>
            <a:r>
              <a:rPr lang="pl-PL" sz="1400" b="1" dirty="0"/>
              <a:t>Mutant </a:t>
            </a:r>
            <a:r>
              <a:rPr lang="pl-PL" sz="1400" b="1" dirty="0" err="1"/>
              <a:t>survived</a:t>
            </a:r>
            <a:r>
              <a:rPr lang="pl-PL" sz="1400" b="1" dirty="0"/>
              <a:t> </a:t>
            </a:r>
            <a:r>
              <a:rPr lang="pl-PL" sz="1400" dirty="0"/>
              <a:t>– no test from </a:t>
            </a:r>
            <a:r>
              <a:rPr lang="pl-PL" sz="1400" dirty="0" err="1"/>
              <a:t>suite</a:t>
            </a:r>
            <a:r>
              <a:rPr lang="pl-PL" sz="1400" dirty="0"/>
              <a:t> </a:t>
            </a:r>
            <a:r>
              <a:rPr lang="pl-PL" sz="1400" dirty="0" err="1"/>
              <a:t>failed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executed</a:t>
            </a:r>
            <a:r>
              <a:rPr lang="pl-PL" sz="1400" dirty="0"/>
              <a:t> </a:t>
            </a:r>
            <a:r>
              <a:rPr lang="pl-PL" sz="1400" dirty="0" err="1"/>
              <a:t>against</a:t>
            </a:r>
            <a:r>
              <a:rPr lang="pl-PL" sz="1400" dirty="0"/>
              <a:t> </a:t>
            </a:r>
            <a:r>
              <a:rPr lang="pl-PL" sz="1400" dirty="0" err="1"/>
              <a:t>mutated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endParaRPr lang="pl-PL" sz="1400" dirty="0"/>
          </a:p>
          <a:p>
            <a:pPr lvl="1"/>
            <a:r>
              <a:rPr lang="pl-PL" sz="1400" b="1" dirty="0" err="1"/>
              <a:t>Mutation</a:t>
            </a:r>
            <a:r>
              <a:rPr lang="pl-PL" sz="1400" b="1" dirty="0"/>
              <a:t> </a:t>
            </a:r>
            <a:r>
              <a:rPr lang="pl-PL" sz="1400" b="1" dirty="0" err="1"/>
              <a:t>buckets</a:t>
            </a:r>
            <a:r>
              <a:rPr lang="pl-PL" sz="1400" b="1" dirty="0"/>
              <a:t> </a:t>
            </a:r>
            <a:r>
              <a:rPr lang="pl-PL" sz="1400" dirty="0"/>
              <a:t>– </a:t>
            </a:r>
            <a:r>
              <a:rPr lang="pl-PL" sz="1400" dirty="0" err="1"/>
              <a:t>modified</a:t>
            </a:r>
            <a:r>
              <a:rPr lang="pl-PL" sz="1400" dirty="0"/>
              <a:t> </a:t>
            </a:r>
            <a:r>
              <a:rPr lang="pl-PL" sz="1400" dirty="0" err="1"/>
              <a:t>code</a:t>
            </a:r>
            <a:r>
              <a:rPr lang="pl-PL" sz="1400" dirty="0"/>
              <a:t> </a:t>
            </a:r>
            <a:r>
              <a:rPr lang="pl-PL" sz="1400" dirty="0" err="1"/>
              <a:t>can</a:t>
            </a:r>
            <a:r>
              <a:rPr lang="pl-PL" sz="1400" dirty="0"/>
              <a:t> be </a:t>
            </a:r>
            <a:r>
              <a:rPr lang="pl-PL" sz="1400" dirty="0" err="1"/>
              <a:t>valid</a:t>
            </a:r>
            <a:r>
              <a:rPr lang="pl-PL" sz="1400" dirty="0"/>
              <a:t>, not </a:t>
            </a:r>
            <a:r>
              <a:rPr lang="pl-PL" sz="1400" dirty="0" err="1"/>
              <a:t>valid</a:t>
            </a:r>
            <a:r>
              <a:rPr lang="pl-PL" sz="1400" dirty="0"/>
              <a:t> </a:t>
            </a:r>
            <a:r>
              <a:rPr lang="pl-PL" sz="1400" dirty="0" err="1"/>
              <a:t>or</a:t>
            </a:r>
            <a:r>
              <a:rPr lang="pl-PL" sz="1400" dirty="0"/>
              <a:t> </a:t>
            </a:r>
            <a:r>
              <a:rPr lang="pl-PL" sz="1400" dirty="0" err="1"/>
              <a:t>equivalent</a:t>
            </a:r>
            <a:r>
              <a:rPr lang="pl-PL" sz="1400" dirty="0"/>
              <a:t> to </a:t>
            </a:r>
            <a:r>
              <a:rPr lang="pl-PL" sz="1400" dirty="0" err="1"/>
              <a:t>other</a:t>
            </a:r>
            <a:r>
              <a:rPr lang="pl-PL" sz="1400" dirty="0"/>
              <a:t> </a:t>
            </a:r>
            <a:r>
              <a:rPr lang="pl-PL" sz="1400" dirty="0" err="1"/>
              <a:t>mutations</a:t>
            </a:r>
            <a:endParaRPr lang="pl-PL" sz="1400" dirty="0"/>
          </a:p>
          <a:p>
            <a:pPr lvl="1"/>
            <a:r>
              <a:rPr lang="pl-PL" sz="1400" b="1" dirty="0" err="1"/>
              <a:t>Mutation</a:t>
            </a:r>
            <a:r>
              <a:rPr lang="pl-PL" sz="1400" b="1" dirty="0"/>
              <a:t> </a:t>
            </a:r>
            <a:r>
              <a:rPr lang="pl-PL" sz="1400" b="1" dirty="0" err="1"/>
              <a:t>score</a:t>
            </a:r>
            <a:r>
              <a:rPr lang="pl-PL" sz="1400" b="1" dirty="0"/>
              <a:t> </a:t>
            </a:r>
            <a:r>
              <a:rPr lang="pl-PL" sz="1400" dirty="0"/>
              <a:t>– </a:t>
            </a:r>
            <a:r>
              <a:rPr lang="pl-PL" sz="1400" dirty="0" err="1">
                <a:latin typeface="Consolas" panose="020B0609020204030204" pitchFamily="49" charset="0"/>
              </a:rPr>
              <a:t>killed_mutants</a:t>
            </a:r>
            <a:r>
              <a:rPr lang="pl-PL" sz="1400" dirty="0">
                <a:latin typeface="Consolas" panose="020B0609020204030204" pitchFamily="49" charset="0"/>
              </a:rPr>
              <a:t> / </a:t>
            </a:r>
            <a:r>
              <a:rPr lang="pl-PL" sz="1400" dirty="0" err="1">
                <a:latin typeface="Consolas" panose="020B0609020204030204" pitchFamily="49" charset="0"/>
              </a:rPr>
              <a:t>total_numer_of_mutants</a:t>
            </a:r>
            <a:endParaRPr lang="pl-PL" sz="14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Mutation</a:t>
            </a:r>
            <a:r>
              <a:rPr lang="pl-PL" sz="2000" dirty="0"/>
              <a:t> </a:t>
            </a:r>
            <a:r>
              <a:rPr lang="pl-PL" sz="2000" dirty="0" err="1"/>
              <a:t>testing</a:t>
            </a:r>
            <a:r>
              <a:rPr lang="pl-PL" sz="2000" dirty="0"/>
              <a:t> </a:t>
            </a:r>
            <a:r>
              <a:rPr lang="pl-PL" sz="2000" dirty="0" err="1"/>
              <a:t>concepts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54376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Mutators</a:t>
            </a:r>
            <a:r>
              <a:rPr lang="pl-PL" sz="2000" dirty="0"/>
              <a:t> </a:t>
            </a:r>
            <a:r>
              <a:rPr lang="pl-PL" sz="2000" dirty="0" err="1"/>
              <a:t>examples</a:t>
            </a:r>
            <a:r>
              <a:rPr lang="pl-PL" sz="2000" dirty="0"/>
              <a:t> – part I</a:t>
            </a:r>
            <a:endParaRPr lang="pl-PL" sz="1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9B042A-BB90-4F4D-903C-DD6877D85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10434"/>
              </p:ext>
            </p:extLst>
          </p:nvPr>
        </p:nvGraphicFramePr>
        <p:xfrm>
          <a:off x="640080" y="685800"/>
          <a:ext cx="603504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79775937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170372738"/>
                    </a:ext>
                  </a:extLst>
                </a:gridCol>
              </a:tblGrid>
              <a:tr h="310896">
                <a:tc gridSpan="2">
                  <a:txBody>
                    <a:bodyPr/>
                    <a:lstStyle/>
                    <a:p>
                      <a:pPr algn="ctr"/>
                      <a:r>
                        <a:rPr lang="pl-PL" sz="1050" dirty="0" err="1"/>
                        <a:t>Arithmetic</a:t>
                      </a:r>
                      <a:r>
                        <a:rPr lang="pl-PL" sz="1050" dirty="0"/>
                        <a:t> </a:t>
                      </a:r>
                      <a:r>
                        <a:rPr lang="pl-PL" sz="1050" dirty="0" err="1"/>
                        <a:t>operators</a:t>
                      </a:r>
                      <a:endParaRPr lang="pl-PL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9554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061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436797"/>
                  </a:ext>
                </a:extLst>
              </a:tr>
              <a:tr h="310896">
                <a:tc gridSpan="2">
                  <a:txBody>
                    <a:bodyPr/>
                    <a:lstStyle/>
                    <a:p>
                      <a:pPr algn="ctr"/>
                      <a:r>
                        <a:rPr lang="pl-PL" sz="1050" b="1" dirty="0" err="1"/>
                        <a:t>Equality</a:t>
                      </a:r>
                      <a:r>
                        <a:rPr lang="pl-PL" sz="1050" b="1" dirty="0"/>
                        <a:t> </a:t>
                      </a:r>
                      <a:r>
                        <a:rPr lang="pl-PL" sz="1050" b="1" dirty="0" err="1"/>
                        <a:t>opertors</a:t>
                      </a:r>
                      <a:endParaRPr lang="pl-PL" sz="105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669739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28379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207115"/>
                  </a:ext>
                </a:extLst>
              </a:tr>
              <a:tr h="310896">
                <a:tc gridSpan="2">
                  <a:txBody>
                    <a:bodyPr/>
                    <a:lstStyle/>
                    <a:p>
                      <a:pPr algn="ctr"/>
                      <a:r>
                        <a:rPr lang="pl-PL" sz="1050" b="1" dirty="0" err="1"/>
                        <a:t>Literals</a:t>
                      </a:r>
                      <a:r>
                        <a:rPr lang="pl-PL" sz="1050" b="1" dirty="0"/>
                        <a:t> and </a:t>
                      </a:r>
                      <a:r>
                        <a:rPr lang="pl-PL" sz="1050" b="1" dirty="0" err="1"/>
                        <a:t>constants</a:t>
                      </a:r>
                      <a:endParaRPr lang="pl-PL" sz="105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8925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 err="1"/>
                        <a:t>true</a:t>
                      </a:r>
                      <a:endParaRPr lang="pl-PL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 err="1"/>
                        <a:t>false</a:t>
                      </a:r>
                      <a:endParaRPr lang="pl-PL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20248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46104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`</a:t>
                      </a:r>
                      <a:r>
                        <a:rPr lang="pl-PL" sz="1050" dirty="0" err="1"/>
                        <a:t>anyString</a:t>
                      </a:r>
                      <a:r>
                        <a:rPr lang="pl-PL" sz="1050" dirty="0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`</a:t>
                      </a:r>
                      <a:r>
                        <a:rPr lang="pl-PL" sz="1050" dirty="0" err="1"/>
                        <a:t>otherString</a:t>
                      </a:r>
                      <a:r>
                        <a:rPr lang="pl-PL" sz="1050" dirty="0"/>
                        <a:t>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5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4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Mutators</a:t>
            </a:r>
            <a:r>
              <a:rPr lang="pl-PL" sz="2000" dirty="0"/>
              <a:t> </a:t>
            </a:r>
            <a:r>
              <a:rPr lang="pl-PL" sz="2000" dirty="0" err="1"/>
              <a:t>examples</a:t>
            </a:r>
            <a:r>
              <a:rPr lang="pl-PL" sz="2000" dirty="0"/>
              <a:t> – part II</a:t>
            </a:r>
            <a:endParaRPr lang="pl-PL" sz="1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9B042A-BB90-4F4D-903C-DD6877D85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91789"/>
              </p:ext>
            </p:extLst>
          </p:nvPr>
        </p:nvGraphicFramePr>
        <p:xfrm>
          <a:off x="601980" y="685800"/>
          <a:ext cx="603504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797759379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170372738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1050" b="1" dirty="0" err="1"/>
                        <a:t>Assignement</a:t>
                      </a:r>
                      <a:r>
                        <a:rPr lang="pl-PL" sz="1050" b="1" dirty="0"/>
                        <a:t> </a:t>
                      </a:r>
                      <a:r>
                        <a:rPr lang="pl-PL" sz="1050" b="1" dirty="0" err="1"/>
                        <a:t>statements</a:t>
                      </a:r>
                      <a:endParaRPr lang="pl-PL" sz="105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04172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-=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66435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&amp;=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152009"/>
                  </a:ext>
                </a:extLst>
              </a:tr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1050" b="1" dirty="0" err="1"/>
                        <a:t>Unary</a:t>
                      </a:r>
                      <a:r>
                        <a:rPr lang="pl-PL" sz="1050" b="1" dirty="0"/>
                        <a:t> and update </a:t>
                      </a:r>
                      <a:r>
                        <a:rPr lang="pl-PL" sz="1050" b="1" dirty="0" err="1"/>
                        <a:t>operators</a:t>
                      </a:r>
                      <a:endParaRPr lang="pl-PL" sz="105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7050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-</a:t>
                      </a:r>
                      <a:r>
                        <a:rPr lang="pl-PL" sz="1050" dirty="0" err="1"/>
                        <a:t>variable</a:t>
                      </a:r>
                      <a:endParaRPr lang="pl-PL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+</a:t>
                      </a:r>
                      <a:r>
                        <a:rPr lang="pl-PL" sz="1050" dirty="0" err="1"/>
                        <a:t>variable</a:t>
                      </a:r>
                      <a:endParaRPr lang="pl-PL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11816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pl-PL" sz="1050"/>
                        <a:t>variable++</a:t>
                      </a:r>
                      <a:endParaRPr lang="pl-PL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 err="1"/>
                        <a:t>variable</a:t>
                      </a:r>
                      <a:r>
                        <a:rPr lang="pl-PL" sz="1050" dirty="0"/>
                        <a:t>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000916"/>
                  </a:ext>
                </a:extLst>
              </a:tr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1050" b="1" dirty="0" err="1"/>
                        <a:t>Regex</a:t>
                      </a:r>
                      <a:r>
                        <a:rPr lang="pl-PL" sz="1050" b="1" dirty="0"/>
                        <a:t> </a:t>
                      </a:r>
                      <a:r>
                        <a:rPr lang="pl-PL" sz="1050" b="1" dirty="0" err="1"/>
                        <a:t>mutators</a:t>
                      </a:r>
                      <a:endParaRPr lang="pl-PL" sz="105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21932"/>
                  </a:ext>
                </a:extLst>
              </a:tr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pl-PL" sz="1050" b="1" dirty="0"/>
                        <a:t>Language </a:t>
                      </a:r>
                      <a:r>
                        <a:rPr lang="pl-PL" sz="1050" b="1" dirty="0" err="1"/>
                        <a:t>specific</a:t>
                      </a:r>
                      <a:r>
                        <a:rPr lang="pl-PL" sz="1050" b="1" dirty="0"/>
                        <a:t> </a:t>
                      </a:r>
                      <a:r>
                        <a:rPr lang="pl-PL" sz="1050" b="1" dirty="0" err="1"/>
                        <a:t>mutators</a:t>
                      </a:r>
                      <a:endParaRPr lang="pl-PL" sz="105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8011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LINQ `</a:t>
                      </a:r>
                      <a:r>
                        <a:rPr lang="pl-PL" sz="1050" dirty="0" err="1"/>
                        <a:t>All</a:t>
                      </a:r>
                      <a:r>
                        <a:rPr lang="pl-PL" sz="1050" dirty="0"/>
                        <a:t>()`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50" dirty="0"/>
                        <a:t>LINQ `</a:t>
                      </a:r>
                      <a:r>
                        <a:rPr lang="pl-PL" sz="1050" dirty="0" err="1"/>
                        <a:t>Any</a:t>
                      </a:r>
                      <a:r>
                        <a:rPr lang="pl-PL" sz="1050" dirty="0"/>
                        <a:t>()`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39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6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387CB-4EA2-4C9F-A5DC-BE05EF4D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374775"/>
            <a:ext cx="3314102" cy="1828800"/>
          </a:xfrm>
        </p:spPr>
        <p:txBody>
          <a:bodyPr/>
          <a:lstStyle/>
          <a:p>
            <a:r>
              <a:rPr lang="pl-PL" dirty="0">
                <a:hlinkClick r:id="rId3"/>
              </a:rPr>
              <a:t>https://stryker-mutator.io/</a:t>
            </a:r>
            <a:endParaRPr lang="pl-PL" dirty="0"/>
          </a:p>
          <a:p>
            <a:r>
              <a:rPr lang="pl-PL" dirty="0" err="1"/>
              <a:t>NetFramework</a:t>
            </a:r>
            <a:r>
              <a:rPr lang="pl-PL" dirty="0"/>
              <a:t> and </a:t>
            </a:r>
            <a:r>
              <a:rPr lang="pl-PL" dirty="0" err="1"/>
              <a:t>NetCore</a:t>
            </a:r>
            <a:r>
              <a:rPr lang="pl-PL" dirty="0"/>
              <a:t> </a:t>
            </a:r>
            <a:r>
              <a:rPr lang="pl-PL" dirty="0" err="1"/>
              <a:t>support</a:t>
            </a:r>
            <a:endParaRPr lang="pl-PL" dirty="0"/>
          </a:p>
          <a:p>
            <a:r>
              <a:rPr lang="pl-PL" dirty="0"/>
              <a:t>Simple to </a:t>
            </a:r>
            <a:r>
              <a:rPr lang="pl-PL" dirty="0" err="1"/>
              <a:t>configure</a:t>
            </a:r>
            <a:r>
              <a:rPr lang="pl-PL" dirty="0"/>
              <a:t> and </a:t>
            </a:r>
            <a:r>
              <a:rPr lang="pl-PL" dirty="0" err="1"/>
              <a:t>use</a:t>
            </a:r>
            <a:endParaRPr lang="pl-PL" dirty="0"/>
          </a:p>
          <a:p>
            <a:r>
              <a:rPr lang="pl-PL" dirty="0" err="1"/>
              <a:t>Optimized</a:t>
            </a:r>
            <a:r>
              <a:rPr lang="pl-PL" dirty="0"/>
              <a:t> for high </a:t>
            </a:r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execution</a:t>
            </a:r>
            <a:endParaRPr lang="pl-PL" dirty="0"/>
          </a:p>
          <a:p>
            <a:r>
              <a:rPr lang="pl-PL" dirty="0" err="1"/>
              <a:t>Huge</a:t>
            </a:r>
            <a:r>
              <a:rPr lang="pl-PL" dirty="0"/>
              <a:t> </a:t>
            </a:r>
            <a:r>
              <a:rPr lang="pl-PL" dirty="0" err="1"/>
              <a:t>variety</a:t>
            </a:r>
            <a:r>
              <a:rPr lang="pl-PL" dirty="0"/>
              <a:t> of </a:t>
            </a:r>
            <a:r>
              <a:rPr lang="pl-PL" dirty="0" err="1"/>
              <a:t>mutators</a:t>
            </a:r>
            <a:r>
              <a:rPr lang="pl-PL" dirty="0"/>
              <a:t> </a:t>
            </a:r>
            <a:r>
              <a:rPr lang="pl-PL" dirty="0" err="1"/>
              <a:t>supported</a:t>
            </a:r>
            <a:endParaRPr lang="pl-PL" dirty="0"/>
          </a:p>
          <a:p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Mutation</a:t>
            </a:r>
            <a:r>
              <a:rPr lang="pl-PL" sz="2000" dirty="0"/>
              <a:t> </a:t>
            </a:r>
            <a:r>
              <a:rPr lang="pl-PL" sz="2000" dirty="0" err="1"/>
              <a:t>testing</a:t>
            </a:r>
            <a:r>
              <a:rPr lang="pl-PL" sz="2000" dirty="0"/>
              <a:t> for .NET in </a:t>
            </a:r>
            <a:r>
              <a:rPr lang="pl-PL" sz="2000" dirty="0" err="1"/>
              <a:t>action</a:t>
            </a:r>
            <a:endParaRPr lang="pl-PL" sz="1600" dirty="0"/>
          </a:p>
        </p:txBody>
      </p:sp>
      <p:pic>
        <p:nvPicPr>
          <p:cNvPr id="10" name="Content Placeholder 9" descr="A picture containing map&#10;&#10;Description automatically generated">
            <a:extLst>
              <a:ext uri="{FF2B5EF4-FFF2-40B4-BE49-F238E27FC236}">
                <a16:creationId xmlns:a16="http://schemas.microsoft.com/office/drawing/2014/main" id="{3FD8D732-266A-45CE-A69A-52D01B309C0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3771900" y="791817"/>
            <a:ext cx="3314700" cy="2994716"/>
          </a:xfrm>
        </p:spPr>
      </p:pic>
    </p:spTree>
    <p:extLst>
      <p:ext uri="{BB962C8B-B14F-4D97-AF65-F5344CB8AC3E}">
        <p14:creationId xmlns:p14="http://schemas.microsoft.com/office/powerpoint/2010/main" val="425965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387CB-4EA2-4C9F-A5DC-BE05EF4D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374775"/>
            <a:ext cx="3314102" cy="1828800"/>
          </a:xfrm>
        </p:spPr>
        <p:txBody>
          <a:bodyPr/>
          <a:lstStyle/>
          <a:p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huge</a:t>
            </a:r>
            <a:r>
              <a:rPr lang="pl-PL" dirty="0"/>
              <a:t> </a:t>
            </a:r>
            <a:r>
              <a:rPr lang="pl-PL" dirty="0" err="1"/>
              <a:t>computational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 err="1"/>
              <a:t>Execution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problem </a:t>
            </a:r>
            <a:r>
              <a:rPr lang="pl-PL" dirty="0" err="1"/>
              <a:t>especially</a:t>
            </a:r>
            <a:r>
              <a:rPr lang="pl-PL" dirty="0"/>
              <a:t> for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codebases</a:t>
            </a:r>
            <a:endParaRPr lang="pl-PL" dirty="0"/>
          </a:p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possibility</a:t>
            </a:r>
            <a:r>
              <a:rPr lang="pl-PL" dirty="0"/>
              <a:t> to report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positives</a:t>
            </a:r>
            <a:endParaRPr lang="pl-PL" dirty="0"/>
          </a:p>
          <a:p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/>
              <a:t>It </a:t>
            </a:r>
            <a:r>
              <a:rPr lang="pl-PL" sz="2000" dirty="0" err="1"/>
              <a:t>looks</a:t>
            </a:r>
            <a:r>
              <a:rPr lang="pl-PL" sz="2000" dirty="0"/>
              <a:t> </a:t>
            </a:r>
            <a:r>
              <a:rPr lang="pl-PL" sz="2000" dirty="0" err="1"/>
              <a:t>fantastic</a:t>
            </a:r>
            <a:r>
              <a:rPr lang="pl-PL" sz="2000" dirty="0"/>
              <a:t> </a:t>
            </a:r>
            <a:r>
              <a:rPr lang="pl-PL" sz="2000" dirty="0" err="1"/>
              <a:t>doesn’t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r>
              <a:rPr lang="pl-PL" sz="2000" dirty="0"/>
              <a:t>?</a:t>
            </a:r>
            <a:endParaRPr lang="pl-PL" sz="1600" dirty="0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A2E216C2-0F2F-4D35-BB61-9F9379523FE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771900" y="1046162"/>
            <a:ext cx="3314700" cy="2486025"/>
          </a:xfrm>
        </p:spPr>
      </p:pic>
    </p:spTree>
    <p:extLst>
      <p:ext uri="{BB962C8B-B14F-4D97-AF65-F5344CB8AC3E}">
        <p14:creationId xmlns:p14="http://schemas.microsoft.com/office/powerpoint/2010/main" val="1984372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387CB-4EA2-4C9F-A5DC-BE05EF4D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90600"/>
            <a:ext cx="6263640" cy="2667001"/>
          </a:xfrm>
        </p:spPr>
        <p:txBody>
          <a:bodyPr/>
          <a:lstStyle/>
          <a:p>
            <a:pPr algn="just"/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 to be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standard for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assessing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test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suite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strength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l-PL" dirty="0" err="1"/>
              <a:t>Over</a:t>
            </a:r>
            <a:r>
              <a:rPr lang="pl-PL" dirty="0"/>
              <a:t> the </a:t>
            </a:r>
            <a:r>
              <a:rPr lang="pl-PL" dirty="0" err="1"/>
              <a:t>time</a:t>
            </a:r>
            <a:r>
              <a:rPr lang="pl-PL" dirty="0"/>
              <a:t> </a:t>
            </a:r>
            <a:r>
              <a:rPr lang="pl-PL" dirty="0" err="1"/>
              <a:t>mutations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give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inner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/>
              <a:t>for </a:t>
            </a: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meaningful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tests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l-PL" dirty="0"/>
              <a:t>For </a:t>
            </a:r>
            <a:r>
              <a:rPr lang="pl-PL" dirty="0" err="1"/>
              <a:t>codebases</a:t>
            </a:r>
            <a:r>
              <a:rPr lang="pl-PL" dirty="0"/>
              <a:t> with </a:t>
            </a:r>
            <a:r>
              <a:rPr lang="pl-PL" dirty="0" err="1"/>
              <a:t>low</a:t>
            </a:r>
            <a:r>
              <a:rPr lang="pl-PL" dirty="0"/>
              <a:t> </a:t>
            </a:r>
            <a:r>
              <a:rPr lang="pl-PL" dirty="0" err="1"/>
              <a:t>coverage</a:t>
            </a:r>
            <a:r>
              <a:rPr lang="pl-PL" dirty="0"/>
              <a:t>, </a:t>
            </a:r>
            <a:r>
              <a:rPr lang="pl-PL" dirty="0" err="1"/>
              <a:t>mutation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show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write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tests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with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strong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assertions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pl-PL" dirty="0"/>
              <a:t>For </a:t>
            </a:r>
            <a:r>
              <a:rPr lang="pl-PL" dirty="0" err="1"/>
              <a:t>codebases</a:t>
            </a:r>
            <a:r>
              <a:rPr lang="pl-PL" dirty="0"/>
              <a:t> with high </a:t>
            </a:r>
            <a:r>
              <a:rPr lang="pl-PL" dirty="0" err="1"/>
              <a:t>coverage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spots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/>
              <a:t>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  <a:p>
            <a:pPr algn="just"/>
            <a:r>
              <a:rPr lang="pl-PL" dirty="0"/>
              <a:t>It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help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pl-PL" dirty="0"/>
              <a:t>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high</a:t>
            </a:r>
            <a:r>
              <a:rPr lang="pl-PL" dirty="0"/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quality</a:t>
            </a:r>
            <a:r>
              <a:rPr lang="pl-PL" dirty="0"/>
              <a:t> of </a:t>
            </a:r>
            <a:r>
              <a:rPr lang="pl-PL" dirty="0" err="1"/>
              <a:t>your</a:t>
            </a:r>
            <a:r>
              <a:rPr lang="pl-PL" dirty="0"/>
              <a:t> test </a:t>
            </a:r>
            <a:r>
              <a:rPr lang="pl-PL" dirty="0" err="1"/>
              <a:t>suite</a:t>
            </a:r>
            <a:endParaRPr lang="pl-PL" dirty="0"/>
          </a:p>
          <a:p>
            <a:pPr algn="just"/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So</a:t>
            </a:r>
            <a:r>
              <a:rPr lang="pl-PL" sz="2000" dirty="0"/>
              <a:t> </a:t>
            </a:r>
            <a:r>
              <a:rPr lang="pl-PL" sz="2000" dirty="0" err="1"/>
              <a:t>why</a:t>
            </a:r>
            <a:r>
              <a:rPr lang="pl-PL" sz="2000" dirty="0"/>
              <a:t> </a:t>
            </a:r>
            <a:r>
              <a:rPr lang="pl-PL" sz="2000" dirty="0" err="1"/>
              <a:t>even</a:t>
            </a:r>
            <a:r>
              <a:rPr lang="pl-PL" sz="2000" dirty="0"/>
              <a:t> </a:t>
            </a:r>
            <a:r>
              <a:rPr lang="pl-PL" sz="2000" dirty="0" err="1"/>
              <a:t>bother</a:t>
            </a:r>
            <a:r>
              <a:rPr lang="pl-PL" sz="2000" dirty="0"/>
              <a:t>?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63383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ceiling, table&#10;&#10;Description automatically generated">
            <a:extLst>
              <a:ext uri="{FF2B5EF4-FFF2-40B4-BE49-F238E27FC236}">
                <a16:creationId xmlns:a16="http://schemas.microsoft.com/office/drawing/2014/main" id="{92D45BE3-7AFE-45F2-9773-3D9FEDA7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6" t="21609" r="20886" b="21609"/>
          <a:stretch/>
        </p:blipFill>
        <p:spPr>
          <a:xfrm>
            <a:off x="1" y="1"/>
            <a:ext cx="7315200" cy="41148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0BC6548-3480-472A-B4A1-9AD84D71BA6A}"/>
              </a:ext>
            </a:extLst>
          </p:cNvPr>
          <p:cNvGrpSpPr/>
          <p:nvPr/>
        </p:nvGrpSpPr>
        <p:grpSpPr>
          <a:xfrm>
            <a:off x="0" y="0"/>
            <a:ext cx="4312920" cy="4114800"/>
            <a:chOff x="0" y="0"/>
            <a:chExt cx="4312920" cy="41148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7E5214-C1F2-472F-A225-AA972C3C9745}"/>
                </a:ext>
              </a:extLst>
            </p:cNvPr>
            <p:cNvSpPr/>
            <p:nvPr/>
          </p:nvSpPr>
          <p:spPr>
            <a:xfrm>
              <a:off x="0" y="0"/>
              <a:ext cx="4312920" cy="4114800"/>
            </a:xfrm>
            <a:custGeom>
              <a:avLst/>
              <a:gdLst>
                <a:gd name="connsiteX0" fmla="*/ 0 w 4312920"/>
                <a:gd name="connsiteY0" fmla="*/ 0 h 4114800"/>
                <a:gd name="connsiteX1" fmla="*/ 4312920 w 4312920"/>
                <a:gd name="connsiteY1" fmla="*/ 0 h 4114800"/>
                <a:gd name="connsiteX2" fmla="*/ 3284220 w 4312920"/>
                <a:gd name="connsiteY2" fmla="*/ 4114800 h 4114800"/>
                <a:gd name="connsiteX3" fmla="*/ 0 w 431292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2920" h="4114800">
                  <a:moveTo>
                    <a:pt x="0" y="0"/>
                  </a:moveTo>
                  <a:lnTo>
                    <a:pt x="4312920" y="0"/>
                  </a:lnTo>
                  <a:lnTo>
                    <a:pt x="328422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FF3276-0CA3-4BD8-81EA-38F73CFC6E53}"/>
                </a:ext>
              </a:extLst>
            </p:cNvPr>
            <p:cNvSpPr/>
            <p:nvPr/>
          </p:nvSpPr>
          <p:spPr>
            <a:xfrm>
              <a:off x="0" y="0"/>
              <a:ext cx="4152900" cy="4114800"/>
            </a:xfrm>
            <a:custGeom>
              <a:avLst/>
              <a:gdLst>
                <a:gd name="connsiteX0" fmla="*/ 0 w 4152900"/>
                <a:gd name="connsiteY0" fmla="*/ 0 h 4114800"/>
                <a:gd name="connsiteX1" fmla="*/ 4152900 w 4152900"/>
                <a:gd name="connsiteY1" fmla="*/ 0 h 4114800"/>
                <a:gd name="connsiteX2" fmla="*/ 3124200 w 4152900"/>
                <a:gd name="connsiteY2" fmla="*/ 4114800 h 4114800"/>
                <a:gd name="connsiteX3" fmla="*/ 0 w 415290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52900" h="4114800">
                  <a:moveTo>
                    <a:pt x="0" y="0"/>
                  </a:moveTo>
                  <a:lnTo>
                    <a:pt x="4152900" y="0"/>
                  </a:lnTo>
                  <a:lnTo>
                    <a:pt x="312420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11C0CB1-31A7-410D-A51F-4FC068881A3E}"/>
                </a:ext>
              </a:extLst>
            </p:cNvPr>
            <p:cNvSpPr/>
            <p:nvPr/>
          </p:nvSpPr>
          <p:spPr>
            <a:xfrm>
              <a:off x="3135630" y="0"/>
              <a:ext cx="1097280" cy="4114800"/>
            </a:xfrm>
            <a:prstGeom prst="parallelogram">
              <a:avLst>
                <a:gd name="adj" fmla="val 9287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7743DAE-581F-4E3A-A3A7-4A579DC9BF93}"/>
              </a:ext>
            </a:extLst>
          </p:cNvPr>
          <p:cNvSpPr txBox="1"/>
          <p:nvPr/>
        </p:nvSpPr>
        <p:spPr>
          <a:xfrm>
            <a:off x="294005" y="594409"/>
            <a:ext cx="3363595" cy="2762295"/>
          </a:xfrm>
          <a:custGeom>
            <a:avLst/>
            <a:gdLst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4648200 w 4648200"/>
              <a:gd name="connsiteY2" fmla="*/ 3554819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3724275 w 4648200"/>
              <a:gd name="connsiteY2" fmla="*/ 3545294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200" h="3554819">
                <a:moveTo>
                  <a:pt x="0" y="0"/>
                </a:moveTo>
                <a:lnTo>
                  <a:pt x="4648200" y="0"/>
                </a:lnTo>
                <a:lnTo>
                  <a:pt x="3724275" y="3545294"/>
                </a:lnTo>
                <a:lnTo>
                  <a:pt x="0" y="355481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91440" tIns="45720" rIns="548640" bIns="45720" rtlCol="0" anchor="t">
            <a:spAutoFit/>
          </a:bodyPr>
          <a:lstStyle/>
          <a:p>
            <a:pPr>
              <a:spcBef>
                <a:spcPts val="1800"/>
              </a:spcBef>
              <a:buClr>
                <a:schemeClr val="tx2"/>
              </a:buClr>
            </a:pPr>
            <a:r>
              <a:rPr lang="en-US" sz="1400" b="1" dirty="0">
                <a:latin typeface="+mj-lt"/>
              </a:rPr>
              <a:t>Internships</a:t>
            </a: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</a:rPr>
              <a:t>Students can take on paid, real-world assignments:</a:t>
            </a:r>
            <a:endParaRPr lang="en-US" sz="1050" dirty="0">
              <a:solidFill>
                <a:schemeClr val="tx2"/>
              </a:solidFill>
              <a:latin typeface="+mj-lt"/>
              <a:ea typeface="ＭＳ Ｐゴシック"/>
              <a:cs typeface="Arial"/>
            </a:endParaRP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Write code</a:t>
            </a: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  <a:cs typeface="Arial"/>
              </a:rPr>
              <a:t>Work on a team of professionals</a:t>
            </a:r>
            <a:endParaRPr lang="en-US" sz="1050" dirty="0">
              <a:solidFill>
                <a:schemeClr val="tx2"/>
              </a:solidFill>
              <a:latin typeface="+mj-lt"/>
              <a:cs typeface="Arial"/>
            </a:endParaRP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Gain tailored work experience</a:t>
            </a:r>
          </a:p>
          <a:p>
            <a:pPr marL="406400" lvl="1" indent="-2286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  <a:cs typeface="Arial"/>
              </a:rPr>
              <a:t>Social activities to grow your network</a:t>
            </a:r>
            <a:endParaRPr lang="en-US" sz="1050" dirty="0">
              <a:solidFill>
                <a:schemeClr val="tx2"/>
              </a:solidFill>
              <a:latin typeface="+mj-lt"/>
              <a:ea typeface="ＭＳ Ｐゴシック"/>
            </a:endParaRP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Interns are assigned a mentor to ensure getting the most out of the experience</a:t>
            </a:r>
          </a:p>
          <a:p>
            <a:pPr marL="171450" indent="-171450"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  <a:ea typeface="ＭＳ Ｐゴシック"/>
              </a:rPr>
              <a:t>This year all internships will be remote</a:t>
            </a:r>
            <a:endParaRPr lang="en-US" sz="1050" dirty="0">
              <a:solidFill>
                <a:schemeClr val="tx2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0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F0DD3F-975D-4AFA-877A-F522841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Q &amp; A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A685-B530-414F-A012-A6304603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262424"/>
            <a:ext cx="5391150" cy="1150983"/>
          </a:xfrm>
        </p:spPr>
        <p:txBody>
          <a:bodyPr/>
          <a:lstStyle/>
          <a:p>
            <a:r>
              <a:rPr lang="en-US" dirty="0"/>
              <a:t>Stay connected with us @</a:t>
            </a:r>
            <a:r>
              <a:rPr lang="en-US" dirty="0" err="1"/>
              <a:t>RelativityHQ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170219-70C0-4715-BEEA-BB234A52EEC1}"/>
              </a:ext>
            </a:extLst>
          </p:cNvPr>
          <p:cNvGrpSpPr/>
          <p:nvPr/>
        </p:nvGrpSpPr>
        <p:grpSpPr>
          <a:xfrm>
            <a:off x="2171532" y="2284504"/>
            <a:ext cx="2972137" cy="329520"/>
            <a:chOff x="2171532" y="2445204"/>
            <a:chExt cx="2972137" cy="329520"/>
          </a:xfrm>
        </p:grpSpPr>
        <p:pic>
          <p:nvPicPr>
            <p:cNvPr id="43" name="Picture 42" descr="Text, icon&#10;&#10;Description automatically generated">
              <a:extLst>
                <a:ext uri="{FF2B5EF4-FFF2-40B4-BE49-F238E27FC236}">
                  <a16:creationId xmlns:a16="http://schemas.microsoft.com/office/drawing/2014/main" id="{6B1E8A44-86A7-4138-81E2-E961998B2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1532" y="2445204"/>
              <a:ext cx="329520" cy="329520"/>
            </a:xfrm>
            <a:prstGeom prst="rect">
              <a:avLst/>
            </a:prstGeom>
          </p:spPr>
        </p:pic>
        <p:pic>
          <p:nvPicPr>
            <p:cNvPr id="45" name="Picture 44" descr="Shape, icon, arrow&#10;&#10;Description automatically generated">
              <a:extLst>
                <a:ext uri="{FF2B5EF4-FFF2-40B4-BE49-F238E27FC236}">
                  <a16:creationId xmlns:a16="http://schemas.microsoft.com/office/drawing/2014/main" id="{271B9F84-CF75-499F-8445-D08DCB36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2186" y="2445204"/>
              <a:ext cx="329520" cy="3295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A153C15-D75D-4838-BA92-06B78D287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2840" y="2445204"/>
              <a:ext cx="329520" cy="329520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06D88EA0-3C21-4626-A4E3-D65D72FC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3494" y="2445204"/>
              <a:ext cx="329520" cy="329520"/>
            </a:xfrm>
            <a:prstGeom prst="rect">
              <a:avLst/>
            </a:prstGeom>
          </p:spPr>
        </p:pic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97774514-643B-4C70-855C-0708E6A1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4149" y="2445204"/>
              <a:ext cx="329520" cy="32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193322F-8342-4A1B-ADFF-689802BBF227}"/>
              </a:ext>
            </a:extLst>
          </p:cNvPr>
          <p:cNvSpPr/>
          <p:nvPr/>
        </p:nvSpPr>
        <p:spPr>
          <a:xfrm>
            <a:off x="685798" y="1028365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2"/>
                </a:solidFill>
              </a:rPr>
              <a:t>Place speaker’s photo over this area.</a:t>
            </a:r>
          </a:p>
          <a:p>
            <a:pPr algn="ctr"/>
            <a:endParaRPr lang="en-US" sz="1150" dirty="0">
              <a:solidFill>
                <a:schemeClr val="tx2"/>
              </a:solidFill>
            </a:endParaRPr>
          </a:p>
          <a:p>
            <a:pPr algn="ctr"/>
            <a:r>
              <a:rPr lang="en-US" sz="1150" dirty="0">
                <a:solidFill>
                  <a:schemeClr val="tx2"/>
                </a:solidFill>
              </a:rPr>
              <a:t>See notes on the right on how to crop your photo into a perfect circle.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D5033BE-E220-4FCE-9BCE-55F73C2F1C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D5033BE-E220-4FCE-9BCE-55F73C2F1C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86315F-7F7C-4308-9A86-851CB9E58C0B}"/>
              </a:ext>
            </a:extLst>
          </p:cNvPr>
          <p:cNvSpPr txBox="1"/>
          <p:nvPr/>
        </p:nvSpPr>
        <p:spPr>
          <a:xfrm>
            <a:off x="3206184" y="1832614"/>
            <a:ext cx="367592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  <a:ea typeface="ＭＳ Ｐゴシック"/>
              </a:rPr>
              <a:t>Konrad </a:t>
            </a:r>
            <a:r>
              <a:rPr lang="en-US" sz="2400" b="1" dirty="0" err="1">
                <a:solidFill>
                  <a:schemeClr val="accent1"/>
                </a:solidFill>
                <a:latin typeface="+mj-lt"/>
                <a:ea typeface="ＭＳ Ｐゴシック"/>
              </a:rPr>
              <a:t>Gałczyński</a:t>
            </a:r>
            <a:r>
              <a:rPr lang="en-US" sz="2400" b="1" dirty="0">
                <a:solidFill>
                  <a:schemeClr val="accent1"/>
                </a:solidFill>
                <a:latin typeface="+mj-lt"/>
                <a:ea typeface="ＭＳ Ｐゴシック"/>
              </a:rPr>
              <a:t> 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  <a:ea typeface="ＭＳ Ｐゴシック"/>
              </a:rPr>
              <a:t>Senior Software Engineer</a:t>
            </a:r>
            <a:endParaRPr lang="en-US" dirty="0">
              <a:solidFill>
                <a:schemeClr val="tx2"/>
              </a:solidFill>
              <a:ea typeface="ＭＳ Ｐゴシック"/>
            </a:endParaRPr>
          </a:p>
          <a:p>
            <a:pPr algn="ctr"/>
            <a:endParaRPr lang="en-US" sz="1200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453A7-33F9-42DC-A527-6A05B25E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1F0995-414C-4237-95FC-85372AF5DB10}"/>
              </a:ext>
            </a:extLst>
          </p:cNvPr>
          <p:cNvGrpSpPr/>
          <p:nvPr/>
        </p:nvGrpSpPr>
        <p:grpSpPr>
          <a:xfrm>
            <a:off x="7391399" y="12702"/>
            <a:ext cx="4454302" cy="4467460"/>
            <a:chOff x="7391399" y="-275823"/>
            <a:chExt cx="4454302" cy="4467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7A618D-F23B-4484-8431-20F8132FEC96}"/>
                </a:ext>
              </a:extLst>
            </p:cNvPr>
            <p:cNvSpPr txBox="1"/>
            <p:nvPr/>
          </p:nvSpPr>
          <p:spPr>
            <a:xfrm>
              <a:off x="7391399" y="-275823"/>
              <a:ext cx="4454301" cy="101566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t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After inserting the photo onto the slide, click the Format tab at the top.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Click the Crop drop-down &gt; Aspect Ratio &gt; 1:1 to make it a perfect square.</a:t>
              </a:r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/>
                  </a:solidFill>
                  <a:latin typeface="+mj-lt"/>
                </a:rPr>
                <a:t>Then go back to the Crop drop-down &gt; Crop to Shape &gt; and pick the Oval shape.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78A935-5740-4292-9C58-4617E22DF45E}"/>
                </a:ext>
              </a:extLst>
            </p:cNvPr>
            <p:cNvGrpSpPr/>
            <p:nvPr/>
          </p:nvGrpSpPr>
          <p:grpSpPr>
            <a:xfrm>
              <a:off x="7391400" y="871539"/>
              <a:ext cx="4454301" cy="3320098"/>
              <a:chOff x="7391400" y="102472"/>
              <a:chExt cx="4454301" cy="332009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276838-7869-4C66-A203-A3B725681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6200" y="140572"/>
                <a:ext cx="1429545" cy="328199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532C9A3-9454-4FC8-9B76-1AD3030DB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22106"/>
              <a:stretch/>
            </p:blipFill>
            <p:spPr>
              <a:xfrm>
                <a:off x="9470964" y="140572"/>
                <a:ext cx="2374737" cy="3205161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DA212A-3017-4028-ACAA-D5611AE92D26}"/>
                  </a:ext>
                </a:extLst>
              </p:cNvPr>
              <p:cNvSpPr txBox="1"/>
              <p:nvPr/>
            </p:nvSpPr>
            <p:spPr>
              <a:xfrm>
                <a:off x="7391400" y="102472"/>
                <a:ext cx="45720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1.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9552CF-2680-4BB2-BD0E-E59B54B1C512}"/>
                  </a:ext>
                </a:extLst>
              </p:cNvPr>
              <p:cNvSpPr txBox="1"/>
              <p:nvPr/>
            </p:nvSpPr>
            <p:spPr>
              <a:xfrm>
                <a:off x="9201945" y="102472"/>
                <a:ext cx="45720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2.</a:t>
                </a:r>
              </a:p>
            </p:txBody>
          </p:sp>
        </p:grpSp>
      </p:grpSp>
      <p:pic>
        <p:nvPicPr>
          <p:cNvPr id="18" name="Picture 1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E9C3AFDB-F786-45AD-9E21-F8F19CFE7F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" r="30"/>
          <a:stretch/>
        </p:blipFill>
        <p:spPr>
          <a:xfrm>
            <a:off x="595539" y="823299"/>
            <a:ext cx="2514600" cy="2514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681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5CBDD-44A4-44B9-A5A6-C5EB9760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https://elearningindustry.com/wp-content/uploads/2016/11/practical-learning-measurement-e1479981619388.jpeg</a:t>
            </a:r>
            <a:endParaRPr lang="pl-PL" dirty="0"/>
          </a:p>
          <a:p>
            <a:r>
              <a:rPr lang="pl-PL" dirty="0">
                <a:hlinkClick r:id="rId3"/>
              </a:rPr>
              <a:t>https://blog.providentmetals.com/wp-content/uploads/2019/01/stack-of-silver-bars.jpg</a:t>
            </a:r>
            <a:endParaRPr lang="pl-PL" dirty="0"/>
          </a:p>
          <a:p>
            <a:r>
              <a:rPr lang="pl-PL" dirty="0">
                <a:hlinkClick r:id="rId4"/>
              </a:rPr>
              <a:t>https://www.cwgmarkets.com/assets/images/gold.jpeg</a:t>
            </a:r>
            <a:endParaRPr lang="pl-PL" dirty="0"/>
          </a:p>
          <a:p>
            <a:r>
              <a:rPr lang="pl-PL" dirty="0">
                <a:hlinkClick r:id="rId5"/>
              </a:rPr>
              <a:t>https://stryker-mutator.io/</a:t>
            </a:r>
            <a:endParaRPr lang="pl-PL" dirty="0"/>
          </a:p>
          <a:p>
            <a:r>
              <a:rPr lang="pl-PL" dirty="0">
                <a:hlinkClick r:id="rId6"/>
              </a:rPr>
              <a:t>https://i.ytimg.com/vi/UkLtnp4vD8M/hqdefault.jpg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7D658-FD2B-4B86-A92A-52150CF5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83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outdoor, city, tall&#10;&#10;Description automatically generated">
            <a:extLst>
              <a:ext uri="{FF2B5EF4-FFF2-40B4-BE49-F238E27FC236}">
                <a16:creationId xmlns:a16="http://schemas.microsoft.com/office/drawing/2014/main" id="{73D7250A-F4DB-4DD9-A03D-9372DF4B9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4" t="5504" r="2752" b="20184"/>
          <a:stretch/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17" name="Parallelogram 16" hidden="1">
            <a:extLst>
              <a:ext uri="{FF2B5EF4-FFF2-40B4-BE49-F238E27FC236}">
                <a16:creationId xmlns:a16="http://schemas.microsoft.com/office/drawing/2014/main" id="{7CBCE8C9-92C9-4543-9B94-371AAA35468B}"/>
              </a:ext>
            </a:extLst>
          </p:cNvPr>
          <p:cNvSpPr/>
          <p:nvPr/>
        </p:nvSpPr>
        <p:spPr>
          <a:xfrm>
            <a:off x="-685800" y="0"/>
            <a:ext cx="6217920" cy="4114800"/>
          </a:xfrm>
          <a:prstGeom prst="parallelogram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16EB0-D389-4770-8F94-C54233F8110C}"/>
              </a:ext>
            </a:extLst>
          </p:cNvPr>
          <p:cNvGrpSpPr/>
          <p:nvPr/>
        </p:nvGrpSpPr>
        <p:grpSpPr>
          <a:xfrm>
            <a:off x="0" y="0"/>
            <a:ext cx="5384800" cy="4114800"/>
            <a:chOff x="0" y="0"/>
            <a:chExt cx="5384800" cy="41148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25082E-5ABE-49E1-93A7-BF33D9DAF534}"/>
                </a:ext>
              </a:extLst>
            </p:cNvPr>
            <p:cNvSpPr/>
            <p:nvPr/>
          </p:nvSpPr>
          <p:spPr>
            <a:xfrm>
              <a:off x="0" y="0"/>
              <a:ext cx="5384800" cy="4114800"/>
            </a:xfrm>
            <a:custGeom>
              <a:avLst/>
              <a:gdLst>
                <a:gd name="connsiteX0" fmla="*/ 0 w 5384800"/>
                <a:gd name="connsiteY0" fmla="*/ 0 h 4114800"/>
                <a:gd name="connsiteX1" fmla="*/ 5384800 w 5384800"/>
                <a:gd name="connsiteY1" fmla="*/ 0 h 4114800"/>
                <a:gd name="connsiteX2" fmla="*/ 4356100 w 5384800"/>
                <a:gd name="connsiteY2" fmla="*/ 4114800 h 4114800"/>
                <a:gd name="connsiteX3" fmla="*/ 0 w 538480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4800" h="4114800">
                  <a:moveTo>
                    <a:pt x="0" y="0"/>
                  </a:moveTo>
                  <a:lnTo>
                    <a:pt x="5384800" y="0"/>
                  </a:lnTo>
                  <a:lnTo>
                    <a:pt x="435610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6FF8BFB4-4358-40AC-A34A-E008147BFF37}"/>
                </a:ext>
              </a:extLst>
            </p:cNvPr>
            <p:cNvSpPr/>
            <p:nvPr/>
          </p:nvSpPr>
          <p:spPr>
            <a:xfrm>
              <a:off x="4204970" y="0"/>
              <a:ext cx="1097280" cy="4114800"/>
            </a:xfrm>
            <a:prstGeom prst="parallelogram">
              <a:avLst>
                <a:gd name="adj" fmla="val 9287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127B4D-B755-46EB-889F-461664FC9DB1}"/>
                </a:ext>
              </a:extLst>
            </p:cNvPr>
            <p:cNvSpPr/>
            <p:nvPr/>
          </p:nvSpPr>
          <p:spPr>
            <a:xfrm>
              <a:off x="0" y="0"/>
              <a:ext cx="5236210" cy="4114800"/>
            </a:xfrm>
            <a:custGeom>
              <a:avLst/>
              <a:gdLst>
                <a:gd name="connsiteX0" fmla="*/ 0 w 5236210"/>
                <a:gd name="connsiteY0" fmla="*/ 0 h 4114800"/>
                <a:gd name="connsiteX1" fmla="*/ 5236210 w 5236210"/>
                <a:gd name="connsiteY1" fmla="*/ 0 h 4114800"/>
                <a:gd name="connsiteX2" fmla="*/ 4207510 w 5236210"/>
                <a:gd name="connsiteY2" fmla="*/ 4114800 h 4114800"/>
                <a:gd name="connsiteX3" fmla="*/ 0 w 5236210"/>
                <a:gd name="connsiteY3" fmla="*/ 411480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6210" h="4114800">
                  <a:moveTo>
                    <a:pt x="0" y="0"/>
                  </a:moveTo>
                  <a:lnTo>
                    <a:pt x="5236210" y="0"/>
                  </a:lnTo>
                  <a:lnTo>
                    <a:pt x="4207510" y="411480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B6773448-DEBE-4F4C-BF24-E7616CB82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238" y="2968854"/>
            <a:ext cx="2563933" cy="8509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E4E957-B7AA-4592-BE2B-A36B3BC976BA}"/>
              </a:ext>
            </a:extLst>
          </p:cNvPr>
          <p:cNvSpPr txBox="1"/>
          <p:nvPr/>
        </p:nvSpPr>
        <p:spPr>
          <a:xfrm>
            <a:off x="217805" y="352425"/>
            <a:ext cx="4648200" cy="3554819"/>
          </a:xfrm>
          <a:custGeom>
            <a:avLst/>
            <a:gdLst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4648200 w 4648200"/>
              <a:gd name="connsiteY2" fmla="*/ 3554819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  <a:gd name="connsiteX0" fmla="*/ 0 w 4648200"/>
              <a:gd name="connsiteY0" fmla="*/ 0 h 3554819"/>
              <a:gd name="connsiteX1" fmla="*/ 4648200 w 4648200"/>
              <a:gd name="connsiteY1" fmla="*/ 0 h 3554819"/>
              <a:gd name="connsiteX2" fmla="*/ 3724275 w 4648200"/>
              <a:gd name="connsiteY2" fmla="*/ 3545294 h 3554819"/>
              <a:gd name="connsiteX3" fmla="*/ 0 w 4648200"/>
              <a:gd name="connsiteY3" fmla="*/ 3554819 h 3554819"/>
              <a:gd name="connsiteX4" fmla="*/ 0 w 4648200"/>
              <a:gd name="connsiteY4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200" h="3554819">
                <a:moveTo>
                  <a:pt x="0" y="0"/>
                </a:moveTo>
                <a:lnTo>
                  <a:pt x="4648200" y="0"/>
                </a:lnTo>
                <a:lnTo>
                  <a:pt x="3724275" y="3545294"/>
                </a:lnTo>
                <a:lnTo>
                  <a:pt x="0" y="355481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Ins="548640" rtlCol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Relativity creates intuitive software that helps law firms, government agencies, financial institutions, and other major corporations quickly find the truth in data.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Founded in 2001, Relativity is headquartered in Chicago with offices worldwide in New Jersey, London, </a:t>
            </a:r>
            <a:r>
              <a:rPr lang="pl-PL" sz="1050" dirty="0" err="1">
                <a:solidFill>
                  <a:schemeClr val="tx2"/>
                </a:solidFill>
                <a:latin typeface="+mj-lt"/>
              </a:rPr>
              <a:t>Krakow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, Hong Kong, and Melbourne.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1,200+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employees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300,000+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enabled platform users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5,000+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attendees at Relativity Fest 2020, the largest conference for the e-discovery and compliance communities, and the second largest conference in legal technology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100+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developer partners and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140+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apps developed for the Relativity ecosystem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+mj-lt"/>
              </a:rPr>
              <a:t>Relativity is available in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49 countries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; </a:t>
            </a:r>
            <a:br>
              <a:rPr lang="en-US" sz="1050" dirty="0">
                <a:solidFill>
                  <a:schemeClr val="tx2"/>
                </a:solidFill>
                <a:latin typeface="+mj-lt"/>
              </a:rPr>
            </a:br>
            <a:r>
              <a:rPr lang="en-US" sz="1050" dirty="0">
                <a:solidFill>
                  <a:schemeClr val="tx2"/>
                </a:solidFill>
                <a:latin typeface="+mj-lt"/>
              </a:rPr>
              <a:t>RelativityOne is available in </a:t>
            </a:r>
            <a:r>
              <a:rPr lang="en-US" sz="1050" b="1" dirty="0">
                <a:solidFill>
                  <a:schemeClr val="accent1"/>
                </a:solidFill>
                <a:latin typeface="+mj-lt"/>
              </a:rPr>
              <a:t>9</a:t>
            </a:r>
            <a:r>
              <a:rPr lang="en-US" sz="1050" dirty="0">
                <a:solidFill>
                  <a:schemeClr val="tx2"/>
                </a:solidFill>
                <a:latin typeface="+mj-lt"/>
              </a:rPr>
              <a:t> countries and growing.</a:t>
            </a:r>
          </a:p>
        </p:txBody>
      </p:sp>
    </p:spTree>
    <p:extLst>
      <p:ext uri="{BB962C8B-B14F-4D97-AF65-F5344CB8AC3E}">
        <p14:creationId xmlns:p14="http://schemas.microsoft.com/office/powerpoint/2010/main" val="31425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61D7-E06E-44B5-B938-6F4CB503AB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</p:spPr>
        <p:txBody>
          <a:bodyPr anchor="ctr">
            <a:normAutofit/>
          </a:bodyPr>
          <a:lstStyle/>
          <a:p>
            <a:r>
              <a:rPr lang="pl-PL"/>
              <a:t>Unit </a:t>
            </a:r>
            <a:r>
              <a:rPr lang="pl-PL" err="1"/>
              <a:t>tests</a:t>
            </a:r>
            <a:r>
              <a:rPr lang="pl-PL"/>
              <a:t> </a:t>
            </a:r>
            <a:r>
              <a:rPr lang="pl-PL" err="1"/>
              <a:t>effectiveness</a:t>
            </a:r>
            <a:endParaRPr lang="pl-PL"/>
          </a:p>
          <a:p>
            <a:r>
              <a:rPr lang="pl-PL"/>
              <a:t>`</a:t>
            </a:r>
            <a:r>
              <a:rPr lang="pl-PL" err="1"/>
              <a:t>Behavior</a:t>
            </a:r>
            <a:r>
              <a:rPr lang="pl-PL"/>
              <a:t> </a:t>
            </a:r>
            <a:r>
              <a:rPr lang="pl-PL" err="1"/>
              <a:t>coverage</a:t>
            </a:r>
            <a:r>
              <a:rPr lang="pl-PL"/>
              <a:t>`</a:t>
            </a:r>
          </a:p>
          <a:p>
            <a:r>
              <a:rPr lang="pl-PL"/>
              <a:t>How </a:t>
            </a:r>
            <a:r>
              <a:rPr lang="pl-PL" err="1"/>
              <a:t>it</a:t>
            </a:r>
            <a:r>
              <a:rPr lang="pl-PL"/>
              <a:t> </a:t>
            </a:r>
            <a:r>
              <a:rPr lang="pl-PL" err="1"/>
              <a:t>works</a:t>
            </a:r>
            <a:r>
              <a:rPr lang="pl-PL"/>
              <a:t> on real </a:t>
            </a:r>
            <a:r>
              <a:rPr lang="pl-PL" err="1"/>
              <a:t>code</a:t>
            </a:r>
            <a:r>
              <a:rPr lang="pl-PL"/>
              <a:t>?</a:t>
            </a:r>
          </a:p>
          <a:p>
            <a:r>
              <a:rPr lang="pl-PL" err="1"/>
              <a:t>Price</a:t>
            </a:r>
            <a:r>
              <a:rPr lang="pl-PL"/>
              <a:t> to </a:t>
            </a:r>
            <a:r>
              <a:rPr lang="pl-PL" err="1"/>
              <a:t>pay</a:t>
            </a:r>
            <a:endParaRPr lang="pl-PL"/>
          </a:p>
          <a:p>
            <a:r>
              <a:rPr lang="pl-PL" err="1"/>
              <a:t>Wrap</a:t>
            </a:r>
            <a:r>
              <a:rPr lang="pl-PL"/>
              <a:t> </a:t>
            </a:r>
            <a:r>
              <a:rPr lang="pl-PL" err="1"/>
              <a:t>up</a:t>
            </a:r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DFA7F-8DBF-42DE-8B0F-2A2BB7ED30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</p:spPr>
        <p:txBody>
          <a:bodyPr anchor="ctr">
            <a:normAutofit/>
          </a:bodyPr>
          <a:lstStyle/>
          <a:p>
            <a:r>
              <a:rPr lang="pl-PL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88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lose-up of a calculator and a pen&#10;&#10;Description automatically generated with low confidence">
            <a:extLst>
              <a:ext uri="{FF2B5EF4-FFF2-40B4-BE49-F238E27FC236}">
                <a16:creationId xmlns:a16="http://schemas.microsoft.com/office/drawing/2014/main" id="{2F993596-F2B1-4627-B1E8-6A712F11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45" r="28813" b="2"/>
          <a:stretch/>
        </p:blipFill>
        <p:spPr>
          <a:xfrm>
            <a:off x="213360" y="609600"/>
            <a:ext cx="3314102" cy="335948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</p:spPr>
        <p:txBody>
          <a:bodyPr anchor="ctr">
            <a:noAutofit/>
          </a:bodyPr>
          <a:lstStyle/>
          <a:p>
            <a:r>
              <a:rPr lang="pl-PL" sz="1800" dirty="0" err="1"/>
              <a:t>Are</a:t>
            </a:r>
            <a:r>
              <a:rPr lang="pl-PL" sz="1800" dirty="0"/>
              <a:t> my unit </a:t>
            </a:r>
            <a:r>
              <a:rPr lang="pl-PL" sz="1800" dirty="0" err="1"/>
              <a:t>tests</a:t>
            </a:r>
            <a:r>
              <a:rPr lang="pl-PL" sz="1800" dirty="0"/>
              <a:t> </a:t>
            </a:r>
            <a:r>
              <a:rPr lang="pl-PL" sz="1800" dirty="0" err="1"/>
              <a:t>testing</a:t>
            </a:r>
            <a:r>
              <a:rPr lang="pl-PL" sz="1800" dirty="0"/>
              <a:t> </a:t>
            </a:r>
            <a:r>
              <a:rPr lang="pl-PL" sz="1800" dirty="0" err="1"/>
              <a:t>well</a:t>
            </a:r>
            <a:r>
              <a:rPr lang="pl-PL" sz="1800" dirty="0"/>
              <a:t>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94555-3DF3-4804-BFCC-63709EE5E5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772498" y="1489242"/>
            <a:ext cx="3314102" cy="1600200"/>
          </a:xfrm>
        </p:spPr>
        <p:txBody>
          <a:bodyPr>
            <a:normAutofit/>
          </a:bodyPr>
          <a:lstStyle/>
          <a:p>
            <a:r>
              <a:rPr lang="pl-PL" dirty="0" err="1"/>
              <a:t>Count</a:t>
            </a:r>
            <a:endParaRPr lang="pl-PL" dirty="0"/>
          </a:p>
          <a:p>
            <a:r>
              <a:rPr lang="pl-PL" dirty="0"/>
              <a:t>Line </a:t>
            </a:r>
            <a:r>
              <a:rPr lang="pl-PL" dirty="0" err="1"/>
              <a:t>coverage</a:t>
            </a:r>
            <a:endParaRPr lang="pl-PL" dirty="0"/>
          </a:p>
          <a:p>
            <a:r>
              <a:rPr lang="pl-PL" dirty="0" err="1"/>
              <a:t>Branch</a:t>
            </a:r>
            <a:r>
              <a:rPr lang="pl-PL" dirty="0"/>
              <a:t> </a:t>
            </a:r>
            <a:r>
              <a:rPr lang="pl-PL" dirty="0" err="1"/>
              <a:t>coverage</a:t>
            </a:r>
            <a:endParaRPr lang="pl-PL" dirty="0"/>
          </a:p>
          <a:p>
            <a:r>
              <a:rPr lang="pl-P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470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</p:spPr>
        <p:txBody>
          <a:bodyPr anchor="ctr">
            <a:normAutofit fontScale="90000"/>
          </a:bodyPr>
          <a:lstStyle/>
          <a:p>
            <a:r>
              <a:rPr lang="pl-PL" sz="2000" dirty="0" err="1"/>
              <a:t>Count</a:t>
            </a:r>
            <a:endParaRPr lang="pl-PL" dirty="0"/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8511513A-C364-4682-9F0E-F30020AF978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771900" y="1006800"/>
            <a:ext cx="3314700" cy="2564749"/>
          </a:xfrm>
        </p:spPr>
      </p:pic>
      <p:pic>
        <p:nvPicPr>
          <p:cNvPr id="7" name="Content Placeholder 6" descr="A picture containing indoor, keyboard, kitchen appliance&#10;&#10;Description automatically generated">
            <a:extLst>
              <a:ext uri="{FF2B5EF4-FFF2-40B4-BE49-F238E27FC236}">
                <a16:creationId xmlns:a16="http://schemas.microsoft.com/office/drawing/2014/main" id="{8BA6732F-4E6E-45F4-865B-2CC813CD9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25" y="1248406"/>
            <a:ext cx="3314700" cy="2081538"/>
          </a:xfrm>
        </p:spPr>
      </p:pic>
    </p:spTree>
    <p:extLst>
      <p:ext uri="{BB962C8B-B14F-4D97-AF65-F5344CB8AC3E}">
        <p14:creationId xmlns:p14="http://schemas.microsoft.com/office/powerpoint/2010/main" val="138668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3F08C965-F9C7-4AFE-9857-9DA35494F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25" y="1665362"/>
            <a:ext cx="3314700" cy="12476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/>
              <a:t>Line </a:t>
            </a:r>
            <a:r>
              <a:rPr lang="pl-PL" sz="2000" dirty="0" err="1"/>
              <a:t>coverage</a:t>
            </a:r>
            <a:endParaRPr lang="pl-PL" sz="1600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2B16864E-7FF6-48CD-8EF6-16105D7CA77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3771900" y="1466762"/>
            <a:ext cx="3314700" cy="1644825"/>
          </a:xfrm>
        </p:spPr>
      </p:pic>
    </p:spTree>
    <p:extLst>
      <p:ext uri="{BB962C8B-B14F-4D97-AF65-F5344CB8AC3E}">
        <p14:creationId xmlns:p14="http://schemas.microsoft.com/office/powerpoint/2010/main" val="402443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2E8686B-2C12-45E4-BFBB-F4EA9F8FE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1498" y="667422"/>
            <a:ext cx="2896004" cy="14384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Branch</a:t>
            </a:r>
            <a:r>
              <a:rPr lang="pl-PL" sz="2000" dirty="0"/>
              <a:t> </a:t>
            </a:r>
            <a:r>
              <a:rPr lang="pl-PL" sz="2000" dirty="0" err="1"/>
              <a:t>coverage</a:t>
            </a:r>
            <a:endParaRPr lang="pl-PL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6E0DF-2A5B-4F7F-BFE8-E50C327703D4}"/>
              </a:ext>
            </a:extLst>
          </p:cNvPr>
          <p:cNvCxnSpPr/>
          <p:nvPr/>
        </p:nvCxnSpPr>
        <p:spPr>
          <a:xfrm>
            <a:off x="228600" y="2362200"/>
            <a:ext cx="676656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D7825C6-9794-4EA9-8937-31B911BEF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6" y="2618503"/>
            <a:ext cx="6268348" cy="11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C78-AE15-4C22-9298-CD62FABE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pl-PL" sz="2000" dirty="0" err="1"/>
              <a:t>Can</a:t>
            </a:r>
            <a:r>
              <a:rPr lang="pl-PL" sz="2000" dirty="0"/>
              <a:t> we do </a:t>
            </a:r>
            <a:r>
              <a:rPr lang="pl-PL" sz="2000" dirty="0" err="1"/>
              <a:t>better</a:t>
            </a:r>
            <a:r>
              <a:rPr lang="pl-PL" sz="2000" dirty="0"/>
              <a:t>?</a:t>
            </a:r>
            <a:endParaRPr lang="pl-PL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6FBF-A39D-4D8E-847A-42E97053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11" y="1066800"/>
            <a:ext cx="6873240" cy="2286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600" dirty="0" err="1"/>
              <a:t>Writing</a:t>
            </a:r>
            <a:r>
              <a:rPr lang="pl-PL" sz="1600" dirty="0"/>
              <a:t> </a:t>
            </a:r>
            <a:r>
              <a:rPr lang="pl-PL" sz="1600" dirty="0" err="1"/>
              <a:t>code</a:t>
            </a:r>
            <a:r>
              <a:rPr lang="pl-PL" sz="1600" dirty="0"/>
              <a:t> </a:t>
            </a:r>
            <a:r>
              <a:rPr lang="pl-PL" sz="1600" dirty="0" err="1"/>
              <a:t>is</a:t>
            </a:r>
            <a:r>
              <a:rPr lang="pl-PL" sz="1600" dirty="0"/>
              <a:t> </a:t>
            </a:r>
            <a:r>
              <a:rPr lang="pl-PL" sz="1600" dirty="0" err="1"/>
              <a:t>about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describing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/>
              <a:t>in </a:t>
            </a:r>
            <a:r>
              <a:rPr lang="pl-PL" sz="1600" dirty="0" err="1"/>
              <a:t>given</a:t>
            </a:r>
            <a:r>
              <a:rPr lang="pl-PL" sz="1600" dirty="0"/>
              <a:t> </a:t>
            </a:r>
            <a:r>
              <a:rPr lang="pl-PL" sz="1600" dirty="0" err="1"/>
              <a:t>programming</a:t>
            </a:r>
            <a:r>
              <a:rPr lang="pl-PL" sz="1600" dirty="0"/>
              <a:t> </a:t>
            </a:r>
            <a:r>
              <a:rPr lang="pl-PL" sz="1600" dirty="0" err="1"/>
              <a:t>language</a:t>
            </a:r>
            <a:r>
              <a:rPr lang="pl-PL" sz="1600" dirty="0"/>
              <a:t>.</a:t>
            </a:r>
          </a:p>
          <a:p>
            <a:pPr marL="0" indent="0" algn="ctr">
              <a:buNone/>
            </a:pPr>
            <a:endParaRPr lang="pl-PL" sz="1600" dirty="0"/>
          </a:p>
          <a:p>
            <a:pPr marL="0" indent="0" algn="ctr">
              <a:buNone/>
            </a:pP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pl-PL" sz="1600" dirty="0"/>
              <a:t> </a:t>
            </a:r>
            <a:r>
              <a:rPr lang="pl-PL" sz="1600" dirty="0" err="1"/>
              <a:t>is</a:t>
            </a:r>
            <a:r>
              <a:rPr lang="pl-PL" sz="1600" dirty="0"/>
              <a:t> </a:t>
            </a:r>
            <a:r>
              <a:rPr lang="pl-PL" sz="1600" dirty="0" err="1"/>
              <a:t>about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ensuring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our</a:t>
            </a:r>
            <a:r>
              <a:rPr lang="pl-PL" sz="1600" dirty="0"/>
              <a:t> </a:t>
            </a:r>
            <a:r>
              <a:rPr lang="pl-PL" sz="1600" dirty="0" err="1"/>
              <a:t>code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behaves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pl-PL" sz="1600" dirty="0"/>
              <a:t>.</a:t>
            </a:r>
          </a:p>
          <a:p>
            <a:pPr marL="0" indent="0" algn="ctr">
              <a:buNone/>
            </a:pPr>
            <a:endParaRPr lang="pl-PL" sz="1600" dirty="0"/>
          </a:p>
          <a:p>
            <a:pPr marL="0" indent="0" algn="ctr">
              <a:buNone/>
            </a:pPr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if</a:t>
            </a:r>
            <a:r>
              <a:rPr lang="pl-PL" sz="1600" dirty="0"/>
              <a:t> we </a:t>
            </a:r>
            <a:r>
              <a:rPr lang="pl-PL" sz="1600" dirty="0" err="1"/>
              <a:t>could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alter</a:t>
            </a:r>
            <a:r>
              <a:rPr lang="pl-PL" sz="1600" dirty="0"/>
              <a:t> </a:t>
            </a:r>
            <a:r>
              <a:rPr lang="pl-PL" sz="1600" dirty="0" err="1"/>
              <a:t>our</a:t>
            </a:r>
            <a:r>
              <a:rPr lang="pl-PL" sz="1600" dirty="0"/>
              <a:t> </a:t>
            </a:r>
            <a:r>
              <a:rPr lang="pl-PL" sz="1600" dirty="0" err="1"/>
              <a:t>code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bahavior</a:t>
            </a:r>
            <a:r>
              <a:rPr lang="pl-PL" sz="1600" dirty="0"/>
              <a:t> and </a:t>
            </a:r>
            <a:r>
              <a:rPr lang="pl-PL" sz="1600" dirty="0" err="1"/>
              <a:t>verify</a:t>
            </a:r>
            <a:r>
              <a:rPr lang="pl-PL" sz="1600" dirty="0"/>
              <a:t>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test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detected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pl-PL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1600" dirty="0" err="1"/>
              <a:t>change</a:t>
            </a:r>
            <a:r>
              <a:rPr lang="pl-PL" sz="1600" dirty="0"/>
              <a:t> and </a:t>
            </a:r>
            <a:r>
              <a:rPr lang="pl-PL" sz="1600" dirty="0" err="1"/>
              <a:t>failed</a:t>
            </a:r>
            <a:r>
              <a:rPr lang="pl-PL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473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lativity Redesign 3">
  <a:themeElements>
    <a:clrScheme name="Relativity">
      <a:dk1>
        <a:srgbClr val="3F3F3F"/>
      </a:dk1>
      <a:lt1>
        <a:sysClr val="window" lastClr="FFFFFF"/>
      </a:lt1>
      <a:dk2>
        <a:srgbClr val="666666"/>
      </a:dk2>
      <a:lt2>
        <a:srgbClr val="F2F2F2"/>
      </a:lt2>
      <a:accent1>
        <a:srgbClr val="F8981D"/>
      </a:accent1>
      <a:accent2>
        <a:srgbClr val="666666"/>
      </a:accent2>
      <a:accent3>
        <a:srgbClr val="00A5DB"/>
      </a:accent3>
      <a:accent4>
        <a:srgbClr val="098EBC"/>
      </a:accent4>
      <a:accent5>
        <a:srgbClr val="005776"/>
      </a:accent5>
      <a:accent6>
        <a:srgbClr val="CACACA"/>
      </a:accent6>
      <a:hlink>
        <a:srgbClr val="F8981D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6E6259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1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0fef9f-d196-4c23-bcf0-443c0ceb4600">
      <UserInfo>
        <DisplayName>Kylie Denk</DisplayName>
        <AccountId>12</AccountId>
        <AccountType/>
      </UserInfo>
      <UserInfo>
        <DisplayName>Karolina Ołdak</DisplayName>
        <AccountId>710</AccountId>
        <AccountType/>
      </UserInfo>
      <UserInfo>
        <DisplayName>Maggie Radelet</DisplayName>
        <AccountId>792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F31E0FF5D44D46A9B9ACE543F806C3" ma:contentTypeVersion="11" ma:contentTypeDescription="Create a new document." ma:contentTypeScope="" ma:versionID="79a4c3de9fc1f73dc63410dbaaf451b9">
  <xsd:schema xmlns:xsd="http://www.w3.org/2001/XMLSchema" xmlns:xs="http://www.w3.org/2001/XMLSchema" xmlns:p="http://schemas.microsoft.com/office/2006/metadata/properties" xmlns:ns2="c75009ab-3ea3-45b1-a0e3-cf532862f2f2" xmlns:ns3="bf0fef9f-d196-4c23-bcf0-443c0ceb4600" targetNamespace="http://schemas.microsoft.com/office/2006/metadata/properties" ma:root="true" ma:fieldsID="d22f37af8f6c52bee79c7e1979966e35" ns2:_="" ns3:_="">
    <xsd:import namespace="c75009ab-3ea3-45b1-a0e3-cf532862f2f2"/>
    <xsd:import namespace="bf0fef9f-d196-4c23-bcf0-443c0ceb46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009ab-3ea3-45b1-a0e3-cf532862f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fef9f-d196-4c23-bcf0-443c0ceb46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AD6E3D-C484-4201-B6A8-6ED8B8034C0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bf0fef9f-d196-4c23-bcf0-443c0ceb4600"/>
    <ds:schemaRef ds:uri="c75009ab-3ea3-45b1-a0e3-cf532862f2f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354A55-FBA0-4DC3-8FD4-EA85436513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492890-2B02-4A03-BFE2-5F7DD481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5009ab-3ea3-45b1-a0e3-cf532862f2f2"/>
    <ds:schemaRef ds:uri="bf0fef9f-d196-4c23-bcf0-443c0ceb4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876</Words>
  <Application>Microsoft Office PowerPoint</Application>
  <PresentationFormat>Custom</PresentationFormat>
  <Paragraphs>136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Relativity Redesign 3</vt:lpstr>
      <vt:lpstr>think-cell Slide</vt:lpstr>
      <vt:lpstr>Are my unit tests testing well?  Introduction to 'behavior coverage'</vt:lpstr>
      <vt:lpstr>Welcome and Introduction</vt:lpstr>
      <vt:lpstr>PowerPoint Presentation</vt:lpstr>
      <vt:lpstr>PowerPoint Presentation</vt:lpstr>
      <vt:lpstr>Are my unit tests testing well? </vt:lpstr>
      <vt:lpstr>Count</vt:lpstr>
      <vt:lpstr>Line coverage</vt:lpstr>
      <vt:lpstr>Branch coverage</vt:lpstr>
      <vt:lpstr>Can we do better?</vt:lpstr>
      <vt:lpstr>Yes, we can!</vt:lpstr>
      <vt:lpstr>Mutation testing concepts</vt:lpstr>
      <vt:lpstr>Mutators examples – part I</vt:lpstr>
      <vt:lpstr>Mutators examples – part II</vt:lpstr>
      <vt:lpstr>Mutation testing for .NET in action</vt:lpstr>
      <vt:lpstr>It looks fantastic doesn’t it?</vt:lpstr>
      <vt:lpstr>So why even bother?</vt:lpstr>
      <vt:lpstr>PowerPoint Presentation</vt:lpstr>
      <vt:lpstr>Thank you for attending  Q &amp; A time!</vt:lpstr>
      <vt:lpstr>Stay connected with us @RelativityHQ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/>
  <cp:revision>46</cp:revision>
  <dcterms:created xsi:type="dcterms:W3CDTF">2011-08-02T18:58:30Z</dcterms:created>
  <dcterms:modified xsi:type="dcterms:W3CDTF">2021-04-13T10:55:51Z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0x010100BAF31E0FF5D44D46A9B9ACE543F806C3</vt:lpwstr>
  </property>
</Properties>
</file>