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7" r:id="rId4"/>
  </p:sldMasterIdLst>
  <p:notesMasterIdLst>
    <p:notesMasterId r:id="rId12"/>
  </p:notesMasterIdLst>
  <p:handoutMasterIdLst>
    <p:handoutMasterId r:id="rId13"/>
  </p:handoutMasterIdLst>
  <p:sldIdLst>
    <p:sldId id="256" r:id="rId5"/>
    <p:sldId id="7668" r:id="rId6"/>
    <p:sldId id="7669" r:id="rId7"/>
    <p:sldId id="7682" r:id="rId8"/>
    <p:sldId id="7681" r:id="rId9"/>
    <p:sldId id="7673" r:id="rId10"/>
    <p:sldId id="7670" r:id="rId11"/>
  </p:sldIdLst>
  <p:sldSz cx="7315200" cy="4114800"/>
  <p:notesSz cx="6858000" cy="9144000"/>
  <p:defaultTextStyle>
    <a:defPPr>
      <a:defRPr lang="en-US"/>
    </a:defPPr>
    <a:lvl1pPr algn="l" defTabSz="32226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322263" indent="-117475" algn="l" defTabSz="32226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646113" indent="-238125" algn="l" defTabSz="32226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969963" indent="-357188" algn="l" defTabSz="32226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293813" indent="-477838" algn="l" defTabSz="32226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81D"/>
    <a:srgbClr val="FFFFFF"/>
    <a:srgbClr val="666666"/>
    <a:srgbClr val="CACACA"/>
    <a:srgbClr val="F2F2F2"/>
    <a:srgbClr val="282828"/>
    <a:srgbClr val="231D17"/>
    <a:srgbClr val="F0EFEE"/>
    <a:srgbClr val="C5C0BD"/>
    <a:srgbClr val="E2E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5BA9F-4033-0000-9AED-EADAD0C6D52B}" v="3" dt="2021-04-02T10:38:47.574"/>
    <p1510:client id="{B2787FAC-4821-A5D5-E87F-52085BAB4007}" v="189" dt="2021-04-02T10:34:41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94" autoAdjust="0"/>
    <p:restoredTop sz="82034" autoAdjust="0"/>
  </p:normalViewPr>
  <p:slideViewPr>
    <p:cSldViewPr snapToObjects="1">
      <p:cViewPr varScale="1">
        <p:scale>
          <a:sx n="90" d="100"/>
          <a:sy n="90" d="100"/>
        </p:scale>
        <p:origin x="924" y="56"/>
      </p:cViewPr>
      <p:guideLst>
        <p:guide orient="horz" pos="1296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2" d="100"/>
          <a:sy n="52" d="100"/>
        </p:scale>
        <p:origin x="2680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623AC0A-85DE-4CA0-ADE2-5E13AD42D026}" type="datetime1">
              <a:rPr lang="en-US"/>
              <a:pPr>
                <a:defRPr/>
              </a:pPr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21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521371C-CBB3-4368-A4D9-AA39F6B7E462}" type="datetime1">
              <a:rPr lang="en-US"/>
              <a:pPr>
                <a:defRPr/>
              </a:pPr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1B43CDF-1D78-47C9-9EB7-BA4F1CF35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72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857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292100" algn="l" defTabSz="5857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585788" algn="l" defTabSz="5857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877888" algn="l" defTabSz="5857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171575" algn="l" defTabSz="5857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465092" algn="l" defTabSz="58603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58111" algn="l" defTabSz="58603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51129" algn="l" defTabSz="58603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44147" algn="l" defTabSz="58603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43CDF-1D78-47C9-9EB7-BA4F1CF35C0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4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3ECDA-0BC5-435B-A5CB-0F883C7F5F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4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43CDF-1D78-47C9-9EB7-BA4F1CF35C0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51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Interns and apprentices at Relativity aren’t errand-runners. From the moment you step in the door, you’ll play a critical role in our global business.</a:t>
            </a:r>
          </a:p>
          <a:p>
            <a:endParaRPr lang="en-US" sz="800" b="0" i="0" kern="1200" dirty="0">
              <a:solidFill>
                <a:schemeClr val="tx1"/>
              </a:solidFill>
              <a:effectLst/>
              <a:latin typeface="+mn-lt"/>
              <a:ea typeface="ＭＳ Ｐゴシック" charset="-128"/>
            </a:endParaRPr>
          </a:p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ＭＳ Ｐゴシック"/>
                <a:cs typeface="Calibri"/>
              </a:rPr>
              <a:t>Relativity hosts immersive internship programs across the company, where college students and recent grads take on real-world assignments. You’ll write code</a:t>
            </a:r>
            <a:r>
              <a:rPr lang="en-US" dirty="0">
                <a:ea typeface="ＭＳ Ｐゴシック"/>
                <a:cs typeface="Calibri"/>
              </a:rPr>
              <a:t>, work on a team of professionals,</a:t>
            </a:r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ＭＳ Ｐゴシック"/>
                <a:cs typeface="Calibri"/>
              </a:rPr>
              <a:t> and gain work experience that’s tailored to you. And yes – you’ll get paid for it, too.</a:t>
            </a:r>
            <a:endParaRPr lang="en-US" dirty="0">
              <a:ea typeface="ＭＳ Ｐ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43CDF-1D78-47C9-9EB7-BA4F1CF35C0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4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lativit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03719"/>
            <a:ext cx="4129240" cy="1366116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025525" y="2352676"/>
            <a:ext cx="531495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021169" y="2362200"/>
            <a:ext cx="1066800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542927"/>
            <a:ext cx="5372100" cy="333623"/>
          </a:xfrm>
          <a:prstGeom prst="rect">
            <a:avLst/>
          </a:prstGeom>
        </p:spPr>
        <p:txBody>
          <a:bodyPr lIns="58603" tIns="29301" rIns="58603" bIns="29301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600"/>
              </a:spcAft>
              <a:defRPr sz="1800" b="1" i="0" baseline="0">
                <a:solidFill>
                  <a:schemeClr val="bg1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876302"/>
            <a:ext cx="5372100" cy="343147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50" b="0" i="0" baseline="0">
                <a:solidFill>
                  <a:schemeClr val="bg1"/>
                </a:solidFill>
                <a:latin typeface="+mj-lt"/>
                <a:cs typeface="Calibri"/>
              </a:defRPr>
            </a:lvl1pPr>
            <a:lvl2pPr marL="323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7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1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4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8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2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5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89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/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8589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153" y="375084"/>
            <a:ext cx="376894" cy="367472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381000" y="1048061"/>
            <a:ext cx="6553200" cy="2158582"/>
          </a:xfrm>
          <a:prstGeom prst="rect">
            <a:avLst/>
          </a:prstGeom>
          <a:solidFill>
            <a:srgbClr val="F8981D">
              <a:alpha val="3137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22" name="Text Placehold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239449"/>
            <a:ext cx="5943600" cy="17877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323850" indent="0">
              <a:buNone/>
              <a:defRPr/>
            </a:lvl2pPr>
            <a:lvl3pPr marL="647700" indent="0">
              <a:buNone/>
              <a:defRPr/>
            </a:lvl3pPr>
            <a:lvl4pPr marL="971550" indent="0">
              <a:buNone/>
              <a:defRPr/>
            </a:lvl4pPr>
            <a:lvl5pPr marL="1293812" indent="0">
              <a:buNone/>
              <a:defRPr/>
            </a:lvl5pPr>
          </a:lstStyle>
          <a:p>
            <a:pPr lvl="0"/>
            <a:r>
              <a:rPr lang="en-US" dirty="0"/>
              <a:t>“Click to edit Heard in the Field from a really grateful and appreciative customer or industry expert.”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81000" y="1048061"/>
            <a:ext cx="65532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381000" y="3206643"/>
            <a:ext cx="65532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660852"/>
            <a:ext cx="7315200" cy="2322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100" b="0" baseline="0">
                <a:solidFill>
                  <a:schemeClr val="tx1"/>
                </a:solidFill>
              </a:defRPr>
            </a:lvl1pPr>
            <a:lvl2pPr marL="323850" indent="0">
              <a:buNone/>
              <a:defRPr b="1">
                <a:solidFill>
                  <a:schemeClr val="bg1"/>
                </a:solidFill>
              </a:defRPr>
            </a:lvl2pPr>
            <a:lvl3pPr marL="647700" indent="0">
              <a:buNone/>
              <a:defRPr b="1">
                <a:solidFill>
                  <a:schemeClr val="bg1"/>
                </a:solidFill>
              </a:defRPr>
            </a:lvl3pPr>
            <a:lvl4pPr marL="971550" indent="0">
              <a:buNone/>
              <a:defRPr b="1">
                <a:solidFill>
                  <a:schemeClr val="bg1"/>
                </a:solidFill>
              </a:defRPr>
            </a:lvl4pPr>
            <a:lvl5pPr marL="1293812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Title, Company Name</a:t>
            </a:r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426534"/>
            <a:ext cx="7315200" cy="2322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tx1"/>
                </a:solidFill>
              </a:defRPr>
            </a:lvl1pPr>
            <a:lvl2pPr marL="323850" indent="0">
              <a:buNone/>
              <a:defRPr b="1">
                <a:solidFill>
                  <a:schemeClr val="bg1"/>
                </a:solidFill>
              </a:defRPr>
            </a:lvl2pPr>
            <a:lvl3pPr marL="647700" indent="0">
              <a:buNone/>
              <a:defRPr b="1">
                <a:solidFill>
                  <a:schemeClr val="bg1"/>
                </a:solidFill>
              </a:defRPr>
            </a:lvl3pPr>
            <a:lvl4pPr marL="971550" indent="0">
              <a:buNone/>
              <a:defRPr b="1">
                <a:solidFill>
                  <a:schemeClr val="bg1"/>
                </a:solidFill>
              </a:defRPr>
            </a:lvl4pPr>
            <a:lvl5pPr marL="1293812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44FB8-DD96-490D-8EB0-0D0F411A524F}"/>
              </a:ext>
            </a:extLst>
          </p:cNvPr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0997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rd in the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1000" y="1048061"/>
            <a:ext cx="6553200" cy="2158582"/>
          </a:xfrm>
          <a:prstGeom prst="rect">
            <a:avLst/>
          </a:prstGeom>
          <a:solidFill>
            <a:srgbClr val="F8981D">
              <a:alpha val="3137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239449"/>
            <a:ext cx="5943600" cy="17877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323850" indent="0">
              <a:buNone/>
              <a:defRPr/>
            </a:lvl2pPr>
            <a:lvl3pPr marL="647700" indent="0">
              <a:buNone/>
              <a:defRPr/>
            </a:lvl3pPr>
            <a:lvl4pPr marL="971550" indent="0">
              <a:buNone/>
              <a:defRPr/>
            </a:lvl4pPr>
            <a:lvl5pPr marL="1293812" indent="0">
              <a:buNone/>
              <a:defRPr/>
            </a:lvl5pPr>
          </a:lstStyle>
          <a:p>
            <a:pPr lvl="0"/>
            <a:r>
              <a:rPr lang="en-US" dirty="0"/>
              <a:t>“Click to edit Heard in the Field from a really grateful and appreciative customer or industry expert.”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381000" y="1048061"/>
            <a:ext cx="65532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381000" y="3206643"/>
            <a:ext cx="65532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695" y="340406"/>
            <a:ext cx="551810" cy="468250"/>
          </a:xfrm>
          <a:prstGeom prst="rect">
            <a:avLst/>
          </a:prstGeom>
        </p:spPr>
      </p:pic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660852"/>
            <a:ext cx="7315200" cy="2322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100" b="0" baseline="0">
                <a:solidFill>
                  <a:schemeClr val="tx1"/>
                </a:solidFill>
              </a:defRPr>
            </a:lvl1pPr>
            <a:lvl2pPr marL="323850" indent="0">
              <a:buNone/>
              <a:defRPr b="1">
                <a:solidFill>
                  <a:schemeClr val="bg1"/>
                </a:solidFill>
              </a:defRPr>
            </a:lvl2pPr>
            <a:lvl3pPr marL="647700" indent="0">
              <a:buNone/>
              <a:defRPr b="1">
                <a:solidFill>
                  <a:schemeClr val="bg1"/>
                </a:solidFill>
              </a:defRPr>
            </a:lvl3pPr>
            <a:lvl4pPr marL="971550" indent="0">
              <a:buNone/>
              <a:defRPr b="1">
                <a:solidFill>
                  <a:schemeClr val="bg1"/>
                </a:solidFill>
              </a:defRPr>
            </a:lvl4pPr>
            <a:lvl5pPr marL="1293812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Title, Company Name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426534"/>
            <a:ext cx="7315200" cy="2322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tx1"/>
                </a:solidFill>
              </a:defRPr>
            </a:lvl1pPr>
            <a:lvl2pPr marL="323850" indent="0">
              <a:buNone/>
              <a:defRPr b="1">
                <a:solidFill>
                  <a:schemeClr val="bg1"/>
                </a:solidFill>
              </a:defRPr>
            </a:lvl2pPr>
            <a:lvl3pPr marL="647700" indent="0">
              <a:buNone/>
              <a:defRPr b="1">
                <a:solidFill>
                  <a:schemeClr val="bg1"/>
                </a:solidFill>
              </a:defRPr>
            </a:lvl3pPr>
            <a:lvl4pPr marL="971550" indent="0">
              <a:buNone/>
              <a:defRPr b="1">
                <a:solidFill>
                  <a:schemeClr val="bg1"/>
                </a:solidFill>
              </a:defRPr>
            </a:lvl4pPr>
            <a:lvl5pPr marL="1293812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B3813D-2609-4BE6-890E-632C9BBD9F6D}"/>
              </a:ext>
            </a:extLst>
          </p:cNvPr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458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52500" y="1796050"/>
            <a:ext cx="5391150" cy="443753"/>
          </a:xfrm>
          <a:prstGeom prst="rect">
            <a:avLst/>
          </a:prstGeom>
        </p:spPr>
        <p:txBody>
          <a:bodyPr lIns="58603" tIns="29301" rIns="58603" bIns="29301" anchor="b"/>
          <a:lstStyle>
            <a:lvl1pPr algn="l">
              <a:spcAft>
                <a:spcPts val="0"/>
              </a:spcAft>
              <a:defRPr sz="2000" b="1" i="0" cap="none" baseline="0">
                <a:solidFill>
                  <a:srgbClr val="FFFFFF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025525" y="2352676"/>
            <a:ext cx="531495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020233" y="2365375"/>
            <a:ext cx="1066800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2542927"/>
            <a:ext cx="539115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23850" indent="0">
              <a:buNone/>
              <a:defRPr sz="1600">
                <a:solidFill>
                  <a:schemeClr val="bg1"/>
                </a:solidFill>
              </a:defRPr>
            </a:lvl2pPr>
            <a:lvl3pPr marL="647700" indent="0">
              <a:buNone/>
              <a:defRPr sz="1400">
                <a:solidFill>
                  <a:schemeClr val="bg1"/>
                </a:solidFill>
              </a:defRPr>
            </a:lvl3pPr>
            <a:lvl4pPr marL="971550" indent="0">
              <a:buNone/>
              <a:defRPr sz="1100">
                <a:solidFill>
                  <a:schemeClr val="bg1"/>
                </a:solidFill>
              </a:defRPr>
            </a:lvl4pPr>
            <a:lvl5pPr marL="1293812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6224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62025" y="1481909"/>
            <a:ext cx="5391150" cy="1150983"/>
          </a:xfrm>
          <a:prstGeom prst="rect">
            <a:avLst/>
          </a:prstGeom>
        </p:spPr>
        <p:txBody>
          <a:bodyPr lIns="58603" tIns="29301" rIns="58603" bIns="29301" anchor="ctr"/>
          <a:lstStyle>
            <a:lvl1pPr algn="ctr">
              <a:spcAft>
                <a:spcPts val="0"/>
              </a:spcAft>
              <a:defRPr sz="2000" b="1" i="0" cap="none" baseline="0">
                <a:solidFill>
                  <a:srgbClr val="FFFFFF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5014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62025" y="1481909"/>
            <a:ext cx="5391150" cy="1150983"/>
          </a:xfrm>
          <a:prstGeom prst="rect">
            <a:avLst/>
          </a:prstGeom>
        </p:spPr>
        <p:txBody>
          <a:bodyPr lIns="58603" tIns="29301" rIns="58603" bIns="29301" anchor="ctr"/>
          <a:lstStyle>
            <a:lvl1pPr algn="ctr">
              <a:spcAft>
                <a:spcPts val="0"/>
              </a:spcAft>
              <a:defRPr sz="2000" b="1" i="0" cap="none" baseline="0">
                <a:solidFill>
                  <a:schemeClr val="tx1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6320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62025" y="1481909"/>
            <a:ext cx="5391150" cy="1150983"/>
          </a:xfrm>
          <a:prstGeom prst="rect">
            <a:avLst/>
          </a:prstGeom>
        </p:spPr>
        <p:txBody>
          <a:bodyPr lIns="58603" tIns="29301" rIns="58603" bIns="29301" anchor="ctr"/>
          <a:lstStyle>
            <a:lvl1pPr algn="ctr">
              <a:spcAft>
                <a:spcPts val="0"/>
              </a:spcAft>
              <a:defRPr sz="2000" b="1" i="0" cap="none" baseline="0">
                <a:solidFill>
                  <a:srgbClr val="FFFFFF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19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62025" y="1481909"/>
            <a:ext cx="5391150" cy="1150983"/>
          </a:xfrm>
          <a:prstGeom prst="rect">
            <a:avLst/>
          </a:prstGeom>
        </p:spPr>
        <p:txBody>
          <a:bodyPr lIns="58603" tIns="29301" rIns="58603" bIns="29301" anchor="ctr"/>
          <a:lstStyle>
            <a:lvl1pPr algn="ctr">
              <a:spcAft>
                <a:spcPts val="0"/>
              </a:spcAft>
              <a:defRPr sz="2000" b="1" i="0" cap="none" baseline="0">
                <a:solidFill>
                  <a:srgbClr val="FFFFFF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8602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rgbClr val="231D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65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47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stitial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62025" y="1481910"/>
            <a:ext cx="5391150" cy="1150983"/>
          </a:xfrm>
          <a:prstGeom prst="rect">
            <a:avLst/>
          </a:prstGeom>
        </p:spPr>
        <p:txBody>
          <a:bodyPr lIns="58603" tIns="29301" rIns="58603" bIns="29301" anchor="ctr"/>
          <a:lstStyle>
            <a:lvl1pPr algn="ctr">
              <a:spcAft>
                <a:spcPts val="0"/>
              </a:spcAft>
              <a:defRPr sz="2000" b="1" i="0" cap="none" baseline="0">
                <a:solidFill>
                  <a:schemeClr val="tx1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/>
              <a:t>Click to edit section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571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lativityO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025525" y="2352676"/>
            <a:ext cx="531495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021169" y="2362200"/>
            <a:ext cx="1066800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542927"/>
            <a:ext cx="5372100" cy="333623"/>
          </a:xfrm>
          <a:prstGeom prst="rect">
            <a:avLst/>
          </a:prstGeom>
        </p:spPr>
        <p:txBody>
          <a:bodyPr lIns="58603" tIns="29301" rIns="58603" bIns="29301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600"/>
              </a:spcAft>
              <a:defRPr sz="1800" b="1" i="0" baseline="0">
                <a:solidFill>
                  <a:schemeClr val="bg1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876302"/>
            <a:ext cx="5372100" cy="343147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50" b="0" i="0" baseline="0">
                <a:solidFill>
                  <a:schemeClr val="bg1"/>
                </a:solidFill>
                <a:latin typeface="+mj-lt"/>
                <a:cs typeface="Calibri"/>
              </a:defRPr>
            </a:lvl1pPr>
            <a:lvl2pPr marL="323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7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1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4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8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2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5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89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/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17" y="1454407"/>
            <a:ext cx="4626864" cy="66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5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609599"/>
            <a:ext cx="6873240" cy="3358967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" y="87537"/>
            <a:ext cx="6934200" cy="288945"/>
          </a:xfrm>
          <a:prstGeom prst="rect">
            <a:avLst/>
          </a:prstGeom>
        </p:spPr>
        <p:txBody>
          <a:bodyPr lIns="58603" tIns="29301" rIns="58603" bIns="29301" anchor="ctr" anchorCtr="0">
            <a:noAutofit/>
          </a:bodyPr>
          <a:lstStyle>
            <a:lvl1pPr algn="l">
              <a:lnSpc>
                <a:spcPct val="100000"/>
              </a:lnSpc>
              <a:defRPr sz="1400" b="1" i="0" baseline="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09332" y="475966"/>
            <a:ext cx="1066800" cy="0"/>
          </a:xfrm>
          <a:prstGeom prst="line">
            <a:avLst/>
          </a:prstGeom>
          <a:ln w="28575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209332" y="464063"/>
            <a:ext cx="6267668" cy="4566"/>
          </a:xfrm>
          <a:prstGeom prst="line">
            <a:avLst/>
          </a:prstGeom>
          <a:ln w="6350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33" y="380564"/>
            <a:ext cx="533187" cy="17613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843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609600"/>
            <a:ext cx="3314102" cy="3359485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7537"/>
            <a:ext cx="6934200" cy="288945"/>
          </a:xfrm>
          <a:prstGeom prst="rect">
            <a:avLst/>
          </a:prstGeom>
        </p:spPr>
        <p:txBody>
          <a:bodyPr lIns="58603" tIns="29301" rIns="58603" bIns="29301" anchor="ctr" anchorCtr="0">
            <a:noAutofit/>
          </a:bodyPr>
          <a:lstStyle>
            <a:lvl1pPr algn="l">
              <a:lnSpc>
                <a:spcPct val="100000"/>
              </a:lnSpc>
              <a:defRPr sz="1400" b="1" i="0" baseline="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11648" y="609600"/>
            <a:ext cx="1" cy="3374395"/>
          </a:xfrm>
          <a:prstGeom prst="line">
            <a:avLst/>
          </a:prstGeom>
          <a:ln w="3175">
            <a:solidFill>
              <a:srgbClr val="CACAC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3772498" y="609600"/>
            <a:ext cx="3314102" cy="3359485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09332" y="475966"/>
            <a:ext cx="1066800" cy="0"/>
          </a:xfrm>
          <a:prstGeom prst="line">
            <a:avLst/>
          </a:prstGeom>
          <a:ln w="28575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209332" y="464063"/>
            <a:ext cx="6267668" cy="4566"/>
          </a:xfrm>
          <a:prstGeom prst="line">
            <a:avLst/>
          </a:prstGeom>
          <a:ln w="6350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33" y="380564"/>
            <a:ext cx="533187" cy="176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3782D5-0A4D-476E-B62C-CD9E7735AA40}"/>
              </a:ext>
            </a:extLst>
          </p:cNvPr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706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lum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213360" y="1079138"/>
            <a:ext cx="3314102" cy="2889947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2400" y="87537"/>
            <a:ext cx="6934200" cy="288945"/>
          </a:xfrm>
          <a:prstGeom prst="rect">
            <a:avLst/>
          </a:prstGeom>
        </p:spPr>
        <p:txBody>
          <a:bodyPr lIns="58603" tIns="29301" rIns="58603" bIns="29301" anchor="ctr" anchorCtr="0">
            <a:noAutofit/>
          </a:bodyPr>
          <a:lstStyle>
            <a:lvl1pPr algn="l">
              <a:lnSpc>
                <a:spcPct val="100000"/>
              </a:lnSpc>
              <a:defRPr sz="1400" b="1" i="0" baseline="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3611648" y="609600"/>
            <a:ext cx="1" cy="3374395"/>
          </a:xfrm>
          <a:prstGeom prst="line">
            <a:avLst/>
          </a:prstGeom>
          <a:ln w="3175">
            <a:solidFill>
              <a:srgbClr val="CACAC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idx="15"/>
          </p:nvPr>
        </p:nvSpPr>
        <p:spPr>
          <a:xfrm>
            <a:off x="3772498" y="1079139"/>
            <a:ext cx="3314102" cy="2889946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594186"/>
            <a:ext cx="3375061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>
                <a:solidFill>
                  <a:schemeClr val="accent1"/>
                </a:solidFill>
              </a:defRPr>
            </a:lvl1pPr>
            <a:lvl2pPr marL="323850" indent="0">
              <a:buNone/>
              <a:defRPr sz="1200"/>
            </a:lvl2pPr>
            <a:lvl3pPr marL="647700" indent="0">
              <a:buNone/>
              <a:defRPr sz="1100"/>
            </a:lvl3pPr>
            <a:lvl4pPr marL="971550" indent="0">
              <a:buNone/>
              <a:defRPr sz="1000"/>
            </a:lvl4pPr>
            <a:lvl5pPr marL="1293812" indent="0">
              <a:buNone/>
              <a:defRPr sz="1000"/>
            </a:lvl5pPr>
          </a:lstStyle>
          <a:p>
            <a:pPr lvl="0"/>
            <a:r>
              <a:rPr lang="en-US" dirty="0"/>
              <a:t>Click to edit Header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05361" y="594186"/>
            <a:ext cx="3381239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>
                <a:solidFill>
                  <a:schemeClr val="accent1"/>
                </a:solidFill>
              </a:defRPr>
            </a:lvl1pPr>
            <a:lvl2pPr marL="323850" indent="0">
              <a:buNone/>
              <a:defRPr sz="1200"/>
            </a:lvl2pPr>
            <a:lvl3pPr marL="647700" indent="0">
              <a:buNone/>
              <a:defRPr sz="1100"/>
            </a:lvl3pPr>
            <a:lvl4pPr marL="971550" indent="0">
              <a:buNone/>
              <a:defRPr sz="1000"/>
            </a:lvl4pPr>
            <a:lvl5pPr marL="1293812" indent="0">
              <a:buNone/>
              <a:defRPr sz="1000"/>
            </a:lvl5pPr>
          </a:lstStyle>
          <a:p>
            <a:pPr lvl="0"/>
            <a:r>
              <a:rPr lang="en-US" dirty="0"/>
              <a:t>Click to edit Header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09332" y="475966"/>
            <a:ext cx="1066800" cy="0"/>
          </a:xfrm>
          <a:prstGeom prst="line">
            <a:avLst/>
          </a:prstGeom>
          <a:ln w="28575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209332" y="464063"/>
            <a:ext cx="6267668" cy="4566"/>
          </a:xfrm>
          <a:prstGeom prst="line">
            <a:avLst/>
          </a:prstGeom>
          <a:ln w="6350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33" y="380564"/>
            <a:ext cx="533187" cy="1761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DB39CA-D3EA-4BD0-8430-1B426803F679}"/>
              </a:ext>
            </a:extLst>
          </p:cNvPr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929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/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06228" y="594186"/>
            <a:ext cx="3221233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>
                <a:solidFill>
                  <a:schemeClr val="accent1"/>
                </a:solidFill>
              </a:defRPr>
            </a:lvl1pPr>
            <a:lvl2pPr marL="323850" indent="0">
              <a:buNone/>
              <a:defRPr sz="1200"/>
            </a:lvl2pPr>
            <a:lvl3pPr marL="647700" indent="0">
              <a:buNone/>
              <a:defRPr sz="1100"/>
            </a:lvl3pPr>
            <a:lvl4pPr marL="971550" indent="0">
              <a:buNone/>
              <a:defRPr sz="1000"/>
            </a:lvl4pPr>
            <a:lvl5pPr marL="1293812" indent="0">
              <a:buNone/>
              <a:defRPr sz="1000"/>
            </a:lvl5pPr>
          </a:lstStyle>
          <a:p>
            <a:pPr lvl="0"/>
            <a:r>
              <a:rPr lang="en-US" dirty="0"/>
              <a:t>Click to edit Challenge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6" y="601138"/>
            <a:ext cx="294398" cy="2943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47" y="583623"/>
            <a:ext cx="294398" cy="294398"/>
          </a:xfrm>
          <a:prstGeom prst="rect">
            <a:avLst/>
          </a:prstGeom>
        </p:spPr>
      </p:pic>
      <p:sp>
        <p:nvSpPr>
          <p:cNvPr id="1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006954" y="594186"/>
            <a:ext cx="3168442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>
                <a:solidFill>
                  <a:schemeClr val="accent1"/>
                </a:solidFill>
              </a:defRPr>
            </a:lvl1pPr>
            <a:lvl2pPr marL="323850" indent="0">
              <a:buNone/>
              <a:defRPr sz="1200"/>
            </a:lvl2pPr>
            <a:lvl3pPr marL="647700" indent="0">
              <a:buNone/>
              <a:defRPr sz="1100"/>
            </a:lvl3pPr>
            <a:lvl4pPr marL="971550" indent="0">
              <a:buNone/>
              <a:defRPr sz="1000"/>
            </a:lvl4pPr>
            <a:lvl5pPr marL="1293812" indent="0">
              <a:buNone/>
              <a:defRPr sz="1000"/>
            </a:lvl5pPr>
          </a:lstStyle>
          <a:p>
            <a:pPr lvl="0"/>
            <a:r>
              <a:rPr lang="en-US" dirty="0"/>
              <a:t>Click to edit Solution text styles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213360" y="1079139"/>
            <a:ext cx="3314102" cy="2889946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3611648" y="609600"/>
            <a:ext cx="1" cy="3374395"/>
          </a:xfrm>
          <a:prstGeom prst="line">
            <a:avLst/>
          </a:prstGeom>
          <a:ln w="3175">
            <a:solidFill>
              <a:srgbClr val="CACAC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3772498" y="1079139"/>
            <a:ext cx="3314102" cy="2889946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2400" y="87537"/>
            <a:ext cx="6934200" cy="288945"/>
          </a:xfrm>
          <a:prstGeom prst="rect">
            <a:avLst/>
          </a:prstGeom>
        </p:spPr>
        <p:txBody>
          <a:bodyPr lIns="58603" tIns="29301" rIns="58603" bIns="29301" anchor="ctr" anchorCtr="0">
            <a:noAutofit/>
          </a:bodyPr>
          <a:lstStyle>
            <a:lvl1pPr algn="l">
              <a:lnSpc>
                <a:spcPct val="100000"/>
              </a:lnSpc>
              <a:defRPr sz="1400" b="1" i="0" baseline="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209332" y="475966"/>
            <a:ext cx="1066800" cy="0"/>
          </a:xfrm>
          <a:prstGeom prst="line">
            <a:avLst/>
          </a:prstGeom>
          <a:ln w="28575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209332" y="464063"/>
            <a:ext cx="6267668" cy="4566"/>
          </a:xfrm>
          <a:prstGeom prst="line">
            <a:avLst/>
          </a:prstGeom>
          <a:ln w="6350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33" y="380564"/>
            <a:ext cx="533187" cy="1761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F87DAC-7425-4FC0-9D13-59D10FF384DF}"/>
              </a:ext>
            </a:extLst>
          </p:cNvPr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5100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lumn and Conte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209800" cy="4114800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2514600" y="426453"/>
            <a:ext cx="4572000" cy="3261895"/>
          </a:xfrm>
          <a:prstGeom prst="rect">
            <a:avLst/>
          </a:prstGeom>
        </p:spPr>
        <p:txBody>
          <a:bodyPr lIns="58603" tIns="29301" rIns="58603" bIns="29301" anchor="ctr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2"/>
          <a:stretch/>
        </p:blipFill>
        <p:spPr>
          <a:xfrm>
            <a:off x="0" y="0"/>
            <a:ext cx="2209800" cy="41148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7150" y="1219200"/>
            <a:ext cx="2095500" cy="1676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323850" indent="0">
              <a:buNone/>
              <a:defRPr sz="1800" b="1">
                <a:solidFill>
                  <a:schemeClr val="bg1"/>
                </a:solidFill>
              </a:defRPr>
            </a:lvl2pPr>
            <a:lvl3pPr marL="647700" indent="0">
              <a:buNone/>
              <a:defRPr sz="1600" b="1">
                <a:solidFill>
                  <a:schemeClr val="bg1"/>
                </a:solidFill>
              </a:defRPr>
            </a:lvl3pPr>
            <a:lvl4pPr marL="971550" indent="0">
              <a:buNone/>
              <a:defRPr sz="1200" b="1">
                <a:solidFill>
                  <a:schemeClr val="bg1"/>
                </a:solidFill>
              </a:defRPr>
            </a:lvl4pPr>
            <a:lvl5pPr marL="1293812" indent="0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609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lumn and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209800" cy="411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2514600" y="426453"/>
            <a:ext cx="4572000" cy="3261895"/>
          </a:xfrm>
          <a:prstGeom prst="rect">
            <a:avLst/>
          </a:prstGeom>
        </p:spPr>
        <p:txBody>
          <a:bodyPr lIns="58603" tIns="29301" rIns="58603" bIns="29301" anchor="ctr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2"/>
          <a:stretch/>
        </p:blipFill>
        <p:spPr>
          <a:xfrm>
            <a:off x="0" y="0"/>
            <a:ext cx="2209800" cy="41148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7150" y="1219200"/>
            <a:ext cx="2095500" cy="1676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323850" indent="0">
              <a:buNone/>
              <a:defRPr sz="1800" b="1">
                <a:solidFill>
                  <a:schemeClr val="bg1"/>
                </a:solidFill>
              </a:defRPr>
            </a:lvl2pPr>
            <a:lvl3pPr marL="647700" indent="0">
              <a:buNone/>
              <a:defRPr sz="1600" b="1">
                <a:solidFill>
                  <a:schemeClr val="bg1"/>
                </a:solidFill>
              </a:defRPr>
            </a:lvl3pPr>
            <a:lvl4pPr marL="971550" indent="0">
              <a:buNone/>
              <a:defRPr sz="1200" b="1">
                <a:solidFill>
                  <a:schemeClr val="bg1"/>
                </a:solidFill>
              </a:defRPr>
            </a:lvl4pPr>
            <a:lvl5pPr marL="1293812" indent="0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/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960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lumn and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209800" cy="4114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2514600" y="426453"/>
            <a:ext cx="4572000" cy="3261895"/>
          </a:xfrm>
          <a:prstGeom prst="rect">
            <a:avLst/>
          </a:prstGeom>
        </p:spPr>
        <p:txBody>
          <a:bodyPr lIns="58603" tIns="29301" rIns="58603" bIns="29301" anchor="ctr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2"/>
          <a:stretch/>
        </p:blipFill>
        <p:spPr>
          <a:xfrm>
            <a:off x="0" y="0"/>
            <a:ext cx="2209800" cy="41148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7150" y="1219200"/>
            <a:ext cx="2095500" cy="1676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323850" indent="0">
              <a:buNone/>
              <a:defRPr sz="1800" b="1">
                <a:solidFill>
                  <a:schemeClr val="bg1"/>
                </a:solidFill>
              </a:defRPr>
            </a:lvl2pPr>
            <a:lvl3pPr marL="647700" indent="0">
              <a:buNone/>
              <a:defRPr sz="1600" b="1">
                <a:solidFill>
                  <a:schemeClr val="bg1"/>
                </a:solidFill>
              </a:defRPr>
            </a:lvl3pPr>
            <a:lvl4pPr marL="971550" indent="0">
              <a:buNone/>
              <a:defRPr sz="1200" b="1">
                <a:solidFill>
                  <a:schemeClr val="bg1"/>
                </a:solidFill>
              </a:defRPr>
            </a:lvl4pPr>
            <a:lvl5pPr marL="1293812" indent="0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/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253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4018" r:id="rId2"/>
    <p:sldLayoutId id="2147484003" r:id="rId3"/>
    <p:sldLayoutId id="2147484007" r:id="rId4"/>
    <p:sldLayoutId id="2147484004" r:id="rId5"/>
    <p:sldLayoutId id="2147484013" r:id="rId6"/>
    <p:sldLayoutId id="2147484015" r:id="rId7"/>
    <p:sldLayoutId id="2147484014" r:id="rId8"/>
    <p:sldLayoutId id="2147484016" r:id="rId9"/>
    <p:sldLayoutId id="2147484002" r:id="rId10"/>
    <p:sldLayoutId id="2147484019" r:id="rId11"/>
    <p:sldLayoutId id="2147484012" r:id="rId12"/>
    <p:sldLayoutId id="2147484011" r:id="rId13"/>
    <p:sldLayoutId id="2147484006" r:id="rId14"/>
    <p:sldLayoutId id="2147484008" r:id="rId15"/>
    <p:sldLayoutId id="2147484017" r:id="rId16"/>
    <p:sldLayoutId id="2147483999" r:id="rId17"/>
    <p:sldLayoutId id="2147484010" r:id="rId18"/>
    <p:sldLayoutId id="2147484020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322263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3222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defTabSz="3222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defTabSz="3222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defTabSz="3222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293018" algn="ctr" defTabSz="323541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586037" algn="ctr" defTabSz="323541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879055" algn="ctr" defTabSz="323541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172074" algn="ctr" defTabSz="323541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241300" indent="-241300" algn="l" defTabSz="3222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23875" indent="-200025" algn="l" defTabSz="3222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08038" indent="-160338" algn="l" defTabSz="3222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7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31888" indent="-160338" algn="l" defTabSz="3222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54150" indent="-160338" algn="l" defTabSz="32226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780287" indent="-161844" algn="l" defTabSz="32368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975" indent="-161844" algn="l" defTabSz="32368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27664" indent="-161844" algn="l" defTabSz="32368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51352" indent="-161844" algn="l" defTabSz="32368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3688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7376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1065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4753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18442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42131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65819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89508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1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a typeface="+mj-lt"/>
                <a:cs typeface="+mj-lt"/>
              </a:rPr>
              <a:t>Are my unit tests testing well? </a:t>
            </a:r>
            <a:br>
              <a:rPr lang="en-US" b="0" dirty="0">
                <a:ea typeface="+mj-lt"/>
                <a:cs typeface="+mj-lt"/>
              </a:rPr>
            </a:br>
            <a:r>
              <a:rPr lang="en-US" b="0" dirty="0">
                <a:ea typeface="+mj-lt"/>
                <a:cs typeface="+mj-lt"/>
              </a:rPr>
              <a:t>Introduction to 'behavior coverage'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8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193322F-8342-4A1B-ADFF-689802BBF227}"/>
              </a:ext>
            </a:extLst>
          </p:cNvPr>
          <p:cNvSpPr/>
          <p:nvPr/>
        </p:nvSpPr>
        <p:spPr>
          <a:xfrm>
            <a:off x="685798" y="1028365"/>
            <a:ext cx="2286000" cy="2286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2"/>
                </a:solidFill>
              </a:rPr>
              <a:t>Place speaker’s photo over this area.</a:t>
            </a:r>
          </a:p>
          <a:p>
            <a:pPr algn="ctr"/>
            <a:endParaRPr lang="en-US" sz="1150" dirty="0">
              <a:solidFill>
                <a:schemeClr val="tx2"/>
              </a:solidFill>
            </a:endParaRPr>
          </a:p>
          <a:p>
            <a:pPr algn="ctr"/>
            <a:r>
              <a:rPr lang="en-US" sz="1150" dirty="0">
                <a:solidFill>
                  <a:schemeClr val="tx2"/>
                </a:solidFill>
              </a:rPr>
              <a:t>See notes on the right on how to crop your photo into a perfect circle.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D5033BE-E220-4FCE-9BCE-55F73C2F1C9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D5033BE-E220-4FCE-9BCE-55F73C2F1C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86315F-7F7C-4308-9A86-851CB9E58C0B}"/>
              </a:ext>
            </a:extLst>
          </p:cNvPr>
          <p:cNvSpPr txBox="1"/>
          <p:nvPr/>
        </p:nvSpPr>
        <p:spPr>
          <a:xfrm>
            <a:off x="3206184" y="1832614"/>
            <a:ext cx="367592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+mj-lt"/>
                <a:ea typeface="ＭＳ Ｐゴシック"/>
              </a:rPr>
              <a:t>Konrad </a:t>
            </a:r>
            <a:r>
              <a:rPr lang="en-US" sz="2400" b="1" dirty="0" err="1">
                <a:solidFill>
                  <a:schemeClr val="accent1"/>
                </a:solidFill>
                <a:latin typeface="+mj-lt"/>
                <a:ea typeface="ＭＳ Ｐゴシック"/>
              </a:rPr>
              <a:t>Gałczyński</a:t>
            </a:r>
            <a:r>
              <a:rPr lang="en-US" sz="2400" b="1" dirty="0">
                <a:solidFill>
                  <a:schemeClr val="accent1"/>
                </a:solidFill>
                <a:latin typeface="+mj-lt"/>
                <a:ea typeface="ＭＳ Ｐゴシック"/>
              </a:rPr>
              <a:t> 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  <a:ea typeface="ＭＳ Ｐゴシック"/>
              </a:rPr>
              <a:t>Senior Software Engineer</a:t>
            </a:r>
            <a:endParaRPr lang="en-US" dirty="0">
              <a:solidFill>
                <a:schemeClr val="tx2"/>
              </a:solidFill>
              <a:ea typeface="ＭＳ Ｐゴシック"/>
            </a:endParaRPr>
          </a:p>
          <a:p>
            <a:pPr algn="ctr"/>
            <a:endParaRPr lang="en-US" sz="1200" dirty="0">
              <a:solidFill>
                <a:schemeClr val="tx2"/>
              </a:solidFill>
              <a:latin typeface="+mj-lt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453A7-33F9-42DC-A527-6A05B25E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and Introduction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1F0995-414C-4237-95FC-85372AF5DB10}"/>
              </a:ext>
            </a:extLst>
          </p:cNvPr>
          <p:cNvGrpSpPr/>
          <p:nvPr/>
        </p:nvGrpSpPr>
        <p:grpSpPr>
          <a:xfrm>
            <a:off x="7391399" y="12702"/>
            <a:ext cx="4454302" cy="4467460"/>
            <a:chOff x="7391399" y="-275823"/>
            <a:chExt cx="4454302" cy="44674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7A618D-F23B-4484-8431-20F8132FEC96}"/>
                </a:ext>
              </a:extLst>
            </p:cNvPr>
            <p:cNvSpPr txBox="1"/>
            <p:nvPr/>
          </p:nvSpPr>
          <p:spPr>
            <a:xfrm>
              <a:off x="7391399" y="-275823"/>
              <a:ext cx="4454301" cy="1015663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t">
              <a:spAutoFit/>
            </a:bodyPr>
            <a:lstStyle/>
            <a:p>
              <a:pPr marL="171450" indent="-1714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After inserting the photo onto the slide, click the Format tab at the top.</a:t>
              </a:r>
            </a:p>
            <a:p>
              <a:pPr marL="171450" indent="-1714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Click the Crop drop-down &gt; Aspect Ratio &gt; 1:1 to make it a perfect square.</a:t>
              </a:r>
            </a:p>
            <a:p>
              <a:pPr marL="171450" indent="-1714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Then go back to the Crop drop-down &gt; Crop to Shape &gt; and pick the Oval shape.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B78A935-5740-4292-9C58-4617E22DF45E}"/>
                </a:ext>
              </a:extLst>
            </p:cNvPr>
            <p:cNvGrpSpPr/>
            <p:nvPr/>
          </p:nvGrpSpPr>
          <p:grpSpPr>
            <a:xfrm>
              <a:off x="7391400" y="871539"/>
              <a:ext cx="4454301" cy="3320098"/>
              <a:chOff x="7391400" y="102472"/>
              <a:chExt cx="4454301" cy="3320098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D276838-7869-4C66-A203-A3B725681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96200" y="140572"/>
                <a:ext cx="1429545" cy="3281998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532C9A3-9454-4FC8-9B76-1AD3030DB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22106"/>
              <a:stretch/>
            </p:blipFill>
            <p:spPr>
              <a:xfrm>
                <a:off x="9470964" y="140572"/>
                <a:ext cx="2374737" cy="3205161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DA212A-3017-4028-ACAA-D5611AE92D26}"/>
                  </a:ext>
                </a:extLst>
              </p:cNvPr>
              <p:cNvSpPr txBox="1"/>
              <p:nvPr/>
            </p:nvSpPr>
            <p:spPr>
              <a:xfrm>
                <a:off x="7391400" y="102472"/>
                <a:ext cx="457200" cy="2539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050" dirty="0">
                    <a:latin typeface="+mj-lt"/>
                  </a:rPr>
                  <a:t>1.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9552CF-2680-4BB2-BD0E-E59B54B1C512}"/>
                  </a:ext>
                </a:extLst>
              </p:cNvPr>
              <p:cNvSpPr txBox="1"/>
              <p:nvPr/>
            </p:nvSpPr>
            <p:spPr>
              <a:xfrm>
                <a:off x="9201945" y="102472"/>
                <a:ext cx="457200" cy="2539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050" dirty="0">
                    <a:latin typeface="+mj-lt"/>
                  </a:rPr>
                  <a:t>2.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819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uilding, outdoor, city, tall&#10;&#10;Description automatically generated">
            <a:extLst>
              <a:ext uri="{FF2B5EF4-FFF2-40B4-BE49-F238E27FC236}">
                <a16:creationId xmlns:a16="http://schemas.microsoft.com/office/drawing/2014/main" id="{73D7250A-F4DB-4DD9-A03D-9372DF4B99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74" t="5504" r="2752" b="20184"/>
          <a:stretch/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17" name="Parallelogram 16" hidden="1">
            <a:extLst>
              <a:ext uri="{FF2B5EF4-FFF2-40B4-BE49-F238E27FC236}">
                <a16:creationId xmlns:a16="http://schemas.microsoft.com/office/drawing/2014/main" id="{7CBCE8C9-92C9-4543-9B94-371AAA35468B}"/>
              </a:ext>
            </a:extLst>
          </p:cNvPr>
          <p:cNvSpPr/>
          <p:nvPr/>
        </p:nvSpPr>
        <p:spPr>
          <a:xfrm>
            <a:off x="-685800" y="0"/>
            <a:ext cx="6217920" cy="4114800"/>
          </a:xfrm>
          <a:prstGeom prst="parallelogram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716EB0-D389-4770-8F94-C54233F8110C}"/>
              </a:ext>
            </a:extLst>
          </p:cNvPr>
          <p:cNvGrpSpPr/>
          <p:nvPr/>
        </p:nvGrpSpPr>
        <p:grpSpPr>
          <a:xfrm>
            <a:off x="0" y="0"/>
            <a:ext cx="5384800" cy="4114800"/>
            <a:chOff x="0" y="0"/>
            <a:chExt cx="5384800" cy="41148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325082E-5ABE-49E1-93A7-BF33D9DAF534}"/>
                </a:ext>
              </a:extLst>
            </p:cNvPr>
            <p:cNvSpPr/>
            <p:nvPr/>
          </p:nvSpPr>
          <p:spPr>
            <a:xfrm>
              <a:off x="0" y="0"/>
              <a:ext cx="5384800" cy="4114800"/>
            </a:xfrm>
            <a:custGeom>
              <a:avLst/>
              <a:gdLst>
                <a:gd name="connsiteX0" fmla="*/ 0 w 5384800"/>
                <a:gd name="connsiteY0" fmla="*/ 0 h 4114800"/>
                <a:gd name="connsiteX1" fmla="*/ 5384800 w 5384800"/>
                <a:gd name="connsiteY1" fmla="*/ 0 h 4114800"/>
                <a:gd name="connsiteX2" fmla="*/ 4356100 w 5384800"/>
                <a:gd name="connsiteY2" fmla="*/ 4114800 h 4114800"/>
                <a:gd name="connsiteX3" fmla="*/ 0 w 5384800"/>
                <a:gd name="connsiteY3" fmla="*/ 411480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84800" h="4114800">
                  <a:moveTo>
                    <a:pt x="0" y="0"/>
                  </a:moveTo>
                  <a:lnTo>
                    <a:pt x="5384800" y="0"/>
                  </a:lnTo>
                  <a:lnTo>
                    <a:pt x="4356100" y="4114800"/>
                  </a:lnTo>
                  <a:lnTo>
                    <a:pt x="0" y="411480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6FF8BFB4-4358-40AC-A34A-E008147BFF37}"/>
                </a:ext>
              </a:extLst>
            </p:cNvPr>
            <p:cNvSpPr/>
            <p:nvPr/>
          </p:nvSpPr>
          <p:spPr>
            <a:xfrm>
              <a:off x="4204970" y="0"/>
              <a:ext cx="1097280" cy="4114800"/>
            </a:xfrm>
            <a:prstGeom prst="parallelogram">
              <a:avLst>
                <a:gd name="adj" fmla="val 92879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0127B4D-B755-46EB-889F-461664FC9DB1}"/>
                </a:ext>
              </a:extLst>
            </p:cNvPr>
            <p:cNvSpPr/>
            <p:nvPr/>
          </p:nvSpPr>
          <p:spPr>
            <a:xfrm>
              <a:off x="0" y="0"/>
              <a:ext cx="5236210" cy="4114800"/>
            </a:xfrm>
            <a:custGeom>
              <a:avLst/>
              <a:gdLst>
                <a:gd name="connsiteX0" fmla="*/ 0 w 5236210"/>
                <a:gd name="connsiteY0" fmla="*/ 0 h 4114800"/>
                <a:gd name="connsiteX1" fmla="*/ 5236210 w 5236210"/>
                <a:gd name="connsiteY1" fmla="*/ 0 h 4114800"/>
                <a:gd name="connsiteX2" fmla="*/ 4207510 w 5236210"/>
                <a:gd name="connsiteY2" fmla="*/ 4114800 h 4114800"/>
                <a:gd name="connsiteX3" fmla="*/ 0 w 5236210"/>
                <a:gd name="connsiteY3" fmla="*/ 411480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36210" h="4114800">
                  <a:moveTo>
                    <a:pt x="0" y="0"/>
                  </a:moveTo>
                  <a:lnTo>
                    <a:pt x="5236210" y="0"/>
                  </a:lnTo>
                  <a:lnTo>
                    <a:pt x="4207510" y="4114800"/>
                  </a:lnTo>
                  <a:lnTo>
                    <a:pt x="0" y="41148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B6773448-DEBE-4F4C-BF24-E7616CB82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238" y="2968854"/>
            <a:ext cx="2563933" cy="8509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E4E957-B7AA-4592-BE2B-A36B3BC976BA}"/>
              </a:ext>
            </a:extLst>
          </p:cNvPr>
          <p:cNvSpPr txBox="1"/>
          <p:nvPr/>
        </p:nvSpPr>
        <p:spPr>
          <a:xfrm>
            <a:off x="217805" y="352425"/>
            <a:ext cx="4648200" cy="3554819"/>
          </a:xfrm>
          <a:custGeom>
            <a:avLst/>
            <a:gdLst>
              <a:gd name="connsiteX0" fmla="*/ 0 w 4648200"/>
              <a:gd name="connsiteY0" fmla="*/ 0 h 3554819"/>
              <a:gd name="connsiteX1" fmla="*/ 4648200 w 4648200"/>
              <a:gd name="connsiteY1" fmla="*/ 0 h 3554819"/>
              <a:gd name="connsiteX2" fmla="*/ 4648200 w 4648200"/>
              <a:gd name="connsiteY2" fmla="*/ 3554819 h 3554819"/>
              <a:gd name="connsiteX3" fmla="*/ 0 w 4648200"/>
              <a:gd name="connsiteY3" fmla="*/ 3554819 h 3554819"/>
              <a:gd name="connsiteX4" fmla="*/ 0 w 4648200"/>
              <a:gd name="connsiteY4" fmla="*/ 0 h 3554819"/>
              <a:gd name="connsiteX0" fmla="*/ 0 w 4648200"/>
              <a:gd name="connsiteY0" fmla="*/ 0 h 3554819"/>
              <a:gd name="connsiteX1" fmla="*/ 4648200 w 4648200"/>
              <a:gd name="connsiteY1" fmla="*/ 0 h 3554819"/>
              <a:gd name="connsiteX2" fmla="*/ 3724275 w 4648200"/>
              <a:gd name="connsiteY2" fmla="*/ 3545294 h 3554819"/>
              <a:gd name="connsiteX3" fmla="*/ 0 w 4648200"/>
              <a:gd name="connsiteY3" fmla="*/ 3554819 h 3554819"/>
              <a:gd name="connsiteX4" fmla="*/ 0 w 4648200"/>
              <a:gd name="connsiteY4" fmla="*/ 0 h 355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200" h="3554819">
                <a:moveTo>
                  <a:pt x="0" y="0"/>
                </a:moveTo>
                <a:lnTo>
                  <a:pt x="4648200" y="0"/>
                </a:lnTo>
                <a:lnTo>
                  <a:pt x="3724275" y="3545294"/>
                </a:lnTo>
                <a:lnTo>
                  <a:pt x="0" y="355481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Ins="548640" rtlCol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+mj-lt"/>
              </a:rPr>
              <a:t>Relativity creates intuitive software that helps law firms, government agencies, financial institutions, and other major corporations quickly find the truth in data.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+mj-lt"/>
              </a:rPr>
              <a:t>Founded in 2001, Relativity is headquartered in Chicago with offices worldwide in New Jersey, London, </a:t>
            </a:r>
            <a:r>
              <a:rPr lang="pl-PL" sz="1050" dirty="0" err="1">
                <a:solidFill>
                  <a:schemeClr val="tx2"/>
                </a:solidFill>
                <a:latin typeface="+mj-lt"/>
              </a:rPr>
              <a:t>Krakow</a:t>
            </a:r>
            <a:r>
              <a:rPr lang="en-US" sz="1050" dirty="0">
                <a:solidFill>
                  <a:schemeClr val="tx2"/>
                </a:solidFill>
                <a:latin typeface="+mj-lt"/>
              </a:rPr>
              <a:t>, Hong Kong, and Melbourne.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accent1"/>
                </a:solidFill>
                <a:latin typeface="+mj-lt"/>
              </a:rPr>
              <a:t>1,200+</a:t>
            </a:r>
            <a:r>
              <a:rPr lang="en-US" sz="1050" dirty="0">
                <a:solidFill>
                  <a:schemeClr val="tx2"/>
                </a:solidFill>
                <a:latin typeface="+mj-lt"/>
              </a:rPr>
              <a:t> employees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accent1"/>
                </a:solidFill>
                <a:latin typeface="+mj-lt"/>
              </a:rPr>
              <a:t>300,000+</a:t>
            </a:r>
            <a:r>
              <a:rPr lang="en-US" sz="1050" dirty="0">
                <a:solidFill>
                  <a:schemeClr val="tx2"/>
                </a:solidFill>
                <a:latin typeface="+mj-lt"/>
              </a:rPr>
              <a:t> enabled platform users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accent1"/>
                </a:solidFill>
                <a:latin typeface="+mj-lt"/>
              </a:rPr>
              <a:t>5,000+</a:t>
            </a:r>
            <a:r>
              <a:rPr lang="en-US" sz="1050" dirty="0">
                <a:solidFill>
                  <a:schemeClr val="tx2"/>
                </a:solidFill>
                <a:latin typeface="+mj-lt"/>
              </a:rPr>
              <a:t> attendees at Relativity Fest 2020, the largest conference for the e-discovery and compliance communities, and the second largest conference in legal technology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accent1"/>
                </a:solidFill>
                <a:latin typeface="+mj-lt"/>
              </a:rPr>
              <a:t>100+</a:t>
            </a:r>
            <a:r>
              <a:rPr lang="en-US" sz="1050" dirty="0">
                <a:solidFill>
                  <a:schemeClr val="tx2"/>
                </a:solidFill>
                <a:latin typeface="+mj-lt"/>
              </a:rPr>
              <a:t> developer partners and </a:t>
            </a:r>
            <a:r>
              <a:rPr lang="en-US" sz="1050" b="1" dirty="0">
                <a:solidFill>
                  <a:schemeClr val="accent1"/>
                </a:solidFill>
                <a:latin typeface="+mj-lt"/>
              </a:rPr>
              <a:t>140+</a:t>
            </a:r>
            <a:r>
              <a:rPr lang="en-US" sz="1050" dirty="0">
                <a:solidFill>
                  <a:schemeClr val="tx2"/>
                </a:solidFill>
                <a:latin typeface="+mj-lt"/>
              </a:rPr>
              <a:t> apps developed for the Relativity ecosystem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+mj-lt"/>
              </a:rPr>
              <a:t>Relativity is available in </a:t>
            </a:r>
            <a:r>
              <a:rPr lang="en-US" sz="1050" b="1" dirty="0">
                <a:solidFill>
                  <a:schemeClr val="accent1"/>
                </a:solidFill>
                <a:latin typeface="+mj-lt"/>
              </a:rPr>
              <a:t>49 countries</a:t>
            </a:r>
            <a:r>
              <a:rPr lang="en-US" sz="1050" dirty="0">
                <a:solidFill>
                  <a:schemeClr val="tx2"/>
                </a:solidFill>
                <a:latin typeface="+mj-lt"/>
              </a:rPr>
              <a:t>; </a:t>
            </a:r>
            <a:br>
              <a:rPr lang="en-US" sz="1050" dirty="0">
                <a:solidFill>
                  <a:schemeClr val="tx2"/>
                </a:solidFill>
                <a:latin typeface="+mj-lt"/>
              </a:rPr>
            </a:br>
            <a:r>
              <a:rPr lang="en-US" sz="1050" dirty="0">
                <a:solidFill>
                  <a:schemeClr val="tx2"/>
                </a:solidFill>
                <a:latin typeface="+mj-lt"/>
              </a:rPr>
              <a:t>RelativityOne is available in </a:t>
            </a:r>
            <a:r>
              <a:rPr lang="en-US" sz="1050" b="1" dirty="0">
                <a:solidFill>
                  <a:schemeClr val="accent1"/>
                </a:solidFill>
                <a:latin typeface="+mj-lt"/>
              </a:rPr>
              <a:t>9</a:t>
            </a:r>
            <a:r>
              <a:rPr lang="en-US" sz="1050" dirty="0">
                <a:solidFill>
                  <a:schemeClr val="tx2"/>
                </a:solidFill>
                <a:latin typeface="+mj-lt"/>
              </a:rPr>
              <a:t> countries and growing.</a:t>
            </a:r>
          </a:p>
        </p:txBody>
      </p:sp>
    </p:spTree>
    <p:extLst>
      <p:ext uri="{BB962C8B-B14F-4D97-AF65-F5344CB8AC3E}">
        <p14:creationId xmlns:p14="http://schemas.microsoft.com/office/powerpoint/2010/main" val="314258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88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ceiling, table&#10;&#10;Description automatically generated">
            <a:extLst>
              <a:ext uri="{FF2B5EF4-FFF2-40B4-BE49-F238E27FC236}">
                <a16:creationId xmlns:a16="http://schemas.microsoft.com/office/drawing/2014/main" id="{92D45BE3-7AFE-45F2-9773-3D9FEDA7AF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66" t="21609" r="20886" b="21609"/>
          <a:stretch/>
        </p:blipFill>
        <p:spPr>
          <a:xfrm>
            <a:off x="1" y="1"/>
            <a:ext cx="7315200" cy="41148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0BC6548-3480-472A-B4A1-9AD84D71BA6A}"/>
              </a:ext>
            </a:extLst>
          </p:cNvPr>
          <p:cNvGrpSpPr/>
          <p:nvPr/>
        </p:nvGrpSpPr>
        <p:grpSpPr>
          <a:xfrm>
            <a:off x="0" y="0"/>
            <a:ext cx="4312920" cy="4114800"/>
            <a:chOff x="0" y="0"/>
            <a:chExt cx="4312920" cy="41148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7E5214-C1F2-472F-A225-AA972C3C9745}"/>
                </a:ext>
              </a:extLst>
            </p:cNvPr>
            <p:cNvSpPr/>
            <p:nvPr/>
          </p:nvSpPr>
          <p:spPr>
            <a:xfrm>
              <a:off x="0" y="0"/>
              <a:ext cx="4312920" cy="4114800"/>
            </a:xfrm>
            <a:custGeom>
              <a:avLst/>
              <a:gdLst>
                <a:gd name="connsiteX0" fmla="*/ 0 w 4312920"/>
                <a:gd name="connsiteY0" fmla="*/ 0 h 4114800"/>
                <a:gd name="connsiteX1" fmla="*/ 4312920 w 4312920"/>
                <a:gd name="connsiteY1" fmla="*/ 0 h 4114800"/>
                <a:gd name="connsiteX2" fmla="*/ 3284220 w 4312920"/>
                <a:gd name="connsiteY2" fmla="*/ 4114800 h 4114800"/>
                <a:gd name="connsiteX3" fmla="*/ 0 w 4312920"/>
                <a:gd name="connsiteY3" fmla="*/ 411480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2920" h="4114800">
                  <a:moveTo>
                    <a:pt x="0" y="0"/>
                  </a:moveTo>
                  <a:lnTo>
                    <a:pt x="4312920" y="0"/>
                  </a:lnTo>
                  <a:lnTo>
                    <a:pt x="3284220" y="4114800"/>
                  </a:lnTo>
                  <a:lnTo>
                    <a:pt x="0" y="411480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AFF3276-0CA3-4BD8-81EA-38F73CFC6E53}"/>
                </a:ext>
              </a:extLst>
            </p:cNvPr>
            <p:cNvSpPr/>
            <p:nvPr/>
          </p:nvSpPr>
          <p:spPr>
            <a:xfrm>
              <a:off x="0" y="0"/>
              <a:ext cx="4152900" cy="4114800"/>
            </a:xfrm>
            <a:custGeom>
              <a:avLst/>
              <a:gdLst>
                <a:gd name="connsiteX0" fmla="*/ 0 w 4152900"/>
                <a:gd name="connsiteY0" fmla="*/ 0 h 4114800"/>
                <a:gd name="connsiteX1" fmla="*/ 4152900 w 4152900"/>
                <a:gd name="connsiteY1" fmla="*/ 0 h 4114800"/>
                <a:gd name="connsiteX2" fmla="*/ 3124200 w 4152900"/>
                <a:gd name="connsiteY2" fmla="*/ 4114800 h 4114800"/>
                <a:gd name="connsiteX3" fmla="*/ 0 w 4152900"/>
                <a:gd name="connsiteY3" fmla="*/ 411480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2900" h="4114800">
                  <a:moveTo>
                    <a:pt x="0" y="0"/>
                  </a:moveTo>
                  <a:lnTo>
                    <a:pt x="4152900" y="0"/>
                  </a:lnTo>
                  <a:lnTo>
                    <a:pt x="3124200" y="4114800"/>
                  </a:lnTo>
                  <a:lnTo>
                    <a:pt x="0" y="411480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B11C0CB1-31A7-410D-A51F-4FC068881A3E}"/>
                </a:ext>
              </a:extLst>
            </p:cNvPr>
            <p:cNvSpPr/>
            <p:nvPr/>
          </p:nvSpPr>
          <p:spPr>
            <a:xfrm>
              <a:off x="3135630" y="0"/>
              <a:ext cx="1097280" cy="4114800"/>
            </a:xfrm>
            <a:prstGeom prst="parallelogram">
              <a:avLst>
                <a:gd name="adj" fmla="val 92879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7743DAE-581F-4E3A-A3A7-4A579DC9BF93}"/>
              </a:ext>
            </a:extLst>
          </p:cNvPr>
          <p:cNvSpPr txBox="1"/>
          <p:nvPr/>
        </p:nvSpPr>
        <p:spPr>
          <a:xfrm>
            <a:off x="294005" y="594409"/>
            <a:ext cx="3363595" cy="2762295"/>
          </a:xfrm>
          <a:custGeom>
            <a:avLst/>
            <a:gdLst>
              <a:gd name="connsiteX0" fmla="*/ 0 w 4648200"/>
              <a:gd name="connsiteY0" fmla="*/ 0 h 3554819"/>
              <a:gd name="connsiteX1" fmla="*/ 4648200 w 4648200"/>
              <a:gd name="connsiteY1" fmla="*/ 0 h 3554819"/>
              <a:gd name="connsiteX2" fmla="*/ 4648200 w 4648200"/>
              <a:gd name="connsiteY2" fmla="*/ 3554819 h 3554819"/>
              <a:gd name="connsiteX3" fmla="*/ 0 w 4648200"/>
              <a:gd name="connsiteY3" fmla="*/ 3554819 h 3554819"/>
              <a:gd name="connsiteX4" fmla="*/ 0 w 4648200"/>
              <a:gd name="connsiteY4" fmla="*/ 0 h 3554819"/>
              <a:gd name="connsiteX0" fmla="*/ 0 w 4648200"/>
              <a:gd name="connsiteY0" fmla="*/ 0 h 3554819"/>
              <a:gd name="connsiteX1" fmla="*/ 4648200 w 4648200"/>
              <a:gd name="connsiteY1" fmla="*/ 0 h 3554819"/>
              <a:gd name="connsiteX2" fmla="*/ 3724275 w 4648200"/>
              <a:gd name="connsiteY2" fmla="*/ 3545294 h 3554819"/>
              <a:gd name="connsiteX3" fmla="*/ 0 w 4648200"/>
              <a:gd name="connsiteY3" fmla="*/ 3554819 h 3554819"/>
              <a:gd name="connsiteX4" fmla="*/ 0 w 4648200"/>
              <a:gd name="connsiteY4" fmla="*/ 0 h 355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200" h="3554819">
                <a:moveTo>
                  <a:pt x="0" y="0"/>
                </a:moveTo>
                <a:lnTo>
                  <a:pt x="4648200" y="0"/>
                </a:lnTo>
                <a:lnTo>
                  <a:pt x="3724275" y="3545294"/>
                </a:lnTo>
                <a:lnTo>
                  <a:pt x="0" y="355481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91440" tIns="45720" rIns="548640" bIns="45720" rtlCol="0" anchor="t">
            <a:spAutoFit/>
          </a:bodyPr>
          <a:lstStyle/>
          <a:p>
            <a:pPr>
              <a:spcBef>
                <a:spcPts val="1800"/>
              </a:spcBef>
              <a:buClr>
                <a:schemeClr val="tx2"/>
              </a:buClr>
            </a:pPr>
            <a:r>
              <a:rPr lang="en-US" sz="1400" b="1" dirty="0">
                <a:latin typeface="+mj-lt"/>
              </a:rPr>
              <a:t>Internships</a:t>
            </a:r>
          </a:p>
          <a:p>
            <a:pPr marL="171450" indent="-171450"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+mj-lt"/>
                <a:ea typeface="ＭＳ Ｐゴシック"/>
              </a:rPr>
              <a:t>Students can take on paid, real-world assignments:</a:t>
            </a:r>
            <a:endParaRPr lang="en-US" sz="1050" dirty="0">
              <a:solidFill>
                <a:schemeClr val="tx2"/>
              </a:solidFill>
              <a:latin typeface="+mj-lt"/>
              <a:ea typeface="ＭＳ Ｐゴシック"/>
              <a:cs typeface="Arial"/>
            </a:endParaRPr>
          </a:p>
          <a:p>
            <a:pPr marL="406400" lvl="1" indent="-228600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US" sz="1050" dirty="0">
                <a:solidFill>
                  <a:schemeClr val="tx2"/>
                </a:solidFill>
                <a:latin typeface="+mj-lt"/>
              </a:rPr>
              <a:t>Write code</a:t>
            </a:r>
          </a:p>
          <a:p>
            <a:pPr marL="406400" lvl="1" indent="-228600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US" sz="1050" dirty="0">
                <a:solidFill>
                  <a:schemeClr val="tx2"/>
                </a:solidFill>
                <a:latin typeface="+mj-lt"/>
                <a:ea typeface="ＭＳ Ｐゴシック"/>
                <a:cs typeface="Arial"/>
              </a:rPr>
              <a:t>Work on a team of professionals</a:t>
            </a:r>
            <a:endParaRPr lang="en-US" sz="1050" dirty="0">
              <a:solidFill>
                <a:schemeClr val="tx2"/>
              </a:solidFill>
              <a:latin typeface="+mj-lt"/>
              <a:cs typeface="Arial"/>
            </a:endParaRPr>
          </a:p>
          <a:p>
            <a:pPr marL="406400" lvl="1" indent="-228600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US" sz="1050" dirty="0">
                <a:solidFill>
                  <a:schemeClr val="tx2"/>
                </a:solidFill>
                <a:latin typeface="+mj-lt"/>
              </a:rPr>
              <a:t>Gain tailored work experience</a:t>
            </a:r>
          </a:p>
          <a:p>
            <a:pPr marL="406400" lvl="1" indent="-228600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US" sz="1050" dirty="0">
                <a:solidFill>
                  <a:schemeClr val="tx2"/>
                </a:solidFill>
                <a:latin typeface="+mj-lt"/>
                <a:ea typeface="ＭＳ Ｐゴシック"/>
                <a:cs typeface="Arial"/>
              </a:rPr>
              <a:t>Social activities to grow your network</a:t>
            </a:r>
            <a:endParaRPr lang="en-US" sz="1050" dirty="0">
              <a:solidFill>
                <a:schemeClr val="tx2"/>
              </a:solidFill>
              <a:latin typeface="+mj-lt"/>
              <a:ea typeface="ＭＳ Ｐゴシック"/>
            </a:endParaRPr>
          </a:p>
          <a:p>
            <a:pPr marL="171450" indent="-171450"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+mj-lt"/>
              </a:rPr>
              <a:t>Interns are assigned a mentor to ensure getting the most out of the experience</a:t>
            </a:r>
          </a:p>
          <a:p>
            <a:pPr marL="171450" indent="-171450"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+mj-lt"/>
                <a:ea typeface="ＭＳ Ｐゴシック"/>
              </a:rPr>
              <a:t>This year all internships will be remote</a:t>
            </a:r>
            <a:endParaRPr lang="en-US" sz="1050" dirty="0">
              <a:solidFill>
                <a:schemeClr val="tx2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403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F0DD3F-975D-4AFA-877A-F5228412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attending</a:t>
            </a:r>
          </a:p>
        </p:txBody>
      </p:sp>
    </p:spTree>
    <p:extLst>
      <p:ext uri="{BB962C8B-B14F-4D97-AF65-F5344CB8AC3E}">
        <p14:creationId xmlns:p14="http://schemas.microsoft.com/office/powerpoint/2010/main" val="163298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A685-B530-414F-A012-A6304603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1262424"/>
            <a:ext cx="5391150" cy="1150983"/>
          </a:xfrm>
        </p:spPr>
        <p:txBody>
          <a:bodyPr/>
          <a:lstStyle/>
          <a:p>
            <a:r>
              <a:rPr lang="en-US" dirty="0"/>
              <a:t>Stay connected with us @</a:t>
            </a:r>
            <a:r>
              <a:rPr lang="en-US" dirty="0" err="1"/>
              <a:t>RelativityHQ</a:t>
            </a:r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1170219-70C0-4715-BEEA-BB234A52EEC1}"/>
              </a:ext>
            </a:extLst>
          </p:cNvPr>
          <p:cNvGrpSpPr/>
          <p:nvPr/>
        </p:nvGrpSpPr>
        <p:grpSpPr>
          <a:xfrm>
            <a:off x="2171532" y="2284504"/>
            <a:ext cx="2972137" cy="329520"/>
            <a:chOff x="2171532" y="2445204"/>
            <a:chExt cx="2972137" cy="329520"/>
          </a:xfrm>
        </p:grpSpPr>
        <p:pic>
          <p:nvPicPr>
            <p:cNvPr id="43" name="Picture 42" descr="Text, icon&#10;&#10;Description automatically generated">
              <a:extLst>
                <a:ext uri="{FF2B5EF4-FFF2-40B4-BE49-F238E27FC236}">
                  <a16:creationId xmlns:a16="http://schemas.microsoft.com/office/drawing/2014/main" id="{6B1E8A44-86A7-4138-81E2-E961998B2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1532" y="2445204"/>
              <a:ext cx="329520" cy="329520"/>
            </a:xfrm>
            <a:prstGeom prst="rect">
              <a:avLst/>
            </a:prstGeom>
          </p:spPr>
        </p:pic>
        <p:pic>
          <p:nvPicPr>
            <p:cNvPr id="45" name="Picture 44" descr="Shape, icon, arrow&#10;&#10;Description automatically generated">
              <a:extLst>
                <a:ext uri="{FF2B5EF4-FFF2-40B4-BE49-F238E27FC236}">
                  <a16:creationId xmlns:a16="http://schemas.microsoft.com/office/drawing/2014/main" id="{271B9F84-CF75-499F-8445-D08DCB36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186" y="2445204"/>
              <a:ext cx="329520" cy="32952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0A153C15-D75D-4838-BA92-06B78D287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2840" y="2445204"/>
              <a:ext cx="329520" cy="329520"/>
            </a:xfrm>
            <a:prstGeom prst="rect">
              <a:avLst/>
            </a:prstGeom>
          </p:spPr>
        </p:pic>
        <p:pic>
          <p:nvPicPr>
            <p:cNvPr id="49" name="Picture 48" descr="Icon&#10;&#10;Description automatically generated">
              <a:extLst>
                <a:ext uri="{FF2B5EF4-FFF2-40B4-BE49-F238E27FC236}">
                  <a16:creationId xmlns:a16="http://schemas.microsoft.com/office/drawing/2014/main" id="{06D88EA0-3C21-4626-A4E3-D65D72FC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53494" y="2445204"/>
              <a:ext cx="329520" cy="329520"/>
            </a:xfrm>
            <a:prstGeom prst="rect">
              <a:avLst/>
            </a:prstGeom>
          </p:spPr>
        </p:pic>
        <p:pic>
          <p:nvPicPr>
            <p:cNvPr id="51" name="Picture 50" descr="Icon&#10;&#10;Description automatically generated">
              <a:extLst>
                <a:ext uri="{FF2B5EF4-FFF2-40B4-BE49-F238E27FC236}">
                  <a16:creationId xmlns:a16="http://schemas.microsoft.com/office/drawing/2014/main" id="{97774514-643B-4C70-855C-0708E6A1B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14149" y="2445204"/>
              <a:ext cx="329520" cy="329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3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Relativity Redesign 3">
  <a:themeElements>
    <a:clrScheme name="Relativity">
      <a:dk1>
        <a:srgbClr val="3F3F3F"/>
      </a:dk1>
      <a:lt1>
        <a:sysClr val="window" lastClr="FFFFFF"/>
      </a:lt1>
      <a:dk2>
        <a:srgbClr val="666666"/>
      </a:dk2>
      <a:lt2>
        <a:srgbClr val="F2F2F2"/>
      </a:lt2>
      <a:accent1>
        <a:srgbClr val="F8981D"/>
      </a:accent1>
      <a:accent2>
        <a:srgbClr val="666666"/>
      </a:accent2>
      <a:accent3>
        <a:srgbClr val="00A5DB"/>
      </a:accent3>
      <a:accent4>
        <a:srgbClr val="098EBC"/>
      </a:accent4>
      <a:accent5>
        <a:srgbClr val="005776"/>
      </a:accent5>
      <a:accent6>
        <a:srgbClr val="CACACA"/>
      </a:accent6>
      <a:hlink>
        <a:srgbClr val="F8981D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6E6259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1100" dirty="0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F31E0FF5D44D46A9B9ACE543F806C3" ma:contentTypeVersion="11" ma:contentTypeDescription="Create a new document." ma:contentTypeScope="" ma:versionID="79a4c3de9fc1f73dc63410dbaaf451b9">
  <xsd:schema xmlns:xsd="http://www.w3.org/2001/XMLSchema" xmlns:xs="http://www.w3.org/2001/XMLSchema" xmlns:p="http://schemas.microsoft.com/office/2006/metadata/properties" xmlns:ns2="c75009ab-3ea3-45b1-a0e3-cf532862f2f2" xmlns:ns3="bf0fef9f-d196-4c23-bcf0-443c0ceb4600" targetNamespace="http://schemas.microsoft.com/office/2006/metadata/properties" ma:root="true" ma:fieldsID="d22f37af8f6c52bee79c7e1979966e35" ns2:_="" ns3:_="">
    <xsd:import namespace="c75009ab-3ea3-45b1-a0e3-cf532862f2f2"/>
    <xsd:import namespace="bf0fef9f-d196-4c23-bcf0-443c0ceb46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DateTaken" minOccurs="0"/>
                <xsd:element ref="ns2:MediaServiceAutoTags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5009ab-3ea3-45b1-a0e3-cf532862f2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0fef9f-d196-4c23-bcf0-443c0ceb460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f0fef9f-d196-4c23-bcf0-443c0ceb4600">
      <UserInfo>
        <DisplayName>Kylie Denk</DisplayName>
        <AccountId>12</AccountId>
        <AccountType/>
      </UserInfo>
      <UserInfo>
        <DisplayName>Karolina Ołdak</DisplayName>
        <AccountId>710</AccountId>
        <AccountType/>
      </UserInfo>
      <UserInfo>
        <DisplayName>Maggie Radelet</DisplayName>
        <AccountId>792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5354A55-FBA0-4DC3-8FD4-EA85436513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492890-2B02-4A03-BFE2-5F7DD48161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5009ab-3ea3-45b1-a0e3-cf532862f2f2"/>
    <ds:schemaRef ds:uri="bf0fef9f-d196-4c23-bcf0-443c0ceb46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AD6E3D-C484-4201-B6A8-6ED8B8034C0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bf0fef9f-d196-4c23-bcf0-443c0ceb4600"/>
    <ds:schemaRef ds:uri="c75009ab-3ea3-45b1-a0e3-cf532862f2f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355</Words>
  <Application>Microsoft Office PowerPoint</Application>
  <PresentationFormat>Custom</PresentationFormat>
  <Paragraphs>36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Relativity Redesign 3</vt:lpstr>
      <vt:lpstr>Are my unit tests testing well?  Introduction to 'behavior coverage'</vt:lpstr>
      <vt:lpstr>Welcome and Introduction</vt:lpstr>
      <vt:lpstr>PowerPoint Presentation</vt:lpstr>
      <vt:lpstr>PowerPoint Presentation</vt:lpstr>
      <vt:lpstr>PowerPoint Presentation</vt:lpstr>
      <vt:lpstr>Thank you for attending</vt:lpstr>
      <vt:lpstr>Stay connected with us @RelativityHQ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/>
  <cp:lastModifiedBy/>
  <cp:revision>46</cp:revision>
  <dcterms:created xsi:type="dcterms:W3CDTF">2011-08-02T18:58:30Z</dcterms:created>
  <dcterms:modified xsi:type="dcterms:W3CDTF">2021-04-12T13:06:17Z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0x010100BAF31E0FF5D44D46A9B9ACE543F806C3</vt:lpwstr>
  </property>
</Properties>
</file>