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4"/>
  </p:sldMasterIdLst>
  <p:notesMasterIdLst>
    <p:notesMasterId r:id="rId17"/>
  </p:notesMasterIdLst>
  <p:sldIdLst>
    <p:sldId id="256" r:id="rId5"/>
    <p:sldId id="269" r:id="rId6"/>
    <p:sldId id="267" r:id="rId7"/>
    <p:sldId id="257" r:id="rId8"/>
    <p:sldId id="268" r:id="rId9"/>
    <p:sldId id="261" r:id="rId10"/>
    <p:sldId id="262" r:id="rId11"/>
    <p:sldId id="263" r:id="rId12"/>
    <p:sldId id="260" r:id="rId13"/>
    <p:sldId id="266" r:id="rId14"/>
    <p:sldId id="25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974F2-17B6-4A3C-91D6-41667533EF7F}" v="676" dt="2021-09-20T09:08:16.616"/>
    <p1510:client id="{1E1CB4F0-9540-4682-BBE2-F459696E1F93}" v="811" dt="2021-09-20T10:33:01.264"/>
    <p1510:client id="{2FD5C176-7496-4564-9466-68F3FEB8738C}" v="5" dt="2021-09-20T10:36:32.050"/>
    <p1510:client id="{81FA56DA-8B25-AEB3-B366-5685D7B5D5B9}" v="80" dt="2021-09-20T10:52:08.954"/>
    <p1510:client id="{AFF6C5AD-7CFD-473E-BA68-9EF6B9DDE7AB}" v="208" dt="2021-09-20T09:17:44.946"/>
    <p1510:client id="{F3F37A6B-6640-A643-D512-528DA6993B3E}" v="11" dt="2021-09-20T10:22:41.721"/>
  </p1510:revLst>
</p1510:revInfo>
</file>

<file path=ppt/tableStyles.xml><?xml version="1.0" encoding="utf-8"?>
<a:tblStyleLst xmlns:a="http://schemas.openxmlformats.org/drawingml/2006/main" def="{5C22544A-7EE6-4342-B048-85BDC9FD1C3A}">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13307-BF7B-43D7-8583-8EEF98CC4852}" type="datetimeFigureOut">
              <a:rPr lang="de-DE" smtClean="0"/>
              <a:t>20.09.2021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9D616-EC7A-4EBB-9DF2-14EF12077EC8}" type="slidenum">
              <a:rPr lang="de-DE" smtClean="0"/>
              <a:t>‹Nr.›</a:t>
            </a:fld>
            <a:endParaRPr lang="de-DE"/>
          </a:p>
        </p:txBody>
      </p:sp>
    </p:spTree>
    <p:extLst>
      <p:ext uri="{BB962C8B-B14F-4D97-AF65-F5344CB8AC3E}">
        <p14:creationId xmlns:p14="http://schemas.microsoft.com/office/powerpoint/2010/main" val="131148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009D616-EC7A-4EBB-9DF2-14EF12077EC8}" type="slidenum">
              <a:rPr lang="de-DE" smtClean="0"/>
              <a:t>1</a:t>
            </a:fld>
            <a:endParaRPr lang="de-DE"/>
          </a:p>
        </p:txBody>
      </p:sp>
    </p:spTree>
    <p:extLst>
      <p:ext uri="{BB962C8B-B14F-4D97-AF65-F5344CB8AC3E}">
        <p14:creationId xmlns:p14="http://schemas.microsoft.com/office/powerpoint/2010/main" val="42456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R="0" lvl="0" algn="l" defTabSz="914400" rtl="0" eaLnBrk="1" fontAlgn="auto" latinLnBrk="0" hangingPunct="1">
              <a:lnSpc>
                <a:spcPct val="100000"/>
              </a:lnSpc>
              <a:spcBef>
                <a:spcPts val="0"/>
              </a:spcBef>
              <a:spcAft>
                <a:spcPts val="0"/>
              </a:spcAft>
              <a:buClrTx/>
              <a:buSzTx/>
              <a:tabLst/>
              <a:defRPr/>
            </a:pPr>
            <a:r>
              <a:rPr lang="de-DE">
                <a:cs typeface="Calibri"/>
              </a:rPr>
              <a:t>Jan</a:t>
            </a:r>
          </a:p>
          <a:p>
            <a:pPr>
              <a:buFont typeface="Calibri Light" panose="020F0302020204030204"/>
              <a:defRPr/>
            </a:pPr>
            <a:endParaRPr lang="de-DE">
              <a:cs typeface="Calibri"/>
            </a:endParaRPr>
          </a:p>
          <a:p>
            <a:pPr marL="171450" indent="-171450">
              <a:buFont typeface="Arial" panose="020F0302020204030204"/>
              <a:buChar char="•"/>
              <a:defRPr/>
            </a:pPr>
            <a:r>
              <a:rPr lang="de-DE">
                <a:cs typeface="Calibri"/>
              </a:rPr>
              <a:t>Kostengünstiger -&gt; das reine Kabel hat einen sehr geringen Material Wert und ist im Vergleich zu z.B. Kupfer günstiger</a:t>
            </a:r>
          </a:p>
          <a:p>
            <a:pPr marL="171450" indent="-171450">
              <a:buFont typeface="Arial" panose="020F0302020204030204"/>
              <a:buChar char="•"/>
              <a:defRPr/>
            </a:pPr>
            <a:r>
              <a:rPr lang="de-DE">
                <a:cs typeface="Calibri"/>
              </a:rPr>
              <a:t>Durch den Aufbau ist es dünner und Leichter als z.B. ein Kupferkaben</a:t>
            </a:r>
          </a:p>
          <a:p>
            <a:pPr marL="171450" indent="-171450">
              <a:buFont typeface="Arial" panose="020F0302020204030204"/>
              <a:buChar char="•"/>
              <a:defRPr/>
            </a:pPr>
            <a:r>
              <a:rPr lang="de-DE">
                <a:cs typeface="Calibri"/>
              </a:rPr>
              <a:t>Solange es nicht geklickt wird kann es mit beliebig vielen verdreht werden und steigert so seine Tragfähigkeit</a:t>
            </a:r>
          </a:p>
          <a:p>
            <a:pPr marL="171450" indent="-171450">
              <a:buFont typeface="Arial" panose="020F0302020204030204"/>
              <a:buChar char="•"/>
              <a:defRPr/>
            </a:pPr>
            <a:r>
              <a:rPr lang="de-DE">
                <a:cs typeface="Calibri"/>
              </a:rPr>
              <a:t>Das übertragungsmedium ist beim Glasfaserleiter sehr rein und hat somit einen geringen wiederstand was den Signalverlust stark reduziert. Da es sich bei den Signalen um Lichtwellen handelt entstehen keine ausgehenden Interferenzen die sich auf umgebende Leiter auswirken.</a:t>
            </a:r>
          </a:p>
          <a:p>
            <a:pPr marL="171450" indent="-171450">
              <a:buFont typeface="Arial" panose="020F0302020204030204"/>
              <a:buChar char="•"/>
              <a:defRPr/>
            </a:pPr>
            <a:r>
              <a:rPr lang="de-DE">
                <a:cs typeface="Calibri"/>
              </a:rPr>
              <a:t>Die Glasfaserleiter nutzen sich nicht ab, bei fachgerechter Nutzung altern die eigentlichen Glasfasern nicht nur ihre Ummantelung </a:t>
            </a:r>
          </a:p>
          <a:p>
            <a:pPr marL="171450" indent="-171450">
              <a:buFont typeface="Arial" panose="020F0302020204030204"/>
              <a:buChar char="•"/>
              <a:defRPr/>
            </a:pPr>
            <a:r>
              <a:rPr lang="de-DE">
                <a:cs typeface="Calibri"/>
              </a:rPr>
              <a:t>Glasfasern sind sehr leicht</a:t>
            </a:r>
          </a:p>
        </p:txBody>
      </p:sp>
      <p:sp>
        <p:nvSpPr>
          <p:cNvPr id="4" name="Foliennummernplatzhalter 3"/>
          <p:cNvSpPr>
            <a:spLocks noGrp="1"/>
          </p:cNvSpPr>
          <p:nvPr>
            <p:ph type="sldNum" sz="quarter" idx="5"/>
          </p:nvPr>
        </p:nvSpPr>
        <p:spPr/>
        <p:txBody>
          <a:bodyPr/>
          <a:lstStyle/>
          <a:p>
            <a:fld id="{5009D616-EC7A-4EBB-9DF2-14EF12077EC8}" type="slidenum">
              <a:rPr lang="de-DE" smtClean="0"/>
              <a:t>12</a:t>
            </a:fld>
            <a:endParaRPr lang="de-DE"/>
          </a:p>
        </p:txBody>
      </p:sp>
    </p:spTree>
    <p:extLst>
      <p:ext uri="{BB962C8B-B14F-4D97-AF65-F5344CB8AC3E}">
        <p14:creationId xmlns:p14="http://schemas.microsoft.com/office/powerpoint/2010/main" val="139737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Jan</a:t>
            </a:r>
            <a:endParaRPr lang="de-DE">
              <a:cs typeface="Calibri"/>
            </a:endParaRPr>
          </a:p>
          <a:p>
            <a:endParaRPr lang="en-US">
              <a:cs typeface="Calibri"/>
            </a:endParaRPr>
          </a:p>
          <a:p>
            <a:pPr marL="171450" indent="-171450">
              <a:buFont typeface="Arial"/>
              <a:buChar char="•"/>
            </a:pPr>
            <a:r>
              <a:rPr lang="en-US">
                <a:cs typeface="Calibri"/>
              </a:rPr>
              <a:t>Die einzige Kraftrichtung die Glasfasern nicht so viel ausmacht ist der Zug, bei allen anderen sind sie sehr empfindlich </a:t>
            </a:r>
          </a:p>
          <a:p>
            <a:pPr marL="171450" indent="-171450">
              <a:buFont typeface="Arial"/>
              <a:buChar char="•"/>
            </a:pPr>
            <a:r>
              <a:rPr lang="en-US">
                <a:cs typeface="Calibri"/>
              </a:rPr>
              <a:t>Es sind Lichtwellenleiter und können somit nur Lichtsignale weiterleiten</a:t>
            </a:r>
          </a:p>
          <a:p>
            <a:pPr marL="171450" indent="-171450">
              <a:buFont typeface="Arial"/>
              <a:buChar char="•"/>
            </a:pPr>
            <a:r>
              <a:rPr lang="en-US">
                <a:cs typeface="Calibri"/>
              </a:rPr>
              <a:t>Es ist sehr aufwändig ein Glasfaserkabel zu reparieren, es ist spezial Werkzeuge nötig</a:t>
            </a:r>
          </a:p>
          <a:p>
            <a:pPr marL="171450" indent="-171450">
              <a:buFont typeface="Arial"/>
              <a:buChar char="•"/>
            </a:pPr>
            <a:endParaRPr lang="en-US">
              <a:cs typeface="Calibri"/>
            </a:endParaRPr>
          </a:p>
          <a:p>
            <a:pPr marL="171450" indent="-171450">
              <a:buFont typeface="Arial"/>
              <a:buChar char="•"/>
            </a:pPr>
            <a:endParaRPr lang="en-US">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13</a:t>
            </a:fld>
            <a:endParaRPr lang="de-DE"/>
          </a:p>
        </p:txBody>
      </p:sp>
    </p:spTree>
    <p:extLst>
      <p:ext uri="{BB962C8B-B14F-4D97-AF65-F5344CB8AC3E}">
        <p14:creationId xmlns:p14="http://schemas.microsoft.com/office/powerpoint/2010/main" val="146942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Ron</a:t>
            </a:r>
          </a:p>
          <a:p>
            <a:r>
              <a:rPr lang="en-US">
                <a:cs typeface="Calibri"/>
              </a:rPr>
              <a:t>Dielektrische: </a:t>
            </a:r>
            <a:r>
              <a:rPr lang="en-US" err="1">
                <a:cs typeface="Calibri"/>
              </a:rPr>
              <a:t>Überträgt</a:t>
            </a:r>
            <a:r>
              <a:rPr lang="en-US">
                <a:cs typeface="Calibri"/>
              </a:rPr>
              <a:t> </a:t>
            </a:r>
            <a:r>
              <a:rPr lang="en-US" err="1">
                <a:cs typeface="Calibri"/>
              </a:rPr>
              <a:t>keine</a:t>
            </a:r>
            <a:r>
              <a:rPr lang="en-US">
                <a:cs typeface="Calibri"/>
              </a:rPr>
              <a:t> </a:t>
            </a:r>
            <a:r>
              <a:rPr lang="en-US" err="1">
                <a:cs typeface="Calibri"/>
              </a:rPr>
              <a:t>elektrischen</a:t>
            </a:r>
            <a:r>
              <a:rPr lang="en-US">
                <a:cs typeface="Calibri"/>
              </a:rPr>
              <a:t> </a:t>
            </a:r>
            <a:r>
              <a:rPr lang="en-US" err="1">
                <a:cs typeface="Calibri"/>
              </a:rPr>
              <a:t>signale</a:t>
            </a:r>
            <a:r>
              <a:rPr lang="en-US">
                <a:cs typeface="Calibri"/>
              </a:rPr>
              <a:t> und </a:t>
            </a:r>
            <a:r>
              <a:rPr lang="en-US" err="1">
                <a:cs typeface="Calibri"/>
              </a:rPr>
              <a:t>strom</a:t>
            </a:r>
          </a:p>
        </p:txBody>
      </p:sp>
      <p:sp>
        <p:nvSpPr>
          <p:cNvPr id="4" name="Foliennummernplatzhalter 3"/>
          <p:cNvSpPr>
            <a:spLocks noGrp="1"/>
          </p:cNvSpPr>
          <p:nvPr>
            <p:ph type="sldNum" sz="quarter" idx="5"/>
          </p:nvPr>
        </p:nvSpPr>
        <p:spPr/>
        <p:txBody>
          <a:bodyPr/>
          <a:lstStyle/>
          <a:p>
            <a:fld id="{5009D616-EC7A-4EBB-9DF2-14EF12077EC8}" type="slidenum">
              <a:rPr lang="de-DE" smtClean="0"/>
              <a:t>3</a:t>
            </a:fld>
            <a:endParaRPr lang="de-DE"/>
          </a:p>
        </p:txBody>
      </p:sp>
    </p:spTree>
    <p:extLst>
      <p:ext uri="{BB962C8B-B14F-4D97-AF65-F5344CB8AC3E}">
        <p14:creationId xmlns:p14="http://schemas.microsoft.com/office/powerpoint/2010/main" val="2912367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Ron</a:t>
            </a:r>
          </a:p>
          <a:p>
            <a:r>
              <a:rPr lang="de-DE"/>
              <a:t>Lichtwellenleiter (LWL) aus Kunststoff haben einen Durchmesser von etwa 0,1 mm. Sie sind äußerst flexibel aber auch empfindlich. Deshalb wird ein fachmännischer Umgang mit Lichtwellenleitern vorausgesetzt</a:t>
            </a:r>
          </a:p>
          <a:p>
            <a:r>
              <a:rPr lang="de-DE"/>
              <a:t>Der Faserkern (</a:t>
            </a:r>
            <a:r>
              <a:rPr lang="de-DE" err="1"/>
              <a:t>Kernglas</a:t>
            </a:r>
            <a:r>
              <a:rPr lang="de-DE"/>
              <a:t>) ist der zentrale Bereich eines Lichtwellenleiters, der zur Wellenführung des Lichts dient. Der Kern besteht aus einem Material mit einem höheren Brechungsindex als der darüberliegende Mantel. An den Wänden im Innern des Lichtwellenleiters findet eine Reflexion statt, so dass der Lichtstrahl nahezu verlustfrei um jede Ecke geleitet wird. Der Effekt der Reflektion zwischen </a:t>
            </a:r>
            <a:r>
              <a:rPr lang="de-DE" err="1"/>
              <a:t>Kernglas</a:t>
            </a:r>
            <a:r>
              <a:rPr lang="de-DE"/>
              <a:t> und Mantelglas wird Totalreflexion genannt.</a:t>
            </a:r>
            <a:br>
              <a:rPr lang="de-DE">
                <a:cs typeface="+mn-lt"/>
              </a:rPr>
            </a:br>
            <a:r>
              <a:rPr lang="de-DE"/>
              <a:t>Das Mantelglas ist das optisch transparente Material eines Lichtwellenleiters an dem die Reflexion stattfindet. Das Mantelglas oder auch </a:t>
            </a:r>
            <a:r>
              <a:rPr lang="de-DE" err="1"/>
              <a:t>Cladding</a:t>
            </a:r>
            <a:r>
              <a:rPr lang="de-DE"/>
              <a:t> genannt ist ein dielektrisches Material mit einem niedrigeren Brechungsindex als der Kern. Das dielektrische Material ist nichtmetallisch und nichtleitend. Es enthält also keine metallischen Anteile.</a:t>
            </a:r>
            <a:br>
              <a:rPr lang="de-DE">
                <a:cs typeface="+mn-lt"/>
              </a:rPr>
            </a:br>
            <a:r>
              <a:rPr lang="de-DE"/>
              <a:t>Das Coating ist die Kunststoffbeschichtung, die als mechanischer Schutz auf der Oberfläche des Mantelglases aufgebracht ist.</a:t>
            </a:r>
            <a:br>
              <a:rPr lang="de-DE">
                <a:cs typeface="+mn-lt"/>
              </a:rPr>
            </a:br>
            <a:r>
              <a:rPr lang="de-DE"/>
              <a:t>Buffering nennt man das Schutzmaterial, das auf dem Coating </a:t>
            </a:r>
            <a:r>
              <a:rPr lang="de-DE" err="1"/>
              <a:t>aufextrudiert</a:t>
            </a:r>
            <a:r>
              <a:rPr lang="de-DE"/>
              <a:t> ist. Es schützt das Kabel vor Umwelteinflüssen. Buffering gibt es auch als Röhrchen, dass die Faser vor Stress im Kabel isoliert, wenn das Kabel bewegt wird.</a:t>
            </a:r>
            <a:endParaRPr lang="de-DE">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4</a:t>
            </a:fld>
            <a:endParaRPr lang="de-DE"/>
          </a:p>
        </p:txBody>
      </p:sp>
    </p:spTree>
    <p:extLst>
      <p:ext uri="{BB962C8B-B14F-4D97-AF65-F5344CB8AC3E}">
        <p14:creationId xmlns:p14="http://schemas.microsoft.com/office/powerpoint/2010/main" val="165891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Konrad</a:t>
            </a:r>
          </a:p>
          <a:p>
            <a:r>
              <a:rPr lang="en-US" dirty="0">
                <a:cs typeface="Calibri"/>
              </a:rPr>
              <a:t>Es </a:t>
            </a:r>
            <a:r>
              <a:rPr lang="en-US" dirty="0" err="1">
                <a:cs typeface="Calibri"/>
              </a:rPr>
              <a:t>gibt</a:t>
            </a:r>
            <a:r>
              <a:rPr lang="en-US">
                <a:cs typeface="Calibri"/>
              </a:rPr>
              <a:t> 3 Arten von Kabel die bei Glasfaserleitungen verwendet werden</a:t>
            </a:r>
          </a:p>
          <a:p>
            <a:endParaRPr lang="en-US" dirty="0">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5</a:t>
            </a:fld>
            <a:endParaRPr lang="de-DE"/>
          </a:p>
        </p:txBody>
      </p:sp>
    </p:spTree>
    <p:extLst>
      <p:ext uri="{BB962C8B-B14F-4D97-AF65-F5344CB8AC3E}">
        <p14:creationId xmlns:p14="http://schemas.microsoft.com/office/powerpoint/2010/main" val="225089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cs typeface="Calibri"/>
              </a:rPr>
              <a:t>Konrad</a:t>
            </a:r>
            <a:endParaRPr lang="de-DE"/>
          </a:p>
          <a:p>
            <a:r>
              <a:rPr lang="de-DE" sz="1200" b="0" i="0" kern="1200">
                <a:solidFill>
                  <a:schemeClr val="tx1"/>
                </a:solidFill>
                <a:effectLst/>
                <a:latin typeface="+mn-lt"/>
                <a:ea typeface="+mn-ea"/>
                <a:cs typeface="+mn-cs"/>
              </a:rPr>
              <a:t>Multimodefasern mit Stufenprofil haben einen Gesamtdurchmesser von 200 bis 500 </a:t>
            </a:r>
            <a:r>
              <a:rPr lang="de-DE"/>
              <a:t>µm und Brandbreiten bei 1 km Distanz von 100 MHz</a:t>
            </a:r>
            <a:r>
              <a:rPr lang="de-DE" sz="1200" b="0" i="0" kern="1200">
                <a:solidFill>
                  <a:schemeClr val="tx1"/>
                </a:solidFill>
                <a:effectLst/>
                <a:latin typeface="+mn-lt"/>
                <a:ea typeface="+mn-ea"/>
                <a:cs typeface="+mn-cs"/>
              </a:rPr>
              <a:t>. </a:t>
            </a:r>
            <a:endParaRPr lang="de-DE"/>
          </a:p>
          <a:p>
            <a:r>
              <a:rPr lang="de-DE" sz="1200" b="0" i="0" kern="1200">
                <a:solidFill>
                  <a:schemeClr val="tx1"/>
                </a:solidFill>
                <a:effectLst/>
                <a:latin typeface="+mn-lt"/>
                <a:ea typeface="+mn-ea"/>
                <a:cs typeface="+mn-cs"/>
              </a:rPr>
              <a:t>Durch sie werden mehrere Lichtwellen gleichzeitig geschickt. An den Wänden der Faser wird das Signal hart reflektiert</a:t>
            </a:r>
            <a:r>
              <a:rPr lang="de-DE"/>
              <a:t> wodurch die  Signale unterschiedlich lang werden.</a:t>
            </a:r>
            <a:r>
              <a:rPr lang="de-DE" sz="1200" b="0" i="0" kern="1200">
                <a:solidFill>
                  <a:schemeClr val="tx1"/>
                </a:solidFill>
                <a:effectLst/>
                <a:latin typeface="+mn-lt"/>
                <a:ea typeface="+mn-ea"/>
                <a:cs typeface="+mn-cs"/>
              </a:rPr>
              <a:t> Das Ausgangssignal wird dadurch </a:t>
            </a:r>
            <a:r>
              <a:rPr lang="de-DE"/>
              <a:t>verzögert und Überschneidungen zwischen den Ausgangssignalen können entstehen wodurch die Signale nicht mehr eindeutig abgelesen werden können</a:t>
            </a:r>
            <a:r>
              <a:rPr lang="de-DE" sz="1200" b="0" i="0" kern="1200">
                <a:solidFill>
                  <a:schemeClr val="tx1"/>
                </a:solidFill>
                <a:effectLst/>
                <a:latin typeface="+mn-lt"/>
                <a:ea typeface="+mn-ea"/>
                <a:cs typeface="+mn-cs"/>
              </a:rPr>
              <a:t>.</a:t>
            </a:r>
            <a:r>
              <a:rPr lang="de-DE"/>
              <a:t> </a:t>
            </a:r>
            <a:endParaRPr lang="de-DE" sz="1200" b="0" i="0" kern="1200">
              <a:solidFill>
                <a:schemeClr val="tx1"/>
              </a:solidFill>
              <a:effectLst/>
              <a:latin typeface="+mn-lt"/>
              <a:cs typeface="Calibri"/>
            </a:endParaRPr>
          </a:p>
          <a:p>
            <a:r>
              <a:rPr lang="de-DE"/>
              <a:t>Dadurch </a:t>
            </a:r>
            <a:r>
              <a:rPr lang="de-DE" sz="1200" b="0" i="0" kern="1200">
                <a:solidFill>
                  <a:schemeClr val="tx1"/>
                </a:solidFill>
                <a:effectLst/>
                <a:latin typeface="+mn-lt"/>
                <a:ea typeface="+mn-ea"/>
                <a:cs typeface="+mn-cs"/>
              </a:rPr>
              <a:t>werden </a:t>
            </a:r>
            <a:r>
              <a:rPr lang="de-DE"/>
              <a:t>sie nur noch für kurze Strecken verwendet z</a:t>
            </a:r>
            <a:r>
              <a:rPr lang="de-DE" sz="1200" b="0" i="0" kern="1200">
                <a:solidFill>
                  <a:schemeClr val="tx1"/>
                </a:solidFill>
                <a:effectLst/>
                <a:latin typeface="+mn-lt"/>
                <a:ea typeface="+mn-ea"/>
                <a:cs typeface="+mn-cs"/>
              </a:rPr>
              <a:t>. B. als Verbindungskabel im Patchschrank</a:t>
            </a:r>
            <a:r>
              <a:rPr lang="de-DE"/>
              <a:t> </a:t>
            </a:r>
            <a:endParaRPr lang="de-DE">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6</a:t>
            </a:fld>
            <a:endParaRPr lang="de-DE"/>
          </a:p>
        </p:txBody>
      </p:sp>
    </p:spTree>
    <p:extLst>
      <p:ext uri="{BB962C8B-B14F-4D97-AF65-F5344CB8AC3E}">
        <p14:creationId xmlns:p14="http://schemas.microsoft.com/office/powerpoint/2010/main" val="3418528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Konrad</a:t>
            </a:r>
          </a:p>
          <a:p>
            <a:r>
              <a:rPr lang="de-DE" sz="1200" b="0" i="0" kern="1200" dirty="0">
                <a:solidFill>
                  <a:schemeClr val="tx1"/>
                </a:solidFill>
                <a:effectLst/>
                <a:latin typeface="+mn-lt"/>
                <a:ea typeface="+mn-ea"/>
                <a:cs typeface="+mn-cs"/>
              </a:rPr>
              <a:t>Multimodefasern mit Gradientenprofil haben einen Gesamtdurchmesser von 125 </a:t>
            </a:r>
            <a:r>
              <a:rPr lang="de-DE" dirty="0"/>
              <a:t>µm und eine Brandbreite bei 1 km  von 1 GHz</a:t>
            </a:r>
            <a:r>
              <a:rPr lang="de-DE" sz="1200" b="0" i="0" kern="1200" dirty="0">
                <a:solidFill>
                  <a:schemeClr val="tx1"/>
                </a:solidFill>
                <a:effectLst/>
                <a:latin typeface="+mn-lt"/>
                <a:ea typeface="+mn-ea"/>
                <a:cs typeface="+mn-cs"/>
              </a:rPr>
              <a:t>. </a:t>
            </a:r>
            <a:endParaRPr lang="de-DE" dirty="0"/>
          </a:p>
          <a:p>
            <a:r>
              <a:rPr lang="de-DE" sz="1200" b="0" i="0" kern="1200">
                <a:solidFill>
                  <a:schemeClr val="tx1"/>
                </a:solidFill>
                <a:effectLst/>
                <a:latin typeface="+mn-lt"/>
                <a:ea typeface="+mn-ea"/>
                <a:cs typeface="+mn-cs"/>
              </a:rPr>
              <a:t>Durch sie werden mehrere Lichtwellen gleichzeitig geschickt. An den Wänden der Faser wird das Signal weich reflektiert</a:t>
            </a:r>
            <a:r>
              <a:rPr lang="de-DE"/>
              <a:t> wodurch Verzögerungen des Signales reduziert werden</a:t>
            </a:r>
            <a:r>
              <a:rPr lang="de-DE" sz="1200" b="0" i="0" kern="1200">
                <a:solidFill>
                  <a:schemeClr val="tx1"/>
                </a:solidFill>
                <a:effectLst/>
                <a:latin typeface="+mn-lt"/>
                <a:ea typeface="+mn-ea"/>
                <a:cs typeface="+mn-cs"/>
              </a:rPr>
              <a:t>.</a:t>
            </a:r>
            <a:endParaRPr lang="de-DE"/>
          </a:p>
          <a:p>
            <a:r>
              <a:rPr lang="de-DE"/>
              <a:t> </a:t>
            </a:r>
            <a:r>
              <a:rPr lang="de-DE" sz="1200" b="0" i="0" kern="1200">
                <a:solidFill>
                  <a:schemeClr val="tx1"/>
                </a:solidFill>
                <a:effectLst/>
                <a:latin typeface="+mn-lt"/>
                <a:ea typeface="+mn-ea"/>
                <a:cs typeface="+mn-cs"/>
              </a:rPr>
              <a:t>Sie </a:t>
            </a:r>
            <a:r>
              <a:rPr lang="de-DE"/>
              <a:t>sind </a:t>
            </a:r>
            <a:r>
              <a:rPr lang="de-DE" sz="1200" b="0" i="0" kern="1200">
                <a:solidFill>
                  <a:schemeClr val="tx1"/>
                </a:solidFill>
                <a:effectLst/>
                <a:latin typeface="+mn-lt"/>
                <a:ea typeface="+mn-ea"/>
                <a:cs typeface="+mn-cs"/>
              </a:rPr>
              <a:t>für Verbindungen </a:t>
            </a:r>
            <a:r>
              <a:rPr lang="de-DE"/>
              <a:t>zwischen von</a:t>
            </a:r>
            <a:r>
              <a:rPr lang="de-DE" sz="1200" b="0" i="0" kern="1200">
                <a:solidFill>
                  <a:schemeClr val="tx1"/>
                </a:solidFill>
                <a:effectLst/>
                <a:latin typeface="+mn-lt"/>
                <a:ea typeface="+mn-ea"/>
                <a:cs typeface="+mn-cs"/>
              </a:rPr>
              <a:t> Gebäuden oder Etagen </a:t>
            </a:r>
            <a:r>
              <a:rPr lang="de-DE"/>
              <a:t>geeignet</a:t>
            </a:r>
            <a:r>
              <a:rPr lang="de-DE" sz="1200" b="0" i="0" kern="1200">
                <a:solidFill>
                  <a:schemeClr val="tx1"/>
                </a:solidFill>
                <a:effectLst/>
                <a:latin typeface="+mn-lt"/>
                <a:ea typeface="+mn-ea"/>
                <a:cs typeface="+mn-cs"/>
              </a:rPr>
              <a:t>.</a:t>
            </a:r>
            <a:endParaRPr lang="de-DE">
              <a:cs typeface="Calibri"/>
            </a:endParaRPr>
          </a:p>
          <a:p>
            <a:br>
              <a:rPr lang="de-DE" dirty="0">
                <a:cs typeface="+mn-lt"/>
              </a:rPr>
            </a:br>
            <a:endParaRPr lang="de-DE"/>
          </a:p>
        </p:txBody>
      </p:sp>
      <p:sp>
        <p:nvSpPr>
          <p:cNvPr id="4" name="Foliennummernplatzhalter 3"/>
          <p:cNvSpPr>
            <a:spLocks noGrp="1"/>
          </p:cNvSpPr>
          <p:nvPr>
            <p:ph type="sldNum" sz="quarter" idx="5"/>
          </p:nvPr>
        </p:nvSpPr>
        <p:spPr/>
        <p:txBody>
          <a:bodyPr/>
          <a:lstStyle/>
          <a:p>
            <a:fld id="{5009D616-EC7A-4EBB-9DF2-14EF12077EC8}" type="slidenum">
              <a:rPr lang="de-DE" smtClean="0"/>
              <a:t>7</a:t>
            </a:fld>
            <a:endParaRPr lang="de-DE"/>
          </a:p>
        </p:txBody>
      </p:sp>
    </p:spTree>
    <p:extLst>
      <p:ext uri="{BB962C8B-B14F-4D97-AF65-F5344CB8AC3E}">
        <p14:creationId xmlns:p14="http://schemas.microsoft.com/office/powerpoint/2010/main" val="3254419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57200">
              <a:defRPr/>
            </a:pPr>
            <a:r>
              <a:rPr lang="de-DE"/>
              <a:t>Konrad</a:t>
            </a:r>
          </a:p>
          <a:p>
            <a:pPr defTabSz="457200">
              <a:defRPr/>
            </a:pPr>
            <a:r>
              <a:rPr lang="de-DE" dirty="0"/>
              <a:t>Singlemodefasern oder Monomodefasern haben einen Gesamtdurchmesser von 125 µmund besitzen eine Bandbreite von 100 GHz. </a:t>
            </a:r>
          </a:p>
          <a:p>
            <a:pPr defTabSz="457200">
              <a:defRPr/>
            </a:pPr>
            <a:r>
              <a:rPr lang="de-DE"/>
              <a:t>Durch sie werden die Lichtwellen gerade hindurchgeleitet.</a:t>
            </a:r>
            <a:endParaRPr lang="de-DE" dirty="0"/>
          </a:p>
          <a:p>
            <a:pPr defTabSz="457200">
              <a:defRPr/>
            </a:pPr>
            <a:r>
              <a:rPr lang="de-DE"/>
              <a:t>Es gibt minimale Reflexionen wodurch aber keine nennenswerte Verzögerungen entstehen und eine Reichweite von 10km besitzen. Singlemode-Fasern sind für Stadt- und Zugangsnetze optimiert</a:t>
            </a:r>
          </a:p>
          <a:p>
            <a:pPr defTabSz="457200">
              <a:defRPr/>
            </a:pPr>
            <a:r>
              <a:rPr lang="de-DE"/>
              <a:t>Der Kerndurchmesser einer Singlemodefaser ist gegenüber der Wellenlänge des Lichts so klein, dass sich nur ein Modus (Moden) ausbreiten kann.</a:t>
            </a:r>
          </a:p>
          <a:p>
            <a:pPr defTabSz="457200">
              <a:defRPr/>
            </a:pPr>
            <a:r>
              <a:rPr lang="de-DE"/>
              <a:t>Singlemodefasern erfordern den Einsatz sehr teurer Laser, was zu hohen Kosten beim Equipment führt. </a:t>
            </a:r>
            <a:endParaRPr lang="de-DE">
              <a:cs typeface="Calibri"/>
            </a:endParaRPr>
          </a:p>
          <a:p>
            <a:pPr defTabSz="457200">
              <a:defRPr/>
            </a:pPr>
            <a:endParaRPr lang="de-DE" dirty="0"/>
          </a:p>
          <a:p>
            <a:pPr defTabSz="457200">
              <a:defRPr/>
            </a:pPr>
            <a:endParaRPr lang="de-DE" dirty="0">
              <a:cs typeface="Calibri"/>
            </a:endParaRPr>
          </a:p>
          <a:p>
            <a:pPr defTabSz="457200">
              <a:defRPr/>
            </a:pPr>
            <a:endParaRPr lang="de-DE">
              <a:cs typeface="Calibri" panose="020F0502020204030204"/>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8</a:t>
            </a:fld>
            <a:endParaRPr lang="de-DE"/>
          </a:p>
        </p:txBody>
      </p:sp>
    </p:spTree>
    <p:extLst>
      <p:ext uri="{BB962C8B-B14F-4D97-AF65-F5344CB8AC3E}">
        <p14:creationId xmlns:p14="http://schemas.microsoft.com/office/powerpoint/2010/main" val="209061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Johannes</a:t>
            </a:r>
          </a:p>
          <a:p>
            <a:r>
              <a:rPr lang="en-US"/>
              <a:t>SC-Stecker (subscriber connector) werden für aktuelle Neu-Installationen verwendet. Er bietet gegenüber dem LC-Stecker eine geringere Packungsdichte, zählt aber ebenfalls zu den sogenannten small-form-factor-Steckern (SFF-Stecker).</a:t>
            </a:r>
          </a:p>
          <a:p>
            <a:r>
              <a:rPr lang="en-US" b="1"/>
              <a:t>ST-Stecker</a:t>
            </a:r>
            <a:endParaRPr lang="en-US"/>
          </a:p>
          <a:p>
            <a:r>
              <a:rPr lang="en-US"/>
              <a:t>Der ST-Stecker (straight tip) stellt den gängigen Steckertyp bei älteren Installationen dar. Er wurde häufig in lokalen Netzen verwendet. Typisch für den ST-Stecker ist der Bajonettschluss, wodurch dieser auch als BFOC-Stecker (bayonet fiber optic connector) bekannt wurde.</a:t>
            </a:r>
          </a:p>
          <a:p>
            <a:r>
              <a:rPr lang="en-US" b="1"/>
              <a:t>LC-Stecker</a:t>
            </a:r>
            <a:endParaRPr lang="en-US"/>
          </a:p>
          <a:p>
            <a:r>
              <a:rPr lang="en-US"/>
              <a:t>Der LC-Stecker (local connector) gehört zu den gängigsten LWL Steckertypen. Auf Grund seiner geringen Bauform ermöglicht der LC-Stecker eine hohe Packungsdichte, wodurch er häufig für LWL-Switches eingesetzt wird.</a:t>
            </a:r>
          </a:p>
          <a:p>
            <a:endParaRPr lang="en-US">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9</a:t>
            </a:fld>
            <a:endParaRPr lang="de-DE"/>
          </a:p>
        </p:txBody>
      </p:sp>
    </p:spTree>
    <p:extLst>
      <p:ext uri="{BB962C8B-B14F-4D97-AF65-F5344CB8AC3E}">
        <p14:creationId xmlns:p14="http://schemas.microsoft.com/office/powerpoint/2010/main" val="412987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cs typeface="Calibri"/>
              </a:rPr>
              <a:t>Johannes</a:t>
            </a:r>
            <a:endParaRPr lang="de-DE" dirty="0">
              <a:cs typeface="Calibri"/>
            </a:endParaRPr>
          </a:p>
          <a:p>
            <a:endParaRPr lang="de-DE"/>
          </a:p>
          <a:p>
            <a:endParaRPr lang="de-DE">
              <a:cs typeface="Calibri"/>
            </a:endParaRPr>
          </a:p>
        </p:txBody>
      </p:sp>
      <p:sp>
        <p:nvSpPr>
          <p:cNvPr id="4" name="Foliennummernplatzhalter 3"/>
          <p:cNvSpPr>
            <a:spLocks noGrp="1"/>
          </p:cNvSpPr>
          <p:nvPr>
            <p:ph type="sldNum" sz="quarter" idx="5"/>
          </p:nvPr>
        </p:nvSpPr>
        <p:spPr/>
        <p:txBody>
          <a:bodyPr/>
          <a:lstStyle/>
          <a:p>
            <a:fld id="{5009D616-EC7A-4EBB-9DF2-14EF12077EC8}" type="slidenum">
              <a:rPr lang="de-DE" smtClean="0"/>
              <a:t>11</a:t>
            </a:fld>
            <a:endParaRPr lang="de-DE"/>
          </a:p>
        </p:txBody>
      </p:sp>
    </p:spTree>
    <p:extLst>
      <p:ext uri="{BB962C8B-B14F-4D97-AF65-F5344CB8AC3E}">
        <p14:creationId xmlns:p14="http://schemas.microsoft.com/office/powerpoint/2010/main" val="221530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8319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A26BB714-5542-4934-A761-F8630C1CEF23}" type="datetimeFigureOut">
              <a:rPr lang="de-DE" smtClean="0"/>
              <a:t>20.09.2021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33728909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72671692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704421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3298576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06472685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55063877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376511751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66752574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309726196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42031728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044910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A26BB714-5542-4934-A761-F8630C1CEF23}" type="datetimeFigureOut">
              <a:rPr lang="de-DE" smtClean="0"/>
              <a:t>20.09.2021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435836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A26BB714-5542-4934-A761-F8630C1CEF23}" type="datetimeFigureOut">
              <a:rPr lang="de-DE" smtClean="0"/>
              <a:t>20.09.2021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6807239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BB714-5542-4934-A761-F8630C1CEF23}" type="datetimeFigureOut">
              <a:rPr lang="de-DE" smtClean="0"/>
              <a:t>20.09.2021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286073767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32467302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80935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6BB714-5542-4934-A761-F8630C1CEF23}" type="datetimeFigureOut">
              <a:rPr lang="de-DE" smtClean="0"/>
              <a:t>20.09.2021</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BFE031-3E21-4706-AFF3-82F7B45D5180}" type="slidenum">
              <a:rPr lang="de-DE" smtClean="0"/>
              <a:t>‹Nr.›</a:t>
            </a:fld>
            <a:endParaRPr lang="de-DE"/>
          </a:p>
        </p:txBody>
      </p:sp>
    </p:spTree>
    <p:extLst>
      <p:ext uri="{BB962C8B-B14F-4D97-AF65-F5344CB8AC3E}">
        <p14:creationId xmlns:p14="http://schemas.microsoft.com/office/powerpoint/2010/main" val="844155442"/>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F25E5-7A3F-406E-821C-84E665121843}"/>
              </a:ext>
            </a:extLst>
          </p:cNvPr>
          <p:cNvSpPr>
            <a:spLocks noGrp="1"/>
          </p:cNvSpPr>
          <p:nvPr>
            <p:ph type="ctrTitle"/>
          </p:nvPr>
        </p:nvSpPr>
        <p:spPr>
          <a:xfrm>
            <a:off x="684212" y="685799"/>
            <a:ext cx="9678988" cy="3673474"/>
          </a:xfrm>
        </p:spPr>
        <p:txBody>
          <a:bodyPr>
            <a:normAutofit/>
          </a:bodyPr>
          <a:lstStyle/>
          <a:p>
            <a:r>
              <a:rPr lang="de-DE" sz="6000">
                <a:solidFill>
                  <a:schemeClr val="tx2"/>
                </a:solidFill>
              </a:rPr>
              <a:t>Glasfaser</a:t>
            </a:r>
          </a:p>
        </p:txBody>
      </p:sp>
      <p:sp>
        <p:nvSpPr>
          <p:cNvPr id="5" name="Untertitel 2">
            <a:extLst>
              <a:ext uri="{FF2B5EF4-FFF2-40B4-BE49-F238E27FC236}">
                <a16:creationId xmlns:a16="http://schemas.microsoft.com/office/drawing/2014/main" id="{2BD5E54F-88D2-48F7-9726-17830B8919DA}"/>
              </a:ext>
            </a:extLst>
          </p:cNvPr>
          <p:cNvSpPr txBox="1">
            <a:spLocks/>
          </p:cNvSpPr>
          <p:nvPr/>
        </p:nvSpPr>
        <p:spPr>
          <a:xfrm>
            <a:off x="836612" y="4800598"/>
            <a:ext cx="6994197" cy="49068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nSpc>
                <a:spcPct val="90000"/>
              </a:lnSpc>
            </a:pPr>
            <a:r>
              <a:rPr lang="de-DE" sz="1800">
                <a:solidFill>
                  <a:schemeClr val="tx1">
                    <a:alpha val="80000"/>
                  </a:schemeClr>
                </a:solidFill>
              </a:rPr>
              <a:t>Von: Johannes </a:t>
            </a:r>
            <a:r>
              <a:rPr lang="de-DE" sz="1800" err="1">
                <a:solidFill>
                  <a:schemeClr val="tx1">
                    <a:alpha val="80000"/>
                  </a:schemeClr>
                </a:solidFill>
              </a:rPr>
              <a:t>Rende</a:t>
            </a:r>
            <a:r>
              <a:rPr lang="de-DE" sz="1800">
                <a:solidFill>
                  <a:schemeClr val="tx1">
                    <a:alpha val="80000"/>
                  </a:schemeClr>
                </a:solidFill>
              </a:rPr>
              <a:t>, Jan Mix, Konrad Gries, Ron Schröter</a:t>
            </a:r>
          </a:p>
        </p:txBody>
      </p:sp>
      <p:sp>
        <p:nvSpPr>
          <p:cNvPr id="10" name="Foliennummernplatzhalter 9">
            <a:extLst>
              <a:ext uri="{FF2B5EF4-FFF2-40B4-BE49-F238E27FC236}">
                <a16:creationId xmlns:a16="http://schemas.microsoft.com/office/drawing/2014/main" id="{F4DC3BA9-7DB0-4F1F-9389-E79B230EE4B2}"/>
              </a:ext>
            </a:extLst>
          </p:cNvPr>
          <p:cNvSpPr>
            <a:spLocks noGrp="1"/>
          </p:cNvSpPr>
          <p:nvPr>
            <p:ph type="sldNum" sz="quarter" idx="12"/>
          </p:nvPr>
        </p:nvSpPr>
        <p:spPr/>
        <p:txBody>
          <a:bodyPr/>
          <a:lstStyle/>
          <a:p>
            <a:fld id="{8ABFE031-3E21-4706-AFF3-82F7B45D5180}" type="slidenum">
              <a:rPr lang="de-DE" smtClean="0"/>
              <a:t>1</a:t>
            </a:fld>
            <a:endParaRPr lang="de-DE"/>
          </a:p>
        </p:txBody>
      </p:sp>
    </p:spTree>
    <p:extLst>
      <p:ext uri="{BB962C8B-B14F-4D97-AF65-F5344CB8AC3E}">
        <p14:creationId xmlns:p14="http://schemas.microsoft.com/office/powerpoint/2010/main" val="16668179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8C5FF-1F69-4A7E-B5C9-F62126E72D5A}"/>
              </a:ext>
            </a:extLst>
          </p:cNvPr>
          <p:cNvSpPr>
            <a:spLocks noGrp="1"/>
          </p:cNvSpPr>
          <p:nvPr>
            <p:ph type="title"/>
          </p:nvPr>
        </p:nvSpPr>
        <p:spPr>
          <a:xfrm>
            <a:off x="640290" y="685800"/>
            <a:ext cx="4818656" cy="4603749"/>
          </a:xfrm>
        </p:spPr>
        <p:txBody>
          <a:bodyPr>
            <a:normAutofit/>
          </a:bodyPr>
          <a:lstStyle/>
          <a:p>
            <a:pPr algn="ctr"/>
            <a:r>
              <a:rPr lang="de-DE" dirty="0"/>
              <a:t>Anwendung</a:t>
            </a:r>
            <a:endParaRPr lang="de-DE"/>
          </a:p>
        </p:txBody>
      </p:sp>
      <p:sp>
        <p:nvSpPr>
          <p:cNvPr id="7" name="Inhaltsplatzhalter 2">
            <a:extLst>
              <a:ext uri="{FF2B5EF4-FFF2-40B4-BE49-F238E27FC236}">
                <a16:creationId xmlns:a16="http://schemas.microsoft.com/office/drawing/2014/main" id="{A6276CD1-D584-41CF-8444-14B82F7CC5D0}"/>
              </a:ext>
            </a:extLst>
          </p:cNvPr>
          <p:cNvSpPr>
            <a:spLocks noGrp="1"/>
          </p:cNvSpPr>
          <p:nvPr>
            <p:ph idx="1"/>
          </p:nvPr>
        </p:nvSpPr>
        <p:spPr>
          <a:xfrm>
            <a:off x="6094560" y="1121489"/>
            <a:ext cx="4878959" cy="4603750"/>
          </a:xfrm>
        </p:spPr>
        <p:txBody>
          <a:bodyPr>
            <a:normAutofit/>
          </a:bodyPr>
          <a:lstStyle/>
          <a:p>
            <a:r>
              <a:rPr lang="de-DE" sz="2400" dirty="0">
                <a:solidFill>
                  <a:schemeClr val="tx1"/>
                </a:solidFill>
              </a:rPr>
              <a:t>Seit den 80ern Einsatz zu Kontinental Verbindung, WAN (Wide Area Network)</a:t>
            </a:r>
          </a:p>
          <a:p>
            <a:r>
              <a:rPr lang="de-DE" sz="2400" dirty="0">
                <a:solidFill>
                  <a:schemeClr val="tx1"/>
                </a:solidFill>
              </a:rPr>
              <a:t>Firmeneigenen lokalen Netzen (LAN)</a:t>
            </a:r>
          </a:p>
          <a:p>
            <a:r>
              <a:rPr lang="de-DE" sz="2400" dirty="0">
                <a:solidFill>
                  <a:schemeClr val="tx1"/>
                </a:solidFill>
              </a:rPr>
              <a:t>Speichernetzwerk / Servernetzwerk (SAN)</a:t>
            </a:r>
          </a:p>
          <a:p>
            <a:r>
              <a:rPr lang="de-DE" sz="2400" err="1">
                <a:solidFill>
                  <a:schemeClr val="tx1"/>
                </a:solidFill>
              </a:rPr>
              <a:t>Fibre</a:t>
            </a:r>
            <a:r>
              <a:rPr lang="de-DE" sz="2400" dirty="0">
                <a:solidFill>
                  <a:schemeClr val="tx1"/>
                </a:solidFill>
              </a:rPr>
              <a:t> </a:t>
            </a:r>
            <a:r>
              <a:rPr lang="de-DE" sz="2400" err="1">
                <a:solidFill>
                  <a:schemeClr val="tx1"/>
                </a:solidFill>
              </a:rPr>
              <a:t>to</a:t>
            </a:r>
            <a:r>
              <a:rPr lang="de-DE" sz="2400" dirty="0">
                <a:solidFill>
                  <a:schemeClr val="tx1"/>
                </a:solidFill>
              </a:rPr>
              <a:t> </a:t>
            </a:r>
            <a:r>
              <a:rPr lang="de-DE" sz="2400" err="1">
                <a:solidFill>
                  <a:schemeClr val="tx1"/>
                </a:solidFill>
              </a:rPr>
              <a:t>the</a:t>
            </a:r>
            <a:r>
              <a:rPr lang="de-DE" sz="2400" dirty="0">
                <a:solidFill>
                  <a:schemeClr val="tx1"/>
                </a:solidFill>
              </a:rPr>
              <a:t> Basement (FTTB)</a:t>
            </a:r>
          </a:p>
          <a:p>
            <a:r>
              <a:rPr lang="de-DE" sz="2400" dirty="0">
                <a:solidFill>
                  <a:schemeClr val="tx1"/>
                </a:solidFill>
              </a:rPr>
              <a:t>Selten im Heimanwendung</a:t>
            </a:r>
          </a:p>
        </p:txBody>
      </p:sp>
      <p:sp>
        <p:nvSpPr>
          <p:cNvPr id="3" name="Foliennummernplatzhalter 2">
            <a:extLst>
              <a:ext uri="{FF2B5EF4-FFF2-40B4-BE49-F238E27FC236}">
                <a16:creationId xmlns:a16="http://schemas.microsoft.com/office/drawing/2014/main" id="{CC5DE385-2420-4197-88D2-FC8851F5870C}"/>
              </a:ext>
            </a:extLst>
          </p:cNvPr>
          <p:cNvSpPr>
            <a:spLocks noGrp="1"/>
          </p:cNvSpPr>
          <p:nvPr>
            <p:ph type="sldNum" sz="quarter" idx="12"/>
          </p:nvPr>
        </p:nvSpPr>
        <p:spPr/>
        <p:txBody>
          <a:bodyPr/>
          <a:lstStyle/>
          <a:p>
            <a:fld id="{8ABFE031-3E21-4706-AFF3-82F7B45D5180}" type="slidenum">
              <a:rPr lang="de-DE" smtClean="0"/>
              <a:t>10</a:t>
            </a:fld>
            <a:endParaRPr lang="de-DE"/>
          </a:p>
        </p:txBody>
      </p:sp>
    </p:spTree>
    <p:extLst>
      <p:ext uri="{BB962C8B-B14F-4D97-AF65-F5344CB8AC3E}">
        <p14:creationId xmlns:p14="http://schemas.microsoft.com/office/powerpoint/2010/main" val="249520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A2ABE-10B1-4A1D-9FA5-6EF6C5415B59}"/>
              </a:ext>
            </a:extLst>
          </p:cNvPr>
          <p:cNvSpPr>
            <a:spLocks noGrp="1"/>
          </p:cNvSpPr>
          <p:nvPr>
            <p:ph type="title"/>
          </p:nvPr>
        </p:nvSpPr>
        <p:spPr>
          <a:xfrm>
            <a:off x="684212" y="685799"/>
            <a:ext cx="3747111" cy="4892040"/>
          </a:xfrm>
        </p:spPr>
        <p:txBody>
          <a:bodyPr>
            <a:normAutofit/>
          </a:bodyPr>
          <a:lstStyle/>
          <a:p>
            <a:pPr algn="r"/>
            <a:r>
              <a:rPr lang="de-DE"/>
              <a:t>Vorteile</a:t>
            </a:r>
          </a:p>
        </p:txBody>
      </p:sp>
      <p:sp>
        <p:nvSpPr>
          <p:cNvPr id="3" name="Inhaltsplatzhalter 2">
            <a:extLst>
              <a:ext uri="{FF2B5EF4-FFF2-40B4-BE49-F238E27FC236}">
                <a16:creationId xmlns:a16="http://schemas.microsoft.com/office/drawing/2014/main" id="{E910AB0F-8A38-4538-B693-B736D5E006C3}"/>
              </a:ext>
            </a:extLst>
          </p:cNvPr>
          <p:cNvSpPr>
            <a:spLocks noGrp="1"/>
          </p:cNvSpPr>
          <p:nvPr>
            <p:ph idx="1"/>
          </p:nvPr>
        </p:nvSpPr>
        <p:spPr>
          <a:xfrm>
            <a:off x="6099871" y="685799"/>
            <a:ext cx="6288260" cy="4892040"/>
          </a:xfrm>
        </p:spPr>
        <p:txBody>
          <a:bodyPr>
            <a:normAutofit/>
          </a:bodyPr>
          <a:lstStyle/>
          <a:p>
            <a:pPr>
              <a:lnSpc>
                <a:spcPct val="90000"/>
              </a:lnSpc>
            </a:pPr>
            <a:r>
              <a:rPr lang="de-DE" sz="2400">
                <a:solidFill>
                  <a:schemeClr val="tx1"/>
                </a:solidFill>
                <a:latin typeface="Corbel"/>
              </a:rPr>
              <a:t>Kostengünstiger  </a:t>
            </a:r>
          </a:p>
          <a:p>
            <a:pPr>
              <a:lnSpc>
                <a:spcPct val="90000"/>
              </a:lnSpc>
              <a:buClr>
                <a:srgbClr val="FFFFFF"/>
              </a:buClr>
            </a:pPr>
            <a:r>
              <a:rPr lang="de-DE" sz="2400">
                <a:solidFill>
                  <a:schemeClr val="tx1"/>
                </a:solidFill>
                <a:latin typeface="Corbel"/>
              </a:rPr>
              <a:t>Dünner und leichter </a:t>
            </a:r>
          </a:p>
          <a:p>
            <a:pPr>
              <a:lnSpc>
                <a:spcPct val="90000"/>
              </a:lnSpc>
            </a:pPr>
            <a:r>
              <a:rPr lang="de-DE" sz="2400">
                <a:solidFill>
                  <a:schemeClr val="tx1"/>
                </a:solidFill>
                <a:latin typeface="Corbel"/>
              </a:rPr>
              <a:t>Höhere Tragfähigkeit </a:t>
            </a:r>
          </a:p>
          <a:p>
            <a:pPr>
              <a:lnSpc>
                <a:spcPct val="90000"/>
              </a:lnSpc>
              <a:buClr>
                <a:srgbClr val="FFFFFF"/>
              </a:buClr>
            </a:pPr>
            <a:r>
              <a:rPr lang="de-DE" sz="2400">
                <a:solidFill>
                  <a:schemeClr val="tx1"/>
                </a:solidFill>
                <a:latin typeface="Corbel"/>
              </a:rPr>
              <a:t>Geringerer Signalverlust und Interferenzen</a:t>
            </a:r>
            <a:endParaRPr lang="de-DE" sz="2400">
              <a:solidFill>
                <a:schemeClr val="tx1"/>
              </a:solidFill>
              <a:latin typeface="Corbel"/>
              <a:ea typeface="+mn-lt"/>
              <a:cs typeface="+mn-lt"/>
            </a:endParaRPr>
          </a:p>
          <a:p>
            <a:pPr>
              <a:lnSpc>
                <a:spcPct val="90000"/>
              </a:lnSpc>
              <a:buClr>
                <a:srgbClr val="FFFFFF"/>
              </a:buClr>
            </a:pPr>
            <a:r>
              <a:rPr lang="de-DE" sz="2400">
                <a:solidFill>
                  <a:schemeClr val="tx1"/>
                </a:solidFill>
                <a:latin typeface="Corbel"/>
              </a:rPr>
              <a:t>Lange Lebensspanne</a:t>
            </a:r>
          </a:p>
          <a:p>
            <a:pPr>
              <a:lnSpc>
                <a:spcPct val="90000"/>
              </a:lnSpc>
              <a:buClr>
                <a:srgbClr val="FFFFFF"/>
              </a:buClr>
            </a:pPr>
            <a:r>
              <a:rPr lang="de-DE" sz="2400">
                <a:solidFill>
                  <a:schemeClr val="tx1"/>
                </a:solidFill>
                <a:latin typeface="Corbel"/>
              </a:rPr>
              <a:t>Gewichtsersparnis</a:t>
            </a:r>
          </a:p>
        </p:txBody>
      </p:sp>
      <p:sp>
        <p:nvSpPr>
          <p:cNvPr id="4" name="Foliennummernplatzhalter 3">
            <a:extLst>
              <a:ext uri="{FF2B5EF4-FFF2-40B4-BE49-F238E27FC236}">
                <a16:creationId xmlns:a16="http://schemas.microsoft.com/office/drawing/2014/main" id="{039FC9F4-ABED-4A34-ADFC-0F3E809A8A7C}"/>
              </a:ext>
            </a:extLst>
          </p:cNvPr>
          <p:cNvSpPr>
            <a:spLocks noGrp="1"/>
          </p:cNvSpPr>
          <p:nvPr>
            <p:ph type="sldNum" sz="quarter" idx="12"/>
          </p:nvPr>
        </p:nvSpPr>
        <p:spPr/>
        <p:txBody>
          <a:bodyPr/>
          <a:lstStyle/>
          <a:p>
            <a:fld id="{8ABFE031-3E21-4706-AFF3-82F7B45D5180}" type="slidenum">
              <a:rPr lang="de-DE" smtClean="0"/>
              <a:t>11</a:t>
            </a:fld>
            <a:endParaRPr lang="de-DE"/>
          </a:p>
        </p:txBody>
      </p:sp>
    </p:spTree>
    <p:extLst>
      <p:ext uri="{BB962C8B-B14F-4D97-AF65-F5344CB8AC3E}">
        <p14:creationId xmlns:p14="http://schemas.microsoft.com/office/powerpoint/2010/main" val="182681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8EDAA-AE9D-4E38-8AA8-7B900BAE4033}"/>
              </a:ext>
            </a:extLst>
          </p:cNvPr>
          <p:cNvSpPr>
            <a:spLocks noGrp="1"/>
          </p:cNvSpPr>
          <p:nvPr>
            <p:ph type="title"/>
          </p:nvPr>
        </p:nvSpPr>
        <p:spPr>
          <a:xfrm>
            <a:off x="684212" y="685799"/>
            <a:ext cx="3747111" cy="4892040"/>
          </a:xfrm>
        </p:spPr>
        <p:txBody>
          <a:bodyPr>
            <a:normAutofit/>
          </a:bodyPr>
          <a:lstStyle/>
          <a:p>
            <a:pPr algn="r"/>
            <a:r>
              <a:rPr lang="de-DE"/>
              <a:t>Nachteile</a:t>
            </a:r>
          </a:p>
        </p:txBody>
      </p:sp>
      <p:sp>
        <p:nvSpPr>
          <p:cNvPr id="3" name="Inhaltsplatzhalter 2">
            <a:extLst>
              <a:ext uri="{FF2B5EF4-FFF2-40B4-BE49-F238E27FC236}">
                <a16:creationId xmlns:a16="http://schemas.microsoft.com/office/drawing/2014/main" id="{0738FE64-B47E-4B51-9A13-BD622D6727A8}"/>
              </a:ext>
            </a:extLst>
          </p:cNvPr>
          <p:cNvSpPr>
            <a:spLocks noGrp="1"/>
          </p:cNvSpPr>
          <p:nvPr>
            <p:ph idx="1"/>
          </p:nvPr>
        </p:nvSpPr>
        <p:spPr>
          <a:xfrm>
            <a:off x="6099871" y="731981"/>
            <a:ext cx="6288260" cy="4892040"/>
          </a:xfrm>
        </p:spPr>
        <p:txBody>
          <a:bodyPr>
            <a:normAutofit/>
          </a:bodyPr>
          <a:lstStyle/>
          <a:p>
            <a:r>
              <a:rPr lang="de-DE" sz="2400">
                <a:solidFill>
                  <a:schemeClr val="tx1"/>
                </a:solidFill>
              </a:rPr>
              <a:t>Glasfaserkabel sind sehr empfindlich und einfach zu beschädigen</a:t>
            </a:r>
          </a:p>
          <a:p>
            <a:r>
              <a:rPr lang="de-DE" sz="2400">
                <a:solidFill>
                  <a:schemeClr val="tx1"/>
                </a:solidFill>
              </a:rPr>
              <a:t>Können keinen Strom übertragen</a:t>
            </a:r>
          </a:p>
          <a:p>
            <a:r>
              <a:rPr lang="de-DE" sz="2400">
                <a:solidFill>
                  <a:schemeClr val="tx1"/>
                </a:solidFill>
              </a:rPr>
              <a:t>Nicht immer das schnellste Übertragungsmittel</a:t>
            </a:r>
          </a:p>
          <a:p>
            <a:r>
              <a:rPr lang="de-DE" sz="2400">
                <a:solidFill>
                  <a:schemeClr val="tx1"/>
                </a:solidFill>
              </a:rPr>
              <a:t>Verluste durch biegen des Kabels</a:t>
            </a:r>
          </a:p>
          <a:p>
            <a:r>
              <a:rPr lang="de-DE" sz="2400">
                <a:solidFill>
                  <a:schemeClr val="tx1"/>
                </a:solidFill>
              </a:rPr>
              <a:t>Schwer zu reparieren</a:t>
            </a:r>
          </a:p>
          <a:p>
            <a:endParaRPr lang="de-DE">
              <a:solidFill>
                <a:schemeClr val="tx1"/>
              </a:solidFill>
            </a:endParaRPr>
          </a:p>
        </p:txBody>
      </p:sp>
      <p:sp>
        <p:nvSpPr>
          <p:cNvPr id="4" name="Foliennummernplatzhalter 3">
            <a:extLst>
              <a:ext uri="{FF2B5EF4-FFF2-40B4-BE49-F238E27FC236}">
                <a16:creationId xmlns:a16="http://schemas.microsoft.com/office/drawing/2014/main" id="{E7178166-347C-423A-ACEF-46CADB384CD7}"/>
              </a:ext>
            </a:extLst>
          </p:cNvPr>
          <p:cNvSpPr>
            <a:spLocks noGrp="1"/>
          </p:cNvSpPr>
          <p:nvPr>
            <p:ph type="sldNum" sz="quarter" idx="12"/>
          </p:nvPr>
        </p:nvSpPr>
        <p:spPr/>
        <p:txBody>
          <a:bodyPr/>
          <a:lstStyle/>
          <a:p>
            <a:fld id="{8ABFE031-3E21-4706-AFF3-82F7B45D5180}" type="slidenum">
              <a:rPr lang="de-DE" smtClean="0"/>
              <a:t>12</a:t>
            </a:fld>
            <a:endParaRPr lang="de-DE"/>
          </a:p>
        </p:txBody>
      </p:sp>
    </p:spTree>
    <p:extLst>
      <p:ext uri="{BB962C8B-B14F-4D97-AF65-F5344CB8AC3E}">
        <p14:creationId xmlns:p14="http://schemas.microsoft.com/office/powerpoint/2010/main" val="424445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37B55-B924-4B50-8930-6E461057FE7A}"/>
              </a:ext>
            </a:extLst>
          </p:cNvPr>
          <p:cNvSpPr>
            <a:spLocks noGrp="1"/>
          </p:cNvSpPr>
          <p:nvPr>
            <p:ph type="title"/>
          </p:nvPr>
        </p:nvSpPr>
        <p:spPr>
          <a:xfrm>
            <a:off x="684212" y="296332"/>
            <a:ext cx="8534400" cy="1507067"/>
          </a:xfrm>
        </p:spPr>
        <p:txBody>
          <a:bodyPr/>
          <a:lstStyle/>
          <a:p>
            <a:r>
              <a:rPr lang="de-DE"/>
              <a:t>Inhaltsverzeichnis</a:t>
            </a:r>
          </a:p>
        </p:txBody>
      </p:sp>
      <p:sp>
        <p:nvSpPr>
          <p:cNvPr id="4" name="Foliennummernplatzhalter 3">
            <a:extLst>
              <a:ext uri="{FF2B5EF4-FFF2-40B4-BE49-F238E27FC236}">
                <a16:creationId xmlns:a16="http://schemas.microsoft.com/office/drawing/2014/main" id="{F99222EB-90B5-476B-A3B5-12DA3C140119}"/>
              </a:ext>
            </a:extLst>
          </p:cNvPr>
          <p:cNvSpPr>
            <a:spLocks noGrp="1"/>
          </p:cNvSpPr>
          <p:nvPr>
            <p:ph type="sldNum" sz="quarter" idx="12"/>
          </p:nvPr>
        </p:nvSpPr>
        <p:spPr/>
        <p:txBody>
          <a:bodyPr/>
          <a:lstStyle/>
          <a:p>
            <a:fld id="{8ABFE031-3E21-4706-AFF3-82F7B45D5180}" type="slidenum">
              <a:rPr lang="de-DE" smtClean="0"/>
              <a:t>2</a:t>
            </a:fld>
            <a:endParaRPr lang="de-DE"/>
          </a:p>
        </p:txBody>
      </p:sp>
      <p:sp>
        <p:nvSpPr>
          <p:cNvPr id="7" name="Inhaltsplatzhalter 6">
            <a:extLst>
              <a:ext uri="{FF2B5EF4-FFF2-40B4-BE49-F238E27FC236}">
                <a16:creationId xmlns:a16="http://schemas.microsoft.com/office/drawing/2014/main" id="{A0614C9D-D2EB-4590-A906-66682170A978}"/>
              </a:ext>
            </a:extLst>
          </p:cNvPr>
          <p:cNvSpPr>
            <a:spLocks noGrp="1"/>
          </p:cNvSpPr>
          <p:nvPr>
            <p:ph idx="1"/>
          </p:nvPr>
        </p:nvSpPr>
        <p:spPr>
          <a:xfrm>
            <a:off x="684212" y="1620982"/>
            <a:ext cx="8534400" cy="3834630"/>
          </a:xfrm>
        </p:spPr>
        <p:txBody>
          <a:bodyPr vert="horz" lIns="91440" tIns="45720" rIns="91440" bIns="45720" rtlCol="0" anchor="ctr">
            <a:noAutofit/>
          </a:bodyPr>
          <a:lstStyle/>
          <a:p>
            <a:pPr marL="457200" indent="-457200">
              <a:buFont typeface="Arial" panose="05040102010807070707" pitchFamily="18" charset="2"/>
              <a:buChar char="•"/>
            </a:pPr>
            <a:r>
              <a:rPr lang="de-DE" sz="2400">
                <a:solidFill>
                  <a:schemeClr val="tx1"/>
                </a:solidFill>
              </a:rPr>
              <a:t>Grunddaten</a:t>
            </a:r>
          </a:p>
          <a:p>
            <a:pPr marL="457200" indent="-457200">
              <a:buClr>
                <a:srgbClr val="FFFFFF"/>
              </a:buClr>
              <a:buFont typeface="Arial" panose="05040102010807070707" pitchFamily="18" charset="2"/>
              <a:buChar char="•"/>
            </a:pPr>
            <a:r>
              <a:rPr lang="de-DE" sz="2400">
                <a:solidFill>
                  <a:schemeClr val="tx1"/>
                </a:solidFill>
              </a:rPr>
              <a:t>Ausbau des Kabels</a:t>
            </a:r>
          </a:p>
          <a:p>
            <a:pPr marL="457200" indent="-457200">
              <a:buClr>
                <a:srgbClr val="FFFFFF"/>
              </a:buClr>
              <a:buFont typeface="Arial" panose="05040102010807070707" pitchFamily="18" charset="2"/>
              <a:buChar char="•"/>
            </a:pPr>
            <a:r>
              <a:rPr lang="de-DE" sz="2400">
                <a:solidFill>
                  <a:schemeClr val="tx1"/>
                </a:solidFill>
              </a:rPr>
              <a:t>Kabeltypen</a:t>
            </a:r>
          </a:p>
          <a:p>
            <a:pPr marL="457200" indent="-457200">
              <a:buClr>
                <a:srgbClr val="FFFFFF"/>
              </a:buClr>
              <a:buFont typeface="Arial" panose="05040102010807070707" pitchFamily="18" charset="2"/>
              <a:buChar char="•"/>
            </a:pPr>
            <a:r>
              <a:rPr lang="de-DE" sz="2400">
                <a:solidFill>
                  <a:schemeClr val="tx1"/>
                </a:solidFill>
              </a:rPr>
              <a:t>Verbindungsmöglichkeiten</a:t>
            </a:r>
          </a:p>
          <a:p>
            <a:pPr marL="457200" indent="-457200">
              <a:buClr>
                <a:srgbClr val="FFFFFF"/>
              </a:buClr>
              <a:buFont typeface="Arial" panose="05040102010807070707" pitchFamily="18" charset="2"/>
              <a:buChar char="•"/>
            </a:pPr>
            <a:r>
              <a:rPr lang="de-DE" sz="2400">
                <a:solidFill>
                  <a:schemeClr val="tx1"/>
                </a:solidFill>
              </a:rPr>
              <a:t>Verlegungsarten</a:t>
            </a:r>
          </a:p>
          <a:p>
            <a:pPr marL="457200" indent="-457200">
              <a:buClr>
                <a:srgbClr val="FFFFFF"/>
              </a:buClr>
              <a:buFont typeface="Arial" panose="05040102010807070707" pitchFamily="18" charset="2"/>
              <a:buChar char="•"/>
            </a:pPr>
            <a:r>
              <a:rPr lang="de-DE" sz="2400">
                <a:solidFill>
                  <a:schemeClr val="tx1"/>
                </a:solidFill>
              </a:rPr>
              <a:t>Anwendung</a:t>
            </a:r>
          </a:p>
          <a:p>
            <a:pPr marL="457200" indent="-457200">
              <a:buClr>
                <a:srgbClr val="FFFFFF"/>
              </a:buClr>
              <a:buFont typeface="Arial" panose="05040102010807070707" pitchFamily="18" charset="2"/>
              <a:buChar char="•"/>
            </a:pPr>
            <a:r>
              <a:rPr lang="de-DE" sz="2400">
                <a:solidFill>
                  <a:schemeClr val="tx1"/>
                </a:solidFill>
              </a:rPr>
              <a:t>Vorteile und Nachteile</a:t>
            </a:r>
          </a:p>
          <a:p>
            <a:pPr marL="457200" indent="-457200">
              <a:buClr>
                <a:srgbClr val="FFFFFF"/>
              </a:buClr>
              <a:buAutoNum type="arabicPeriod"/>
            </a:pPr>
            <a:endParaRPr lang="de-DE">
              <a:solidFill>
                <a:schemeClr val="tx1"/>
              </a:solidFill>
            </a:endParaRPr>
          </a:p>
        </p:txBody>
      </p:sp>
    </p:spTree>
    <p:extLst>
      <p:ext uri="{BB962C8B-B14F-4D97-AF65-F5344CB8AC3E}">
        <p14:creationId xmlns:p14="http://schemas.microsoft.com/office/powerpoint/2010/main" val="75649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807AFC7-451C-4741-BCE0-D50A4EE195E8}"/>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a:t>Grunddaten</a:t>
            </a:r>
          </a:p>
        </p:txBody>
      </p:sp>
      <p:sp>
        <p:nvSpPr>
          <p:cNvPr id="8" name="Textfeld 7">
            <a:extLst>
              <a:ext uri="{FF2B5EF4-FFF2-40B4-BE49-F238E27FC236}">
                <a16:creationId xmlns:a16="http://schemas.microsoft.com/office/drawing/2014/main" id="{FE94667C-BE46-4C8C-AF4A-2447722C733B}"/>
              </a:ext>
            </a:extLst>
          </p:cNvPr>
          <p:cNvSpPr txBox="1"/>
          <p:nvPr/>
        </p:nvSpPr>
        <p:spPr>
          <a:xfrm>
            <a:off x="684212" y="685800"/>
            <a:ext cx="7852422" cy="36152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spcBef>
                <a:spcPct val="20000"/>
              </a:spcBef>
              <a:spcAft>
                <a:spcPts val="600"/>
              </a:spcAft>
              <a:buClr>
                <a:schemeClr val="tx1"/>
              </a:buClr>
              <a:buSzPct val="80000"/>
              <a:buFont typeface="Arial"/>
              <a:buChar char="•"/>
            </a:pPr>
            <a:r>
              <a:rPr lang="en-US" sz="2400"/>
              <a:t>Lange </a:t>
            </a:r>
            <a:r>
              <a:rPr lang="en-US" sz="2400" err="1"/>
              <a:t>dünne</a:t>
            </a:r>
            <a:r>
              <a:rPr lang="en-US" sz="2400"/>
              <a:t> Faser </a:t>
            </a:r>
            <a:r>
              <a:rPr lang="en-US" sz="2400" err="1"/>
              <a:t>aus</a:t>
            </a:r>
            <a:r>
              <a:rPr lang="en-US" sz="2400"/>
              <a:t> Glas</a:t>
            </a:r>
          </a:p>
          <a:p>
            <a:pPr marL="285750" indent="-285750">
              <a:spcBef>
                <a:spcPct val="20000"/>
              </a:spcBef>
              <a:spcAft>
                <a:spcPts val="600"/>
              </a:spcAft>
              <a:buClr>
                <a:schemeClr val="tx1"/>
              </a:buClr>
              <a:buSzPct val="80000"/>
              <a:buFont typeface="Arial"/>
              <a:buChar char="•"/>
            </a:pPr>
            <a:r>
              <a:rPr lang="en-US" sz="2400" err="1"/>
              <a:t>Herstellung</a:t>
            </a:r>
            <a:r>
              <a:rPr lang="en-US" sz="2400"/>
              <a:t> </a:t>
            </a:r>
            <a:r>
              <a:rPr lang="en-US" sz="2400" err="1"/>
              <a:t>durch</a:t>
            </a:r>
            <a:r>
              <a:rPr lang="en-US" sz="2400"/>
              <a:t> </a:t>
            </a:r>
            <a:r>
              <a:rPr lang="en-US" sz="2400" err="1"/>
              <a:t>Glasschmelze</a:t>
            </a:r>
            <a:endParaRPr lang="en-US" sz="2400"/>
          </a:p>
          <a:p>
            <a:pPr marL="285750" indent="-285750">
              <a:spcBef>
                <a:spcPct val="20000"/>
              </a:spcBef>
              <a:spcAft>
                <a:spcPts val="600"/>
              </a:spcAft>
              <a:buClr>
                <a:schemeClr val="tx1"/>
              </a:buClr>
              <a:buSzPct val="80000"/>
              <a:buFont typeface="Arial"/>
              <a:buChar char="•"/>
            </a:pPr>
            <a:r>
              <a:rPr lang="en-US" sz="2400" err="1"/>
              <a:t>Dielektrischer</a:t>
            </a:r>
            <a:r>
              <a:rPr lang="en-US" sz="2400"/>
              <a:t> </a:t>
            </a:r>
            <a:r>
              <a:rPr lang="en-US" sz="2400" err="1"/>
              <a:t>Wellenleiter</a:t>
            </a:r>
            <a:endParaRPr lang="en-US" sz="2400"/>
          </a:p>
          <a:p>
            <a:pPr marL="285750" indent="-285750">
              <a:spcBef>
                <a:spcPct val="20000"/>
              </a:spcBef>
              <a:spcAft>
                <a:spcPts val="600"/>
              </a:spcAft>
              <a:buClr>
                <a:srgbClr val="FFFFFF"/>
              </a:buClr>
              <a:buSzPct val="80000"/>
              <a:buFont typeface="Arial"/>
              <a:buChar char="•"/>
            </a:pPr>
            <a:r>
              <a:rPr lang="en-US" sz="2400" err="1"/>
              <a:t>Kommunikationsnetze</a:t>
            </a:r>
            <a:r>
              <a:rPr lang="en-US" sz="2400"/>
              <a:t> </a:t>
            </a:r>
            <a:r>
              <a:rPr lang="en-US" sz="2400" err="1"/>
              <a:t>aus</a:t>
            </a:r>
            <a:r>
              <a:rPr lang="en-US" sz="2400"/>
              <a:t> Glasfaser </a:t>
            </a:r>
            <a:r>
              <a:rPr lang="en-US" sz="2400" err="1"/>
              <a:t>können</a:t>
            </a:r>
            <a:r>
              <a:rPr lang="en-US" sz="2400"/>
              <a:t> </a:t>
            </a:r>
            <a:r>
              <a:rPr lang="en-US" sz="2400" err="1"/>
              <a:t>mehrere</a:t>
            </a:r>
            <a:r>
              <a:rPr lang="en-US" sz="2400"/>
              <a:t> </a:t>
            </a:r>
            <a:r>
              <a:rPr lang="en-US" sz="2400" err="1"/>
              <a:t>TBit</a:t>
            </a:r>
            <a:r>
              <a:rPr lang="en-US" sz="2400"/>
              <a:t>/s </a:t>
            </a:r>
            <a:r>
              <a:rPr lang="en-US" sz="2400" err="1"/>
              <a:t>übertragen</a:t>
            </a:r>
            <a:endParaRPr lang="en-US" sz="2400"/>
          </a:p>
        </p:txBody>
      </p:sp>
      <p:sp>
        <p:nvSpPr>
          <p:cNvPr id="6" name="Foliennummernplatzhalter 5">
            <a:extLst>
              <a:ext uri="{FF2B5EF4-FFF2-40B4-BE49-F238E27FC236}">
                <a16:creationId xmlns:a16="http://schemas.microsoft.com/office/drawing/2014/main" id="{5DC58518-D393-4B15-AF9D-873A1DF8EA86}"/>
              </a:ext>
            </a:extLst>
          </p:cNvPr>
          <p:cNvSpPr>
            <a:spLocks noGrp="1"/>
          </p:cNvSpPr>
          <p:nvPr>
            <p:ph type="sldNum" sz="quarter" idx="12"/>
          </p:nvPr>
        </p:nvSpPr>
        <p:spPr>
          <a:xfrm>
            <a:off x="10363200" y="5578475"/>
            <a:ext cx="1142245" cy="669925"/>
          </a:xfrm>
        </p:spPr>
        <p:txBody>
          <a:bodyPr vert="horz" lIns="91440" tIns="45720" rIns="91440" bIns="45720" rtlCol="0" anchor="b">
            <a:normAutofit/>
          </a:bodyPr>
          <a:lstStyle/>
          <a:p>
            <a:pPr defTabSz="914400">
              <a:spcAft>
                <a:spcPts val="600"/>
              </a:spcAft>
            </a:pPr>
            <a:fld id="{8ABFE031-3E21-4706-AFF3-82F7B45D5180}" type="slidenum">
              <a:rPr lang="en-US" smtClean="0"/>
              <a:pPr defTabSz="914400">
                <a:spcAft>
                  <a:spcPts val="600"/>
                </a:spcAft>
              </a:pPr>
              <a:t>3</a:t>
            </a:fld>
            <a:endParaRPr lang="en-US"/>
          </a:p>
        </p:txBody>
      </p:sp>
      <p:grpSp>
        <p:nvGrpSpPr>
          <p:cNvPr id="19" name="Group 18">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20" name="Straight Connector 19">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107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4D0516-5125-4104-90BC-981F6D4093CC}"/>
              </a:ext>
            </a:extLst>
          </p:cNvPr>
          <p:cNvSpPr>
            <a:spLocks noGrp="1"/>
          </p:cNvSpPr>
          <p:nvPr>
            <p:ph type="title"/>
          </p:nvPr>
        </p:nvSpPr>
        <p:spPr>
          <a:xfrm>
            <a:off x="7532709" y="620722"/>
            <a:ext cx="4546995" cy="1069967"/>
          </a:xfrm>
        </p:spPr>
        <p:txBody>
          <a:bodyPr anchor="b">
            <a:noAutofit/>
          </a:bodyPr>
          <a:lstStyle/>
          <a:p>
            <a:r>
              <a:rPr lang="de-DE">
                <a:solidFill>
                  <a:srgbClr val="FFFFFF"/>
                </a:solidFill>
              </a:rPr>
              <a:t>Aufbau des Kabels</a:t>
            </a:r>
          </a:p>
        </p:txBody>
      </p:sp>
      <p:sp useBgFill="1">
        <p:nvSpPr>
          <p:cNvPr id="73"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chtwellenleiter">
            <a:extLst>
              <a:ext uri="{FF2B5EF4-FFF2-40B4-BE49-F238E27FC236}">
                <a16:creationId xmlns:a16="http://schemas.microsoft.com/office/drawing/2014/main" id="{1743103F-416C-4FBD-8C60-DC3EEEDA57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1217" y="2383685"/>
            <a:ext cx="5641063" cy="1760912"/>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76" name="Straight Connector 75">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9" name="Foliennummernplatzhalter 68">
            <a:extLst>
              <a:ext uri="{FF2B5EF4-FFF2-40B4-BE49-F238E27FC236}">
                <a16:creationId xmlns:a16="http://schemas.microsoft.com/office/drawing/2014/main" id="{FF722589-A0E0-44C6-9D44-1A72BAEC4D14}"/>
              </a:ext>
            </a:extLst>
          </p:cNvPr>
          <p:cNvSpPr>
            <a:spLocks noGrp="1"/>
          </p:cNvSpPr>
          <p:nvPr>
            <p:ph type="sldNum" sz="quarter" idx="12"/>
          </p:nvPr>
        </p:nvSpPr>
        <p:spPr/>
        <p:txBody>
          <a:bodyPr/>
          <a:lstStyle/>
          <a:p>
            <a:fld id="{8ABFE031-3E21-4706-AFF3-82F7B45D5180}" type="slidenum">
              <a:rPr lang="de-DE" dirty="0" smtClean="0">
                <a:solidFill>
                  <a:schemeClr val="bg1"/>
                </a:solidFill>
              </a:rPr>
              <a:t>4</a:t>
            </a:fld>
            <a:endParaRPr lang="de-DE">
              <a:solidFill>
                <a:schemeClr val="bg1"/>
              </a:solidFill>
            </a:endParaRPr>
          </a:p>
        </p:txBody>
      </p:sp>
      <p:sp>
        <p:nvSpPr>
          <p:cNvPr id="1070" name="Textfeld 1069">
            <a:extLst>
              <a:ext uri="{FF2B5EF4-FFF2-40B4-BE49-F238E27FC236}">
                <a16:creationId xmlns:a16="http://schemas.microsoft.com/office/drawing/2014/main" id="{1EB8D384-1011-4ECB-B956-72964B65D865}"/>
              </a:ext>
            </a:extLst>
          </p:cNvPr>
          <p:cNvSpPr txBox="1"/>
          <p:nvPr/>
        </p:nvSpPr>
        <p:spPr>
          <a:xfrm>
            <a:off x="7620000" y="2199861"/>
            <a:ext cx="4187686"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2700">
                <a:solidFill>
                  <a:schemeClr val="bg1"/>
                </a:solidFill>
              </a:rPr>
              <a:t>Multimodefaser mit Stufenindexprofil</a:t>
            </a:r>
            <a:endParaRPr lang="en-US" sz="2700">
              <a:solidFill>
                <a:schemeClr val="bg1"/>
              </a:solidFill>
            </a:endParaRPr>
          </a:p>
          <a:p>
            <a:pPr marL="285750" indent="-285750">
              <a:buFont typeface="Arial"/>
              <a:buChar char="•"/>
            </a:pPr>
            <a:r>
              <a:rPr lang="de-DE" sz="2700">
                <a:solidFill>
                  <a:schemeClr val="bg1"/>
                </a:solidFill>
              </a:rPr>
              <a:t>Multimodefaser mit </a:t>
            </a:r>
            <a:r>
              <a:rPr lang="de-DE" sz="2700" err="1">
                <a:solidFill>
                  <a:schemeClr val="bg1"/>
                </a:solidFill>
              </a:rPr>
              <a:t>Gradientenindexprofil</a:t>
            </a:r>
            <a:endParaRPr lang="en-US" sz="2700">
              <a:solidFill>
                <a:schemeClr val="bg1"/>
              </a:solidFill>
            </a:endParaRPr>
          </a:p>
          <a:p>
            <a:pPr marL="285750" indent="-285750">
              <a:buFont typeface="Arial"/>
              <a:buChar char="•"/>
            </a:pPr>
            <a:r>
              <a:rPr lang="de-DE" sz="2700">
                <a:solidFill>
                  <a:schemeClr val="bg1"/>
                </a:solidFill>
              </a:rPr>
              <a:t>Monomodefaser / Singlemodefaser</a:t>
            </a:r>
            <a:endParaRPr lang="en-US" sz="2700">
              <a:solidFill>
                <a:schemeClr val="bg1"/>
              </a:solidFill>
            </a:endParaRPr>
          </a:p>
          <a:p>
            <a:endParaRPr lang="de-DE" sz="2700">
              <a:solidFill>
                <a:schemeClr val="bg1"/>
              </a:solidFill>
            </a:endParaRPr>
          </a:p>
        </p:txBody>
      </p:sp>
    </p:spTree>
    <p:extLst>
      <p:ext uri="{BB962C8B-B14F-4D97-AF65-F5344CB8AC3E}">
        <p14:creationId xmlns:p14="http://schemas.microsoft.com/office/powerpoint/2010/main" val="104103049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C7D1C-8869-433E-9D60-6EE1DF14D0FB}"/>
              </a:ext>
            </a:extLst>
          </p:cNvPr>
          <p:cNvSpPr>
            <a:spLocks noGrp="1"/>
          </p:cNvSpPr>
          <p:nvPr>
            <p:ph type="title"/>
          </p:nvPr>
        </p:nvSpPr>
        <p:spPr>
          <a:xfrm>
            <a:off x="539833" y="336437"/>
            <a:ext cx="8534400" cy="1507067"/>
          </a:xfrm>
        </p:spPr>
        <p:txBody>
          <a:bodyPr/>
          <a:lstStyle/>
          <a:p>
            <a:r>
              <a:rPr lang="de-DE"/>
              <a:t>Kabeltypen</a:t>
            </a:r>
          </a:p>
        </p:txBody>
      </p:sp>
      <p:sp>
        <p:nvSpPr>
          <p:cNvPr id="4" name="Foliennummernplatzhalter 3">
            <a:extLst>
              <a:ext uri="{FF2B5EF4-FFF2-40B4-BE49-F238E27FC236}">
                <a16:creationId xmlns:a16="http://schemas.microsoft.com/office/drawing/2014/main" id="{27F5B8D6-0D40-44C1-8CA9-CB38BB2F462D}"/>
              </a:ext>
            </a:extLst>
          </p:cNvPr>
          <p:cNvSpPr>
            <a:spLocks noGrp="1"/>
          </p:cNvSpPr>
          <p:nvPr>
            <p:ph type="sldNum" sz="quarter" idx="12"/>
          </p:nvPr>
        </p:nvSpPr>
        <p:spPr/>
        <p:txBody>
          <a:bodyPr/>
          <a:lstStyle/>
          <a:p>
            <a:fld id="{8ABFE031-3E21-4706-AFF3-82F7B45D5180}" type="slidenum">
              <a:rPr lang="de-DE" smtClean="0"/>
              <a:t>5</a:t>
            </a:fld>
            <a:endParaRPr lang="de-DE"/>
          </a:p>
        </p:txBody>
      </p:sp>
      <p:sp>
        <p:nvSpPr>
          <p:cNvPr id="7" name="Inhaltsplatzhalter 6">
            <a:extLst>
              <a:ext uri="{FF2B5EF4-FFF2-40B4-BE49-F238E27FC236}">
                <a16:creationId xmlns:a16="http://schemas.microsoft.com/office/drawing/2014/main" id="{67E25325-C728-4CE6-A973-C81FC01CAB59}"/>
              </a:ext>
            </a:extLst>
          </p:cNvPr>
          <p:cNvSpPr>
            <a:spLocks noGrp="1"/>
          </p:cNvSpPr>
          <p:nvPr>
            <p:ph idx="1"/>
          </p:nvPr>
        </p:nvSpPr>
        <p:spPr>
          <a:xfrm>
            <a:off x="744370" y="1517984"/>
            <a:ext cx="8534400" cy="3615267"/>
          </a:xfrm>
        </p:spPr>
        <p:txBody>
          <a:bodyPr/>
          <a:lstStyle/>
          <a:p>
            <a:r>
              <a:rPr lang="en-US" sz="2400">
                <a:solidFill>
                  <a:schemeClr val="tx1">
                    <a:lumMod val="95000"/>
                  </a:schemeClr>
                </a:solidFill>
                <a:ea typeface="+mn-lt"/>
                <a:cs typeface="+mn-lt"/>
              </a:rPr>
              <a:t>MULTIMODEFASER MIT STUFENINDEXPROFIL</a:t>
            </a:r>
          </a:p>
          <a:p>
            <a:pPr>
              <a:buClr>
                <a:srgbClr val="FFFFFF"/>
              </a:buClr>
            </a:pPr>
            <a:r>
              <a:rPr lang="de-DE" sz="2400">
                <a:solidFill>
                  <a:schemeClr val="tx1">
                    <a:lumMod val="95000"/>
                  </a:schemeClr>
                </a:solidFill>
                <a:ea typeface="+mn-lt"/>
                <a:cs typeface="+mn-lt"/>
              </a:rPr>
              <a:t>MULTIMODEFASER MIT GRADIENTENINDEXPROFIL</a:t>
            </a:r>
            <a:endParaRPr lang="en-US" sz="2400">
              <a:solidFill>
                <a:schemeClr val="tx1">
                  <a:lumMod val="95000"/>
                </a:schemeClr>
              </a:solidFill>
              <a:ea typeface="+mn-lt"/>
              <a:cs typeface="+mn-lt"/>
            </a:endParaRPr>
          </a:p>
          <a:p>
            <a:pPr>
              <a:buClr>
                <a:srgbClr val="FFFFFF"/>
              </a:buClr>
            </a:pPr>
            <a:r>
              <a:rPr lang="de-DE" sz="2400">
                <a:solidFill>
                  <a:schemeClr val="tx1">
                    <a:lumMod val="95000"/>
                  </a:schemeClr>
                </a:solidFill>
                <a:ea typeface="+mn-lt"/>
                <a:cs typeface="+mn-lt"/>
              </a:rPr>
              <a:t>MONOMODEFASER / SINGLEMODEFASER</a:t>
            </a:r>
            <a:endParaRPr lang="en-US" sz="2400">
              <a:solidFill>
                <a:schemeClr val="tx1">
                  <a:lumMod val="95000"/>
                </a:schemeClr>
              </a:solidFill>
              <a:ea typeface="+mn-lt"/>
              <a:cs typeface="+mn-lt"/>
            </a:endParaRPr>
          </a:p>
          <a:p>
            <a:pPr>
              <a:buClr>
                <a:srgbClr val="FFFFFF"/>
              </a:buClr>
            </a:pPr>
            <a:endParaRPr lang="en-US">
              <a:solidFill>
                <a:schemeClr val="tx1">
                  <a:lumMod val="95000"/>
                </a:schemeClr>
              </a:solidFill>
            </a:endParaRPr>
          </a:p>
          <a:p>
            <a:pPr>
              <a:buClr>
                <a:srgbClr val="FFFFFF"/>
              </a:buClr>
            </a:pPr>
            <a:endParaRPr lang="de-DE"/>
          </a:p>
        </p:txBody>
      </p:sp>
    </p:spTree>
    <p:extLst>
      <p:ext uri="{BB962C8B-B14F-4D97-AF65-F5344CB8AC3E}">
        <p14:creationId xmlns:p14="http://schemas.microsoft.com/office/powerpoint/2010/main" val="76062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D00C-4C53-4EA5-8D39-5017073FEEFE}"/>
              </a:ext>
            </a:extLst>
          </p:cNvPr>
          <p:cNvSpPr>
            <a:spLocks noGrp="1"/>
          </p:cNvSpPr>
          <p:nvPr>
            <p:ph type="title"/>
          </p:nvPr>
        </p:nvSpPr>
        <p:spPr>
          <a:xfrm>
            <a:off x="1797133" y="267618"/>
            <a:ext cx="8604584" cy="1507067"/>
          </a:xfrm>
        </p:spPr>
        <p:txBody>
          <a:bodyPr vert="horz" lIns="91440" tIns="45720" rIns="91440" bIns="45720" rtlCol="0" anchor="ctr">
            <a:normAutofit/>
          </a:bodyPr>
          <a:lstStyle/>
          <a:p>
            <a:r>
              <a:rPr lang="en-US" cap="none" err="1">
                <a:ln w="0"/>
                <a:effectLst>
                  <a:outerShdw blurRad="38100" dist="25400" dir="5400000" algn="ctr" rotWithShape="0">
                    <a:srgbClr val="6E747A">
                      <a:alpha val="43000"/>
                    </a:srgbClr>
                  </a:outerShdw>
                </a:effectLst>
              </a:rPr>
              <a:t>Multimodefaser</a:t>
            </a:r>
            <a:r>
              <a:rPr lang="en-US" cap="none">
                <a:ln w="0"/>
                <a:effectLst>
                  <a:outerShdw blurRad="38100" dist="25400" dir="5400000" algn="ctr" rotWithShape="0">
                    <a:srgbClr val="6E747A">
                      <a:alpha val="43000"/>
                    </a:srgbClr>
                  </a:outerShdw>
                </a:effectLst>
              </a:rPr>
              <a:t> </a:t>
            </a:r>
            <a:r>
              <a:rPr lang="en-US" cap="none" err="1">
                <a:ln w="0"/>
                <a:effectLst>
                  <a:outerShdw blurRad="38100" dist="25400" dir="5400000" algn="ctr" rotWithShape="0">
                    <a:srgbClr val="6E747A">
                      <a:alpha val="43000"/>
                    </a:srgbClr>
                  </a:outerShdw>
                </a:effectLst>
              </a:rPr>
              <a:t>mit</a:t>
            </a:r>
            <a:r>
              <a:rPr lang="en-US" cap="none">
                <a:ln w="0"/>
                <a:effectLst>
                  <a:outerShdw blurRad="38100" dist="25400" dir="5400000" algn="ctr" rotWithShape="0">
                    <a:srgbClr val="6E747A">
                      <a:alpha val="43000"/>
                    </a:srgbClr>
                  </a:outerShdw>
                </a:effectLst>
              </a:rPr>
              <a:t> </a:t>
            </a:r>
            <a:r>
              <a:rPr lang="en-US" cap="none" err="1">
                <a:ln w="0"/>
                <a:effectLst>
                  <a:outerShdw blurRad="38100" dist="25400" dir="5400000" algn="ctr" rotWithShape="0">
                    <a:srgbClr val="6E747A">
                      <a:alpha val="43000"/>
                    </a:srgbClr>
                  </a:outerShdw>
                </a:effectLst>
              </a:rPr>
              <a:t>Stufenindexprofil</a:t>
            </a:r>
            <a:endParaRPr lang="en-US" cap="none">
              <a:ln w="0"/>
              <a:effectLst>
                <a:outerShdw blurRad="38100" dist="25400" dir="5400000" algn="ctr" rotWithShape="0">
                  <a:srgbClr val="6E747A">
                    <a:alpha val="43000"/>
                  </a:srgbClr>
                </a:outerShdw>
              </a:effectLst>
            </a:endParaRPr>
          </a:p>
        </p:txBody>
      </p:sp>
      <p:pic>
        <p:nvPicPr>
          <p:cNvPr id="2050" name="Picture 2" descr="Lichtverlauf durch eine Multimodefaser mit Stufenindexprofil">
            <a:extLst>
              <a:ext uri="{FF2B5EF4-FFF2-40B4-BE49-F238E27FC236}">
                <a16:creationId xmlns:a16="http://schemas.microsoft.com/office/drawing/2014/main" id="{44603A50-413D-467A-BAC8-210B07756A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7217" y="2904553"/>
            <a:ext cx="5641540" cy="1496468"/>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13FA2D4-66F8-43B6-8545-CBAC3A467886}"/>
              </a:ext>
            </a:extLst>
          </p:cNvPr>
          <p:cNvSpPr txBox="1"/>
          <p:nvPr/>
        </p:nvSpPr>
        <p:spPr>
          <a:xfrm>
            <a:off x="684212" y="1845871"/>
            <a:ext cx="9066153" cy="3615267"/>
          </a:xfrm>
          <a:prstGeom prst="rect">
            <a:avLst/>
          </a:prstGeom>
        </p:spPr>
        <p:txBody>
          <a:bodyPr vert="horz" lIns="91440" tIns="45720" rIns="91440" bIns="45720" rtlCol="0" anchor="ctr">
            <a:normAutofit/>
          </a:bodyPr>
          <a:lstStyle/>
          <a:p>
            <a:pPr marL="342900" indent="-342900">
              <a:spcBef>
                <a:spcPct val="20000"/>
              </a:spcBef>
              <a:spcAft>
                <a:spcPts val="600"/>
              </a:spcAft>
              <a:buClr>
                <a:schemeClr val="tx1"/>
              </a:buClr>
              <a:buSzPct val="80000"/>
              <a:buFont typeface="Arial" panose="05040102010807070707" pitchFamily="18" charset="2"/>
              <a:buChar char="•"/>
            </a:pPr>
            <a:r>
              <a:rPr lang="en-US" sz="2400" err="1"/>
              <a:t>Durchmesser</a:t>
            </a:r>
            <a:r>
              <a:rPr lang="en-US" sz="2400"/>
              <a:t> von Kabel: 200 - 500 µm</a:t>
            </a:r>
          </a:p>
          <a:p>
            <a:pPr marL="342900" indent="-342900">
              <a:spcBef>
                <a:spcPct val="20000"/>
              </a:spcBef>
              <a:spcAft>
                <a:spcPts val="600"/>
              </a:spcAft>
              <a:buClr>
                <a:schemeClr val="tx1"/>
              </a:buClr>
              <a:buSzPct val="80000"/>
              <a:buFont typeface="Arial" panose="05040102010807070707" pitchFamily="18" charset="2"/>
              <a:buChar char="•"/>
            </a:pPr>
            <a:r>
              <a:rPr lang="en-US" sz="2400" err="1"/>
              <a:t>Bandbreiten</a:t>
            </a:r>
            <a:r>
              <a:rPr lang="en-US" sz="2400"/>
              <a:t> (1km):  100 MHz</a:t>
            </a:r>
          </a:p>
          <a:p>
            <a:pPr marL="342900" indent="-342900">
              <a:spcBef>
                <a:spcPct val="20000"/>
              </a:spcBef>
              <a:spcAft>
                <a:spcPts val="600"/>
              </a:spcAft>
              <a:buClr>
                <a:schemeClr val="tx1"/>
              </a:buClr>
              <a:buSzPct val="80000"/>
              <a:buFont typeface="Arial" panose="05040102010807070707" pitchFamily="18" charset="2"/>
              <a:buChar char="•"/>
            </a:pPr>
            <a:r>
              <a:rPr lang="en-US" sz="2400" err="1"/>
              <a:t>Mehrere</a:t>
            </a:r>
            <a:r>
              <a:rPr lang="en-US" sz="2400"/>
              <a:t> </a:t>
            </a:r>
            <a:r>
              <a:rPr lang="en-US" sz="2400" err="1"/>
              <a:t>Lichtwellen</a:t>
            </a:r>
            <a:r>
              <a:rPr lang="en-US" sz="2400"/>
              <a:t> </a:t>
            </a:r>
            <a:r>
              <a:rPr lang="en-US" sz="2400" err="1"/>
              <a:t>gleichzeitig</a:t>
            </a:r>
            <a:r>
              <a:rPr lang="en-US" sz="2400"/>
              <a:t> </a:t>
            </a:r>
          </a:p>
          <a:p>
            <a:pPr marL="342900" indent="-342900">
              <a:spcBef>
                <a:spcPct val="20000"/>
              </a:spcBef>
              <a:spcAft>
                <a:spcPts val="600"/>
              </a:spcAft>
              <a:buClr>
                <a:srgbClr val="FFFFFF"/>
              </a:buClr>
              <a:buSzPct val="80000"/>
              <a:buFont typeface="Arial" panose="05040102010807070707" pitchFamily="18" charset="2"/>
              <a:buChar char="•"/>
            </a:pPr>
            <a:r>
              <a:rPr lang="en-US" sz="2400" err="1"/>
              <a:t>Signale</a:t>
            </a:r>
            <a:r>
              <a:rPr lang="en-US" sz="2400"/>
              <a:t> </a:t>
            </a:r>
            <a:r>
              <a:rPr lang="en-US" sz="2400" err="1"/>
              <a:t>reflektieren</a:t>
            </a:r>
            <a:r>
              <a:rPr lang="en-US" sz="2400"/>
              <a:t> hart </a:t>
            </a:r>
            <a:r>
              <a:rPr lang="en-US" sz="2400" err="1"/>
              <a:t>im</a:t>
            </a:r>
            <a:r>
              <a:rPr lang="en-US" sz="2400"/>
              <a:t> Kabel</a:t>
            </a:r>
          </a:p>
          <a:p>
            <a:pPr marL="342900" indent="-342900">
              <a:spcBef>
                <a:spcPct val="20000"/>
              </a:spcBef>
              <a:spcAft>
                <a:spcPts val="600"/>
              </a:spcAft>
              <a:buClr>
                <a:schemeClr val="tx1"/>
              </a:buClr>
              <a:buSzPct val="80000"/>
              <a:buFont typeface="Arial" panose="05040102010807070707" pitchFamily="18" charset="2"/>
              <a:buChar char="•"/>
            </a:pPr>
            <a:r>
              <a:rPr lang="en-US" sz="2400" err="1"/>
              <a:t>Verwendung</a:t>
            </a:r>
            <a:r>
              <a:rPr lang="en-US" sz="2400"/>
              <a:t> </a:t>
            </a:r>
            <a:r>
              <a:rPr lang="en-US" sz="2400" err="1"/>
              <a:t>meist</a:t>
            </a:r>
            <a:r>
              <a:rPr lang="en-US" sz="2400"/>
              <a:t> </a:t>
            </a:r>
            <a:r>
              <a:rPr lang="en-US" sz="2400" err="1"/>
              <a:t>als</a:t>
            </a:r>
            <a:r>
              <a:rPr lang="en-US" sz="2400"/>
              <a:t> </a:t>
            </a:r>
            <a:r>
              <a:rPr lang="en-US" sz="2400" err="1"/>
              <a:t>Patchkabel</a:t>
            </a:r>
            <a:endParaRPr lang="en-US" sz="2400"/>
          </a:p>
        </p:txBody>
      </p:sp>
      <p:sp>
        <p:nvSpPr>
          <p:cNvPr id="3" name="Foliennummernplatzhalter 2">
            <a:extLst>
              <a:ext uri="{FF2B5EF4-FFF2-40B4-BE49-F238E27FC236}">
                <a16:creationId xmlns:a16="http://schemas.microsoft.com/office/drawing/2014/main" id="{0B533056-9841-4DD7-A20F-B17E0FCC96E3}"/>
              </a:ext>
            </a:extLst>
          </p:cNvPr>
          <p:cNvSpPr>
            <a:spLocks noGrp="1"/>
          </p:cNvSpPr>
          <p:nvPr>
            <p:ph type="sldNum" sz="quarter" idx="12"/>
          </p:nvPr>
        </p:nvSpPr>
        <p:spPr/>
        <p:txBody>
          <a:bodyPr/>
          <a:lstStyle/>
          <a:p>
            <a:fld id="{8ABFE031-3E21-4706-AFF3-82F7B45D5180}" type="slidenum">
              <a:rPr lang="de-DE" smtClean="0"/>
              <a:t>6</a:t>
            </a:fld>
            <a:endParaRPr lang="de-DE"/>
          </a:p>
        </p:txBody>
      </p:sp>
    </p:spTree>
    <p:extLst>
      <p:ext uri="{BB962C8B-B14F-4D97-AF65-F5344CB8AC3E}">
        <p14:creationId xmlns:p14="http://schemas.microsoft.com/office/powerpoint/2010/main" val="49320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7C928-C259-4454-B8F1-1466AB8254D0}"/>
              </a:ext>
            </a:extLst>
          </p:cNvPr>
          <p:cNvSpPr>
            <a:spLocks noGrp="1"/>
          </p:cNvSpPr>
          <p:nvPr>
            <p:ph type="title"/>
          </p:nvPr>
        </p:nvSpPr>
        <p:spPr>
          <a:xfrm>
            <a:off x="1556503" y="286306"/>
            <a:ext cx="8534400" cy="1507067"/>
          </a:xfrm>
        </p:spPr>
        <p:txBody>
          <a:bodyPr/>
          <a:lstStyle/>
          <a:p>
            <a:pPr algn="ctr"/>
            <a:r>
              <a:rPr lang="de-DE"/>
              <a:t>Multimodefaser mit </a:t>
            </a:r>
            <a:r>
              <a:rPr lang="de-DE" err="1"/>
              <a:t>Gradientenindexprofil</a:t>
            </a:r>
            <a:endParaRPr lang="de-DE"/>
          </a:p>
        </p:txBody>
      </p:sp>
      <p:sp>
        <p:nvSpPr>
          <p:cNvPr id="6" name="Textfeld 5">
            <a:extLst>
              <a:ext uri="{FF2B5EF4-FFF2-40B4-BE49-F238E27FC236}">
                <a16:creationId xmlns:a16="http://schemas.microsoft.com/office/drawing/2014/main" id="{11CCAB3B-CFB6-4C02-B30F-D8833992C439}"/>
              </a:ext>
            </a:extLst>
          </p:cNvPr>
          <p:cNvSpPr txBox="1"/>
          <p:nvPr/>
        </p:nvSpPr>
        <p:spPr>
          <a:xfrm>
            <a:off x="625642" y="2029728"/>
            <a:ext cx="8760876"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de-DE" sz="2400"/>
              <a:t>Gesamtdurchmesser: 125 µm </a:t>
            </a:r>
          </a:p>
          <a:p>
            <a:pPr marL="285750" indent="-285750">
              <a:buFont typeface="Arial" panose="020B0604020202020204" pitchFamily="34" charset="0"/>
              <a:buChar char="•"/>
            </a:pPr>
            <a:r>
              <a:rPr lang="de-DE" sz="2400"/>
              <a:t>Bandbreiten (1km): 1 GHz</a:t>
            </a:r>
          </a:p>
          <a:p>
            <a:pPr marL="285750" indent="-285750">
              <a:buFont typeface="Arial" panose="020B0604020202020204" pitchFamily="34" charset="0"/>
              <a:buChar char="•"/>
            </a:pPr>
            <a:r>
              <a:rPr lang="de-DE" sz="2400"/>
              <a:t>Gleichmäßige Lichtstrahlen</a:t>
            </a:r>
          </a:p>
          <a:p>
            <a:pPr marL="285750" indent="-285750">
              <a:buFont typeface="Arial" panose="020B0604020202020204" pitchFamily="34" charset="0"/>
              <a:buChar char="•"/>
            </a:pPr>
            <a:r>
              <a:rPr lang="de-DE" sz="2400"/>
              <a:t>Signale reflektieren weich an den Wänden</a:t>
            </a:r>
          </a:p>
          <a:p>
            <a:pPr marL="285750" indent="-285750">
              <a:buFont typeface="Arial" panose="020B0604020202020204" pitchFamily="34" charset="0"/>
              <a:buChar char="•"/>
            </a:pPr>
            <a:r>
              <a:rPr lang="de-DE" sz="2400"/>
              <a:t>Werden meist beim verbinden von Gebäuden und Etagen verwendet</a:t>
            </a:r>
            <a:endParaRPr lang="de-DE"/>
          </a:p>
          <a:p>
            <a:pPr marL="285750" indent="-285750">
              <a:buFont typeface="Arial" panose="020B0604020202020204" pitchFamily="34" charset="0"/>
              <a:buChar char="•"/>
            </a:pPr>
            <a:endParaRPr lang="de-DE"/>
          </a:p>
          <a:p>
            <a:pPr marL="285750" indent="-285750">
              <a:buFont typeface="Arial" panose="020B0604020202020204" pitchFamily="34" charset="0"/>
              <a:buChar char="•"/>
            </a:pPr>
            <a:endParaRPr lang="de-DE"/>
          </a:p>
        </p:txBody>
      </p:sp>
      <p:pic>
        <p:nvPicPr>
          <p:cNvPr id="5" name="Grafik 6">
            <a:extLst>
              <a:ext uri="{FF2B5EF4-FFF2-40B4-BE49-F238E27FC236}">
                <a16:creationId xmlns:a16="http://schemas.microsoft.com/office/drawing/2014/main" id="{AEAC0E62-92BC-4B27-A087-2834A85EF32F}"/>
              </a:ext>
            </a:extLst>
          </p:cNvPr>
          <p:cNvPicPr>
            <a:picLocks noGrp="1" noChangeAspect="1"/>
          </p:cNvPicPr>
          <p:nvPr>
            <p:ph idx="1"/>
          </p:nvPr>
        </p:nvPicPr>
        <p:blipFill>
          <a:blip r:embed="rId3"/>
          <a:stretch>
            <a:fillRect/>
          </a:stretch>
        </p:blipFill>
        <p:spPr>
          <a:xfrm>
            <a:off x="686555" y="4728411"/>
            <a:ext cx="7113435" cy="1843283"/>
          </a:xfrm>
        </p:spPr>
      </p:pic>
      <p:sp>
        <p:nvSpPr>
          <p:cNvPr id="3" name="Foliennummernplatzhalter 2">
            <a:extLst>
              <a:ext uri="{FF2B5EF4-FFF2-40B4-BE49-F238E27FC236}">
                <a16:creationId xmlns:a16="http://schemas.microsoft.com/office/drawing/2014/main" id="{AC0BAD6B-1C14-42DF-AD66-33EC8AC42B5F}"/>
              </a:ext>
            </a:extLst>
          </p:cNvPr>
          <p:cNvSpPr>
            <a:spLocks noGrp="1"/>
          </p:cNvSpPr>
          <p:nvPr>
            <p:ph type="sldNum" sz="quarter" idx="12"/>
          </p:nvPr>
        </p:nvSpPr>
        <p:spPr/>
        <p:txBody>
          <a:bodyPr/>
          <a:lstStyle/>
          <a:p>
            <a:fld id="{8ABFE031-3E21-4706-AFF3-82F7B45D5180}" type="slidenum">
              <a:rPr lang="de-DE" smtClean="0"/>
              <a:t>7</a:t>
            </a:fld>
            <a:endParaRPr lang="de-DE"/>
          </a:p>
        </p:txBody>
      </p:sp>
    </p:spTree>
    <p:extLst>
      <p:ext uri="{BB962C8B-B14F-4D97-AF65-F5344CB8AC3E}">
        <p14:creationId xmlns:p14="http://schemas.microsoft.com/office/powerpoint/2010/main" val="382012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9AC06B-BCFA-41E5-A721-499C42CB9342}"/>
              </a:ext>
            </a:extLst>
          </p:cNvPr>
          <p:cNvSpPr>
            <a:spLocks noGrp="1"/>
          </p:cNvSpPr>
          <p:nvPr>
            <p:ph type="title"/>
          </p:nvPr>
        </p:nvSpPr>
        <p:spPr>
          <a:xfrm>
            <a:off x="1832432" y="245227"/>
            <a:ext cx="8534400" cy="1507067"/>
          </a:xfrm>
        </p:spPr>
        <p:txBody>
          <a:bodyPr/>
          <a:lstStyle/>
          <a:p>
            <a:pPr algn="ctr"/>
            <a:r>
              <a:rPr lang="de-DE"/>
              <a:t>Monomodefaser / Singlemodefaser</a:t>
            </a:r>
          </a:p>
        </p:txBody>
      </p:sp>
      <p:pic>
        <p:nvPicPr>
          <p:cNvPr id="4098" name="Picture 2" descr="Lichtverlauf durch eine Monomodefaser / Singlemodefaser">
            <a:extLst>
              <a:ext uri="{FF2B5EF4-FFF2-40B4-BE49-F238E27FC236}">
                <a16:creationId xmlns:a16="http://schemas.microsoft.com/office/drawing/2014/main" id="{F11BF83C-F098-4264-AF59-A2B44F2D94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4213" y="4601533"/>
            <a:ext cx="6887496" cy="1311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03D99EA5-0FBB-433A-80DF-9E8165D4D72C}"/>
              </a:ext>
            </a:extLst>
          </p:cNvPr>
          <p:cNvSpPr txBox="1"/>
          <p:nvPr/>
        </p:nvSpPr>
        <p:spPr>
          <a:xfrm>
            <a:off x="684213" y="2228671"/>
            <a:ext cx="10163175" cy="19389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de-DE" sz="2400"/>
              <a:t>Gesamtdurchmesser von 125 µm = 0,000125 m</a:t>
            </a:r>
          </a:p>
          <a:p>
            <a:pPr marL="285750" indent="-285750">
              <a:buFont typeface="Arial" panose="020B0604020202020204" pitchFamily="34" charset="0"/>
              <a:buChar char="•"/>
            </a:pPr>
            <a:r>
              <a:rPr lang="de-DE" sz="2400"/>
              <a:t>Bandbreiten (1km): 100 GHz</a:t>
            </a:r>
          </a:p>
          <a:p>
            <a:pPr marL="285750" indent="-285750">
              <a:buFont typeface="Arial" panose="020B0604020202020204" pitchFamily="34" charset="0"/>
              <a:buChar char="•"/>
            </a:pPr>
            <a:r>
              <a:rPr lang="de-DE" sz="2400"/>
              <a:t> Lichtwellen werden gerade hindurchgeleitet</a:t>
            </a:r>
          </a:p>
          <a:p>
            <a:pPr marL="285750" indent="-285750">
              <a:buFont typeface="Arial" panose="020B0604020202020204" pitchFamily="34" charset="0"/>
              <a:buChar char="•"/>
            </a:pPr>
            <a:r>
              <a:rPr lang="de-DE" sz="2400"/>
              <a:t>Werden für weite Strecken eingesetzt</a:t>
            </a:r>
          </a:p>
          <a:p>
            <a:pPr marL="285750" indent="-285750">
              <a:buFont typeface="Arial" panose="020B0604020202020204" pitchFamily="34" charset="0"/>
              <a:buChar char="•"/>
            </a:pPr>
            <a:r>
              <a:rPr lang="de-DE" sz="2400"/>
              <a:t>Erfordern den Einsatz sehr teurer Laser</a:t>
            </a:r>
          </a:p>
        </p:txBody>
      </p:sp>
      <p:sp>
        <p:nvSpPr>
          <p:cNvPr id="4" name="Foliennummernplatzhalter 3">
            <a:extLst>
              <a:ext uri="{FF2B5EF4-FFF2-40B4-BE49-F238E27FC236}">
                <a16:creationId xmlns:a16="http://schemas.microsoft.com/office/drawing/2014/main" id="{5C7E1407-7BEE-4AF2-AB87-6BDC78CD713D}"/>
              </a:ext>
            </a:extLst>
          </p:cNvPr>
          <p:cNvSpPr>
            <a:spLocks noGrp="1"/>
          </p:cNvSpPr>
          <p:nvPr>
            <p:ph type="sldNum" sz="quarter" idx="12"/>
          </p:nvPr>
        </p:nvSpPr>
        <p:spPr/>
        <p:txBody>
          <a:bodyPr/>
          <a:lstStyle/>
          <a:p>
            <a:fld id="{8ABFE031-3E21-4706-AFF3-82F7B45D5180}" type="slidenum">
              <a:rPr lang="de-DE" smtClean="0"/>
              <a:t>8</a:t>
            </a:fld>
            <a:endParaRPr lang="de-DE"/>
          </a:p>
        </p:txBody>
      </p:sp>
    </p:spTree>
    <p:extLst>
      <p:ext uri="{BB962C8B-B14F-4D97-AF65-F5344CB8AC3E}">
        <p14:creationId xmlns:p14="http://schemas.microsoft.com/office/powerpoint/2010/main" val="8769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6BF9C-63E2-4CEF-A9FF-765AFAEABBDF}"/>
              </a:ext>
            </a:extLst>
          </p:cNvPr>
          <p:cNvSpPr>
            <a:spLocks noGrp="1"/>
          </p:cNvSpPr>
          <p:nvPr>
            <p:ph type="title"/>
          </p:nvPr>
        </p:nvSpPr>
        <p:spPr>
          <a:xfrm>
            <a:off x="684212" y="619823"/>
            <a:ext cx="8534400" cy="1507067"/>
          </a:xfrm>
        </p:spPr>
        <p:txBody>
          <a:bodyPr/>
          <a:lstStyle/>
          <a:p>
            <a:r>
              <a:rPr lang="de-DE"/>
              <a:t>Verbindungsmöglichkeiten</a:t>
            </a:r>
          </a:p>
        </p:txBody>
      </p:sp>
      <p:pic>
        <p:nvPicPr>
          <p:cNvPr id="5" name="Grafik 5">
            <a:extLst>
              <a:ext uri="{FF2B5EF4-FFF2-40B4-BE49-F238E27FC236}">
                <a16:creationId xmlns:a16="http://schemas.microsoft.com/office/drawing/2014/main" id="{9F9AA698-D36F-40FB-A2A7-0B9DCDC7C484}"/>
              </a:ext>
            </a:extLst>
          </p:cNvPr>
          <p:cNvPicPr>
            <a:picLocks noGrp="1" noChangeAspect="1"/>
          </p:cNvPicPr>
          <p:nvPr>
            <p:ph idx="1"/>
          </p:nvPr>
        </p:nvPicPr>
        <p:blipFill>
          <a:blip r:embed="rId3"/>
          <a:stretch>
            <a:fillRect/>
          </a:stretch>
        </p:blipFill>
        <p:spPr>
          <a:xfrm>
            <a:off x="8383632" y="2380785"/>
            <a:ext cx="2091532" cy="2091533"/>
          </a:xfrm>
        </p:spPr>
      </p:pic>
      <p:sp>
        <p:nvSpPr>
          <p:cNvPr id="4" name="Foliennummernplatzhalter 3">
            <a:extLst>
              <a:ext uri="{FF2B5EF4-FFF2-40B4-BE49-F238E27FC236}">
                <a16:creationId xmlns:a16="http://schemas.microsoft.com/office/drawing/2014/main" id="{B956A49F-D4C2-4EB4-8E4B-BB56100CFF0C}"/>
              </a:ext>
            </a:extLst>
          </p:cNvPr>
          <p:cNvSpPr>
            <a:spLocks noGrp="1"/>
          </p:cNvSpPr>
          <p:nvPr>
            <p:ph type="sldNum" sz="quarter" idx="12"/>
          </p:nvPr>
        </p:nvSpPr>
        <p:spPr/>
        <p:txBody>
          <a:bodyPr/>
          <a:lstStyle/>
          <a:p>
            <a:fld id="{8ABFE031-3E21-4706-AFF3-82F7B45D5180}" type="slidenum">
              <a:rPr lang="de-DE" smtClean="0"/>
              <a:t>9</a:t>
            </a:fld>
            <a:endParaRPr lang="de-DE"/>
          </a:p>
        </p:txBody>
      </p:sp>
      <p:sp>
        <p:nvSpPr>
          <p:cNvPr id="6" name="Textfeld 5">
            <a:extLst>
              <a:ext uri="{FF2B5EF4-FFF2-40B4-BE49-F238E27FC236}">
                <a16:creationId xmlns:a16="http://schemas.microsoft.com/office/drawing/2014/main" id="{4B5F6C3E-9CD5-407E-A01D-2254FD4402E6}"/>
              </a:ext>
            </a:extLst>
          </p:cNvPr>
          <p:cNvSpPr txBox="1"/>
          <p:nvPr/>
        </p:nvSpPr>
        <p:spPr>
          <a:xfrm>
            <a:off x="2510287" y="256779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arial"/>
              <a:cs typeface="arial"/>
            </a:endParaRPr>
          </a:p>
          <a:p>
            <a:endParaRPr lang="en-US"/>
          </a:p>
        </p:txBody>
      </p:sp>
      <p:pic>
        <p:nvPicPr>
          <p:cNvPr id="7" name="Grafik 7">
            <a:extLst>
              <a:ext uri="{FF2B5EF4-FFF2-40B4-BE49-F238E27FC236}">
                <a16:creationId xmlns:a16="http://schemas.microsoft.com/office/drawing/2014/main" id="{2C737C28-D30E-4BFA-9071-2544A6C1C2B0}"/>
              </a:ext>
            </a:extLst>
          </p:cNvPr>
          <p:cNvPicPr>
            <a:picLocks noChangeAspect="1"/>
          </p:cNvPicPr>
          <p:nvPr/>
        </p:nvPicPr>
        <p:blipFill>
          <a:blip r:embed="rId4"/>
          <a:stretch>
            <a:fillRect/>
          </a:stretch>
        </p:blipFill>
        <p:spPr>
          <a:xfrm>
            <a:off x="5048250" y="2381250"/>
            <a:ext cx="2095500" cy="2095500"/>
          </a:xfrm>
          <a:prstGeom prst="rect">
            <a:avLst/>
          </a:prstGeom>
        </p:spPr>
      </p:pic>
      <p:sp>
        <p:nvSpPr>
          <p:cNvPr id="8" name="Textfeld 7">
            <a:extLst>
              <a:ext uri="{FF2B5EF4-FFF2-40B4-BE49-F238E27FC236}">
                <a16:creationId xmlns:a16="http://schemas.microsoft.com/office/drawing/2014/main" id="{1942294E-8110-4A01-8200-7005216D5416}"/>
              </a:ext>
            </a:extLst>
          </p:cNvPr>
          <p:cNvSpPr txBox="1"/>
          <p:nvPr/>
        </p:nvSpPr>
        <p:spPr>
          <a:xfrm>
            <a:off x="4724400" y="478393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Corbel"/>
                <a:cs typeface="arial"/>
              </a:rPr>
              <a:t>ST-Stecker</a:t>
            </a:r>
            <a:endParaRPr lang="de-DE"/>
          </a:p>
        </p:txBody>
      </p:sp>
      <p:pic>
        <p:nvPicPr>
          <p:cNvPr id="9" name="Grafik 9" descr="Ein Bild, das Verbinder enthält.&#10;&#10;Beschreibung automatisch generiert.">
            <a:extLst>
              <a:ext uri="{FF2B5EF4-FFF2-40B4-BE49-F238E27FC236}">
                <a16:creationId xmlns:a16="http://schemas.microsoft.com/office/drawing/2014/main" id="{51FCA07E-52C4-454F-8B52-B3BC84729D94}"/>
              </a:ext>
            </a:extLst>
          </p:cNvPr>
          <p:cNvPicPr>
            <a:picLocks noChangeAspect="1"/>
          </p:cNvPicPr>
          <p:nvPr/>
        </p:nvPicPr>
        <p:blipFill>
          <a:blip r:embed="rId5"/>
          <a:stretch>
            <a:fillRect/>
          </a:stretch>
        </p:blipFill>
        <p:spPr>
          <a:xfrm>
            <a:off x="1345406" y="2381250"/>
            <a:ext cx="2095500" cy="2095500"/>
          </a:xfrm>
          <a:prstGeom prst="rect">
            <a:avLst/>
          </a:prstGeom>
        </p:spPr>
      </p:pic>
      <p:sp>
        <p:nvSpPr>
          <p:cNvPr id="10" name="Textfeld 9">
            <a:extLst>
              <a:ext uri="{FF2B5EF4-FFF2-40B4-BE49-F238E27FC236}">
                <a16:creationId xmlns:a16="http://schemas.microsoft.com/office/drawing/2014/main" id="{BA088222-876C-43FA-87BA-1664D4B7A5D2}"/>
              </a:ext>
            </a:extLst>
          </p:cNvPr>
          <p:cNvSpPr txBox="1"/>
          <p:nvPr/>
        </p:nvSpPr>
        <p:spPr>
          <a:xfrm>
            <a:off x="1021556" y="478393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Corbel"/>
                <a:cs typeface="arial"/>
              </a:rPr>
              <a:t>SC-Stecker</a:t>
            </a:r>
            <a:endParaRPr lang="de-DE"/>
          </a:p>
        </p:txBody>
      </p:sp>
      <p:sp>
        <p:nvSpPr>
          <p:cNvPr id="11" name="Textfeld 10">
            <a:extLst>
              <a:ext uri="{FF2B5EF4-FFF2-40B4-BE49-F238E27FC236}">
                <a16:creationId xmlns:a16="http://schemas.microsoft.com/office/drawing/2014/main" id="{480B8CAD-BFEB-42A2-96E7-31BC71E8E0A3}"/>
              </a:ext>
            </a:extLst>
          </p:cNvPr>
          <p:cNvSpPr txBox="1"/>
          <p:nvPr/>
        </p:nvSpPr>
        <p:spPr>
          <a:xfrm>
            <a:off x="8058150" y="478393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400"/>
              <a:t>LC-Stecker</a:t>
            </a:r>
            <a:endParaRPr lang="de-DE" sz="2400" dirty="0"/>
          </a:p>
        </p:txBody>
      </p:sp>
    </p:spTree>
    <p:extLst>
      <p:ext uri="{BB962C8B-B14F-4D97-AF65-F5344CB8AC3E}">
        <p14:creationId xmlns:p14="http://schemas.microsoft.com/office/powerpoint/2010/main" val="3399652964"/>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2C7B7111742D940904A5E12C24B5C4F" ma:contentTypeVersion="10" ma:contentTypeDescription="Ein neues Dokument erstellen." ma:contentTypeScope="" ma:versionID="b6fb3bb21e930819f7cef9c5a51c4ce3">
  <xsd:schema xmlns:xsd="http://www.w3.org/2001/XMLSchema" xmlns:xs="http://www.w3.org/2001/XMLSchema" xmlns:p="http://schemas.microsoft.com/office/2006/metadata/properties" xmlns:ns3="07538ac7-0860-4647-849d-81d8f117d964" xmlns:ns4="f81cfc13-912a-465a-a90e-f5f258b0cce3" targetNamespace="http://schemas.microsoft.com/office/2006/metadata/properties" ma:root="true" ma:fieldsID="fa6458c4fdae2bdf49b6750e0cc21793" ns3:_="" ns4:_="">
    <xsd:import namespace="07538ac7-0860-4647-849d-81d8f117d964"/>
    <xsd:import namespace="f81cfc13-912a-465a-a90e-f5f258b0cc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38ac7-0860-4647-849d-81d8f117d9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1cfc13-912a-465a-a90e-f5f258b0cce3"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2BF422-EAD3-4669-9F87-8D1C037E0E3D}">
  <ds:schemaRefs>
    <ds:schemaRef ds:uri="http://schemas.microsoft.com/sharepoint/v3/contenttype/forms"/>
  </ds:schemaRefs>
</ds:datastoreItem>
</file>

<file path=customXml/itemProps2.xml><?xml version="1.0" encoding="utf-8"?>
<ds:datastoreItem xmlns:ds="http://schemas.openxmlformats.org/officeDocument/2006/customXml" ds:itemID="{74763191-7B5A-41CC-9D93-CD87620354B7}">
  <ds:schemaRefs>
    <ds:schemaRef ds:uri="07538ac7-0860-4647-849d-81d8f117d964"/>
    <ds:schemaRef ds:uri="f81cfc13-912a-465a-a90e-f5f258b0cc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1C9A9C-789F-41CD-A830-6FBCDEC72DEF}">
  <ds:schemaRefs>
    <ds:schemaRef ds:uri="07538ac7-0860-4647-849d-81d8f117d964"/>
    <ds:schemaRef ds:uri="f81cfc13-912a-465a-a90e-f5f258b0cc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Breitbild</PresentationFormat>
  <Slides>12</Slides>
  <Notes>11</Notes>
  <HiddenSlides>0</HiddenSlide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Segment</vt:lpstr>
      <vt:lpstr>Glasfaser</vt:lpstr>
      <vt:lpstr>Inhaltsverzeichnis</vt:lpstr>
      <vt:lpstr>Grunddaten</vt:lpstr>
      <vt:lpstr>Aufbau des Kabels</vt:lpstr>
      <vt:lpstr>Kabeltypen</vt:lpstr>
      <vt:lpstr>Multimodefaser mit Stufenindexprofil</vt:lpstr>
      <vt:lpstr>Multimodefaser mit Gradientenindexprofil</vt:lpstr>
      <vt:lpstr>Monomodefaser / Singlemodefaser</vt:lpstr>
      <vt:lpstr>Verbindungsmöglichkeiten</vt:lpstr>
      <vt:lpstr>Anwendung</vt:lpstr>
      <vt:lpstr>Vorteile</vt:lpstr>
      <vt:lpstr>Nachteile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Glasfaser</dc:title>
  <dc:creator>Rende, Johannes</dc:creator>
  <cp:revision>507</cp:revision>
  <dcterms:created xsi:type="dcterms:W3CDTF">2021-09-20T08:27:30Z</dcterms:created>
  <dcterms:modified xsi:type="dcterms:W3CDTF">2021-09-20T11:07:26Z</dcterms:modified>
</cp:coreProperties>
</file>