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4"/>
  </p:sldMasterIdLst>
  <p:notesMasterIdLst>
    <p:notesMasterId r:id="rId15"/>
  </p:notesMasterIdLst>
  <p:sldIdLst>
    <p:sldId id="256" r:id="rId5"/>
    <p:sldId id="257" r:id="rId6"/>
    <p:sldId id="260" r:id="rId7"/>
    <p:sldId id="265" r:id="rId8"/>
    <p:sldId id="266" r:id="rId9"/>
    <p:sldId id="261" r:id="rId10"/>
    <p:sldId id="262" r:id="rId11"/>
    <p:sldId id="263" r:id="rId12"/>
    <p:sldId id="259"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1F5557-C8A7-486A-9DD9-ED623CAD2094}" v="73" dt="2021-09-13T10:42:50.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79301" autoAdjust="0"/>
  </p:normalViewPr>
  <p:slideViewPr>
    <p:cSldViewPr snapToGrid="0">
      <p:cViewPr varScale="1">
        <p:scale>
          <a:sx n="53" d="100"/>
          <a:sy n="53" d="100"/>
        </p:scale>
        <p:origin x="34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3453F-C9CB-4EDF-AE26-BD2DF8BBE398}"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C0C8FF3E-2A64-4951-82A5-96DEB3126301}">
      <dgm:prSet/>
      <dgm:spPr/>
      <dgm:t>
        <a:bodyPr/>
        <a:lstStyle/>
        <a:p>
          <a:r>
            <a:rPr lang="de-DE"/>
            <a:t>Multimodefaser mit Stufenindexprofil</a:t>
          </a:r>
          <a:endParaRPr lang="en-US"/>
        </a:p>
      </dgm:t>
    </dgm:pt>
    <dgm:pt modelId="{68A281AC-836B-451B-BFED-A16F75D27DC6}" type="parTrans" cxnId="{77CD029A-BC2C-46B9-8E33-BC3BD76B78A1}">
      <dgm:prSet/>
      <dgm:spPr/>
      <dgm:t>
        <a:bodyPr/>
        <a:lstStyle/>
        <a:p>
          <a:endParaRPr lang="en-US"/>
        </a:p>
      </dgm:t>
    </dgm:pt>
    <dgm:pt modelId="{FC55A92E-199D-4E91-9583-8B966C3B32E4}" type="sibTrans" cxnId="{77CD029A-BC2C-46B9-8E33-BC3BD76B78A1}">
      <dgm:prSet/>
      <dgm:spPr/>
      <dgm:t>
        <a:bodyPr/>
        <a:lstStyle/>
        <a:p>
          <a:endParaRPr lang="en-US"/>
        </a:p>
      </dgm:t>
    </dgm:pt>
    <dgm:pt modelId="{FECA25BE-13B1-4F3E-8B28-672143F9441E}">
      <dgm:prSet/>
      <dgm:spPr/>
      <dgm:t>
        <a:bodyPr/>
        <a:lstStyle/>
        <a:p>
          <a:r>
            <a:rPr lang="de-DE"/>
            <a:t>Multimodefaser mit Gradientenindexprofil</a:t>
          </a:r>
          <a:endParaRPr lang="en-US"/>
        </a:p>
      </dgm:t>
    </dgm:pt>
    <dgm:pt modelId="{49430598-E165-4A77-9ABE-B899EA86890A}" type="parTrans" cxnId="{E057D24B-F3C0-4BF3-9875-121323A4ED8B}">
      <dgm:prSet/>
      <dgm:spPr/>
      <dgm:t>
        <a:bodyPr/>
        <a:lstStyle/>
        <a:p>
          <a:endParaRPr lang="en-US"/>
        </a:p>
      </dgm:t>
    </dgm:pt>
    <dgm:pt modelId="{4FD739BC-F59D-422F-9B9A-6EA7A3ABB145}" type="sibTrans" cxnId="{E057D24B-F3C0-4BF3-9875-121323A4ED8B}">
      <dgm:prSet/>
      <dgm:spPr/>
      <dgm:t>
        <a:bodyPr/>
        <a:lstStyle/>
        <a:p>
          <a:endParaRPr lang="en-US"/>
        </a:p>
      </dgm:t>
    </dgm:pt>
    <dgm:pt modelId="{A1FCF8EA-26E4-4032-8458-0D4B1AE702CA}">
      <dgm:prSet/>
      <dgm:spPr/>
      <dgm:t>
        <a:bodyPr/>
        <a:lstStyle/>
        <a:p>
          <a:r>
            <a:rPr lang="de-DE"/>
            <a:t>Monomodefaser / Singlemodefaser</a:t>
          </a:r>
          <a:endParaRPr lang="en-US"/>
        </a:p>
      </dgm:t>
    </dgm:pt>
    <dgm:pt modelId="{F5C93EEF-A3F7-4D66-803D-3BDB5128D61F}" type="parTrans" cxnId="{E9A10325-88DC-4392-817A-41DC9230D130}">
      <dgm:prSet/>
      <dgm:spPr/>
      <dgm:t>
        <a:bodyPr/>
        <a:lstStyle/>
        <a:p>
          <a:endParaRPr lang="en-US"/>
        </a:p>
      </dgm:t>
    </dgm:pt>
    <dgm:pt modelId="{90FE5FE1-FDDD-4719-91C3-B140DB17088E}" type="sibTrans" cxnId="{E9A10325-88DC-4392-817A-41DC9230D130}">
      <dgm:prSet/>
      <dgm:spPr/>
      <dgm:t>
        <a:bodyPr/>
        <a:lstStyle/>
        <a:p>
          <a:endParaRPr lang="en-US"/>
        </a:p>
      </dgm:t>
    </dgm:pt>
    <dgm:pt modelId="{524C0C6A-B761-438B-9959-40883F3A2900}" type="pres">
      <dgm:prSet presAssocID="{9383453F-C9CB-4EDF-AE26-BD2DF8BBE398}" presName="linear" presStyleCnt="0">
        <dgm:presLayoutVars>
          <dgm:animLvl val="lvl"/>
          <dgm:resizeHandles val="exact"/>
        </dgm:presLayoutVars>
      </dgm:prSet>
      <dgm:spPr/>
    </dgm:pt>
    <dgm:pt modelId="{28E29E6D-A075-4F23-80BD-74ED778C06A4}" type="pres">
      <dgm:prSet presAssocID="{C0C8FF3E-2A64-4951-82A5-96DEB3126301}" presName="parentText" presStyleLbl="node1" presStyleIdx="0" presStyleCnt="3">
        <dgm:presLayoutVars>
          <dgm:chMax val="0"/>
          <dgm:bulletEnabled val="1"/>
        </dgm:presLayoutVars>
      </dgm:prSet>
      <dgm:spPr/>
    </dgm:pt>
    <dgm:pt modelId="{CCA8A400-B6CE-49CE-9A7C-0AE31B591377}" type="pres">
      <dgm:prSet presAssocID="{FC55A92E-199D-4E91-9583-8B966C3B32E4}" presName="spacer" presStyleCnt="0"/>
      <dgm:spPr/>
    </dgm:pt>
    <dgm:pt modelId="{30551975-E05B-452F-B399-0C93AB62A130}" type="pres">
      <dgm:prSet presAssocID="{FECA25BE-13B1-4F3E-8B28-672143F9441E}" presName="parentText" presStyleLbl="node1" presStyleIdx="1" presStyleCnt="3">
        <dgm:presLayoutVars>
          <dgm:chMax val="0"/>
          <dgm:bulletEnabled val="1"/>
        </dgm:presLayoutVars>
      </dgm:prSet>
      <dgm:spPr/>
    </dgm:pt>
    <dgm:pt modelId="{26A2F997-2EFC-454E-82AE-7982CF8C7751}" type="pres">
      <dgm:prSet presAssocID="{4FD739BC-F59D-422F-9B9A-6EA7A3ABB145}" presName="spacer" presStyleCnt="0"/>
      <dgm:spPr/>
    </dgm:pt>
    <dgm:pt modelId="{92BA070A-44B2-40E2-B431-EB68323ED974}" type="pres">
      <dgm:prSet presAssocID="{A1FCF8EA-26E4-4032-8458-0D4B1AE702CA}" presName="parentText" presStyleLbl="node1" presStyleIdx="2" presStyleCnt="3">
        <dgm:presLayoutVars>
          <dgm:chMax val="0"/>
          <dgm:bulletEnabled val="1"/>
        </dgm:presLayoutVars>
      </dgm:prSet>
      <dgm:spPr/>
    </dgm:pt>
  </dgm:ptLst>
  <dgm:cxnLst>
    <dgm:cxn modelId="{B06D4705-51D6-4A1F-BEB6-C6336A7E0214}" type="presOf" srcId="{C0C8FF3E-2A64-4951-82A5-96DEB3126301}" destId="{28E29E6D-A075-4F23-80BD-74ED778C06A4}" srcOrd="0" destOrd="0" presId="urn:microsoft.com/office/officeart/2005/8/layout/vList2"/>
    <dgm:cxn modelId="{E9A10325-88DC-4392-817A-41DC9230D130}" srcId="{9383453F-C9CB-4EDF-AE26-BD2DF8BBE398}" destId="{A1FCF8EA-26E4-4032-8458-0D4B1AE702CA}" srcOrd="2" destOrd="0" parTransId="{F5C93EEF-A3F7-4D66-803D-3BDB5128D61F}" sibTransId="{90FE5FE1-FDDD-4719-91C3-B140DB17088E}"/>
    <dgm:cxn modelId="{FF03CF3D-28E3-43BD-812A-DD8E51C5CC18}" type="presOf" srcId="{FECA25BE-13B1-4F3E-8B28-672143F9441E}" destId="{30551975-E05B-452F-B399-0C93AB62A130}" srcOrd="0" destOrd="0" presId="urn:microsoft.com/office/officeart/2005/8/layout/vList2"/>
    <dgm:cxn modelId="{E057D24B-F3C0-4BF3-9875-121323A4ED8B}" srcId="{9383453F-C9CB-4EDF-AE26-BD2DF8BBE398}" destId="{FECA25BE-13B1-4F3E-8B28-672143F9441E}" srcOrd="1" destOrd="0" parTransId="{49430598-E165-4A77-9ABE-B899EA86890A}" sibTransId="{4FD739BC-F59D-422F-9B9A-6EA7A3ABB145}"/>
    <dgm:cxn modelId="{77CD029A-BC2C-46B9-8E33-BC3BD76B78A1}" srcId="{9383453F-C9CB-4EDF-AE26-BD2DF8BBE398}" destId="{C0C8FF3E-2A64-4951-82A5-96DEB3126301}" srcOrd="0" destOrd="0" parTransId="{68A281AC-836B-451B-BFED-A16F75D27DC6}" sibTransId="{FC55A92E-199D-4E91-9583-8B966C3B32E4}"/>
    <dgm:cxn modelId="{3DE3DFA6-9A1C-487C-9151-6FA1DBE5D291}" type="presOf" srcId="{A1FCF8EA-26E4-4032-8458-0D4B1AE702CA}" destId="{92BA070A-44B2-40E2-B431-EB68323ED974}" srcOrd="0" destOrd="0" presId="urn:microsoft.com/office/officeart/2005/8/layout/vList2"/>
    <dgm:cxn modelId="{B18764E6-34A6-482E-AFED-E27BA2811FA3}" type="presOf" srcId="{9383453F-C9CB-4EDF-AE26-BD2DF8BBE398}" destId="{524C0C6A-B761-438B-9959-40883F3A2900}" srcOrd="0" destOrd="0" presId="urn:microsoft.com/office/officeart/2005/8/layout/vList2"/>
    <dgm:cxn modelId="{DB1CD5A3-4B34-4F60-93C5-35CAD5FC0A08}" type="presParOf" srcId="{524C0C6A-B761-438B-9959-40883F3A2900}" destId="{28E29E6D-A075-4F23-80BD-74ED778C06A4}" srcOrd="0" destOrd="0" presId="urn:microsoft.com/office/officeart/2005/8/layout/vList2"/>
    <dgm:cxn modelId="{99A21CBA-CE69-43E2-BF7E-E0F24A477EFD}" type="presParOf" srcId="{524C0C6A-B761-438B-9959-40883F3A2900}" destId="{CCA8A400-B6CE-49CE-9A7C-0AE31B591377}" srcOrd="1" destOrd="0" presId="urn:microsoft.com/office/officeart/2005/8/layout/vList2"/>
    <dgm:cxn modelId="{7C7798D2-4F6F-4270-9269-B30FA8AE38C2}" type="presParOf" srcId="{524C0C6A-B761-438B-9959-40883F3A2900}" destId="{30551975-E05B-452F-B399-0C93AB62A130}" srcOrd="2" destOrd="0" presId="urn:microsoft.com/office/officeart/2005/8/layout/vList2"/>
    <dgm:cxn modelId="{7660E8BE-CFC6-4858-93CC-845AE1A57BEF}" type="presParOf" srcId="{524C0C6A-B761-438B-9959-40883F3A2900}" destId="{26A2F997-2EFC-454E-82AE-7982CF8C7751}" srcOrd="3" destOrd="0" presId="urn:microsoft.com/office/officeart/2005/8/layout/vList2"/>
    <dgm:cxn modelId="{096C3E3B-3223-40CE-92DF-DFA417BC413A}" type="presParOf" srcId="{524C0C6A-B761-438B-9959-40883F3A2900}" destId="{92BA070A-44B2-40E2-B431-EB68323ED97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29E6D-A075-4F23-80BD-74ED778C06A4}">
      <dsp:nvSpPr>
        <dsp:cNvPr id="0" name=""/>
        <dsp:cNvSpPr/>
      </dsp:nvSpPr>
      <dsp:spPr>
        <a:xfrm>
          <a:off x="0" y="253068"/>
          <a:ext cx="10820398" cy="959400"/>
        </a:xfrm>
        <a:prstGeom prst="round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de-DE" sz="4000" kern="1200"/>
            <a:t>Multimodefaser mit Stufenindexprofil</a:t>
          </a:r>
          <a:endParaRPr lang="en-US" sz="4000" kern="1200"/>
        </a:p>
      </dsp:txBody>
      <dsp:txXfrm>
        <a:off x="46834" y="299902"/>
        <a:ext cx="10726730" cy="865732"/>
      </dsp:txXfrm>
    </dsp:sp>
    <dsp:sp modelId="{30551975-E05B-452F-B399-0C93AB62A130}">
      <dsp:nvSpPr>
        <dsp:cNvPr id="0" name=""/>
        <dsp:cNvSpPr/>
      </dsp:nvSpPr>
      <dsp:spPr>
        <a:xfrm>
          <a:off x="0" y="1327668"/>
          <a:ext cx="10820398" cy="959400"/>
        </a:xfrm>
        <a:prstGeom prst="roundRect">
          <a:avLst/>
        </a:prstGeom>
        <a:solidFill>
          <a:schemeClr val="accent2">
            <a:hueOff val="-4377215"/>
            <a:satOff val="-3950"/>
            <a:lumOff val="-881"/>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de-DE" sz="4000" kern="1200"/>
            <a:t>Multimodefaser mit Gradientenindexprofil</a:t>
          </a:r>
          <a:endParaRPr lang="en-US" sz="4000" kern="1200"/>
        </a:p>
      </dsp:txBody>
      <dsp:txXfrm>
        <a:off x="46834" y="1374502"/>
        <a:ext cx="10726730" cy="865732"/>
      </dsp:txXfrm>
    </dsp:sp>
    <dsp:sp modelId="{92BA070A-44B2-40E2-B431-EB68323ED974}">
      <dsp:nvSpPr>
        <dsp:cNvPr id="0" name=""/>
        <dsp:cNvSpPr/>
      </dsp:nvSpPr>
      <dsp:spPr>
        <a:xfrm>
          <a:off x="0" y="2402269"/>
          <a:ext cx="10820398" cy="959400"/>
        </a:xfrm>
        <a:prstGeom prst="roundRect">
          <a:avLst/>
        </a:prstGeom>
        <a:solidFill>
          <a:schemeClr val="accent2">
            <a:hueOff val="-8754431"/>
            <a:satOff val="-7900"/>
            <a:lumOff val="-1762"/>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de-DE" sz="4000" kern="1200"/>
            <a:t>Monomodefaser / Singlemodefaser</a:t>
          </a:r>
          <a:endParaRPr lang="en-US" sz="4000" kern="1200"/>
        </a:p>
      </dsp:txBody>
      <dsp:txXfrm>
        <a:off x="46834" y="2449103"/>
        <a:ext cx="10726730" cy="865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13307-BF7B-43D7-8583-8EEF98CC4852}" type="datetimeFigureOut">
              <a:rPr lang="de-DE" smtClean="0"/>
              <a:t>20.09.2021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9D616-EC7A-4EBB-9DF2-14EF12077EC8}" type="slidenum">
              <a:rPr lang="de-DE" smtClean="0"/>
              <a:t>‹Nr.›</a:t>
            </a:fld>
            <a:endParaRPr lang="de-DE"/>
          </a:p>
        </p:txBody>
      </p:sp>
    </p:spTree>
    <p:extLst>
      <p:ext uri="{BB962C8B-B14F-4D97-AF65-F5344CB8AC3E}">
        <p14:creationId xmlns:p14="http://schemas.microsoft.com/office/powerpoint/2010/main" val="131148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pcservice.com/glasfaserkabel-aufbau-und-funkt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009D616-EC7A-4EBB-9DF2-14EF12077EC8}" type="slidenum">
              <a:rPr lang="de-DE" smtClean="0"/>
              <a:t>1</a:t>
            </a:fld>
            <a:endParaRPr lang="de-DE"/>
          </a:p>
        </p:txBody>
      </p:sp>
    </p:spTree>
    <p:extLst>
      <p:ext uri="{BB962C8B-B14F-4D97-AF65-F5344CB8AC3E}">
        <p14:creationId xmlns:p14="http://schemas.microsoft.com/office/powerpoint/2010/main" val="42456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Klassischer Tiefbau</a:t>
            </a:r>
          </a:p>
          <a:p>
            <a:pPr marL="0" indent="0">
              <a:buFont typeface="Arial" panose="020B0604020202020204" pitchFamily="34" charset="0"/>
              <a:buNone/>
            </a:pPr>
            <a:r>
              <a:rPr lang="de-DE" sz="1200" b="0" i="0" kern="1200" dirty="0">
                <a:solidFill>
                  <a:schemeClr val="tx1"/>
                </a:solidFill>
                <a:effectLst/>
                <a:latin typeface="+mn-lt"/>
                <a:ea typeface="+mn-ea"/>
                <a:cs typeface="+mn-cs"/>
              </a:rPr>
              <a:t>Beim klassischen (bzw. konventionellen) Tiefbau werden mit Hilfe eines Baggers </a:t>
            </a:r>
            <a:r>
              <a:rPr lang="de-DE" sz="1200" b="1" i="0" kern="1200" dirty="0">
                <a:solidFill>
                  <a:schemeClr val="tx1"/>
                </a:solidFill>
                <a:effectLst/>
                <a:latin typeface="+mn-lt"/>
                <a:ea typeface="+mn-ea"/>
                <a:cs typeface="+mn-cs"/>
              </a:rPr>
              <a:t>Gräben mit einer Tiefe von 60 bis 125 cm</a:t>
            </a:r>
            <a:r>
              <a:rPr lang="de-DE" sz="1200" b="0" i="0" kern="1200" dirty="0">
                <a:solidFill>
                  <a:schemeClr val="tx1"/>
                </a:solidFill>
                <a:effectLst/>
                <a:latin typeface="+mn-lt"/>
                <a:ea typeface="+mn-ea"/>
                <a:cs typeface="+mn-cs"/>
              </a:rPr>
              <a:t> ausgehoben. Anschließend wird ein Leerrohrsystem oder das erdverlegbare Glasfaserkabel im Graben verlegt, der Graben aufgeschüttet und die Oberfläche wiederhergestellt. Diese klassische Methode zur Glasfaserkabelverlegung punktet vor allem mit ihrer </a:t>
            </a:r>
            <a:r>
              <a:rPr lang="de-DE" sz="1200" b="1" i="0" kern="1200" dirty="0">
                <a:solidFill>
                  <a:schemeClr val="tx1"/>
                </a:solidFill>
                <a:effectLst/>
                <a:latin typeface="+mn-lt"/>
                <a:ea typeface="+mn-ea"/>
                <a:cs typeface="+mn-cs"/>
              </a:rPr>
              <a:t>Langlebigkeit</a:t>
            </a:r>
            <a:r>
              <a:rPr lang="de-DE" sz="1200" b="0" i="0" kern="1200" dirty="0">
                <a:solidFill>
                  <a:schemeClr val="tx1"/>
                </a:solidFill>
                <a:effectLst/>
                <a:latin typeface="+mn-lt"/>
                <a:ea typeface="+mn-ea"/>
                <a:cs typeface="+mn-cs"/>
              </a:rPr>
              <a:t> aufgrund der tieferen Verlegung der Glasfaserkabel. Allerdings beträgt die Breite des Streifens, der für die Arbeiten benötigt wird, über 2,5 m. Das </a:t>
            </a:r>
            <a:r>
              <a:rPr lang="de-DE" sz="1200" b="1" i="0" kern="1200" dirty="0">
                <a:solidFill>
                  <a:schemeClr val="tx1"/>
                </a:solidFill>
                <a:effectLst/>
                <a:latin typeface="+mn-lt"/>
                <a:ea typeface="+mn-ea"/>
                <a:cs typeface="+mn-cs"/>
              </a:rPr>
              <a:t>beeinträchtigt den Straßenverkehr</a:t>
            </a:r>
            <a:r>
              <a:rPr lang="de-DE" sz="1200" b="0" i="0" kern="1200" dirty="0">
                <a:solidFill>
                  <a:schemeClr val="tx1"/>
                </a:solidFill>
                <a:effectLst/>
                <a:latin typeface="+mn-lt"/>
                <a:ea typeface="+mn-ea"/>
                <a:cs typeface="+mn-cs"/>
              </a:rPr>
              <a:t>. Außerdem ist der klassische Tiefbau insgesamt</a:t>
            </a:r>
            <a:r>
              <a:rPr lang="de-DE" sz="1200" b="1" i="0" kern="1200" dirty="0">
                <a:solidFill>
                  <a:schemeClr val="tx1"/>
                </a:solidFill>
                <a:effectLst/>
                <a:latin typeface="+mn-lt"/>
                <a:ea typeface="+mn-ea"/>
                <a:cs typeface="+mn-cs"/>
              </a:rPr>
              <a:t> relativ teuer und zeitintensiv</a:t>
            </a:r>
            <a:r>
              <a:rPr lang="de-DE"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de-DE" sz="1200" b="0" i="0" kern="1200" dirty="0" err="1">
                <a:solidFill>
                  <a:schemeClr val="tx1"/>
                </a:solidFill>
                <a:effectLst/>
                <a:latin typeface="+mn-lt"/>
                <a:ea typeface="+mn-ea"/>
                <a:cs typeface="+mn-cs"/>
              </a:rPr>
              <a:t>Trenching</a:t>
            </a:r>
            <a:r>
              <a:rPr lang="de-DE" sz="1200" b="0" i="0" kern="1200" dirty="0">
                <a:solidFill>
                  <a:schemeClr val="tx1"/>
                </a:solidFill>
                <a:effectLst/>
                <a:latin typeface="+mn-lt"/>
                <a:ea typeface="+mn-ea"/>
                <a:cs typeface="+mn-cs"/>
              </a:rPr>
              <a:t>-Verfahren</a:t>
            </a:r>
          </a:p>
          <a:p>
            <a:r>
              <a:rPr lang="de-DE" sz="1200" b="0" i="0" kern="1200" dirty="0">
                <a:solidFill>
                  <a:schemeClr val="tx1"/>
                </a:solidFill>
                <a:effectLst/>
                <a:latin typeface="+mn-lt"/>
                <a:ea typeface="+mn-ea"/>
                <a:cs typeface="+mn-cs"/>
              </a:rPr>
              <a:t>Bei den </a:t>
            </a:r>
            <a:r>
              <a:rPr lang="de-DE" sz="1200" b="0" i="0" kern="1200" dirty="0" err="1">
                <a:solidFill>
                  <a:schemeClr val="tx1"/>
                </a:solidFill>
                <a:effectLst/>
                <a:latin typeface="+mn-lt"/>
                <a:ea typeface="+mn-ea"/>
                <a:cs typeface="+mn-cs"/>
              </a:rPr>
              <a:t>Trenching</a:t>
            </a:r>
            <a:r>
              <a:rPr lang="de-DE" sz="1200" b="0" i="0" kern="1200" dirty="0">
                <a:solidFill>
                  <a:schemeClr val="tx1"/>
                </a:solidFill>
                <a:effectLst/>
                <a:latin typeface="+mn-lt"/>
                <a:ea typeface="+mn-ea"/>
                <a:cs typeface="+mn-cs"/>
              </a:rPr>
              <a:t>-Verfahren </a:t>
            </a:r>
            <a:r>
              <a:rPr lang="de-DE" sz="1200" b="1" i="0" kern="1200" dirty="0">
                <a:solidFill>
                  <a:schemeClr val="tx1"/>
                </a:solidFill>
                <a:effectLst/>
                <a:latin typeface="+mn-lt"/>
                <a:ea typeface="+mn-ea"/>
                <a:cs typeface="+mn-cs"/>
              </a:rPr>
              <a:t>wird ein schmaler Schlitz in Betonoberflächen, Asphalt oder unter Gehwegplatten geschnitten</a:t>
            </a:r>
            <a:r>
              <a:rPr lang="de-DE" sz="1200" b="0" i="0" kern="1200" dirty="0">
                <a:solidFill>
                  <a:schemeClr val="tx1"/>
                </a:solidFill>
                <a:effectLst/>
                <a:latin typeface="+mn-lt"/>
                <a:ea typeface="+mn-ea"/>
                <a:cs typeface="+mn-cs"/>
              </a:rPr>
              <a:t>. Das dabei ausgehobene Bodenmaterial wird unmittelbar nach dem Verlegen der Leerrohre bzw. der Glasfaserkabel wieder verfüllt und der Schlitz auf diese Weise geschlossen. Die Kosten für </a:t>
            </a:r>
            <a:r>
              <a:rPr lang="de-DE" sz="1200" b="0" i="0" kern="1200" dirty="0" err="1">
                <a:solidFill>
                  <a:schemeClr val="tx1"/>
                </a:solidFill>
                <a:effectLst/>
                <a:latin typeface="+mn-lt"/>
                <a:ea typeface="+mn-ea"/>
                <a:cs typeface="+mn-cs"/>
              </a:rPr>
              <a:t>Trenching</a:t>
            </a:r>
            <a:r>
              <a:rPr lang="de-DE" sz="1200" b="0" i="0" kern="1200" dirty="0">
                <a:solidFill>
                  <a:schemeClr val="tx1"/>
                </a:solidFill>
                <a:effectLst/>
                <a:latin typeface="+mn-lt"/>
                <a:ea typeface="+mn-ea"/>
                <a:cs typeface="+mn-cs"/>
              </a:rPr>
              <a:t>-Verfahren sind </a:t>
            </a:r>
            <a:r>
              <a:rPr lang="de-DE" sz="1200" b="1" i="0" kern="1200" dirty="0">
                <a:solidFill>
                  <a:schemeClr val="tx1"/>
                </a:solidFill>
                <a:effectLst/>
                <a:latin typeface="+mn-lt"/>
                <a:ea typeface="+mn-ea"/>
                <a:cs typeface="+mn-cs"/>
              </a:rPr>
              <a:t>30 bis 40 % günstiger als der klassische Tiefbau!</a:t>
            </a:r>
            <a:r>
              <a:rPr lang="de-DE" sz="1200" b="0" i="0" kern="1200" dirty="0">
                <a:solidFill>
                  <a:schemeClr val="tx1"/>
                </a:solidFill>
                <a:effectLst/>
                <a:latin typeface="+mn-lt"/>
                <a:ea typeface="+mn-ea"/>
                <a:cs typeface="+mn-cs"/>
              </a:rPr>
              <a:t> Weitere Vorteile der </a:t>
            </a:r>
            <a:r>
              <a:rPr lang="de-DE" sz="1200" b="0" i="0" kern="1200" dirty="0" err="1">
                <a:solidFill>
                  <a:schemeClr val="tx1"/>
                </a:solidFill>
                <a:effectLst/>
                <a:latin typeface="+mn-lt"/>
                <a:ea typeface="+mn-ea"/>
                <a:cs typeface="+mn-cs"/>
              </a:rPr>
              <a:t>Trenching</a:t>
            </a:r>
            <a:r>
              <a:rPr lang="de-DE" sz="1200" b="0" i="0" kern="1200" dirty="0">
                <a:solidFill>
                  <a:schemeClr val="tx1"/>
                </a:solidFill>
                <a:effectLst/>
                <a:latin typeface="+mn-lt"/>
                <a:ea typeface="+mn-ea"/>
                <a:cs typeface="+mn-cs"/>
              </a:rPr>
              <a:t>-Verfahren sind die </a:t>
            </a:r>
            <a:r>
              <a:rPr lang="de-DE" sz="1200" b="1" i="0" kern="1200" dirty="0">
                <a:solidFill>
                  <a:schemeClr val="tx1"/>
                </a:solidFill>
                <a:effectLst/>
                <a:latin typeface="+mn-lt"/>
                <a:ea typeface="+mn-ea"/>
                <a:cs typeface="+mn-cs"/>
              </a:rPr>
              <a:t>geringere Verkehrsbeeinträchtigung</a:t>
            </a:r>
            <a:r>
              <a:rPr lang="de-DE" sz="1200" b="0" i="0" kern="1200" dirty="0">
                <a:solidFill>
                  <a:schemeClr val="tx1"/>
                </a:solidFill>
                <a:effectLst/>
                <a:latin typeface="+mn-lt"/>
                <a:ea typeface="+mn-ea"/>
                <a:cs typeface="+mn-cs"/>
              </a:rPr>
              <a:t> sowie die </a:t>
            </a:r>
            <a:r>
              <a:rPr lang="de-DE" sz="1200" b="1" i="0" kern="1200" dirty="0">
                <a:solidFill>
                  <a:schemeClr val="tx1"/>
                </a:solidFill>
                <a:effectLst/>
                <a:latin typeface="+mn-lt"/>
                <a:ea typeface="+mn-ea"/>
                <a:cs typeface="+mn-cs"/>
              </a:rPr>
              <a:t>Schnelligkeit der Fertigstellung</a:t>
            </a:r>
            <a:r>
              <a:rPr lang="de-DE" sz="1200" b="0" i="0" kern="1200" dirty="0">
                <a:solidFill>
                  <a:schemeClr val="tx1"/>
                </a:solidFill>
                <a:effectLst/>
                <a:latin typeface="+mn-lt"/>
                <a:ea typeface="+mn-ea"/>
                <a:cs typeface="+mn-cs"/>
              </a:rPr>
              <a:t>. Dagegen ist der </a:t>
            </a:r>
            <a:r>
              <a:rPr lang="de-DE" sz="1200" b="1" i="0" kern="1200" dirty="0">
                <a:solidFill>
                  <a:schemeClr val="tx1"/>
                </a:solidFill>
                <a:effectLst/>
                <a:latin typeface="+mn-lt"/>
                <a:ea typeface="+mn-ea"/>
                <a:cs typeface="+mn-cs"/>
              </a:rPr>
              <a:t>Baustellenlärm</a:t>
            </a:r>
            <a:r>
              <a:rPr lang="de-DE" sz="1200" b="0" i="0" kern="1200" dirty="0">
                <a:solidFill>
                  <a:schemeClr val="tx1"/>
                </a:solidFill>
                <a:effectLst/>
                <a:latin typeface="+mn-lt"/>
                <a:ea typeface="+mn-ea"/>
                <a:cs typeface="+mn-cs"/>
              </a:rPr>
              <a:t> vergleichsweise hoch. Und natürlich verändert sich die Oberflächenstruktur der Straße nach erfolgter Verlegung der Kabel. Wenn auch weniger als beim klassischen Tiefbau. Außerdem steigt durch die geringe </a:t>
            </a:r>
            <a:r>
              <a:rPr lang="de-DE" sz="1200" b="0" i="0" kern="1200" dirty="0" err="1">
                <a:solidFill>
                  <a:schemeClr val="tx1"/>
                </a:solidFill>
                <a:effectLst/>
                <a:latin typeface="+mn-lt"/>
                <a:ea typeface="+mn-ea"/>
                <a:cs typeface="+mn-cs"/>
              </a:rPr>
              <a:t>Verlegetiefe</a:t>
            </a:r>
            <a:r>
              <a:rPr lang="de-DE" sz="1200" b="0" i="0" kern="1200" dirty="0">
                <a:solidFill>
                  <a:schemeClr val="tx1"/>
                </a:solidFill>
                <a:effectLst/>
                <a:latin typeface="+mn-lt"/>
                <a:ea typeface="+mn-ea"/>
                <a:cs typeface="+mn-cs"/>
              </a:rPr>
              <a:t> das </a:t>
            </a:r>
            <a:r>
              <a:rPr lang="de-DE" sz="1200" b="1" i="0" kern="1200" dirty="0">
                <a:solidFill>
                  <a:schemeClr val="tx1"/>
                </a:solidFill>
                <a:effectLst/>
                <a:latin typeface="+mn-lt"/>
                <a:ea typeface="+mn-ea"/>
                <a:cs typeface="+mn-cs"/>
              </a:rPr>
              <a:t>Risiko für Kabelschäden</a:t>
            </a:r>
            <a:r>
              <a:rPr lang="de-DE"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Pressbohrung (Erdrakete)</a:t>
            </a:r>
          </a:p>
          <a:p>
            <a:r>
              <a:rPr lang="de-DE" sz="1200" b="0" i="0" kern="1200" dirty="0">
                <a:solidFill>
                  <a:schemeClr val="tx1"/>
                </a:solidFill>
                <a:effectLst/>
                <a:latin typeface="+mn-lt"/>
                <a:ea typeface="+mn-ea"/>
                <a:cs typeface="+mn-cs"/>
              </a:rPr>
              <a:t>Ähnlich wie beim Horizontalspülbohrverfahren wird bei dieser Methode eine </a:t>
            </a:r>
            <a:r>
              <a:rPr lang="de-DE" sz="1200" b="1" i="0" kern="1200" dirty="0">
                <a:solidFill>
                  <a:schemeClr val="tx1"/>
                </a:solidFill>
                <a:effectLst/>
                <a:latin typeface="+mn-lt"/>
                <a:ea typeface="+mn-ea"/>
                <a:cs typeface="+mn-cs"/>
              </a:rPr>
              <a:t>Start- und Zielgrube</a:t>
            </a:r>
            <a:r>
              <a:rPr lang="de-DE" sz="1200" b="0" i="0" kern="1200" dirty="0">
                <a:solidFill>
                  <a:schemeClr val="tx1"/>
                </a:solidFill>
                <a:effectLst/>
                <a:latin typeface="+mn-lt"/>
                <a:ea typeface="+mn-ea"/>
                <a:cs typeface="+mn-cs"/>
              </a:rPr>
              <a:t> ausgehoben. Anschließend </a:t>
            </a:r>
            <a:r>
              <a:rPr lang="de-DE" sz="1200" b="1" i="0" kern="1200" dirty="0">
                <a:solidFill>
                  <a:schemeClr val="tx1"/>
                </a:solidFill>
                <a:effectLst/>
                <a:latin typeface="+mn-lt"/>
                <a:ea typeface="+mn-ea"/>
                <a:cs typeface="+mn-cs"/>
              </a:rPr>
              <a:t>wird ein Stahlrohr ungesteuert durch das Erdreich gepresst</a:t>
            </a:r>
            <a:r>
              <a:rPr lang="de-DE" sz="1200" b="0" i="0" kern="1200" dirty="0">
                <a:solidFill>
                  <a:schemeClr val="tx1"/>
                </a:solidFill>
                <a:effectLst/>
                <a:latin typeface="+mn-lt"/>
                <a:ea typeface="+mn-ea"/>
                <a:cs typeface="+mn-cs"/>
              </a:rPr>
              <a:t>. Diese nicht steuerbaren Erdraketen nennt man auch „Verdrängungshämmer“. Sie arbeiten nach dem Prinzip der Bodenverdrängung. Die Pressbohrung bzw. Erdrakete eignet sich für Distanzen von mehr als 50 m und wird </a:t>
            </a:r>
            <a:r>
              <a:rPr lang="de-DE" sz="1200" b="1" i="0" kern="1200" dirty="0">
                <a:solidFill>
                  <a:schemeClr val="tx1"/>
                </a:solidFill>
                <a:effectLst/>
                <a:latin typeface="+mn-lt"/>
                <a:ea typeface="+mn-ea"/>
                <a:cs typeface="+mn-cs"/>
              </a:rPr>
              <a:t>für kurze Unterquerungen von Straßen, Häusern, Bahngleisen und Vorgärten</a:t>
            </a:r>
            <a:r>
              <a:rPr lang="de-DE" sz="1200" b="0" i="0" kern="1200" dirty="0">
                <a:solidFill>
                  <a:schemeClr val="tx1"/>
                </a:solidFill>
                <a:effectLst/>
                <a:latin typeface="+mn-lt"/>
                <a:ea typeface="+mn-ea"/>
                <a:cs typeface="+mn-cs"/>
              </a:rPr>
              <a:t> verwendet. Besonders häufig wird dieses Verfahren alternativ zum klassischen Tiefbau </a:t>
            </a:r>
            <a:r>
              <a:rPr lang="de-DE" sz="1200" b="1" i="0" kern="1200" dirty="0">
                <a:solidFill>
                  <a:schemeClr val="tx1"/>
                </a:solidFill>
                <a:effectLst/>
                <a:latin typeface="+mn-lt"/>
                <a:ea typeface="+mn-ea"/>
                <a:cs typeface="+mn-cs"/>
              </a:rPr>
              <a:t>für die Herstellung von Hausanschlüssen eingesetzt</a:t>
            </a:r>
            <a:r>
              <a:rPr lang="de-DE" sz="1200" b="0" i="0" kern="1200" dirty="0">
                <a:solidFill>
                  <a:schemeClr val="tx1"/>
                </a:solidFill>
                <a:effectLst/>
                <a:latin typeface="+mn-lt"/>
                <a:ea typeface="+mn-ea"/>
                <a:cs typeface="+mn-cs"/>
              </a:rPr>
              <a:t>. Auch hier ist der Aufwand für Baustelle und Absperrung vergleichsweise gering. Es handelt es sich um eine recht </a:t>
            </a:r>
            <a:r>
              <a:rPr lang="de-DE" sz="1200" b="1" i="0" kern="1200" dirty="0">
                <a:solidFill>
                  <a:schemeClr val="tx1"/>
                </a:solidFill>
                <a:effectLst/>
                <a:latin typeface="+mn-lt"/>
                <a:ea typeface="+mn-ea"/>
                <a:cs typeface="+mn-cs"/>
              </a:rPr>
              <a:t>schnelle Methode</a:t>
            </a:r>
            <a:r>
              <a:rPr lang="de-DE" sz="1200" b="0" i="0" kern="1200" dirty="0">
                <a:solidFill>
                  <a:schemeClr val="tx1"/>
                </a:solidFill>
                <a:effectLst/>
                <a:latin typeface="+mn-lt"/>
                <a:ea typeface="+mn-ea"/>
                <a:cs typeface="+mn-cs"/>
              </a:rPr>
              <a:t>, die allerdings </a:t>
            </a:r>
            <a:r>
              <a:rPr lang="de-DE" sz="1200" b="1" i="0" kern="1200" dirty="0">
                <a:solidFill>
                  <a:schemeClr val="tx1"/>
                </a:solidFill>
                <a:effectLst/>
                <a:latin typeface="+mn-lt"/>
                <a:ea typeface="+mn-ea"/>
                <a:cs typeface="+mn-cs"/>
              </a:rPr>
              <a:t>eher </a:t>
            </a:r>
            <a:r>
              <a:rPr lang="de-DE" sz="1200" b="1" i="0" kern="1200" dirty="0" err="1">
                <a:solidFill>
                  <a:schemeClr val="tx1"/>
                </a:solidFill>
                <a:effectLst/>
                <a:latin typeface="+mn-lt"/>
                <a:ea typeface="+mn-ea"/>
                <a:cs typeface="+mn-cs"/>
              </a:rPr>
              <a:t>teuerer</a:t>
            </a:r>
            <a:r>
              <a:rPr lang="de-DE" sz="1200" b="0" i="0" kern="1200" dirty="0">
                <a:solidFill>
                  <a:schemeClr val="tx1"/>
                </a:solidFill>
                <a:effectLst/>
                <a:latin typeface="+mn-lt"/>
                <a:ea typeface="+mn-ea"/>
                <a:cs typeface="+mn-cs"/>
              </a:rPr>
              <a:t> ist. Außerdem </a:t>
            </a:r>
            <a:r>
              <a:rPr lang="de-DE" sz="1200" b="1" i="0" kern="1200" dirty="0">
                <a:solidFill>
                  <a:schemeClr val="tx1"/>
                </a:solidFill>
                <a:effectLst/>
                <a:latin typeface="+mn-lt"/>
                <a:ea typeface="+mn-ea"/>
                <a:cs typeface="+mn-cs"/>
              </a:rPr>
              <a:t>können vorhandene Leitungen Schaden nehmen</a:t>
            </a:r>
            <a:r>
              <a:rPr lang="de-DE" sz="1200" b="0" i="0" kern="1200" dirty="0">
                <a:solidFill>
                  <a:schemeClr val="tx1"/>
                </a:solidFill>
                <a:effectLst/>
                <a:latin typeface="+mn-lt"/>
                <a:ea typeface="+mn-ea"/>
                <a:cs typeface="+mn-cs"/>
              </a:rPr>
              <a:t>, wenn keine genaue Ausrichtung der Erdrakete erfolgt.</a:t>
            </a:r>
          </a:p>
          <a:p>
            <a:pPr marL="171450" indent="-171450">
              <a:buFont typeface="Arial" panose="020B0604020202020204" pitchFamily="34" charset="0"/>
              <a:buChar char="•"/>
            </a:pPr>
            <a:r>
              <a:rPr lang="de-DE" sz="1200" b="0" i="0" kern="1200" dirty="0" err="1">
                <a:solidFill>
                  <a:schemeClr val="tx1"/>
                </a:solidFill>
                <a:effectLst/>
                <a:latin typeface="+mn-lt"/>
                <a:ea typeface="+mn-ea"/>
                <a:cs typeface="+mn-cs"/>
              </a:rPr>
              <a:t>Keyhole</a:t>
            </a:r>
            <a:r>
              <a:rPr lang="de-DE" sz="1200" b="0" i="0" kern="1200" dirty="0">
                <a:solidFill>
                  <a:schemeClr val="tx1"/>
                </a:solidFill>
                <a:effectLst/>
                <a:latin typeface="+mn-lt"/>
                <a:ea typeface="+mn-ea"/>
                <a:cs typeface="+mn-cs"/>
              </a:rPr>
              <a:t>-Verfahren</a:t>
            </a:r>
          </a:p>
          <a:p>
            <a:r>
              <a:rPr lang="de-DE" sz="1200" b="0" i="0" kern="1200" dirty="0">
                <a:solidFill>
                  <a:schemeClr val="tx1"/>
                </a:solidFill>
                <a:effectLst/>
                <a:latin typeface="+mn-lt"/>
                <a:ea typeface="+mn-ea"/>
                <a:cs typeface="+mn-cs"/>
              </a:rPr>
              <a:t>Aktuell </a:t>
            </a:r>
            <a:r>
              <a:rPr lang="de-DE" sz="1200" b="1" i="0" kern="1200" dirty="0">
                <a:solidFill>
                  <a:schemeClr val="tx1"/>
                </a:solidFill>
                <a:effectLst/>
                <a:latin typeface="+mn-lt"/>
                <a:ea typeface="+mn-ea"/>
                <a:cs typeface="+mn-cs"/>
              </a:rPr>
              <a:t>testet</a:t>
            </a:r>
            <a:r>
              <a:rPr lang="de-DE" sz="1200" b="0" i="0" kern="1200" dirty="0">
                <a:solidFill>
                  <a:schemeClr val="tx1"/>
                </a:solidFill>
                <a:effectLst/>
                <a:latin typeface="+mn-lt"/>
                <a:ea typeface="+mn-ea"/>
                <a:cs typeface="+mn-cs"/>
              </a:rPr>
              <a:t> die </a:t>
            </a:r>
            <a:r>
              <a:rPr lang="de-DE" sz="1200" b="1" i="0" kern="1200" dirty="0">
                <a:solidFill>
                  <a:schemeClr val="tx1"/>
                </a:solidFill>
                <a:effectLst/>
                <a:latin typeface="+mn-lt"/>
                <a:ea typeface="+mn-ea"/>
                <a:cs typeface="+mn-cs"/>
              </a:rPr>
              <a:t>Deutsche Telekom</a:t>
            </a:r>
            <a:r>
              <a:rPr lang="de-DE" sz="1200" b="0" i="0" kern="1200" dirty="0">
                <a:solidFill>
                  <a:schemeClr val="tx1"/>
                </a:solidFill>
                <a:effectLst/>
                <a:latin typeface="+mn-lt"/>
                <a:ea typeface="+mn-ea"/>
                <a:cs typeface="+mn-cs"/>
              </a:rPr>
              <a:t> eine </a:t>
            </a:r>
            <a:r>
              <a:rPr lang="de-DE" sz="1200" b="1" i="0" kern="1200" dirty="0">
                <a:solidFill>
                  <a:schemeClr val="tx1"/>
                </a:solidFill>
                <a:effectLst/>
                <a:latin typeface="+mn-lt"/>
                <a:ea typeface="+mn-ea"/>
                <a:cs typeface="+mn-cs"/>
              </a:rPr>
              <a:t>neue Methode</a:t>
            </a:r>
            <a:r>
              <a:rPr lang="de-DE" sz="1200" b="0" i="0" kern="1200" dirty="0">
                <a:solidFill>
                  <a:schemeClr val="tx1"/>
                </a:solidFill>
                <a:effectLst/>
                <a:latin typeface="+mn-lt"/>
                <a:ea typeface="+mn-ea"/>
                <a:cs typeface="+mn-cs"/>
              </a:rPr>
              <a:t> zur Verlegung von Glasfaserkabeln, das sog. </a:t>
            </a:r>
            <a:r>
              <a:rPr lang="de-DE" sz="1200" b="0" i="0" kern="1200" dirty="0" err="1">
                <a:solidFill>
                  <a:schemeClr val="tx1"/>
                </a:solidFill>
                <a:effectLst/>
                <a:latin typeface="+mn-lt"/>
                <a:ea typeface="+mn-ea"/>
                <a:cs typeface="+mn-cs"/>
              </a:rPr>
              <a:t>Keyhole</a:t>
            </a:r>
            <a:r>
              <a:rPr lang="de-DE" sz="1200" b="0" i="0" kern="1200" dirty="0">
                <a:solidFill>
                  <a:schemeClr val="tx1"/>
                </a:solidFill>
                <a:effectLst/>
                <a:latin typeface="+mn-lt"/>
                <a:ea typeface="+mn-ea"/>
                <a:cs typeface="+mn-cs"/>
              </a:rPr>
              <a:t>-Verfahren. Es soll die letzten Meter zum Haus schnell, umweltschonend und ohne große Verkehrs-/Gehwegbehinderungen erschließen. Dabei wird ähnlich vorgegangen wie beim Horizontalspülbohrverfahren und bei der Pressbohrung mit Erdrakete: Ein spezielles </a:t>
            </a:r>
            <a:r>
              <a:rPr lang="de-DE" sz="1200" b="1" i="0" kern="1200" dirty="0">
                <a:solidFill>
                  <a:schemeClr val="tx1"/>
                </a:solidFill>
                <a:effectLst/>
                <a:latin typeface="+mn-lt"/>
                <a:ea typeface="+mn-ea"/>
                <a:cs typeface="+mn-cs"/>
              </a:rPr>
              <a:t>Gerät sägt ein rundes ca. 65 cm großes Loch in den Asphalt</a:t>
            </a:r>
            <a:r>
              <a:rPr lang="de-DE" sz="1200" b="0" i="0" kern="1200" dirty="0">
                <a:solidFill>
                  <a:schemeClr val="tx1"/>
                </a:solidFill>
                <a:effectLst/>
                <a:latin typeface="+mn-lt"/>
                <a:ea typeface="+mn-ea"/>
                <a:cs typeface="+mn-cs"/>
              </a:rPr>
              <a:t>, welches anschließend tiefer ausgesaugt wird. </a:t>
            </a:r>
            <a:r>
              <a:rPr lang="de-DE" sz="1200" b="1" i="0" kern="1200" dirty="0">
                <a:solidFill>
                  <a:schemeClr val="tx1"/>
                </a:solidFill>
                <a:effectLst/>
                <a:latin typeface="+mn-lt"/>
                <a:ea typeface="+mn-ea"/>
                <a:cs typeface="+mn-cs"/>
              </a:rPr>
              <a:t>Von diesem Schlüsselloch aus führt dann eine Bohrung unter der Erde ins Haus</a:t>
            </a:r>
            <a:r>
              <a:rPr lang="de-DE" sz="1200" b="0" i="0" kern="1200" dirty="0">
                <a:solidFill>
                  <a:schemeClr val="tx1"/>
                </a:solidFill>
                <a:effectLst/>
                <a:latin typeface="+mn-lt"/>
                <a:ea typeface="+mn-ea"/>
                <a:cs typeface="+mn-cs"/>
              </a:rPr>
              <a:t> des Kunden. Anschließend wird der zuvor ausgeschnittene Asphalt-Ring wie ein Deckel wieder eingesetzt und das Loch in der Hauswand abgedichtet. Auf diese Weise erfolgt eine </a:t>
            </a:r>
            <a:r>
              <a:rPr lang="de-DE" sz="1200" b="1" i="0" kern="1200" dirty="0">
                <a:solidFill>
                  <a:schemeClr val="tx1"/>
                </a:solidFill>
                <a:effectLst/>
                <a:latin typeface="+mn-lt"/>
                <a:ea typeface="+mn-ea"/>
                <a:cs typeface="+mn-cs"/>
              </a:rPr>
              <a:t>minimalinvasive Verlegung</a:t>
            </a:r>
            <a:r>
              <a:rPr lang="de-DE" sz="1200" b="0" i="0" kern="1200" dirty="0">
                <a:solidFill>
                  <a:schemeClr val="tx1"/>
                </a:solidFill>
                <a:effectLst/>
                <a:latin typeface="+mn-lt"/>
                <a:ea typeface="+mn-ea"/>
                <a:cs typeface="+mn-cs"/>
              </a:rPr>
              <a:t> der </a:t>
            </a:r>
            <a:r>
              <a:rPr lang="de-DE" sz="1200" b="1" i="0" u="none" strike="noStrike" kern="1200" dirty="0">
                <a:solidFill>
                  <a:schemeClr val="tx1"/>
                </a:solidFill>
                <a:effectLst/>
                <a:latin typeface="+mn-lt"/>
                <a:ea typeface="+mn-ea"/>
                <a:cs typeface="+mn-cs"/>
                <a:hlinkClick r:id="rId3"/>
              </a:rPr>
              <a:t>Glasfaserkabel</a:t>
            </a:r>
            <a:r>
              <a:rPr lang="de-DE" sz="1200" b="0" i="0" kern="1200" dirty="0">
                <a:solidFill>
                  <a:schemeClr val="tx1"/>
                </a:solidFill>
                <a:effectLst/>
                <a:latin typeface="+mn-lt"/>
                <a:ea typeface="+mn-ea"/>
                <a:cs typeface="+mn-cs"/>
              </a:rPr>
              <a:t> </a:t>
            </a:r>
            <a:r>
              <a:rPr lang="de-DE" sz="1200" b="1" i="0" kern="1200" dirty="0">
                <a:solidFill>
                  <a:schemeClr val="tx1"/>
                </a:solidFill>
                <a:effectLst/>
                <a:latin typeface="+mn-lt"/>
                <a:ea typeface="+mn-ea"/>
                <a:cs typeface="+mn-cs"/>
              </a:rPr>
              <a:t>innerhalb weniger Stunden</a:t>
            </a:r>
            <a:r>
              <a:rPr lang="de-DE"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 Kabelpflugverfahren</a:t>
            </a:r>
          </a:p>
          <a:p>
            <a:r>
              <a:rPr lang="de-DE" sz="1200" b="0" i="0" kern="1200" dirty="0">
                <a:solidFill>
                  <a:schemeClr val="tx1"/>
                </a:solidFill>
                <a:effectLst/>
                <a:latin typeface="+mn-lt"/>
                <a:ea typeface="+mn-ea"/>
                <a:cs typeface="+mn-cs"/>
              </a:rPr>
              <a:t>Glasfaserkabel verlegen, das geht aber auch einfacher – zum Beispiel mit dem Kabelpflugverfahren. </a:t>
            </a:r>
            <a:r>
              <a:rPr lang="de-DE" sz="1200" b="1" i="0" kern="1200" dirty="0">
                <a:solidFill>
                  <a:schemeClr val="tx1"/>
                </a:solidFill>
                <a:effectLst/>
                <a:latin typeface="+mn-lt"/>
                <a:ea typeface="+mn-ea"/>
                <a:cs typeface="+mn-cs"/>
              </a:rPr>
              <a:t>Mit Hilfe eines sog. </a:t>
            </a:r>
            <a:r>
              <a:rPr lang="de-DE" sz="1200" b="1" i="0" kern="1200" dirty="0" err="1">
                <a:solidFill>
                  <a:schemeClr val="tx1"/>
                </a:solidFill>
                <a:effectLst/>
                <a:latin typeface="+mn-lt"/>
                <a:ea typeface="+mn-ea"/>
                <a:cs typeface="+mn-cs"/>
              </a:rPr>
              <a:t>Verlegepfluges</a:t>
            </a:r>
            <a:r>
              <a:rPr lang="de-DE" sz="1200" b="1" i="0" kern="1200" dirty="0">
                <a:solidFill>
                  <a:schemeClr val="tx1"/>
                </a:solidFill>
                <a:effectLst/>
                <a:latin typeface="+mn-lt"/>
                <a:ea typeface="+mn-ea"/>
                <a:cs typeface="+mn-cs"/>
              </a:rPr>
              <a:t> wird eine Furche aufgebrochen (bis 1,20 m tief), in die man ein Leerrohr oder Glasfaserkabel verlegt.</a:t>
            </a:r>
            <a:r>
              <a:rPr lang="de-DE" sz="1200" b="0" i="0" kern="1200" dirty="0">
                <a:solidFill>
                  <a:schemeClr val="tx1"/>
                </a:solidFill>
                <a:effectLst/>
                <a:latin typeface="+mn-lt"/>
                <a:ea typeface="+mn-ea"/>
                <a:cs typeface="+mn-cs"/>
              </a:rPr>
              <a:t> Im Nachgang wird der Aushub wieder eingebracht und nachverdichtet. Auf diese Weise wird das ursprüngliche Niveau des gepflügten Gebietes wiederhergestellt. Diese Methode, Glasfaserkabel zu verlegen, kommt </a:t>
            </a:r>
            <a:r>
              <a:rPr lang="de-DE" sz="1200" b="1" i="0" kern="1200" dirty="0">
                <a:solidFill>
                  <a:schemeClr val="tx1"/>
                </a:solidFill>
                <a:effectLst/>
                <a:latin typeface="+mn-lt"/>
                <a:ea typeface="+mn-ea"/>
                <a:cs typeface="+mn-cs"/>
              </a:rPr>
              <a:t>fast ausschließlich auf dem Land</a:t>
            </a:r>
            <a:r>
              <a:rPr lang="de-DE" sz="1200" b="0" i="0" kern="1200" dirty="0">
                <a:solidFill>
                  <a:schemeClr val="tx1"/>
                </a:solidFill>
                <a:effectLst/>
                <a:latin typeface="+mn-lt"/>
                <a:ea typeface="+mn-ea"/>
                <a:cs typeface="+mn-cs"/>
              </a:rPr>
              <a:t> </a:t>
            </a:r>
            <a:r>
              <a:rPr lang="de-DE" sz="1200" b="1" i="0" kern="1200" dirty="0">
                <a:solidFill>
                  <a:schemeClr val="tx1"/>
                </a:solidFill>
                <a:effectLst/>
                <a:latin typeface="+mn-lt"/>
                <a:ea typeface="+mn-ea"/>
                <a:cs typeface="+mn-cs"/>
              </a:rPr>
              <a:t>an unbefestigten Wegen und Randstreifen</a:t>
            </a:r>
            <a:r>
              <a:rPr lang="de-DE" sz="1200" b="0" i="0" kern="1200" dirty="0">
                <a:solidFill>
                  <a:schemeClr val="tx1"/>
                </a:solidFill>
                <a:effectLst/>
                <a:latin typeface="+mn-lt"/>
                <a:ea typeface="+mn-ea"/>
                <a:cs typeface="+mn-cs"/>
              </a:rPr>
              <a:t> zum Einsatz. Deshalb ist der Aufwand für Baustelle und Absperrung relativ gering. Diese Methode punktet durch ihre </a:t>
            </a:r>
            <a:r>
              <a:rPr lang="de-DE" sz="1200" b="1" i="0" kern="1200" dirty="0">
                <a:solidFill>
                  <a:schemeClr val="tx1"/>
                </a:solidFill>
                <a:effectLst/>
                <a:latin typeface="+mn-lt"/>
                <a:ea typeface="+mn-ea"/>
                <a:cs typeface="+mn-cs"/>
              </a:rPr>
              <a:t>Schnelligkeit, sehr geringe Kosten und geringer Verkehrsbeeinträchtigung</a:t>
            </a:r>
            <a:r>
              <a:rPr lang="de-DE" sz="1200" b="0" i="0" kern="1200" dirty="0">
                <a:solidFill>
                  <a:schemeClr val="tx1"/>
                </a:solidFill>
                <a:effectLst/>
                <a:latin typeface="+mn-lt"/>
                <a:ea typeface="+mn-ea"/>
                <a:cs typeface="+mn-cs"/>
              </a:rPr>
              <a:t>. Allerdings eignet sich das Kabelpflugverfahren nicht für jede Bodenklasse und ist nur bei unbefestigten Oberflächen anwendbar.</a:t>
            </a:r>
          </a:p>
          <a:p>
            <a:pPr marL="171450" indent="-171450">
              <a:buFont typeface="Arial" panose="020B0604020202020204" pitchFamily="34" charset="0"/>
              <a:buChar char="•"/>
            </a:pPr>
            <a:r>
              <a:rPr lang="de-DE" sz="1200" b="0" i="0" kern="1200" dirty="0">
                <a:solidFill>
                  <a:schemeClr val="tx1"/>
                </a:solidFill>
                <a:effectLst/>
                <a:latin typeface="+mn-lt"/>
                <a:ea typeface="+mn-ea"/>
                <a:cs typeface="+mn-cs"/>
              </a:rPr>
              <a:t>Hochbau (Verlegen entlang oberirdischer Leitungen)</a:t>
            </a:r>
          </a:p>
          <a:p>
            <a:r>
              <a:rPr lang="de-DE" sz="1200" b="0" i="0" kern="1200" dirty="0">
                <a:solidFill>
                  <a:schemeClr val="tx1"/>
                </a:solidFill>
                <a:effectLst/>
                <a:latin typeface="+mn-lt"/>
                <a:ea typeface="+mn-ea"/>
                <a:cs typeface="+mn-cs"/>
              </a:rPr>
              <a:t>Alternativ zur unterirdischen Verlegung der Glasfaserkabel ist die oberirdische Verlegung entlang vorhandener (oder neu errichteter) Mastlinien eine </a:t>
            </a:r>
            <a:r>
              <a:rPr lang="de-DE" sz="1200" b="1" i="0" kern="1200" dirty="0">
                <a:solidFill>
                  <a:schemeClr val="tx1"/>
                </a:solidFill>
                <a:effectLst/>
                <a:latin typeface="+mn-lt"/>
                <a:ea typeface="+mn-ea"/>
                <a:cs typeface="+mn-cs"/>
              </a:rPr>
              <a:t>besonders schnelle und kostengünstige Methode</a:t>
            </a:r>
            <a:r>
              <a:rPr lang="de-DE" sz="1200" b="0" i="0" kern="1200" dirty="0">
                <a:solidFill>
                  <a:schemeClr val="tx1"/>
                </a:solidFill>
                <a:effectLst/>
                <a:latin typeface="+mn-lt"/>
                <a:ea typeface="+mn-ea"/>
                <a:cs typeface="+mn-cs"/>
              </a:rPr>
              <a:t>. Es sind im Vergleich zum klassischen Tiefbau </a:t>
            </a:r>
            <a:r>
              <a:rPr lang="de-DE" sz="1200" b="1" i="0" kern="1200" dirty="0">
                <a:solidFill>
                  <a:schemeClr val="tx1"/>
                </a:solidFill>
                <a:effectLst/>
                <a:latin typeface="+mn-lt"/>
                <a:ea typeface="+mn-ea"/>
                <a:cs typeface="+mn-cs"/>
              </a:rPr>
              <a:t>Einsparungen von 80 bis 90 %</a:t>
            </a:r>
            <a:r>
              <a:rPr lang="de-DE" sz="1200" b="0" i="0" kern="1200" dirty="0">
                <a:solidFill>
                  <a:schemeClr val="tx1"/>
                </a:solidFill>
                <a:effectLst/>
                <a:latin typeface="+mn-lt"/>
                <a:ea typeface="+mn-ea"/>
                <a:cs typeface="+mn-cs"/>
              </a:rPr>
              <a:t> möglich! Diese Art der Verlegung führt </a:t>
            </a:r>
            <a:r>
              <a:rPr lang="de-DE" sz="1200" b="1" i="0" kern="1200" dirty="0">
                <a:solidFill>
                  <a:schemeClr val="tx1"/>
                </a:solidFill>
                <a:effectLst/>
                <a:latin typeface="+mn-lt"/>
                <a:ea typeface="+mn-ea"/>
                <a:cs typeface="+mn-cs"/>
              </a:rPr>
              <a:t>kaum</a:t>
            </a:r>
            <a:r>
              <a:rPr lang="de-DE" sz="1200" b="0" i="0" kern="1200" dirty="0">
                <a:solidFill>
                  <a:schemeClr val="tx1"/>
                </a:solidFill>
                <a:effectLst/>
                <a:latin typeface="+mn-lt"/>
                <a:ea typeface="+mn-ea"/>
                <a:cs typeface="+mn-cs"/>
              </a:rPr>
              <a:t> zu </a:t>
            </a:r>
            <a:r>
              <a:rPr lang="de-DE" sz="1200" b="1" i="0" kern="1200" dirty="0">
                <a:solidFill>
                  <a:schemeClr val="tx1"/>
                </a:solidFill>
                <a:effectLst/>
                <a:latin typeface="+mn-lt"/>
                <a:ea typeface="+mn-ea"/>
                <a:cs typeface="+mn-cs"/>
              </a:rPr>
              <a:t>Beeinträchtigungen von Mensch und Verkehr</a:t>
            </a:r>
            <a:r>
              <a:rPr lang="de-DE" sz="1200" b="0" i="0" kern="1200" dirty="0">
                <a:solidFill>
                  <a:schemeClr val="tx1"/>
                </a:solidFill>
                <a:effectLst/>
                <a:latin typeface="+mn-lt"/>
                <a:ea typeface="+mn-ea"/>
                <a:cs typeface="+mn-cs"/>
              </a:rPr>
              <a:t> – insbesondere, wenn die Masten bereits bestehen. Selbst wenn Masten dafür neu gebaut werden müssen, ist der Flurschaden sehr gering. Die oberirdische Verlegung eignet sich besonders, um mit Glasfaser auch </a:t>
            </a:r>
            <a:r>
              <a:rPr lang="de-DE" sz="1200" b="1" i="0" kern="1200" dirty="0">
                <a:solidFill>
                  <a:schemeClr val="tx1"/>
                </a:solidFill>
                <a:effectLst/>
                <a:latin typeface="+mn-lt"/>
                <a:ea typeface="+mn-ea"/>
                <a:cs typeface="+mn-cs"/>
              </a:rPr>
              <a:t>abgelegene, ländliche Regionen</a:t>
            </a:r>
            <a:r>
              <a:rPr lang="de-DE" sz="1200" b="0" i="0" kern="1200" dirty="0">
                <a:solidFill>
                  <a:schemeClr val="tx1"/>
                </a:solidFill>
                <a:effectLst/>
                <a:latin typeface="+mn-lt"/>
                <a:ea typeface="+mn-ea"/>
                <a:cs typeface="+mn-cs"/>
              </a:rPr>
              <a:t> zu erreichen – allerdings nicht für die direkte Herstellung der Hausanschlüsse. Nachteile dieser </a:t>
            </a:r>
            <a:r>
              <a:rPr lang="de-DE" sz="1200" b="0" i="0" kern="1200" dirty="0" err="1">
                <a:solidFill>
                  <a:schemeClr val="tx1"/>
                </a:solidFill>
                <a:effectLst/>
                <a:latin typeface="+mn-lt"/>
                <a:ea typeface="+mn-ea"/>
                <a:cs typeface="+mn-cs"/>
              </a:rPr>
              <a:t>Verlegemethode</a:t>
            </a:r>
            <a:r>
              <a:rPr lang="de-DE" sz="1200" b="0" i="0" kern="1200" dirty="0">
                <a:solidFill>
                  <a:schemeClr val="tx1"/>
                </a:solidFill>
                <a:effectLst/>
                <a:latin typeface="+mn-lt"/>
                <a:ea typeface="+mn-ea"/>
                <a:cs typeface="+mn-cs"/>
              </a:rPr>
              <a:t>:</a:t>
            </a:r>
          </a:p>
          <a:p>
            <a:r>
              <a:rPr lang="de-DE" sz="1200" b="0" i="0" kern="1200" dirty="0">
                <a:solidFill>
                  <a:schemeClr val="tx1"/>
                </a:solidFill>
                <a:effectLst/>
                <a:latin typeface="+mn-lt"/>
                <a:ea typeface="+mn-ea"/>
                <a:cs typeface="+mn-cs"/>
              </a:rPr>
              <a:t>Masten müssen nach ca. 15 Jahre erneuert werden (je nach Boden und Witterung)</a:t>
            </a:r>
          </a:p>
          <a:p>
            <a:r>
              <a:rPr lang="de-DE" sz="1200" b="0" i="0" kern="1200" dirty="0">
                <a:solidFill>
                  <a:schemeClr val="tx1"/>
                </a:solidFill>
                <a:effectLst/>
                <a:latin typeface="+mn-lt"/>
                <a:ea typeface="+mn-ea"/>
                <a:cs typeface="+mn-cs"/>
              </a:rPr>
              <a:t>Genehmigung durch den Eigentümer vorhandener (Strom-)</a:t>
            </a:r>
            <a:r>
              <a:rPr lang="de-DE" sz="1200" b="0" i="0" kern="1200" dirty="0" err="1">
                <a:solidFill>
                  <a:schemeClr val="tx1"/>
                </a:solidFill>
                <a:effectLst/>
                <a:latin typeface="+mn-lt"/>
                <a:ea typeface="+mn-ea"/>
                <a:cs typeface="+mn-cs"/>
              </a:rPr>
              <a:t>masten</a:t>
            </a:r>
            <a:r>
              <a:rPr lang="de-DE" sz="1200" b="0" i="0" kern="1200" dirty="0">
                <a:solidFill>
                  <a:schemeClr val="tx1"/>
                </a:solidFill>
                <a:effectLst/>
                <a:latin typeface="+mn-lt"/>
                <a:ea typeface="+mn-ea"/>
                <a:cs typeface="+mn-cs"/>
              </a:rPr>
              <a:t> nötig</a:t>
            </a:r>
          </a:p>
          <a:p>
            <a:r>
              <a:rPr lang="de-DE" sz="1200" b="0" i="0" kern="1200" dirty="0">
                <a:solidFill>
                  <a:schemeClr val="tx1"/>
                </a:solidFill>
                <a:effectLst/>
                <a:latin typeface="+mn-lt"/>
                <a:ea typeface="+mn-ea"/>
                <a:cs typeface="+mn-cs"/>
              </a:rPr>
              <a:t>Kapazität nachträglich nur schwer erweiterbar</a:t>
            </a:r>
          </a:p>
          <a:p>
            <a:pPr marL="171450" indent="-171450">
              <a:buFont typeface="Arial" panose="020B0604020202020204" pitchFamily="34" charset="0"/>
              <a:buChar char="•"/>
            </a:pPr>
            <a:r>
              <a:rPr lang="de-DE" dirty="0"/>
              <a:t> </a:t>
            </a:r>
            <a:r>
              <a:rPr lang="de-DE" sz="1200" b="0" i="0" kern="1200" dirty="0">
                <a:solidFill>
                  <a:schemeClr val="tx1"/>
                </a:solidFill>
                <a:effectLst/>
                <a:latin typeface="+mn-lt"/>
                <a:ea typeface="+mn-ea"/>
                <a:cs typeface="+mn-cs"/>
              </a:rPr>
              <a:t>Kabelbau entlang von Eisenbahnschienen</a:t>
            </a:r>
          </a:p>
          <a:p>
            <a:r>
              <a:rPr lang="de-DE" sz="1200" b="0" i="0" kern="1200" dirty="0">
                <a:solidFill>
                  <a:schemeClr val="tx1"/>
                </a:solidFill>
                <a:effectLst/>
                <a:latin typeface="+mn-lt"/>
                <a:ea typeface="+mn-ea"/>
                <a:cs typeface="+mn-cs"/>
              </a:rPr>
              <a:t>Um größere Entfernungen insbesondere zur </a:t>
            </a:r>
            <a:r>
              <a:rPr lang="de-DE" sz="1200" b="1" i="0" kern="1200" dirty="0">
                <a:solidFill>
                  <a:schemeClr val="tx1"/>
                </a:solidFill>
                <a:effectLst/>
                <a:latin typeface="+mn-lt"/>
                <a:ea typeface="+mn-ea"/>
                <a:cs typeface="+mn-cs"/>
              </a:rPr>
              <a:t>Glasfasererschließung ländlicher Gebiete</a:t>
            </a:r>
            <a:r>
              <a:rPr lang="de-DE" sz="1200" b="0" i="0" kern="1200" dirty="0">
                <a:solidFill>
                  <a:schemeClr val="tx1"/>
                </a:solidFill>
                <a:effectLst/>
                <a:latin typeface="+mn-lt"/>
                <a:ea typeface="+mn-ea"/>
                <a:cs typeface="+mn-cs"/>
              </a:rPr>
              <a:t> zu überbrücken, können Glasfaserkabel auch entlang von Schienen der Deutschen Bahn verlegt werden. Dabei </a:t>
            </a:r>
            <a:r>
              <a:rPr lang="de-DE" sz="1200" b="1" i="0" kern="1200" dirty="0">
                <a:solidFill>
                  <a:schemeClr val="tx1"/>
                </a:solidFill>
                <a:effectLst/>
                <a:latin typeface="+mn-lt"/>
                <a:ea typeface="+mn-ea"/>
                <a:cs typeface="+mn-cs"/>
              </a:rPr>
              <a:t>befestigt man das Glasfaserkabel mit einer Klammer am Schienenfuß</a:t>
            </a:r>
            <a:r>
              <a:rPr lang="de-DE" sz="1200" b="0" i="0" kern="1200" dirty="0">
                <a:solidFill>
                  <a:schemeClr val="tx1"/>
                </a:solidFill>
                <a:effectLst/>
                <a:latin typeface="+mn-lt"/>
                <a:ea typeface="+mn-ea"/>
                <a:cs typeface="+mn-cs"/>
              </a:rPr>
              <a:t>. Vorteil: Es sind keine Tiefbauarbeiten nötig. Nachteil: Die Genehmigungsverfahren bei der Deutschen Bahn sind sehr aufwendig.</a:t>
            </a:r>
          </a:p>
          <a:p>
            <a:pPr marL="171450" indent="-171450">
              <a:buFont typeface="Arial" panose="020B0604020202020204" pitchFamily="34" charset="0"/>
              <a:buChar char="•"/>
            </a:pPr>
            <a:br>
              <a:rPr lang="de-DE" dirty="0"/>
            </a:br>
            <a:endParaRPr lang="de-DE" sz="1200" b="0" i="0" kern="1200" dirty="0">
              <a:solidFill>
                <a:schemeClr val="tx1"/>
              </a:solidFill>
              <a:effectLst/>
              <a:latin typeface="+mn-lt"/>
              <a:ea typeface="+mn-ea"/>
              <a:cs typeface="+mn-cs"/>
            </a:endParaRPr>
          </a:p>
          <a:p>
            <a:endParaRPr lang="de-DE" sz="1200" b="0" i="0" kern="1200" dirty="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5"/>
          </p:nvPr>
        </p:nvSpPr>
        <p:spPr/>
        <p:txBody>
          <a:bodyPr/>
          <a:lstStyle/>
          <a:p>
            <a:fld id="{5009D616-EC7A-4EBB-9DF2-14EF12077EC8}" type="slidenum">
              <a:rPr lang="de-DE" smtClean="0"/>
              <a:t>4</a:t>
            </a:fld>
            <a:endParaRPr lang="de-DE"/>
          </a:p>
        </p:txBody>
      </p:sp>
    </p:spTree>
    <p:extLst>
      <p:ext uri="{BB962C8B-B14F-4D97-AF65-F5344CB8AC3E}">
        <p14:creationId xmlns:p14="http://schemas.microsoft.com/office/powerpoint/2010/main" val="421765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WAN - (Wide Area Network)</a:t>
            </a:r>
          </a:p>
          <a:p>
            <a:endParaRPr lang="de-DE" dirty="0"/>
          </a:p>
        </p:txBody>
      </p:sp>
      <p:sp>
        <p:nvSpPr>
          <p:cNvPr id="4" name="Foliennummernplatzhalter 3"/>
          <p:cNvSpPr>
            <a:spLocks noGrp="1"/>
          </p:cNvSpPr>
          <p:nvPr>
            <p:ph type="sldNum" sz="quarter" idx="5"/>
          </p:nvPr>
        </p:nvSpPr>
        <p:spPr/>
        <p:txBody>
          <a:bodyPr/>
          <a:lstStyle/>
          <a:p>
            <a:fld id="{5009D616-EC7A-4EBB-9DF2-14EF12077EC8}" type="slidenum">
              <a:rPr lang="de-DE" smtClean="0"/>
              <a:t>5</a:t>
            </a:fld>
            <a:endParaRPr lang="de-DE"/>
          </a:p>
        </p:txBody>
      </p:sp>
    </p:spTree>
    <p:extLst>
      <p:ext uri="{BB962C8B-B14F-4D97-AF65-F5344CB8AC3E}">
        <p14:creationId xmlns:p14="http://schemas.microsoft.com/office/powerpoint/2010/main" val="221530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entury Gothic" panose="020B0502020202020204"/>
                <a:ea typeface="+mn-ea"/>
                <a:cs typeface="+mn-cs"/>
              </a:rPr>
              <a:t>Singlemodefasern oder Monomodefasern haben einen Gesamtdurchmesser von 125 µm. Durch sie werden die Lichtwellen gerade hindurchgeleitet. Sie werden für weite Strecken eingesetzt. Der Kerndurchmesser einer Singlemodefaser ist gegenüber der Wellenlänge des Lichts so klein, dass sich nur ein Modus (Moden) ausbreiten kann. Singlemodefasern erfordern den Einsatz sehr teurer Laser, was zu hohen Kosten beim Equipment führt.</a:t>
            </a:r>
            <a:br>
              <a:rPr kumimoji="0" lang="de-DE" sz="1800" b="0" i="0" u="none" strike="noStrike" kern="1200" cap="none" spc="0" normalizeH="0" baseline="0" noProof="0" dirty="0">
                <a:ln>
                  <a:noFill/>
                </a:ln>
                <a:solidFill>
                  <a:prstClr val="black"/>
                </a:solidFill>
                <a:effectLst/>
                <a:uLnTx/>
                <a:uFillTx/>
                <a:latin typeface="Century Gothic" panose="020B0502020202020204"/>
                <a:ea typeface="+mn-ea"/>
                <a:cs typeface="+mn-cs"/>
              </a:rPr>
            </a:br>
            <a:r>
              <a:rPr kumimoji="0" lang="de-DE" sz="1800" b="0" i="0" u="none" strike="noStrike" kern="1200" cap="none" spc="0" normalizeH="0" baseline="0" noProof="0" dirty="0">
                <a:ln>
                  <a:noFill/>
                </a:ln>
                <a:solidFill>
                  <a:prstClr val="black"/>
                </a:solidFill>
                <a:effectLst/>
                <a:uLnTx/>
                <a:uFillTx/>
                <a:latin typeface="Century Gothic" panose="020B0502020202020204"/>
                <a:ea typeface="+mn-ea"/>
                <a:cs typeface="+mn-cs"/>
              </a:rPr>
              <a:t>Singlemode-Fasern sind für Stadt- und Zugangsnetze optimiert. Die Anforderungen an diese Lichtwellenleiter sind hoch. Neben leicht zu verarbeitenden Fasern, sind Breitband-Leistungsfähigkeit für flexibles Netzwerk-Design erwünscht.</a:t>
            </a:r>
          </a:p>
          <a:p>
            <a:endParaRPr lang="de-DE" dirty="0"/>
          </a:p>
        </p:txBody>
      </p:sp>
      <p:sp>
        <p:nvSpPr>
          <p:cNvPr id="4" name="Foliennummernplatzhalter 3"/>
          <p:cNvSpPr>
            <a:spLocks noGrp="1"/>
          </p:cNvSpPr>
          <p:nvPr>
            <p:ph type="sldNum" sz="quarter" idx="5"/>
          </p:nvPr>
        </p:nvSpPr>
        <p:spPr/>
        <p:txBody>
          <a:bodyPr/>
          <a:lstStyle/>
          <a:p>
            <a:fld id="{5009D616-EC7A-4EBB-9DF2-14EF12077EC8}" type="slidenum">
              <a:rPr lang="de-DE" smtClean="0"/>
              <a:t>8</a:t>
            </a:fld>
            <a:endParaRPr lang="de-DE"/>
          </a:p>
        </p:txBody>
      </p:sp>
    </p:spTree>
    <p:extLst>
      <p:ext uri="{BB962C8B-B14F-4D97-AF65-F5344CB8AC3E}">
        <p14:creationId xmlns:p14="http://schemas.microsoft.com/office/powerpoint/2010/main" val="209061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de-DE" dirty="0"/>
              <a:t>Mehrere Kilometer der Glasfaserkabel können billiger als äquivalente Kupferdrahtlängen hergestellt werden. Um den Marktanteil zu konkurrieren, würde der Preis mit zahlreichen Anbietern für optische Kabel sicher fallen.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de-DE" dirty="0"/>
              <a:t>Die Glasfaser Patchkabel ist dünner und kann auf kleinere Durchmesser als Kupferdraht gezogen werden. Sie sind kleiner und leichter als ein vergleichbares Kupferkabel und eignen sich besser für Orte, an denen Platz eine Rolle spielt.</a:t>
            </a:r>
          </a:p>
          <a:p>
            <a:pPr marL="228600" indent="-228600">
              <a:buFont typeface="+mj-lt"/>
              <a:buAutoNum type="arabicPeriod"/>
            </a:pPr>
            <a:r>
              <a:rPr lang="de-DE" dirty="0"/>
              <a:t>Da Glasfaser Patchkabel viel dünner als Kupferdrähte sind, können mehr Fasern zu einem Kabel mit gegebenem Durchmesser gebündelt werden. Dadurch können mehr Telefonleitungen über dasselbe Kabel oder mehrere Kanäle geleitet werden, um über das Kabel in Ihre Kabel-TV-Box zu gelangen.</a:t>
            </a:r>
          </a:p>
          <a:p>
            <a:pPr marL="228600" indent="-228600">
              <a:buFont typeface="+mj-lt"/>
              <a:buAutoNum type="arabicPeriod"/>
            </a:pPr>
            <a:r>
              <a:rPr lang="de-DE" dirty="0"/>
              <a:t>Der Signalverlust in LWL-Patchkabel ist geringer als der in Kupferdraht.</a:t>
            </a:r>
          </a:p>
          <a:p>
            <a:pPr marL="228600" indent="-228600">
              <a:buFont typeface="+mj-lt"/>
              <a:buAutoNum type="arabicPeriod"/>
            </a:pPr>
            <a:r>
              <a:rPr lang="de-DE" dirty="0"/>
              <a:t>Im Gegensatz zu elektrischen Signalen, die in Kupferdrähten übertragen werden, stören Lichtsignale von einer Faser nicht die von anderen Fasern im selben Faserkabel. Dies bedeutet klarere Telefongespräche oder TV-Empfang.</a:t>
            </a:r>
          </a:p>
          <a:p>
            <a:pPr marL="228600" indent="-228600">
              <a:buFont typeface="+mj-lt"/>
              <a:buAutoNum type="arabicPeriod"/>
            </a:pPr>
            <a:r>
              <a:rPr lang="de-DE" dirty="0"/>
              <a:t>Optische Fasern haben normalerweise eine längere Lebensdauer für mehr als 100 Jahre.</a:t>
            </a:r>
          </a:p>
          <a:p>
            <a:pPr marL="228600" indent="-228600">
              <a:buFont typeface="+mj-lt"/>
              <a:buAutoNum type="arabicPeriod"/>
            </a:pPr>
            <a:endParaRPr lang="de-DE" dirty="0"/>
          </a:p>
        </p:txBody>
      </p:sp>
      <p:sp>
        <p:nvSpPr>
          <p:cNvPr id="4" name="Foliennummernplatzhalter 3"/>
          <p:cNvSpPr>
            <a:spLocks noGrp="1"/>
          </p:cNvSpPr>
          <p:nvPr>
            <p:ph type="sldNum" sz="quarter" idx="5"/>
          </p:nvPr>
        </p:nvSpPr>
        <p:spPr/>
        <p:txBody>
          <a:bodyPr/>
          <a:lstStyle/>
          <a:p>
            <a:fld id="{5009D616-EC7A-4EBB-9DF2-14EF12077EC8}" type="slidenum">
              <a:rPr lang="de-DE" smtClean="0"/>
              <a:t>9</a:t>
            </a:fld>
            <a:endParaRPr lang="de-DE"/>
          </a:p>
        </p:txBody>
      </p:sp>
    </p:spTree>
    <p:extLst>
      <p:ext uri="{BB962C8B-B14F-4D97-AF65-F5344CB8AC3E}">
        <p14:creationId xmlns:p14="http://schemas.microsoft.com/office/powerpoint/2010/main" val="139737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301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Date Placeholder 2"/>
          <p:cNvSpPr>
            <a:spLocks noGrp="1"/>
          </p:cNvSpPr>
          <p:nvPr>
            <p:ph type="dt" sz="half" idx="10"/>
          </p:nvPr>
        </p:nvSpPr>
        <p:spPr/>
        <p:txBody>
          <a:bodyPr/>
          <a:lstStyle/>
          <a:p>
            <a:fld id="{A26BB714-5542-4934-A761-F8630C1CEF23}" type="datetimeFigureOut">
              <a:rPr lang="de-DE" smtClean="0"/>
              <a:t>20.09.2021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301571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456130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0797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1840026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27270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824023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562374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168855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2808919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de-DE"/>
              <a:t>Mastertitelformat bearbeiten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26BB714-5542-4934-A761-F8630C1CEF23}" type="datetimeFigureOut">
              <a:rPr lang="de-DE" smtClean="0"/>
              <a:t>20.09.2021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63010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A26BB714-5542-4934-A761-F8630C1CEF23}" type="datetimeFigureOut">
              <a:rPr lang="de-DE" smtClean="0"/>
              <a:t>20.09.2021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2851580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26BB714-5542-4934-A761-F8630C1CEF23}" type="datetimeFigureOut">
              <a:rPr lang="de-DE" smtClean="0"/>
              <a:t>20.09.2021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419696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A26BB714-5542-4934-A761-F8630C1CEF23}" type="datetimeFigureOut">
              <a:rPr lang="de-DE" smtClean="0"/>
              <a:t>20.09.2021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601017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BB714-5542-4934-A761-F8630C1CEF23}" type="datetimeFigureOut">
              <a:rPr lang="de-DE" smtClean="0"/>
              <a:t>20.09.2021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430570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26BB714-5542-4934-A761-F8630C1CEF23}" type="datetimeFigureOut">
              <a:rPr lang="de-DE" smtClean="0"/>
              <a:t>20.09.2021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143287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A26BB714-5542-4934-A761-F8630C1CEF23}" type="datetimeFigureOut">
              <a:rPr lang="de-DE" smtClean="0"/>
              <a:t>20.09.2021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ABFE031-3E21-4706-AFF3-82F7B45D5180}" type="slidenum">
              <a:rPr lang="de-DE" smtClean="0"/>
              <a:t>‹Nr.›</a:t>
            </a:fld>
            <a:endParaRPr lang="de-DE"/>
          </a:p>
        </p:txBody>
      </p:sp>
    </p:spTree>
    <p:extLst>
      <p:ext uri="{BB962C8B-B14F-4D97-AF65-F5344CB8AC3E}">
        <p14:creationId xmlns:p14="http://schemas.microsoft.com/office/powerpoint/2010/main" val="279305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26BB714-5542-4934-A761-F8630C1CEF23}" type="datetimeFigureOut">
              <a:rPr lang="de-DE" smtClean="0"/>
              <a:t>20.09.2021</a:t>
            </a:fld>
            <a:endParaRPr lang="de-D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de-D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ABFE031-3E21-4706-AFF3-82F7B45D5180}" type="slidenum">
              <a:rPr lang="de-DE" smtClean="0"/>
              <a:t>‹Nr.›</a:t>
            </a:fld>
            <a:endParaRPr lang="de-DE"/>
          </a:p>
        </p:txBody>
      </p:sp>
    </p:spTree>
    <p:extLst>
      <p:ext uri="{BB962C8B-B14F-4D97-AF65-F5344CB8AC3E}">
        <p14:creationId xmlns:p14="http://schemas.microsoft.com/office/powerpoint/2010/main" val="2079030821"/>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BF25E5-7A3F-406E-821C-84E665121843}"/>
              </a:ext>
            </a:extLst>
          </p:cNvPr>
          <p:cNvSpPr>
            <a:spLocks noGrp="1"/>
          </p:cNvSpPr>
          <p:nvPr>
            <p:ph type="ctrTitle"/>
          </p:nvPr>
        </p:nvSpPr>
        <p:spPr>
          <a:xfrm>
            <a:off x="965505" y="623571"/>
            <a:ext cx="10260990" cy="3523885"/>
          </a:xfrm>
        </p:spPr>
        <p:txBody>
          <a:bodyPr>
            <a:normAutofit/>
          </a:bodyPr>
          <a:lstStyle/>
          <a:p>
            <a:pPr algn="ctr"/>
            <a:r>
              <a:rPr lang="de-DE" sz="8000" dirty="0"/>
              <a:t>Glasfaser</a:t>
            </a:r>
          </a:p>
        </p:txBody>
      </p:sp>
      <p:sp>
        <p:nvSpPr>
          <p:cNvPr id="3" name="Untertitel 2">
            <a:extLst>
              <a:ext uri="{FF2B5EF4-FFF2-40B4-BE49-F238E27FC236}">
                <a16:creationId xmlns:a16="http://schemas.microsoft.com/office/drawing/2014/main" id="{478F500D-1B90-4F8A-8E06-905323C4EDAB}"/>
              </a:ext>
            </a:extLst>
          </p:cNvPr>
          <p:cNvSpPr>
            <a:spLocks noGrp="1"/>
          </p:cNvSpPr>
          <p:nvPr>
            <p:ph type="subTitle" idx="1"/>
          </p:nvPr>
        </p:nvSpPr>
        <p:spPr>
          <a:xfrm>
            <a:off x="965505" y="4777380"/>
            <a:ext cx="10260990" cy="1209763"/>
          </a:xfrm>
        </p:spPr>
        <p:txBody>
          <a:bodyPr>
            <a:normAutofit/>
          </a:bodyPr>
          <a:lstStyle/>
          <a:p>
            <a:pPr algn="ctr">
              <a:lnSpc>
                <a:spcPct val="90000"/>
              </a:lnSpc>
            </a:pPr>
            <a:r>
              <a:rPr lang="de-DE" sz="1300">
                <a:solidFill>
                  <a:schemeClr val="bg2"/>
                </a:solidFill>
              </a:rPr>
              <a:t>Eine Glasfaser ist eine aus Glas bestehende lange dünne Faser. Bei der Herstellung werden aus einer Glasschmelze dünne Fäden gezogen und zu einer Vielzahl von Endprodukten weiterverarbeitet.</a:t>
            </a:r>
          </a:p>
          <a:p>
            <a:pPr algn="ctr">
              <a:lnSpc>
                <a:spcPct val="90000"/>
              </a:lnSpc>
            </a:pPr>
            <a:endParaRPr lang="de-DE" sz="1300">
              <a:solidFill>
                <a:schemeClr val="bg2"/>
              </a:solidFill>
            </a:endParaRPr>
          </a:p>
          <a:p>
            <a:pPr algn="ctr">
              <a:lnSpc>
                <a:spcPct val="90000"/>
              </a:lnSpc>
            </a:pPr>
            <a:r>
              <a:rPr lang="de-DE" sz="1300">
                <a:solidFill>
                  <a:schemeClr val="bg2"/>
                </a:solidFill>
              </a:rPr>
              <a:t>Aus physikalischer Sicht handelt es sich bei einem</a:t>
            </a:r>
            <a:r>
              <a:rPr lang="de-DE" sz="1300" b="1">
                <a:solidFill>
                  <a:schemeClr val="bg2"/>
                </a:solidFill>
              </a:rPr>
              <a:t> Lichtwellenleiter</a:t>
            </a:r>
            <a:r>
              <a:rPr lang="de-DE" sz="1300">
                <a:solidFill>
                  <a:schemeClr val="bg2"/>
                </a:solidFill>
              </a:rPr>
              <a:t> um</a:t>
            </a:r>
            <a:r>
              <a:rPr lang="de-DE" sz="1300" b="1">
                <a:solidFill>
                  <a:schemeClr val="bg2"/>
                </a:solidFill>
              </a:rPr>
              <a:t> einen dielektrischen Wellenleiter.</a:t>
            </a:r>
            <a:r>
              <a:rPr lang="de-DE" sz="1300">
                <a:solidFill>
                  <a:schemeClr val="bg2"/>
                </a:solidFill>
              </a:rPr>
              <a:t> </a:t>
            </a:r>
          </a:p>
        </p:txBody>
      </p:sp>
    </p:spTree>
    <p:extLst>
      <p:ext uri="{BB962C8B-B14F-4D97-AF65-F5344CB8AC3E}">
        <p14:creationId xmlns:p14="http://schemas.microsoft.com/office/powerpoint/2010/main" val="166681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B8EDAA-AE9D-4E38-8AA8-7B900BAE4033}"/>
              </a:ext>
            </a:extLst>
          </p:cNvPr>
          <p:cNvSpPr>
            <a:spLocks noGrp="1"/>
          </p:cNvSpPr>
          <p:nvPr>
            <p:ph type="title"/>
          </p:nvPr>
        </p:nvSpPr>
        <p:spPr/>
        <p:txBody>
          <a:bodyPr/>
          <a:lstStyle/>
          <a:p>
            <a:r>
              <a:rPr lang="de-DE" dirty="0"/>
              <a:t>Nachteile</a:t>
            </a:r>
          </a:p>
        </p:txBody>
      </p:sp>
      <p:sp>
        <p:nvSpPr>
          <p:cNvPr id="3" name="Inhaltsplatzhalter 2">
            <a:extLst>
              <a:ext uri="{FF2B5EF4-FFF2-40B4-BE49-F238E27FC236}">
                <a16:creationId xmlns:a16="http://schemas.microsoft.com/office/drawing/2014/main" id="{0738FE64-B47E-4B51-9A13-BD622D6727A8}"/>
              </a:ext>
            </a:extLst>
          </p:cNvPr>
          <p:cNvSpPr>
            <a:spLocks noGrp="1"/>
          </p:cNvSpPr>
          <p:nvPr>
            <p:ph idx="1"/>
          </p:nvPr>
        </p:nvSpPr>
        <p:spPr>
          <a:xfrm>
            <a:off x="838200" y="1825624"/>
            <a:ext cx="10515600" cy="4937125"/>
          </a:xfrm>
        </p:spPr>
        <p:txBody>
          <a:bodyPr>
            <a:normAutofit/>
          </a:bodyPr>
          <a:lstStyle/>
          <a:p>
            <a:r>
              <a:rPr lang="de-DE" dirty="0"/>
              <a:t>Glasfaserkabel sind sehr empfindlich und einfach zu beschädigen</a:t>
            </a:r>
          </a:p>
          <a:p>
            <a:r>
              <a:rPr lang="de-DE" dirty="0"/>
              <a:t>Biegeradius sollte nicht mehr als 2 cm sein</a:t>
            </a:r>
          </a:p>
          <a:p>
            <a:r>
              <a:rPr lang="de-DE" dirty="0"/>
              <a:t>Können keinen Strom übertragen</a:t>
            </a:r>
          </a:p>
          <a:p>
            <a:r>
              <a:rPr lang="de-DE" dirty="0"/>
              <a:t>Nicht immer das schnellste Übertragungsmittel</a:t>
            </a:r>
          </a:p>
          <a:p>
            <a:r>
              <a:rPr lang="de-DE" dirty="0"/>
              <a:t>Verluste durch biegen des Kabels</a:t>
            </a:r>
          </a:p>
          <a:p>
            <a:r>
              <a:rPr lang="de-DE" dirty="0"/>
              <a:t>Nur geringe Reichweite</a:t>
            </a:r>
          </a:p>
          <a:p>
            <a:r>
              <a:rPr lang="de-DE" dirty="0"/>
              <a:t>Schwer zu reparieren</a:t>
            </a:r>
          </a:p>
          <a:p>
            <a:endParaRPr lang="de-DE" dirty="0"/>
          </a:p>
        </p:txBody>
      </p:sp>
    </p:spTree>
    <p:extLst>
      <p:ext uri="{BB962C8B-B14F-4D97-AF65-F5344CB8AC3E}">
        <p14:creationId xmlns:p14="http://schemas.microsoft.com/office/powerpoint/2010/main" val="424445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4D0516-5125-4104-90BC-981F6D4093CC}"/>
              </a:ext>
            </a:extLst>
          </p:cNvPr>
          <p:cNvSpPr>
            <a:spLocks noGrp="1"/>
          </p:cNvSpPr>
          <p:nvPr>
            <p:ph type="title"/>
          </p:nvPr>
        </p:nvSpPr>
        <p:spPr>
          <a:xfrm>
            <a:off x="937131" y="304438"/>
            <a:ext cx="5794409" cy="1378447"/>
          </a:xfrm>
        </p:spPr>
        <p:txBody>
          <a:bodyPr>
            <a:normAutofit/>
          </a:bodyPr>
          <a:lstStyle/>
          <a:p>
            <a:r>
              <a:rPr lang="de-DE" dirty="0"/>
              <a:t>Aufbau des Kabels</a:t>
            </a:r>
          </a:p>
        </p:txBody>
      </p:sp>
      <p:graphicFrame>
        <p:nvGraphicFramePr>
          <p:cNvPr id="8" name="Inhaltsplatzhalter 3">
            <a:extLst>
              <a:ext uri="{FF2B5EF4-FFF2-40B4-BE49-F238E27FC236}">
                <a16:creationId xmlns:a16="http://schemas.microsoft.com/office/drawing/2014/main" id="{607125AA-1B52-4925-B311-8E230D60A7F8}"/>
              </a:ext>
            </a:extLst>
          </p:cNvPr>
          <p:cNvGraphicFramePr>
            <a:graphicFrameLocks noGrp="1"/>
          </p:cNvGraphicFramePr>
          <p:nvPr>
            <p:ph idx="1"/>
            <p:extLst>
              <p:ext uri="{D42A27DB-BD31-4B8C-83A1-F6EECF244321}">
                <p14:modId xmlns:p14="http://schemas.microsoft.com/office/powerpoint/2010/main" val="3876305688"/>
              </p:ext>
            </p:extLst>
          </p:nvPr>
        </p:nvGraphicFramePr>
        <p:xfrm>
          <a:off x="937131" y="2631332"/>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1030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E6BF9C-63E2-4CEF-A9FF-765AFAEABBDF}"/>
              </a:ext>
            </a:extLst>
          </p:cNvPr>
          <p:cNvSpPr>
            <a:spLocks noGrp="1"/>
          </p:cNvSpPr>
          <p:nvPr>
            <p:ph type="title"/>
          </p:nvPr>
        </p:nvSpPr>
        <p:spPr/>
        <p:txBody>
          <a:bodyPr/>
          <a:lstStyle/>
          <a:p>
            <a:r>
              <a:rPr lang="de-DE" dirty="0"/>
              <a:t>Verbindungsmöglichkeiten</a:t>
            </a:r>
          </a:p>
        </p:txBody>
      </p:sp>
      <p:sp>
        <p:nvSpPr>
          <p:cNvPr id="3" name="Inhaltsplatzhalter 2">
            <a:extLst>
              <a:ext uri="{FF2B5EF4-FFF2-40B4-BE49-F238E27FC236}">
                <a16:creationId xmlns:a16="http://schemas.microsoft.com/office/drawing/2014/main" id="{B9EB7E60-B30C-4734-A03C-9C9E6C1C70B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39965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8FB73-8DB0-41FA-8727-BD453D96D83F}"/>
              </a:ext>
            </a:extLst>
          </p:cNvPr>
          <p:cNvSpPr>
            <a:spLocks noGrp="1"/>
          </p:cNvSpPr>
          <p:nvPr>
            <p:ph type="title"/>
          </p:nvPr>
        </p:nvSpPr>
        <p:spPr>
          <a:xfrm>
            <a:off x="1103312" y="452718"/>
            <a:ext cx="8947522" cy="1400530"/>
          </a:xfrm>
        </p:spPr>
        <p:txBody>
          <a:bodyPr anchor="ctr">
            <a:normAutofit/>
          </a:bodyPr>
          <a:lstStyle/>
          <a:p>
            <a:r>
              <a:rPr lang="de-DE">
                <a:solidFill>
                  <a:srgbClr val="FFFFFF"/>
                </a:solidFill>
              </a:rPr>
              <a:t>Verlegung</a:t>
            </a:r>
          </a:p>
        </p:txBody>
      </p:sp>
      <p:sp>
        <p:nvSpPr>
          <p:cNvPr id="18" name="Inhaltsplatzhalter 2">
            <a:extLst>
              <a:ext uri="{FF2B5EF4-FFF2-40B4-BE49-F238E27FC236}">
                <a16:creationId xmlns:a16="http://schemas.microsoft.com/office/drawing/2014/main" id="{B5C8424F-875B-42B0-957E-DC5C4ECD6AE3}"/>
              </a:ext>
            </a:extLst>
          </p:cNvPr>
          <p:cNvSpPr>
            <a:spLocks noGrp="1"/>
          </p:cNvSpPr>
          <p:nvPr>
            <p:ph idx="1"/>
          </p:nvPr>
        </p:nvSpPr>
        <p:spPr>
          <a:xfrm>
            <a:off x="1103312" y="2763520"/>
            <a:ext cx="8946541" cy="3484879"/>
          </a:xfrm>
        </p:spPr>
        <p:txBody>
          <a:bodyPr>
            <a:normAutofit lnSpcReduction="10000"/>
          </a:bodyPr>
          <a:lstStyle/>
          <a:p>
            <a:r>
              <a:rPr lang="de-DE"/>
              <a:t>Klassischer Tiefbau</a:t>
            </a:r>
          </a:p>
          <a:p>
            <a:r>
              <a:rPr lang="de-DE" err="1"/>
              <a:t>Trenching</a:t>
            </a:r>
            <a:r>
              <a:rPr lang="de-DE"/>
              <a:t>-Verfahren</a:t>
            </a:r>
          </a:p>
          <a:p>
            <a:r>
              <a:rPr lang="de-DE"/>
              <a:t>Horizontalspülbohrverfahren</a:t>
            </a:r>
          </a:p>
          <a:p>
            <a:r>
              <a:rPr lang="de-DE"/>
              <a:t>Pressbohrung (Erdrakete)</a:t>
            </a:r>
          </a:p>
          <a:p>
            <a:r>
              <a:rPr lang="de-DE" err="1"/>
              <a:t>Keyhole</a:t>
            </a:r>
            <a:r>
              <a:rPr lang="de-DE"/>
              <a:t>-Verfahren</a:t>
            </a:r>
          </a:p>
          <a:p>
            <a:r>
              <a:rPr lang="de-DE"/>
              <a:t>Kabelpflugverfahren</a:t>
            </a:r>
          </a:p>
          <a:p>
            <a:r>
              <a:rPr lang="de-DE"/>
              <a:t>Hochbau (Verlegen entlang oberirdischer Leitungen)</a:t>
            </a:r>
          </a:p>
          <a:p>
            <a:r>
              <a:rPr lang="de-DE"/>
              <a:t>Kabelbau entlang von Eisenbahnschienen</a:t>
            </a:r>
          </a:p>
          <a:p>
            <a:endParaRPr lang="de-DE"/>
          </a:p>
        </p:txBody>
      </p:sp>
    </p:spTree>
    <p:extLst>
      <p:ext uri="{BB962C8B-B14F-4D97-AF65-F5344CB8AC3E}">
        <p14:creationId xmlns:p14="http://schemas.microsoft.com/office/powerpoint/2010/main" val="201484931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8C5FF-1F69-4A7E-B5C9-F62126E72D5A}"/>
              </a:ext>
            </a:extLst>
          </p:cNvPr>
          <p:cNvSpPr>
            <a:spLocks noGrp="1"/>
          </p:cNvSpPr>
          <p:nvPr>
            <p:ph type="title"/>
          </p:nvPr>
        </p:nvSpPr>
        <p:spPr>
          <a:xfrm>
            <a:off x="806195" y="804672"/>
            <a:ext cx="3521359" cy="5248656"/>
          </a:xfrm>
        </p:spPr>
        <p:txBody>
          <a:bodyPr anchor="ctr">
            <a:normAutofit/>
          </a:bodyPr>
          <a:lstStyle/>
          <a:p>
            <a:pPr algn="ctr"/>
            <a:r>
              <a:rPr lang="de-DE" dirty="0"/>
              <a:t>Anwendung</a:t>
            </a:r>
            <a:endParaRPr lang="de-DE"/>
          </a:p>
        </p:txBody>
      </p:sp>
      <p:sp>
        <p:nvSpPr>
          <p:cNvPr id="7" name="Inhaltsplatzhalter 2">
            <a:extLst>
              <a:ext uri="{FF2B5EF4-FFF2-40B4-BE49-F238E27FC236}">
                <a16:creationId xmlns:a16="http://schemas.microsoft.com/office/drawing/2014/main" id="{A6276CD1-D584-41CF-8444-14B82F7CC5D0}"/>
              </a:ext>
            </a:extLst>
          </p:cNvPr>
          <p:cNvSpPr>
            <a:spLocks noGrp="1"/>
          </p:cNvSpPr>
          <p:nvPr>
            <p:ph idx="1"/>
          </p:nvPr>
        </p:nvSpPr>
        <p:spPr>
          <a:xfrm>
            <a:off x="4975861" y="804671"/>
            <a:ext cx="6399930" cy="5248657"/>
          </a:xfrm>
        </p:spPr>
        <p:txBody>
          <a:bodyPr anchor="ctr">
            <a:normAutofit/>
          </a:bodyPr>
          <a:lstStyle/>
          <a:p>
            <a:r>
              <a:rPr lang="de-DE"/>
              <a:t>Seit den 80ern Einsatz zu Kontinental Verbindung, WAN (Wide Area Network)</a:t>
            </a:r>
          </a:p>
          <a:p>
            <a:r>
              <a:rPr lang="de-DE"/>
              <a:t>Firmeneigenen lokalen Netzen (LAN)</a:t>
            </a:r>
          </a:p>
          <a:p>
            <a:r>
              <a:rPr lang="de-DE"/>
              <a:t>Speichernetzwerk / Servernetzwerk (SAN)</a:t>
            </a:r>
          </a:p>
          <a:p>
            <a:r>
              <a:rPr lang="de-DE" err="1"/>
              <a:t>Fibre</a:t>
            </a:r>
            <a:r>
              <a:rPr lang="de-DE"/>
              <a:t> </a:t>
            </a:r>
            <a:r>
              <a:rPr lang="de-DE" err="1"/>
              <a:t>to</a:t>
            </a:r>
            <a:r>
              <a:rPr lang="de-DE"/>
              <a:t> </a:t>
            </a:r>
            <a:r>
              <a:rPr lang="de-DE" err="1"/>
              <a:t>the</a:t>
            </a:r>
            <a:r>
              <a:rPr lang="de-DE"/>
              <a:t> Basement (FTTB)</a:t>
            </a:r>
          </a:p>
          <a:p>
            <a:r>
              <a:rPr lang="de-DE"/>
              <a:t>Selten im Heimanwendung</a:t>
            </a:r>
          </a:p>
        </p:txBody>
      </p:sp>
    </p:spTree>
    <p:extLst>
      <p:ext uri="{BB962C8B-B14F-4D97-AF65-F5344CB8AC3E}">
        <p14:creationId xmlns:p14="http://schemas.microsoft.com/office/powerpoint/2010/main" val="249520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D00C-4C53-4EA5-8D39-5017073FEEFE}"/>
              </a:ext>
            </a:extLst>
          </p:cNvPr>
          <p:cNvSpPr>
            <a:spLocks noGrp="1"/>
          </p:cNvSpPr>
          <p:nvPr>
            <p:ph type="title"/>
          </p:nvPr>
        </p:nvSpPr>
        <p:spPr>
          <a:xfrm>
            <a:off x="684212" y="197434"/>
            <a:ext cx="8534400" cy="1507067"/>
          </a:xfrm>
        </p:spPr>
        <p:txBody>
          <a:bodyPr vert="horz" lIns="91440" tIns="45720" rIns="91440" bIns="45720" rtlCol="0" anchor="ctr">
            <a:normAutofit/>
          </a:bodyPr>
          <a:lstStyle/>
          <a:p>
            <a:r>
              <a:rPr lang="en-US" cap="none" dirty="0" err="1">
                <a:ln w="0"/>
                <a:solidFill>
                  <a:schemeClr val="accent1"/>
                </a:solidFill>
                <a:effectLst>
                  <a:outerShdw blurRad="38100" dist="25400" dir="5400000" algn="ctr" rotWithShape="0">
                    <a:srgbClr val="6E747A">
                      <a:alpha val="43000"/>
                    </a:srgbClr>
                  </a:outerShdw>
                </a:effectLst>
              </a:rPr>
              <a:t>Multimodefaser</a:t>
            </a:r>
            <a:r>
              <a:rPr lang="en-US" cap="none" dirty="0">
                <a:ln w="0"/>
                <a:solidFill>
                  <a:schemeClr val="accent1"/>
                </a:solidFill>
                <a:effectLst>
                  <a:outerShdw blurRad="38100" dist="25400" dir="5400000" algn="ctr" rotWithShape="0">
                    <a:srgbClr val="6E747A">
                      <a:alpha val="43000"/>
                    </a:srgbClr>
                  </a:outerShdw>
                </a:effectLst>
              </a:rPr>
              <a:t> </a:t>
            </a:r>
            <a:r>
              <a:rPr lang="en-US" cap="none" dirty="0" err="1">
                <a:ln w="0"/>
                <a:solidFill>
                  <a:schemeClr val="accent1"/>
                </a:solidFill>
                <a:effectLst>
                  <a:outerShdw blurRad="38100" dist="25400" dir="5400000" algn="ctr" rotWithShape="0">
                    <a:srgbClr val="6E747A">
                      <a:alpha val="43000"/>
                    </a:srgbClr>
                  </a:outerShdw>
                </a:effectLst>
              </a:rPr>
              <a:t>mit</a:t>
            </a:r>
            <a:r>
              <a:rPr lang="en-US" cap="none" dirty="0">
                <a:ln w="0"/>
                <a:solidFill>
                  <a:schemeClr val="accent1"/>
                </a:solidFill>
                <a:effectLst>
                  <a:outerShdw blurRad="38100" dist="25400" dir="5400000" algn="ctr" rotWithShape="0">
                    <a:srgbClr val="6E747A">
                      <a:alpha val="43000"/>
                    </a:srgbClr>
                  </a:outerShdw>
                </a:effectLst>
              </a:rPr>
              <a:t> </a:t>
            </a:r>
            <a:r>
              <a:rPr lang="en-US" cap="none" dirty="0" err="1">
                <a:ln w="0"/>
                <a:solidFill>
                  <a:schemeClr val="accent1"/>
                </a:solidFill>
                <a:effectLst>
                  <a:outerShdw blurRad="38100" dist="25400" dir="5400000" algn="ctr" rotWithShape="0">
                    <a:srgbClr val="6E747A">
                      <a:alpha val="43000"/>
                    </a:srgbClr>
                  </a:outerShdw>
                </a:effectLst>
              </a:rPr>
              <a:t>Stufenindexprofil</a:t>
            </a:r>
            <a:endParaRPr lang="en-US" cap="none" dirty="0">
              <a:ln w="0"/>
              <a:solidFill>
                <a:schemeClr val="accent1"/>
              </a:solidFill>
              <a:effectLst>
                <a:outerShdw blurRad="38100" dist="25400" dir="5400000" algn="ctr" rotWithShape="0">
                  <a:srgbClr val="6E747A">
                    <a:alpha val="43000"/>
                  </a:srgbClr>
                </a:outerShdw>
              </a:effectLst>
            </a:endParaRPr>
          </a:p>
        </p:txBody>
      </p:sp>
      <p:pic>
        <p:nvPicPr>
          <p:cNvPr id="2050" name="Picture 2" descr="Lichtverlauf durch eine Multimodefaser mit Stufenindexprofil">
            <a:extLst>
              <a:ext uri="{FF2B5EF4-FFF2-40B4-BE49-F238E27FC236}">
                <a16:creationId xmlns:a16="http://schemas.microsoft.com/office/drawing/2014/main" id="{44603A50-413D-467A-BAC8-210B07756A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7300" y="1859756"/>
            <a:ext cx="4848225" cy="1266825"/>
          </a:xfrm>
          <a:prstGeom prst="rect">
            <a:avLst/>
          </a:prstGeom>
          <a:noFill/>
          <a:effectLst>
            <a:innerShdw blurRad="57150" dist="38100" dir="14460000">
              <a:prstClr val="black">
                <a:alpha val="70000"/>
              </a:prstClr>
            </a:innerShdw>
          </a:effectLst>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913FA2D4-66F8-43B6-8545-CBAC3A467886}"/>
              </a:ext>
            </a:extLst>
          </p:cNvPr>
          <p:cNvSpPr txBox="1"/>
          <p:nvPr/>
        </p:nvSpPr>
        <p:spPr>
          <a:xfrm>
            <a:off x="684212" y="1845871"/>
            <a:ext cx="7201259" cy="3615267"/>
          </a:xfrm>
          <a:prstGeom prst="rect">
            <a:avLst/>
          </a:prstGeom>
        </p:spPr>
        <p:txBody>
          <a:bodyPr vert="horz" lIns="91440" tIns="45720" rIns="91440" bIns="45720" rtlCol="0" anchor="ctr">
            <a:normAutofit/>
          </a:bodyPr>
          <a:lstStyle/>
          <a:p>
            <a:pPr marL="342900" indent="-342900">
              <a:spcBef>
                <a:spcPct val="20000"/>
              </a:spcBef>
              <a:spcAft>
                <a:spcPts val="600"/>
              </a:spcAft>
              <a:buClr>
                <a:schemeClr val="tx1"/>
              </a:buClr>
              <a:buSzPct val="80000"/>
              <a:buFont typeface="Wingdings 3" panose="05040102010807070707" pitchFamily="18" charset="2"/>
              <a:buChar char=""/>
            </a:pPr>
            <a:r>
              <a:rPr lang="en-US" dirty="0" err="1">
                <a:solidFill>
                  <a:schemeClr val="bg2">
                    <a:lumMod val="75000"/>
                  </a:schemeClr>
                </a:solidFill>
              </a:rPr>
              <a:t>Mehrere</a:t>
            </a:r>
            <a:r>
              <a:rPr lang="en-US" dirty="0">
                <a:solidFill>
                  <a:schemeClr val="bg2">
                    <a:lumMod val="75000"/>
                  </a:schemeClr>
                </a:solidFill>
              </a:rPr>
              <a:t> </a:t>
            </a:r>
            <a:r>
              <a:rPr lang="en-US" dirty="0" err="1">
                <a:solidFill>
                  <a:schemeClr val="bg2">
                    <a:lumMod val="75000"/>
                  </a:schemeClr>
                </a:solidFill>
              </a:rPr>
              <a:t>Lichtwellen</a:t>
            </a:r>
            <a:r>
              <a:rPr lang="en-US" dirty="0">
                <a:solidFill>
                  <a:schemeClr val="bg2">
                    <a:lumMod val="75000"/>
                  </a:schemeClr>
                </a:solidFill>
              </a:rPr>
              <a:t> </a:t>
            </a:r>
            <a:r>
              <a:rPr lang="en-US" dirty="0" err="1">
                <a:solidFill>
                  <a:schemeClr val="bg2">
                    <a:lumMod val="75000"/>
                  </a:schemeClr>
                </a:solidFill>
              </a:rPr>
              <a:t>Gleichzeitig</a:t>
            </a:r>
            <a:endParaRPr lang="en-US" dirty="0">
              <a:solidFill>
                <a:schemeClr val="bg2">
                  <a:lumMod val="75000"/>
                </a:schemeClr>
              </a:solidFill>
            </a:endParaRPr>
          </a:p>
          <a:p>
            <a:pPr marL="342900" indent="-342900">
              <a:spcBef>
                <a:spcPct val="20000"/>
              </a:spcBef>
              <a:spcAft>
                <a:spcPts val="600"/>
              </a:spcAft>
              <a:buClr>
                <a:schemeClr val="tx1"/>
              </a:buClr>
              <a:buSzPct val="80000"/>
              <a:buFont typeface="Wingdings 3" panose="05040102010807070707" pitchFamily="18" charset="2"/>
              <a:buChar char=""/>
            </a:pPr>
            <a:r>
              <a:rPr lang="en-US" dirty="0" err="1">
                <a:solidFill>
                  <a:schemeClr val="bg2">
                    <a:lumMod val="75000"/>
                  </a:schemeClr>
                </a:solidFill>
              </a:rPr>
              <a:t>Signale</a:t>
            </a:r>
            <a:r>
              <a:rPr lang="en-US" dirty="0">
                <a:solidFill>
                  <a:schemeClr val="bg2">
                    <a:lumMod val="75000"/>
                  </a:schemeClr>
                </a:solidFill>
              </a:rPr>
              <a:t> </a:t>
            </a:r>
            <a:r>
              <a:rPr lang="en-US" dirty="0" err="1">
                <a:solidFill>
                  <a:schemeClr val="bg2">
                    <a:lumMod val="75000"/>
                  </a:schemeClr>
                </a:solidFill>
              </a:rPr>
              <a:t>reflektieren</a:t>
            </a:r>
            <a:r>
              <a:rPr lang="en-US" dirty="0">
                <a:solidFill>
                  <a:schemeClr val="bg2">
                    <a:lumMod val="75000"/>
                  </a:schemeClr>
                </a:solidFill>
              </a:rPr>
              <a:t> hart </a:t>
            </a:r>
            <a:r>
              <a:rPr lang="en-US" dirty="0" err="1">
                <a:solidFill>
                  <a:schemeClr val="bg2">
                    <a:lumMod val="75000"/>
                  </a:schemeClr>
                </a:solidFill>
              </a:rPr>
              <a:t>im</a:t>
            </a:r>
            <a:r>
              <a:rPr lang="en-US" dirty="0">
                <a:solidFill>
                  <a:schemeClr val="bg2">
                    <a:lumMod val="75000"/>
                  </a:schemeClr>
                </a:solidFill>
              </a:rPr>
              <a:t> Kabel</a:t>
            </a:r>
          </a:p>
          <a:p>
            <a:pPr marL="342900" indent="-342900">
              <a:spcBef>
                <a:spcPct val="20000"/>
              </a:spcBef>
              <a:spcAft>
                <a:spcPts val="600"/>
              </a:spcAft>
              <a:buClr>
                <a:schemeClr val="tx1"/>
              </a:buClr>
              <a:buSzPct val="80000"/>
              <a:buFont typeface="Wingdings 3" panose="05040102010807070707" pitchFamily="18" charset="2"/>
              <a:buChar char=""/>
            </a:pPr>
            <a:r>
              <a:rPr lang="en-US" dirty="0">
                <a:solidFill>
                  <a:schemeClr val="bg2">
                    <a:lumMod val="75000"/>
                  </a:schemeClr>
                </a:solidFill>
              </a:rPr>
              <a:t>Max. </a:t>
            </a:r>
            <a:r>
              <a:rPr lang="en-US" dirty="0" err="1">
                <a:solidFill>
                  <a:schemeClr val="bg2">
                    <a:lumMod val="75000"/>
                  </a:schemeClr>
                </a:solidFill>
              </a:rPr>
              <a:t>Distanz</a:t>
            </a:r>
            <a:r>
              <a:rPr lang="en-US" dirty="0">
                <a:solidFill>
                  <a:schemeClr val="bg2">
                    <a:lumMod val="75000"/>
                  </a:schemeClr>
                </a:solidFill>
              </a:rPr>
              <a:t>: 1km</a:t>
            </a:r>
          </a:p>
          <a:p>
            <a:pPr marL="342900" indent="-342900">
              <a:spcBef>
                <a:spcPct val="20000"/>
              </a:spcBef>
              <a:spcAft>
                <a:spcPts val="600"/>
              </a:spcAft>
              <a:buClr>
                <a:schemeClr val="tx1"/>
              </a:buClr>
              <a:buSzPct val="80000"/>
              <a:buFont typeface="Wingdings 3" panose="05040102010807070707" pitchFamily="18" charset="2"/>
              <a:buChar char=""/>
            </a:pPr>
            <a:r>
              <a:rPr lang="en-US" dirty="0" err="1">
                <a:solidFill>
                  <a:schemeClr val="bg2">
                    <a:lumMod val="75000"/>
                  </a:schemeClr>
                </a:solidFill>
              </a:rPr>
              <a:t>Verwendung</a:t>
            </a:r>
            <a:r>
              <a:rPr lang="en-US" dirty="0">
                <a:solidFill>
                  <a:schemeClr val="bg2">
                    <a:lumMod val="75000"/>
                  </a:schemeClr>
                </a:solidFill>
              </a:rPr>
              <a:t> </a:t>
            </a:r>
            <a:r>
              <a:rPr lang="en-US" dirty="0" err="1">
                <a:solidFill>
                  <a:schemeClr val="bg2">
                    <a:lumMod val="75000"/>
                  </a:schemeClr>
                </a:solidFill>
              </a:rPr>
              <a:t>meist</a:t>
            </a:r>
            <a:r>
              <a:rPr lang="en-US" dirty="0">
                <a:solidFill>
                  <a:schemeClr val="bg2">
                    <a:lumMod val="75000"/>
                  </a:schemeClr>
                </a:solidFill>
              </a:rPr>
              <a:t> </a:t>
            </a:r>
            <a:r>
              <a:rPr lang="en-US" dirty="0" err="1">
                <a:solidFill>
                  <a:schemeClr val="bg2">
                    <a:lumMod val="75000"/>
                  </a:schemeClr>
                </a:solidFill>
              </a:rPr>
              <a:t>als</a:t>
            </a:r>
            <a:r>
              <a:rPr lang="en-US" dirty="0">
                <a:solidFill>
                  <a:schemeClr val="bg2">
                    <a:lumMod val="75000"/>
                  </a:schemeClr>
                </a:solidFill>
              </a:rPr>
              <a:t> </a:t>
            </a:r>
            <a:r>
              <a:rPr lang="en-US" dirty="0" err="1">
                <a:solidFill>
                  <a:schemeClr val="bg2">
                    <a:lumMod val="75000"/>
                  </a:schemeClr>
                </a:solidFill>
              </a:rPr>
              <a:t>Patchkabel</a:t>
            </a:r>
            <a:endParaRPr lang="en-US" dirty="0">
              <a:solidFill>
                <a:schemeClr val="bg2">
                  <a:lumMod val="75000"/>
                </a:schemeClr>
              </a:solidFill>
            </a:endParaRPr>
          </a:p>
          <a:p>
            <a:pPr marL="342900" indent="-342900">
              <a:spcBef>
                <a:spcPct val="20000"/>
              </a:spcBef>
              <a:spcAft>
                <a:spcPts val="600"/>
              </a:spcAft>
              <a:buClr>
                <a:schemeClr val="tx1"/>
              </a:buClr>
              <a:buSzPct val="80000"/>
              <a:buFont typeface="Wingdings 3" panose="05040102010807070707" pitchFamily="18" charset="2"/>
              <a:buChar char=""/>
            </a:pPr>
            <a:r>
              <a:rPr lang="en-US" dirty="0" err="1">
                <a:solidFill>
                  <a:schemeClr val="bg2">
                    <a:lumMod val="75000"/>
                  </a:schemeClr>
                </a:solidFill>
              </a:rPr>
              <a:t>Durchmesser</a:t>
            </a:r>
            <a:r>
              <a:rPr lang="en-US" dirty="0">
                <a:solidFill>
                  <a:schemeClr val="bg2">
                    <a:lumMod val="75000"/>
                  </a:schemeClr>
                </a:solidFill>
              </a:rPr>
              <a:t> von Kabel: 200 - 500 µm</a:t>
            </a:r>
          </a:p>
          <a:p>
            <a:pPr marL="342900" indent="-342900">
              <a:spcBef>
                <a:spcPct val="20000"/>
              </a:spcBef>
              <a:spcAft>
                <a:spcPts val="600"/>
              </a:spcAft>
              <a:buClr>
                <a:schemeClr val="tx1"/>
              </a:buClr>
              <a:buSzPct val="80000"/>
              <a:buFont typeface="Wingdings 3" panose="05040102010807070707" pitchFamily="18" charset="2"/>
              <a:buChar char=""/>
            </a:pPr>
            <a:r>
              <a:rPr lang="en-US" dirty="0" err="1">
                <a:solidFill>
                  <a:schemeClr val="bg2">
                    <a:lumMod val="75000"/>
                  </a:schemeClr>
                </a:solidFill>
              </a:rPr>
              <a:t>Bandbreiten</a:t>
            </a:r>
            <a:r>
              <a:rPr lang="en-US" dirty="0">
                <a:solidFill>
                  <a:schemeClr val="bg2">
                    <a:lumMod val="75000"/>
                  </a:schemeClr>
                </a:solidFill>
              </a:rPr>
              <a:t> (1km):  100MHz</a:t>
            </a:r>
          </a:p>
        </p:txBody>
      </p:sp>
    </p:spTree>
    <p:extLst>
      <p:ext uri="{BB962C8B-B14F-4D97-AF65-F5344CB8AC3E}">
        <p14:creationId xmlns:p14="http://schemas.microsoft.com/office/powerpoint/2010/main" val="49320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C7C928-C259-4454-B8F1-1466AB8254D0}"/>
              </a:ext>
            </a:extLst>
          </p:cNvPr>
          <p:cNvSpPr>
            <a:spLocks noGrp="1"/>
          </p:cNvSpPr>
          <p:nvPr>
            <p:ph type="title"/>
          </p:nvPr>
        </p:nvSpPr>
        <p:spPr/>
        <p:txBody>
          <a:bodyPr/>
          <a:lstStyle/>
          <a:p>
            <a:pPr algn="ctr"/>
            <a:r>
              <a:rPr lang="de-DE" dirty="0"/>
              <a:t>Multimodefaser mit </a:t>
            </a:r>
            <a:r>
              <a:rPr lang="de-DE" dirty="0" err="1"/>
              <a:t>Gradientenindexprofil</a:t>
            </a:r>
            <a:endParaRPr lang="de-DE" dirty="0"/>
          </a:p>
        </p:txBody>
      </p:sp>
      <p:pic>
        <p:nvPicPr>
          <p:cNvPr id="3074" name="Picture 2" descr="Lichtverlauf durch eine Multimodefaser mit Gradientenindexprofil">
            <a:extLst>
              <a:ext uri="{FF2B5EF4-FFF2-40B4-BE49-F238E27FC236}">
                <a16:creationId xmlns:a16="http://schemas.microsoft.com/office/drawing/2014/main" id="{778FFDCC-CDD8-40FE-B27E-1409B60C67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7300" y="1864519"/>
            <a:ext cx="4848225" cy="1257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11CCAB3B-CFB6-4C02-B30F-D8833992C439}"/>
              </a:ext>
            </a:extLst>
          </p:cNvPr>
          <p:cNvSpPr txBox="1"/>
          <p:nvPr/>
        </p:nvSpPr>
        <p:spPr>
          <a:xfrm>
            <a:off x="2743736" y="2202181"/>
            <a:ext cx="8760876" cy="2308324"/>
          </a:xfrm>
          <a:prstGeom prst="rect">
            <a:avLst/>
          </a:prstGeom>
          <a:noFill/>
        </p:spPr>
        <p:txBody>
          <a:bodyPr wrap="square" rtlCol="0">
            <a:spAutoFit/>
          </a:bodyPr>
          <a:lstStyle/>
          <a:p>
            <a:pPr marL="285750" indent="-285750">
              <a:buFont typeface="Arial" panose="020B0604020202020204" pitchFamily="34" charset="0"/>
              <a:buChar char="•"/>
            </a:pPr>
            <a:r>
              <a:rPr lang="de-DE" dirty="0"/>
              <a:t>Gleichmäßige Lichtstrahlen</a:t>
            </a:r>
          </a:p>
          <a:p>
            <a:pPr marL="285750" indent="-285750">
              <a:buFont typeface="Arial" panose="020B0604020202020204" pitchFamily="34" charset="0"/>
              <a:buChar char="•"/>
            </a:pPr>
            <a:r>
              <a:rPr lang="de-DE" dirty="0"/>
              <a:t>Signale reflektieren weich an den Wänden</a:t>
            </a:r>
          </a:p>
          <a:p>
            <a:pPr marL="285750" indent="-285750">
              <a:buFont typeface="Arial" panose="020B0604020202020204" pitchFamily="34" charset="0"/>
              <a:buChar char="•"/>
            </a:pPr>
            <a:r>
              <a:rPr lang="de-DE" dirty="0"/>
              <a:t>Werden meist beim verbinden von Gebäuden und Etagen verwendet</a:t>
            </a:r>
          </a:p>
          <a:p>
            <a:pPr marL="285750" indent="-285750">
              <a:buFont typeface="Arial" panose="020B0604020202020204" pitchFamily="34" charset="0"/>
              <a:buChar char="•"/>
            </a:pPr>
            <a:r>
              <a:rPr lang="de-DE" dirty="0"/>
              <a:t>Gesamtdurchmesser: 125 µm </a:t>
            </a:r>
          </a:p>
          <a:p>
            <a:pPr marL="285750" indent="-285750">
              <a:buFont typeface="Arial" panose="020B0604020202020204" pitchFamily="34" charset="0"/>
              <a:buChar char="•"/>
            </a:pPr>
            <a:r>
              <a:rPr lang="de-DE" dirty="0"/>
              <a:t>Bandbreiten (1km): 1GHz</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3820122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9AC06B-BCFA-41E5-A721-499C42CB9342}"/>
              </a:ext>
            </a:extLst>
          </p:cNvPr>
          <p:cNvSpPr>
            <a:spLocks noGrp="1"/>
          </p:cNvSpPr>
          <p:nvPr>
            <p:ph type="title"/>
          </p:nvPr>
        </p:nvSpPr>
        <p:spPr>
          <a:xfrm>
            <a:off x="684213" y="213912"/>
            <a:ext cx="8534400" cy="1507067"/>
          </a:xfrm>
        </p:spPr>
        <p:txBody>
          <a:bodyPr/>
          <a:lstStyle/>
          <a:p>
            <a:pPr algn="ctr"/>
            <a:r>
              <a:rPr lang="de-DE" dirty="0"/>
              <a:t>Monomodefaser / Singlemodefaser</a:t>
            </a:r>
          </a:p>
        </p:txBody>
      </p:sp>
      <p:pic>
        <p:nvPicPr>
          <p:cNvPr id="4098" name="Picture 2" descr="Lichtverlauf durch eine Monomodefaser / Singlemodefaser">
            <a:extLst>
              <a:ext uri="{FF2B5EF4-FFF2-40B4-BE49-F238E27FC236}">
                <a16:creationId xmlns:a16="http://schemas.microsoft.com/office/drawing/2014/main" id="{F11BF83C-F098-4264-AF59-A2B44F2D94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551113" y="2035969"/>
            <a:ext cx="4800600" cy="914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03D99EA5-0FBB-433A-80DF-9E8165D4D72C}"/>
              </a:ext>
            </a:extLst>
          </p:cNvPr>
          <p:cNvSpPr txBox="1"/>
          <p:nvPr/>
        </p:nvSpPr>
        <p:spPr>
          <a:xfrm>
            <a:off x="2592925" y="2217652"/>
            <a:ext cx="10163175" cy="1200329"/>
          </a:xfrm>
          <a:prstGeom prst="rect">
            <a:avLst/>
          </a:prstGeom>
          <a:noFill/>
        </p:spPr>
        <p:txBody>
          <a:bodyPr wrap="square" rtlCol="0">
            <a:spAutoFit/>
          </a:bodyPr>
          <a:lstStyle/>
          <a:p>
            <a:pPr marL="285750" indent="-285750">
              <a:buFont typeface="Arial" panose="020B0604020202020204" pitchFamily="34" charset="0"/>
              <a:buChar char="•"/>
            </a:pPr>
            <a:r>
              <a:rPr lang="de-DE" dirty="0"/>
              <a:t>Gesamtdurchmesser von 125 µm = 0,000125 m</a:t>
            </a:r>
          </a:p>
          <a:p>
            <a:pPr marL="285750" indent="-285750">
              <a:buFont typeface="Arial" panose="020B0604020202020204" pitchFamily="34" charset="0"/>
              <a:buChar char="•"/>
            </a:pPr>
            <a:r>
              <a:rPr lang="de-DE" dirty="0"/>
              <a:t> Lichtwellen werden gerade hindurchgeleitet</a:t>
            </a:r>
          </a:p>
          <a:p>
            <a:pPr marL="285750" indent="-285750">
              <a:buFont typeface="Arial" panose="020B0604020202020204" pitchFamily="34" charset="0"/>
              <a:buChar char="•"/>
            </a:pPr>
            <a:r>
              <a:rPr lang="de-DE" dirty="0"/>
              <a:t>Werden für weite Strecken eingesetzt</a:t>
            </a:r>
          </a:p>
          <a:p>
            <a:pPr marL="285750" indent="-285750">
              <a:buFont typeface="Arial" panose="020B0604020202020204" pitchFamily="34" charset="0"/>
              <a:buChar char="•"/>
            </a:pPr>
            <a:r>
              <a:rPr lang="de-DE" dirty="0"/>
              <a:t>Erfordern den Einsatz sehr teurer Laser, was zu hohen Kosten beim Equipment führt</a:t>
            </a:r>
          </a:p>
        </p:txBody>
      </p:sp>
    </p:spTree>
    <p:extLst>
      <p:ext uri="{BB962C8B-B14F-4D97-AF65-F5344CB8AC3E}">
        <p14:creationId xmlns:p14="http://schemas.microsoft.com/office/powerpoint/2010/main" val="87690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A2ABE-10B1-4A1D-9FA5-6EF6C5415B59}"/>
              </a:ext>
            </a:extLst>
          </p:cNvPr>
          <p:cNvSpPr>
            <a:spLocks noGrp="1"/>
          </p:cNvSpPr>
          <p:nvPr>
            <p:ph type="title"/>
          </p:nvPr>
        </p:nvSpPr>
        <p:spPr>
          <a:xfrm>
            <a:off x="1834919" y="685800"/>
            <a:ext cx="3705269" cy="5308599"/>
          </a:xfrm>
        </p:spPr>
        <p:txBody>
          <a:bodyPr>
            <a:normAutofit/>
          </a:bodyPr>
          <a:lstStyle/>
          <a:p>
            <a:r>
              <a:rPr lang="de-DE" sz="4000" dirty="0">
                <a:solidFill>
                  <a:srgbClr val="FFFFFF"/>
                </a:solidFill>
              </a:rPr>
              <a:t>Vorteile</a:t>
            </a:r>
          </a:p>
        </p:txBody>
      </p:sp>
      <p:sp>
        <p:nvSpPr>
          <p:cNvPr id="3" name="Inhaltsplatzhalter 2">
            <a:extLst>
              <a:ext uri="{FF2B5EF4-FFF2-40B4-BE49-F238E27FC236}">
                <a16:creationId xmlns:a16="http://schemas.microsoft.com/office/drawing/2014/main" id="{E910AB0F-8A38-4538-B693-B736D5E006C3}"/>
              </a:ext>
            </a:extLst>
          </p:cNvPr>
          <p:cNvSpPr>
            <a:spLocks noGrp="1"/>
          </p:cNvSpPr>
          <p:nvPr>
            <p:ph idx="1"/>
          </p:nvPr>
        </p:nvSpPr>
        <p:spPr>
          <a:xfrm>
            <a:off x="6516553" y="685800"/>
            <a:ext cx="4754563" cy="5410200"/>
          </a:xfrm>
        </p:spPr>
        <p:txBody>
          <a:bodyPr>
            <a:normAutofit/>
          </a:bodyPr>
          <a:lstStyle/>
          <a:p>
            <a:pPr>
              <a:lnSpc>
                <a:spcPct val="90000"/>
              </a:lnSpc>
            </a:pPr>
            <a:r>
              <a:rPr lang="de-DE" sz="1200" dirty="0">
                <a:solidFill>
                  <a:srgbClr val="FFFFFF"/>
                </a:solidFill>
              </a:rPr>
              <a:t>Kostengünstiger (unter Umständen) - Mehrere Kilometer der Glasfaserkabel können billiger als äquivalente Kupferdrahtlängen hergestellt werden. Um den Marktanteil zu konkurrieren, würde der Preis mit zahlreichen Anbietern für optische Kabel sicher fallen.</a:t>
            </a:r>
          </a:p>
          <a:p>
            <a:pPr>
              <a:lnSpc>
                <a:spcPct val="90000"/>
              </a:lnSpc>
            </a:pPr>
            <a:r>
              <a:rPr lang="de-DE" sz="1200" dirty="0">
                <a:solidFill>
                  <a:srgbClr val="FFFFFF"/>
                </a:solidFill>
              </a:rPr>
              <a:t>Dünner und leichter — Die Glasfaser Patchkabel ist dünner und kann auf kleinere Durchmesser als Kupferdraht gezogen werden. Sie sind kleiner und leichter als ein vergleichbares Kupferkabel und eignen sich besser für Orte, an denen Platz eine Rolle spielt.</a:t>
            </a:r>
          </a:p>
          <a:p>
            <a:pPr>
              <a:lnSpc>
                <a:spcPct val="90000"/>
              </a:lnSpc>
            </a:pPr>
            <a:r>
              <a:rPr lang="de-DE" sz="1200" dirty="0">
                <a:solidFill>
                  <a:srgbClr val="FFFFFF"/>
                </a:solidFill>
              </a:rPr>
              <a:t>Höhere Tragfähigkeit - Da Glasfaser Patchkabel viel dünner als Kupferdrähte sind, können mehr Fasern zu einem Kabel mit gegebenem Durchmesser gebündelt werden. Dadurch können mehr Telefonleitungen über dasselbe Kabel oder mehrere Kanäle geleitet werden, um über das Kabel in Ihre Kabel-TV-Box zu gelangen.</a:t>
            </a:r>
          </a:p>
          <a:p>
            <a:pPr>
              <a:lnSpc>
                <a:spcPct val="90000"/>
              </a:lnSpc>
            </a:pPr>
            <a:r>
              <a:rPr lang="de-DE" sz="1200" dirty="0">
                <a:solidFill>
                  <a:srgbClr val="FFFFFF"/>
                </a:solidFill>
              </a:rPr>
              <a:t>Geringere Signalverschlechterung - Der Signalverlust in LWL-Patchkabel ist geringer als der in Kupferdraht.</a:t>
            </a:r>
          </a:p>
          <a:p>
            <a:pPr>
              <a:lnSpc>
                <a:spcPct val="90000"/>
              </a:lnSpc>
            </a:pPr>
            <a:r>
              <a:rPr lang="de-DE" sz="1200" dirty="0">
                <a:solidFill>
                  <a:srgbClr val="FFFFFF"/>
                </a:solidFill>
              </a:rPr>
              <a:t>Lichtsignale - Im Gegensatz zu elektrischen Signalen, die in Kupferdrähten übertragen werden, stören Lichtsignale von einer Faser nicht die von anderen Fasern im selben Faserkabel. Dies bedeutet klarere Telefongespräche oder TV-Empfang.</a:t>
            </a:r>
          </a:p>
          <a:p>
            <a:pPr>
              <a:lnSpc>
                <a:spcPct val="90000"/>
              </a:lnSpc>
            </a:pPr>
            <a:r>
              <a:rPr lang="de-DE" sz="1200" dirty="0">
                <a:solidFill>
                  <a:srgbClr val="FFFFFF"/>
                </a:solidFill>
              </a:rPr>
              <a:t>Lange Lebensspanne — Optische Fasern haben normalerweise eine längere Lebensdauer für mehr als 100 Jahre.</a:t>
            </a:r>
          </a:p>
          <a:p>
            <a:pPr>
              <a:lnSpc>
                <a:spcPct val="90000"/>
              </a:lnSpc>
            </a:pPr>
            <a:r>
              <a:rPr lang="de-DE" sz="1200" dirty="0">
                <a:solidFill>
                  <a:srgbClr val="FFFFFF"/>
                </a:solidFill>
              </a:rPr>
              <a:t>Gewichtsersparnis</a:t>
            </a:r>
          </a:p>
        </p:txBody>
      </p:sp>
    </p:spTree>
    <p:extLst>
      <p:ext uri="{BB962C8B-B14F-4D97-AF65-F5344CB8AC3E}">
        <p14:creationId xmlns:p14="http://schemas.microsoft.com/office/powerpoint/2010/main" val="1826815337"/>
      </p:ext>
    </p:extLst>
  </p:cSld>
  <p:clrMapOvr>
    <a:masterClrMapping/>
  </p:clrMapOvr>
</p:sld>
</file>

<file path=ppt/theme/theme1.xml><?xml version="1.0" encoding="utf-8"?>
<a:theme xmlns:a="http://schemas.openxmlformats.org/drawingml/2006/main" name="Segment">
  <a:themeElements>
    <a:clrScheme name="Segment">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gment">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gment">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12C7B7111742D940904A5E12C24B5C4F" ma:contentTypeVersion="10" ma:contentTypeDescription="Ein neues Dokument erstellen." ma:contentTypeScope="" ma:versionID="b6fb3bb21e930819f7cef9c5a51c4ce3">
  <xsd:schema xmlns:xsd="http://www.w3.org/2001/XMLSchema" xmlns:xs="http://www.w3.org/2001/XMLSchema" xmlns:p="http://schemas.microsoft.com/office/2006/metadata/properties" xmlns:ns3="07538ac7-0860-4647-849d-81d8f117d964" xmlns:ns4="f81cfc13-912a-465a-a90e-f5f258b0cce3" targetNamespace="http://schemas.microsoft.com/office/2006/metadata/properties" ma:root="true" ma:fieldsID="fa6458c4fdae2bdf49b6750e0cc21793" ns3:_="" ns4:_="">
    <xsd:import namespace="07538ac7-0860-4647-849d-81d8f117d964"/>
    <xsd:import namespace="f81cfc13-912a-465a-a90e-f5f258b0cce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538ac7-0860-4647-849d-81d8f117d9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1cfc13-912a-465a-a90e-f5f258b0cce3"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SharingHintHash" ma:index="12"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1C9A9C-789F-41CD-A830-6FBCDEC72DEF}">
  <ds:schemaRefs>
    <ds:schemaRef ds:uri="http://schemas.microsoft.com/office/2006/documentManagement/types"/>
    <ds:schemaRef ds:uri="http://schemas.microsoft.com/office/2006/metadata/properties"/>
    <ds:schemaRef ds:uri="07538ac7-0860-4647-849d-81d8f117d964"/>
    <ds:schemaRef ds:uri="http://www.w3.org/XML/1998/namespace"/>
    <ds:schemaRef ds:uri="http://purl.org/dc/dcmitype/"/>
    <ds:schemaRef ds:uri="http://purl.org/dc/elements/1.1/"/>
    <ds:schemaRef ds:uri="http://schemas.microsoft.com/office/infopath/2007/PartnerControls"/>
    <ds:schemaRef ds:uri="http://purl.org/dc/terms/"/>
    <ds:schemaRef ds:uri="http://schemas.openxmlformats.org/package/2006/metadata/core-properties"/>
    <ds:schemaRef ds:uri="f81cfc13-912a-465a-a90e-f5f258b0cce3"/>
  </ds:schemaRefs>
</ds:datastoreItem>
</file>

<file path=customXml/itemProps2.xml><?xml version="1.0" encoding="utf-8"?>
<ds:datastoreItem xmlns:ds="http://schemas.openxmlformats.org/officeDocument/2006/customXml" ds:itemID="{CB2BF422-EAD3-4669-9F87-8D1C037E0E3D}">
  <ds:schemaRefs>
    <ds:schemaRef ds:uri="http://schemas.microsoft.com/sharepoint/v3/contenttype/forms"/>
  </ds:schemaRefs>
</ds:datastoreItem>
</file>

<file path=customXml/itemProps3.xml><?xml version="1.0" encoding="utf-8"?>
<ds:datastoreItem xmlns:ds="http://schemas.openxmlformats.org/officeDocument/2006/customXml" ds:itemID="{74763191-7B5A-41CC-9D93-CD87620354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538ac7-0860-4647-849d-81d8f117d964"/>
    <ds:schemaRef ds:uri="f81cfc13-912a-465a-a90e-f5f258b0cc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506</Words>
  <Application>Microsoft Office PowerPoint</Application>
  <PresentationFormat>Breitbild</PresentationFormat>
  <Paragraphs>90</Paragraphs>
  <Slides>10</Slides>
  <Notes>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Calibri</vt:lpstr>
      <vt:lpstr>Century Gothic</vt:lpstr>
      <vt:lpstr>Wingdings 3</vt:lpstr>
      <vt:lpstr>Segment</vt:lpstr>
      <vt:lpstr>Glasfaser</vt:lpstr>
      <vt:lpstr>Aufbau des Kabels</vt:lpstr>
      <vt:lpstr>Verbindungsmöglichkeiten</vt:lpstr>
      <vt:lpstr>Verlegung</vt:lpstr>
      <vt:lpstr>Anwendung</vt:lpstr>
      <vt:lpstr>Multimodefaser mit Stufenindexprofil</vt:lpstr>
      <vt:lpstr>Multimodefaser mit Gradientenindexprofil</vt:lpstr>
      <vt:lpstr>Monomodefaser / Singlemodefaser</vt:lpstr>
      <vt:lpstr>Vorteile</vt:lpstr>
      <vt:lpstr>Nachteile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Glasfaser</dc:title>
  <dc:creator>Rende, Johannes</dc:creator>
  <cp:lastModifiedBy>Rende, Johannes</cp:lastModifiedBy>
  <cp:revision>1</cp:revision>
  <dcterms:created xsi:type="dcterms:W3CDTF">2021-09-17T14:05:05Z</dcterms:created>
  <dcterms:modified xsi:type="dcterms:W3CDTF">2021-09-20T08:00:55Z</dcterms:modified>
</cp:coreProperties>
</file>