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5" r:id="rId9"/>
    <p:sldId id="264"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2" d="100"/>
          <a:sy n="102" d="100"/>
        </p:scale>
        <p:origin x="13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E265CBAB-87DA-4984-9CB4-B23FE9BB062F}" type="datetimeFigureOut">
              <a:rPr lang="de-DE" smtClean="0"/>
              <a:t>08.05.2022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237131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E265CBAB-87DA-4984-9CB4-B23FE9BB062F}" type="datetimeFigureOut">
              <a:rPr lang="de-DE" smtClean="0"/>
              <a:t>08.05.2022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362423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E265CBAB-87DA-4984-9CB4-B23FE9BB062F}" type="datetimeFigureOut">
              <a:rPr lang="de-DE" smtClean="0"/>
              <a:t>08.05.2022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3702727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E265CBAB-87DA-4984-9CB4-B23FE9BB062F}" type="datetimeFigureOut">
              <a:rPr lang="de-DE" smtClean="0"/>
              <a:t>08.05.2022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3C052D-E526-4CA9-A4C7-DC9D1CD8B538}"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58159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265CBAB-87DA-4984-9CB4-B23FE9BB062F}" type="datetimeFigureOut">
              <a:rPr lang="de-DE" smtClean="0"/>
              <a:t>08.05.2022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2797054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65CBAB-87DA-4984-9CB4-B23FE9BB062F}" type="datetimeFigureOut">
              <a:rPr lang="de-DE" smtClean="0"/>
              <a:t>08.05.2022</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3708801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65CBAB-87DA-4984-9CB4-B23FE9BB062F}" type="datetimeFigureOut">
              <a:rPr lang="de-DE" smtClean="0"/>
              <a:t>08.05.2022</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1339526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265CBAB-87DA-4984-9CB4-B23FE9BB062F}" type="datetimeFigureOut">
              <a:rPr lang="de-DE" smtClean="0"/>
              <a:t>08.05.2022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3163972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265CBAB-87DA-4984-9CB4-B23FE9BB062F}" type="datetimeFigureOut">
              <a:rPr lang="de-DE" smtClean="0"/>
              <a:t>08.05.2022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10274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E265CBAB-87DA-4984-9CB4-B23FE9BB062F}" type="datetimeFigureOut">
              <a:rPr lang="de-DE" smtClean="0"/>
              <a:t>08.05.2022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46880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265CBAB-87DA-4984-9CB4-B23FE9BB062F}" type="datetimeFigureOut">
              <a:rPr lang="de-DE" smtClean="0"/>
              <a:t>08.05.2022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253462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265CBAB-87DA-4984-9CB4-B23FE9BB062F}" type="datetimeFigureOut">
              <a:rPr lang="de-DE" smtClean="0"/>
              <a:t>08.05.2022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37103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265CBAB-87DA-4984-9CB4-B23FE9BB062F}" type="datetimeFigureOut">
              <a:rPr lang="de-DE" smtClean="0"/>
              <a:t>08.05.2022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353831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E265CBAB-87DA-4984-9CB4-B23FE9BB062F}" type="datetimeFigureOut">
              <a:rPr lang="de-DE" smtClean="0"/>
              <a:t>08.05.2022</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109338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65CBAB-87DA-4984-9CB4-B23FE9BB062F}" type="datetimeFigureOut">
              <a:rPr lang="de-DE" smtClean="0"/>
              <a:t>08.05.2022</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277843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E265CBAB-87DA-4984-9CB4-B23FE9BB062F}" type="datetimeFigureOut">
              <a:rPr lang="de-DE" smtClean="0"/>
              <a:t>08.05.2022</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137019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E265CBAB-87DA-4984-9CB4-B23FE9BB062F}" type="datetimeFigureOut">
              <a:rPr lang="de-DE" smtClean="0"/>
              <a:t>08.05.2022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03C052D-E526-4CA9-A4C7-DC9D1CD8B538}" type="slidenum">
              <a:rPr lang="de-DE" smtClean="0"/>
              <a:t>‹Nr.›</a:t>
            </a:fld>
            <a:endParaRPr lang="de-DE"/>
          </a:p>
        </p:txBody>
      </p:sp>
    </p:spTree>
    <p:extLst>
      <p:ext uri="{BB962C8B-B14F-4D97-AF65-F5344CB8AC3E}">
        <p14:creationId xmlns:p14="http://schemas.microsoft.com/office/powerpoint/2010/main" val="83433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65CBAB-87DA-4984-9CB4-B23FE9BB062F}" type="datetimeFigureOut">
              <a:rPr lang="de-DE" smtClean="0"/>
              <a:t>08.05.2022</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3C052D-E526-4CA9-A4C7-DC9D1CD8B538}" type="slidenum">
              <a:rPr lang="de-DE" smtClean="0"/>
              <a:t>‹Nr.›</a:t>
            </a:fld>
            <a:endParaRPr lang="de-DE"/>
          </a:p>
        </p:txBody>
      </p:sp>
    </p:spTree>
    <p:extLst>
      <p:ext uri="{BB962C8B-B14F-4D97-AF65-F5344CB8AC3E}">
        <p14:creationId xmlns:p14="http://schemas.microsoft.com/office/powerpoint/2010/main" val="10437982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wikipedia.org/wiki/Blockchain" TargetMode="External"/><Relationship Id="rId2" Type="http://schemas.openxmlformats.org/officeDocument/2006/relationships/hyperlink" Target="https://wirtschaftslexikon.gabler.de/definition/blockchain-54161" TargetMode="External"/><Relationship Id="rId1" Type="http://schemas.openxmlformats.org/officeDocument/2006/relationships/slideLayout" Target="../slideLayouts/slideLayout2.xml"/><Relationship Id="rId5" Type="http://schemas.openxmlformats.org/officeDocument/2006/relationships/hyperlink" Target="https://www.ahd.de/was-ist-eine-blockchain-die-erklaerung-fuer-einsteiger/" TargetMode="External"/><Relationship Id="rId4" Type="http://schemas.openxmlformats.org/officeDocument/2006/relationships/hyperlink" Target="https://www.ibm.com/de-de/topics/what-is-blockch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3968B0-E8F0-CFF6-930E-CCC3D1F3FD39}"/>
              </a:ext>
            </a:extLst>
          </p:cNvPr>
          <p:cNvSpPr>
            <a:spLocks noGrp="1"/>
          </p:cNvSpPr>
          <p:nvPr>
            <p:ph type="ctrTitle"/>
          </p:nvPr>
        </p:nvSpPr>
        <p:spPr/>
        <p:txBody>
          <a:bodyPr/>
          <a:lstStyle/>
          <a:p>
            <a:r>
              <a:rPr lang="de-DE" dirty="0"/>
              <a:t>Blockchain</a:t>
            </a:r>
          </a:p>
        </p:txBody>
      </p:sp>
      <p:sp>
        <p:nvSpPr>
          <p:cNvPr id="3" name="Untertitel 2">
            <a:extLst>
              <a:ext uri="{FF2B5EF4-FFF2-40B4-BE49-F238E27FC236}">
                <a16:creationId xmlns:a16="http://schemas.microsoft.com/office/drawing/2014/main" id="{FF9E3D44-E1EC-3B1B-C8FE-D7FA4BA98EC8}"/>
              </a:ext>
            </a:extLst>
          </p:cNvPr>
          <p:cNvSpPr>
            <a:spLocks noGrp="1"/>
          </p:cNvSpPr>
          <p:nvPr>
            <p:ph type="subTitle" idx="1"/>
          </p:nvPr>
        </p:nvSpPr>
        <p:spPr/>
        <p:txBody>
          <a:bodyPr>
            <a:normAutofit/>
          </a:bodyPr>
          <a:lstStyle/>
          <a:p>
            <a:r>
              <a:rPr lang="de-DE" sz="1600" dirty="0"/>
              <a:t>Christoph Kahlke</a:t>
            </a:r>
          </a:p>
        </p:txBody>
      </p:sp>
    </p:spTree>
    <p:extLst>
      <p:ext uri="{BB962C8B-B14F-4D97-AF65-F5344CB8AC3E}">
        <p14:creationId xmlns:p14="http://schemas.microsoft.com/office/powerpoint/2010/main" val="3694660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0C97-E4B7-A8F8-3A76-359D2DDA974B}"/>
              </a:ext>
            </a:extLst>
          </p:cNvPr>
          <p:cNvSpPr>
            <a:spLocks noGrp="1"/>
          </p:cNvSpPr>
          <p:nvPr>
            <p:ph type="title"/>
          </p:nvPr>
        </p:nvSpPr>
        <p:spPr/>
        <p:txBody>
          <a:bodyPr/>
          <a:lstStyle/>
          <a:p>
            <a:r>
              <a:rPr lang="de-DE" dirty="0"/>
              <a:t>Funktionsweise - Beispiel: Bitcoin</a:t>
            </a:r>
          </a:p>
        </p:txBody>
      </p:sp>
      <p:sp>
        <p:nvSpPr>
          <p:cNvPr id="4" name="Pfeil: nach rechts 3">
            <a:extLst>
              <a:ext uri="{FF2B5EF4-FFF2-40B4-BE49-F238E27FC236}">
                <a16:creationId xmlns:a16="http://schemas.microsoft.com/office/drawing/2014/main" id="{ECABA8F9-870E-723B-BE59-28F34C0AA461}"/>
              </a:ext>
            </a:extLst>
          </p:cNvPr>
          <p:cNvSpPr/>
          <p:nvPr/>
        </p:nvSpPr>
        <p:spPr>
          <a:xfrm>
            <a:off x="1149292" y="2770464"/>
            <a:ext cx="10133901" cy="1317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89D9F56A-F538-EC68-5816-0A410A87C413}"/>
              </a:ext>
            </a:extLst>
          </p:cNvPr>
          <p:cNvSpPr/>
          <p:nvPr/>
        </p:nvSpPr>
        <p:spPr>
          <a:xfrm>
            <a:off x="947956" y="2569128"/>
            <a:ext cx="1040235" cy="1728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Neuer Block</a:t>
            </a:r>
          </a:p>
        </p:txBody>
      </p:sp>
      <p:sp>
        <p:nvSpPr>
          <p:cNvPr id="6" name="Ellipse 5">
            <a:extLst>
              <a:ext uri="{FF2B5EF4-FFF2-40B4-BE49-F238E27FC236}">
                <a16:creationId xmlns:a16="http://schemas.microsoft.com/office/drawing/2014/main" id="{1BEB5863-3796-6797-B889-048D79BB89D7}"/>
              </a:ext>
            </a:extLst>
          </p:cNvPr>
          <p:cNvSpPr/>
          <p:nvPr/>
        </p:nvSpPr>
        <p:spPr>
          <a:xfrm>
            <a:off x="2080469" y="3252831"/>
            <a:ext cx="369115" cy="352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7" name="Ellipse 6">
            <a:extLst>
              <a:ext uri="{FF2B5EF4-FFF2-40B4-BE49-F238E27FC236}">
                <a16:creationId xmlns:a16="http://schemas.microsoft.com/office/drawing/2014/main" id="{223EEE4F-5F04-4A4A-94A1-75891A484C48}"/>
              </a:ext>
            </a:extLst>
          </p:cNvPr>
          <p:cNvSpPr/>
          <p:nvPr/>
        </p:nvSpPr>
        <p:spPr>
          <a:xfrm>
            <a:off x="3719943" y="3263317"/>
            <a:ext cx="369115" cy="352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
        <p:nvSpPr>
          <p:cNvPr id="8" name="Ellipse 7">
            <a:extLst>
              <a:ext uri="{FF2B5EF4-FFF2-40B4-BE49-F238E27FC236}">
                <a16:creationId xmlns:a16="http://schemas.microsoft.com/office/drawing/2014/main" id="{35AE4A3E-5C93-1A1F-E78F-E2ED02CC788A}"/>
              </a:ext>
            </a:extLst>
          </p:cNvPr>
          <p:cNvSpPr/>
          <p:nvPr/>
        </p:nvSpPr>
        <p:spPr>
          <a:xfrm>
            <a:off x="8638365" y="3242345"/>
            <a:ext cx="369115" cy="352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t>
            </a:r>
          </a:p>
        </p:txBody>
      </p:sp>
      <p:sp>
        <p:nvSpPr>
          <p:cNvPr id="9" name="Ellipse 8">
            <a:extLst>
              <a:ext uri="{FF2B5EF4-FFF2-40B4-BE49-F238E27FC236}">
                <a16:creationId xmlns:a16="http://schemas.microsoft.com/office/drawing/2014/main" id="{A138D455-5799-3F08-930E-A1337DEE0A8A}"/>
              </a:ext>
            </a:extLst>
          </p:cNvPr>
          <p:cNvSpPr/>
          <p:nvPr/>
        </p:nvSpPr>
        <p:spPr>
          <a:xfrm>
            <a:off x="5359417" y="3252831"/>
            <a:ext cx="369115" cy="352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sp>
        <p:nvSpPr>
          <p:cNvPr id="10" name="Ellipse 9">
            <a:extLst>
              <a:ext uri="{FF2B5EF4-FFF2-40B4-BE49-F238E27FC236}">
                <a16:creationId xmlns:a16="http://schemas.microsoft.com/office/drawing/2014/main" id="{99E1B284-EE6C-B1D3-EF47-0CD317DF1E35}"/>
              </a:ext>
            </a:extLst>
          </p:cNvPr>
          <p:cNvSpPr/>
          <p:nvPr/>
        </p:nvSpPr>
        <p:spPr>
          <a:xfrm>
            <a:off x="6998891" y="3242345"/>
            <a:ext cx="369115" cy="352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sp>
        <p:nvSpPr>
          <p:cNvPr id="14" name="Textfeld 13">
            <a:extLst>
              <a:ext uri="{FF2B5EF4-FFF2-40B4-BE49-F238E27FC236}">
                <a16:creationId xmlns:a16="http://schemas.microsoft.com/office/drawing/2014/main" id="{4E64E5C0-9605-BF4A-7F76-AD9C7C116E0D}"/>
              </a:ext>
            </a:extLst>
          </p:cNvPr>
          <p:cNvSpPr txBox="1"/>
          <p:nvPr/>
        </p:nvSpPr>
        <p:spPr>
          <a:xfrm>
            <a:off x="1988191" y="1345083"/>
            <a:ext cx="2852257" cy="1200329"/>
          </a:xfrm>
          <a:prstGeom prst="rect">
            <a:avLst/>
          </a:prstGeom>
          <a:noFill/>
        </p:spPr>
        <p:txBody>
          <a:bodyPr wrap="square" rtlCol="0">
            <a:spAutoFit/>
          </a:bodyPr>
          <a:lstStyle/>
          <a:p>
            <a:r>
              <a:rPr lang="de-DE" b="1" dirty="0"/>
              <a:t>1) Nutzer wollen BTC senden</a:t>
            </a:r>
            <a:br>
              <a:rPr lang="de-DE" dirty="0"/>
            </a:br>
            <a:r>
              <a:rPr lang="de-DE" dirty="0"/>
              <a:t>Überweisung wird aufgegeben</a:t>
            </a:r>
          </a:p>
        </p:txBody>
      </p:sp>
      <p:sp>
        <p:nvSpPr>
          <p:cNvPr id="15" name="Textfeld 14">
            <a:extLst>
              <a:ext uri="{FF2B5EF4-FFF2-40B4-BE49-F238E27FC236}">
                <a16:creationId xmlns:a16="http://schemas.microsoft.com/office/drawing/2014/main" id="{F7AF75A3-754F-E12B-3695-38A7417F761A}"/>
              </a:ext>
            </a:extLst>
          </p:cNvPr>
          <p:cNvSpPr txBox="1"/>
          <p:nvPr/>
        </p:nvSpPr>
        <p:spPr>
          <a:xfrm>
            <a:off x="3183047" y="3949534"/>
            <a:ext cx="3033195" cy="1477328"/>
          </a:xfrm>
          <a:prstGeom prst="rect">
            <a:avLst/>
          </a:prstGeom>
          <a:noFill/>
        </p:spPr>
        <p:txBody>
          <a:bodyPr wrap="square" rtlCol="0">
            <a:spAutoFit/>
          </a:bodyPr>
          <a:lstStyle/>
          <a:p>
            <a:r>
              <a:rPr lang="de-DE" b="1" dirty="0"/>
              <a:t>2) Validierung</a:t>
            </a:r>
          </a:p>
          <a:p>
            <a:r>
              <a:rPr lang="de-DE" dirty="0"/>
              <a:t>Alle gewünschten Transaktionen werden</a:t>
            </a:r>
          </a:p>
          <a:p>
            <a:r>
              <a:rPr lang="de-DE" dirty="0"/>
              <a:t>Von allen </a:t>
            </a:r>
            <a:r>
              <a:rPr lang="de-DE" dirty="0" err="1"/>
              <a:t>Minern</a:t>
            </a:r>
            <a:r>
              <a:rPr lang="de-DE" dirty="0"/>
              <a:t> überprüft</a:t>
            </a:r>
          </a:p>
        </p:txBody>
      </p:sp>
      <p:sp>
        <p:nvSpPr>
          <p:cNvPr id="16" name="Textfeld 15">
            <a:extLst>
              <a:ext uri="{FF2B5EF4-FFF2-40B4-BE49-F238E27FC236}">
                <a16:creationId xmlns:a16="http://schemas.microsoft.com/office/drawing/2014/main" id="{D5AFB020-3AB2-FF63-1313-BC8BD632CB90}"/>
              </a:ext>
            </a:extLst>
          </p:cNvPr>
          <p:cNvSpPr txBox="1"/>
          <p:nvPr/>
        </p:nvSpPr>
        <p:spPr>
          <a:xfrm>
            <a:off x="4699644" y="1345083"/>
            <a:ext cx="3033195" cy="1754326"/>
          </a:xfrm>
          <a:prstGeom prst="rect">
            <a:avLst/>
          </a:prstGeom>
          <a:noFill/>
        </p:spPr>
        <p:txBody>
          <a:bodyPr wrap="square" rtlCol="0">
            <a:spAutoFit/>
          </a:bodyPr>
          <a:lstStyle/>
          <a:p>
            <a:r>
              <a:rPr lang="de-DE" b="1" dirty="0"/>
              <a:t>3) Block zusammensetzten</a:t>
            </a:r>
            <a:br>
              <a:rPr lang="de-DE" b="1" dirty="0"/>
            </a:br>
            <a:r>
              <a:rPr lang="de-DE" dirty="0"/>
              <a:t>Alle gültigen Transaktionen der letzten 10 min. werden in einem Block gebündelt</a:t>
            </a:r>
          </a:p>
        </p:txBody>
      </p:sp>
      <p:sp>
        <p:nvSpPr>
          <p:cNvPr id="17" name="Textfeld 16">
            <a:extLst>
              <a:ext uri="{FF2B5EF4-FFF2-40B4-BE49-F238E27FC236}">
                <a16:creationId xmlns:a16="http://schemas.microsoft.com/office/drawing/2014/main" id="{4C1D5859-2015-E3AC-0CDE-9B5BD11D2277}"/>
              </a:ext>
            </a:extLst>
          </p:cNvPr>
          <p:cNvSpPr txBox="1"/>
          <p:nvPr/>
        </p:nvSpPr>
        <p:spPr>
          <a:xfrm>
            <a:off x="6417578" y="3949534"/>
            <a:ext cx="3033195" cy="1477328"/>
          </a:xfrm>
          <a:prstGeom prst="rect">
            <a:avLst/>
          </a:prstGeom>
          <a:noFill/>
        </p:spPr>
        <p:txBody>
          <a:bodyPr wrap="square" rtlCol="0">
            <a:spAutoFit/>
          </a:bodyPr>
          <a:lstStyle/>
          <a:p>
            <a:r>
              <a:rPr lang="de-DE" b="1" dirty="0"/>
              <a:t>4) Miner Auswahl</a:t>
            </a:r>
          </a:p>
          <a:p>
            <a:r>
              <a:rPr lang="de-DE" dirty="0"/>
              <a:t>Ein Miner wird zufällig ausgewählt, den neuen Block an die Blockchain zu hängen</a:t>
            </a:r>
          </a:p>
        </p:txBody>
      </p:sp>
      <p:sp>
        <p:nvSpPr>
          <p:cNvPr id="18" name="Textfeld 17">
            <a:extLst>
              <a:ext uri="{FF2B5EF4-FFF2-40B4-BE49-F238E27FC236}">
                <a16:creationId xmlns:a16="http://schemas.microsoft.com/office/drawing/2014/main" id="{65AD340F-8A91-5554-73D4-2346FC8A83FA}"/>
              </a:ext>
            </a:extLst>
          </p:cNvPr>
          <p:cNvSpPr txBox="1"/>
          <p:nvPr/>
        </p:nvSpPr>
        <p:spPr>
          <a:xfrm>
            <a:off x="7991418" y="1339636"/>
            <a:ext cx="3033195" cy="1200329"/>
          </a:xfrm>
          <a:prstGeom prst="rect">
            <a:avLst/>
          </a:prstGeom>
          <a:noFill/>
        </p:spPr>
        <p:txBody>
          <a:bodyPr wrap="square" rtlCol="0">
            <a:spAutoFit/>
          </a:bodyPr>
          <a:lstStyle/>
          <a:p>
            <a:r>
              <a:rPr lang="de-DE" b="1" dirty="0"/>
              <a:t>5) Blöcke verketten</a:t>
            </a:r>
          </a:p>
          <a:p>
            <a:r>
              <a:rPr lang="de-DE" dirty="0"/>
              <a:t>Der Miner verknüpft den neuen Block mit der Blockchain </a:t>
            </a:r>
            <a:r>
              <a:rPr lang="de-DE" dirty="0">
                <a:sym typeface="Wingdings" panose="05000000000000000000" pitchFamily="2" charset="2"/>
              </a:rPr>
              <a:t> Entlohnung</a:t>
            </a:r>
            <a:endParaRPr lang="de-DE" dirty="0"/>
          </a:p>
        </p:txBody>
      </p:sp>
    </p:spTree>
    <p:extLst>
      <p:ext uri="{BB962C8B-B14F-4D97-AF65-F5344CB8AC3E}">
        <p14:creationId xmlns:p14="http://schemas.microsoft.com/office/powerpoint/2010/main" val="35013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916F1-035C-B8FD-08F2-60AAA76A71E4}"/>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8608B841-3B92-FE79-5158-2248658B6536}"/>
              </a:ext>
            </a:extLst>
          </p:cNvPr>
          <p:cNvSpPr>
            <a:spLocks noGrp="1"/>
          </p:cNvSpPr>
          <p:nvPr>
            <p:ph idx="1"/>
          </p:nvPr>
        </p:nvSpPr>
        <p:spPr/>
        <p:txBody>
          <a:bodyPr/>
          <a:lstStyle/>
          <a:p>
            <a:r>
              <a:rPr lang="de-DE" dirty="0">
                <a:hlinkClick r:id="rId2"/>
              </a:rPr>
              <a:t>https://wirtschaftslexikon.gabler.de/definition/blockchain-54161</a:t>
            </a:r>
            <a:endParaRPr lang="de-DE" dirty="0"/>
          </a:p>
          <a:p>
            <a:r>
              <a:rPr lang="de-DE" dirty="0">
                <a:hlinkClick r:id="rId3"/>
              </a:rPr>
              <a:t>https://de.wikipedia.org/wiki/Blockchain</a:t>
            </a:r>
            <a:endParaRPr lang="de-DE" dirty="0"/>
          </a:p>
          <a:p>
            <a:r>
              <a:rPr lang="de-DE" dirty="0">
                <a:hlinkClick r:id="rId4"/>
              </a:rPr>
              <a:t>https://www.ibm.com/de-de/topics/what-is-blockchain</a:t>
            </a:r>
            <a:endParaRPr lang="de-DE" dirty="0"/>
          </a:p>
          <a:p>
            <a:r>
              <a:rPr lang="de-DE" dirty="0">
                <a:hlinkClick r:id="rId5"/>
              </a:rPr>
              <a:t>https://www.ahd.de/was-ist-eine-blockchain-die-erklaerung-fuer-einsteiger/</a:t>
            </a:r>
            <a:endParaRPr lang="de-DE" dirty="0"/>
          </a:p>
          <a:p>
            <a:endParaRPr lang="de-DE" dirty="0"/>
          </a:p>
        </p:txBody>
      </p:sp>
    </p:spTree>
    <p:extLst>
      <p:ext uri="{BB962C8B-B14F-4D97-AF65-F5344CB8AC3E}">
        <p14:creationId xmlns:p14="http://schemas.microsoft.com/office/powerpoint/2010/main" val="290114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C62CE7-BA7B-2542-46DB-29F35B3EB334}"/>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CEA5CBE5-F9D7-5B3C-18F3-71E3B3A06A07}"/>
              </a:ext>
            </a:extLst>
          </p:cNvPr>
          <p:cNvSpPr>
            <a:spLocks noGrp="1"/>
          </p:cNvSpPr>
          <p:nvPr>
            <p:ph idx="1"/>
          </p:nvPr>
        </p:nvSpPr>
        <p:spPr/>
        <p:txBody>
          <a:bodyPr/>
          <a:lstStyle/>
          <a:p>
            <a:r>
              <a:rPr lang="de-DE" dirty="0"/>
              <a:t>Definition</a:t>
            </a:r>
          </a:p>
          <a:p>
            <a:r>
              <a:rPr lang="de-DE" dirty="0"/>
              <a:t>Grundlagen </a:t>
            </a:r>
          </a:p>
          <a:p>
            <a:r>
              <a:rPr lang="de-DE" dirty="0"/>
              <a:t>Funktionsweise inkl. Beispiel</a:t>
            </a:r>
          </a:p>
          <a:p>
            <a:r>
              <a:rPr lang="de-DE" dirty="0"/>
              <a:t>Vorteile</a:t>
            </a:r>
          </a:p>
          <a:p>
            <a:r>
              <a:rPr lang="de-DE" dirty="0"/>
              <a:t>Anwendungsbereiche</a:t>
            </a:r>
          </a:p>
        </p:txBody>
      </p:sp>
    </p:spTree>
    <p:extLst>
      <p:ext uri="{BB962C8B-B14F-4D97-AF65-F5344CB8AC3E}">
        <p14:creationId xmlns:p14="http://schemas.microsoft.com/office/powerpoint/2010/main" val="92638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25617-3695-FB98-6D34-0F9215AB6399}"/>
              </a:ext>
            </a:extLst>
          </p:cNvPr>
          <p:cNvSpPr>
            <a:spLocks noGrp="1"/>
          </p:cNvSpPr>
          <p:nvPr>
            <p:ph type="title"/>
          </p:nvPr>
        </p:nvSpPr>
        <p:spPr/>
        <p:txBody>
          <a:bodyPr/>
          <a:lstStyle/>
          <a:p>
            <a:r>
              <a:rPr lang="de-DE" dirty="0"/>
              <a:t>Definition</a:t>
            </a:r>
          </a:p>
        </p:txBody>
      </p:sp>
      <p:sp>
        <p:nvSpPr>
          <p:cNvPr id="3" name="Inhaltsplatzhalter 2">
            <a:extLst>
              <a:ext uri="{FF2B5EF4-FFF2-40B4-BE49-F238E27FC236}">
                <a16:creationId xmlns:a16="http://schemas.microsoft.com/office/drawing/2014/main" id="{B562FA09-6528-AFD4-1333-26D759049627}"/>
              </a:ext>
            </a:extLst>
          </p:cNvPr>
          <p:cNvSpPr>
            <a:spLocks noGrp="1"/>
          </p:cNvSpPr>
          <p:nvPr>
            <p:ph idx="1"/>
          </p:nvPr>
        </p:nvSpPr>
        <p:spPr/>
        <p:txBody>
          <a:bodyPr/>
          <a:lstStyle/>
          <a:p>
            <a:r>
              <a:rPr lang="de-DE" dirty="0"/>
              <a:t>Technisch stellt die Blockchain ("Blockkette") eine dezentrale Datenbank dar, die im Netzwerk auf einer Vielzahl von Rechnern gespiegelt vorliegt. Sie zeichnet sich dadurch aus, dass ihre Einträge in Blöcken zusammengefasst und gespeichert werden.</a:t>
            </a:r>
          </a:p>
          <a:p>
            <a:endParaRPr lang="de-DE" dirty="0"/>
          </a:p>
          <a:p>
            <a:r>
              <a:rPr lang="de-DE" dirty="0"/>
              <a:t>Eine Blockchain-Datenbank kann als dezentrales Buchungssystem dienen, um jegliche Arten von Eigentumsrechten digital zu organisieren, z.B. Grundbücher oder Unternehmensanteile (Aktie).</a:t>
            </a:r>
          </a:p>
        </p:txBody>
      </p:sp>
    </p:spTree>
    <p:extLst>
      <p:ext uri="{BB962C8B-B14F-4D97-AF65-F5344CB8AC3E}">
        <p14:creationId xmlns:p14="http://schemas.microsoft.com/office/powerpoint/2010/main" val="114955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E0780-1DD8-4726-E539-1FA83D9093FE}"/>
              </a:ext>
            </a:extLst>
          </p:cNvPr>
          <p:cNvSpPr>
            <a:spLocks noGrp="1"/>
          </p:cNvSpPr>
          <p:nvPr>
            <p:ph type="title"/>
          </p:nvPr>
        </p:nvSpPr>
        <p:spPr/>
        <p:txBody>
          <a:bodyPr/>
          <a:lstStyle/>
          <a:p>
            <a:r>
              <a:rPr lang="de-DE" dirty="0"/>
              <a:t>Grundlagen</a:t>
            </a:r>
          </a:p>
        </p:txBody>
      </p:sp>
      <p:sp>
        <p:nvSpPr>
          <p:cNvPr id="3" name="Inhaltsplatzhalter 2">
            <a:extLst>
              <a:ext uri="{FF2B5EF4-FFF2-40B4-BE49-F238E27FC236}">
                <a16:creationId xmlns:a16="http://schemas.microsoft.com/office/drawing/2014/main" id="{1E0AD029-6101-82CB-F112-40A1BBF2790E}"/>
              </a:ext>
            </a:extLst>
          </p:cNvPr>
          <p:cNvSpPr>
            <a:spLocks noGrp="1"/>
          </p:cNvSpPr>
          <p:nvPr>
            <p:ph idx="1"/>
          </p:nvPr>
        </p:nvSpPr>
        <p:spPr/>
        <p:txBody>
          <a:bodyPr/>
          <a:lstStyle/>
          <a:p>
            <a:r>
              <a:rPr lang="de-DE" dirty="0"/>
              <a:t>Transaktionen werden in einem linearen Verlauf von Transaktionsdatensätzen gespeichert</a:t>
            </a:r>
          </a:p>
          <a:p>
            <a:r>
              <a:rPr lang="de-DE" dirty="0"/>
              <a:t>jeder Block besitzt einen einzigartigen Prüfsumme (Hash)</a:t>
            </a:r>
          </a:p>
          <a:p>
            <a:r>
              <a:rPr lang="de-DE" dirty="0"/>
              <a:t>jeder Block speichert den Hash des vorherigen Blocks um eine Kette (Chain) zu erzeugen</a:t>
            </a:r>
          </a:p>
        </p:txBody>
      </p:sp>
      <p:pic>
        <p:nvPicPr>
          <p:cNvPr id="4" name="Grafik 3">
            <a:extLst>
              <a:ext uri="{FF2B5EF4-FFF2-40B4-BE49-F238E27FC236}">
                <a16:creationId xmlns:a16="http://schemas.microsoft.com/office/drawing/2014/main" id="{F8E83127-1EC6-9C50-9126-D5879BC887F4}"/>
              </a:ext>
            </a:extLst>
          </p:cNvPr>
          <p:cNvPicPr>
            <a:picLocks noChangeAspect="1"/>
          </p:cNvPicPr>
          <p:nvPr/>
        </p:nvPicPr>
        <p:blipFill>
          <a:blip r:embed="rId2"/>
          <a:stretch>
            <a:fillRect/>
          </a:stretch>
        </p:blipFill>
        <p:spPr>
          <a:xfrm>
            <a:off x="1809750" y="4041745"/>
            <a:ext cx="8572500" cy="2667000"/>
          </a:xfrm>
          <a:prstGeom prst="rect">
            <a:avLst/>
          </a:prstGeom>
        </p:spPr>
      </p:pic>
    </p:spTree>
    <p:extLst>
      <p:ext uri="{BB962C8B-B14F-4D97-AF65-F5344CB8AC3E}">
        <p14:creationId xmlns:p14="http://schemas.microsoft.com/office/powerpoint/2010/main" val="2654973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44A0D-EEE9-96D7-5B04-27516E165214}"/>
              </a:ext>
            </a:extLst>
          </p:cNvPr>
          <p:cNvSpPr>
            <a:spLocks noGrp="1"/>
          </p:cNvSpPr>
          <p:nvPr>
            <p:ph type="title"/>
          </p:nvPr>
        </p:nvSpPr>
        <p:spPr/>
        <p:txBody>
          <a:bodyPr/>
          <a:lstStyle/>
          <a:p>
            <a:r>
              <a:rPr lang="de-DE" dirty="0"/>
              <a:t>Grundlagen</a:t>
            </a:r>
          </a:p>
        </p:txBody>
      </p:sp>
      <p:sp>
        <p:nvSpPr>
          <p:cNvPr id="3" name="Inhaltsplatzhalter 2">
            <a:extLst>
              <a:ext uri="{FF2B5EF4-FFF2-40B4-BE49-F238E27FC236}">
                <a16:creationId xmlns:a16="http://schemas.microsoft.com/office/drawing/2014/main" id="{69FABC26-9930-6119-EC73-383BF01775BF}"/>
              </a:ext>
            </a:extLst>
          </p:cNvPr>
          <p:cNvSpPr>
            <a:spLocks noGrp="1"/>
          </p:cNvSpPr>
          <p:nvPr>
            <p:ph idx="1"/>
          </p:nvPr>
        </p:nvSpPr>
        <p:spPr/>
        <p:txBody>
          <a:bodyPr/>
          <a:lstStyle/>
          <a:p>
            <a:r>
              <a:rPr lang="de-DE" dirty="0"/>
              <a:t>Transaktionen können im Nachhinein nicht geändert werden</a:t>
            </a:r>
          </a:p>
          <a:p>
            <a:r>
              <a:rPr lang="de-DE" dirty="0"/>
              <a:t>ermöglicht Transparenz</a:t>
            </a:r>
          </a:p>
          <a:p>
            <a:r>
              <a:rPr lang="de-DE" dirty="0"/>
              <a:t>kontrolliert durch freiwillige Teilnehmer</a:t>
            </a:r>
          </a:p>
          <a:p>
            <a:r>
              <a:rPr lang="de-DE" dirty="0"/>
              <a:t>Teilnehmer überprüfen die Blockchain und bestätigen Transaktionen</a:t>
            </a:r>
          </a:p>
        </p:txBody>
      </p:sp>
    </p:spTree>
    <p:extLst>
      <p:ext uri="{BB962C8B-B14F-4D97-AF65-F5344CB8AC3E}">
        <p14:creationId xmlns:p14="http://schemas.microsoft.com/office/powerpoint/2010/main" val="234622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9F07EC-8F55-C1DB-E46B-CE37F577630A}"/>
              </a:ext>
            </a:extLst>
          </p:cNvPr>
          <p:cNvSpPr>
            <a:spLocks noGrp="1"/>
          </p:cNvSpPr>
          <p:nvPr>
            <p:ph type="title"/>
          </p:nvPr>
        </p:nvSpPr>
        <p:spPr/>
        <p:txBody>
          <a:bodyPr/>
          <a:lstStyle/>
          <a:p>
            <a:r>
              <a:rPr lang="de-DE" dirty="0"/>
              <a:t>Vorteile</a:t>
            </a:r>
          </a:p>
        </p:txBody>
      </p:sp>
      <p:sp>
        <p:nvSpPr>
          <p:cNvPr id="3" name="Inhaltsplatzhalter 2">
            <a:extLst>
              <a:ext uri="{FF2B5EF4-FFF2-40B4-BE49-F238E27FC236}">
                <a16:creationId xmlns:a16="http://schemas.microsoft.com/office/drawing/2014/main" id="{02B10F53-A273-EF50-51A3-0606CB5D3991}"/>
              </a:ext>
            </a:extLst>
          </p:cNvPr>
          <p:cNvSpPr>
            <a:spLocks noGrp="1"/>
          </p:cNvSpPr>
          <p:nvPr>
            <p:ph idx="1"/>
          </p:nvPr>
        </p:nvSpPr>
        <p:spPr/>
        <p:txBody>
          <a:bodyPr/>
          <a:lstStyle/>
          <a:p>
            <a:r>
              <a:rPr lang="de-DE" dirty="0"/>
              <a:t>kein Eingreifen durch Instanzen oder Mittelsmänner</a:t>
            </a:r>
          </a:p>
          <a:p>
            <a:r>
              <a:rPr lang="de-DE" dirty="0"/>
              <a:t>Hacken kaum möglich aufgrund einzigartigen </a:t>
            </a:r>
            <a:r>
              <a:rPr lang="de-DE" dirty="0" err="1"/>
              <a:t>Hash's</a:t>
            </a:r>
            <a:r>
              <a:rPr lang="de-DE" dirty="0"/>
              <a:t> und Dezentralisierung</a:t>
            </a:r>
          </a:p>
          <a:p>
            <a:r>
              <a:rPr lang="de-DE" dirty="0"/>
              <a:t>geschützt vor Manipulation und Korruption</a:t>
            </a:r>
          </a:p>
          <a:p>
            <a:r>
              <a:rPr lang="de-DE" dirty="0"/>
              <a:t>Transparent</a:t>
            </a:r>
          </a:p>
          <a:p>
            <a:r>
              <a:rPr lang="de-DE" dirty="0"/>
              <a:t>Schnellere Transaktionen</a:t>
            </a:r>
          </a:p>
          <a:p>
            <a:r>
              <a:rPr lang="de-DE" dirty="0"/>
              <a:t>Günstigere Transaktionen</a:t>
            </a:r>
          </a:p>
        </p:txBody>
      </p:sp>
    </p:spTree>
    <p:extLst>
      <p:ext uri="{BB962C8B-B14F-4D97-AF65-F5344CB8AC3E}">
        <p14:creationId xmlns:p14="http://schemas.microsoft.com/office/powerpoint/2010/main" val="315118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63085F-8D1E-D6EB-A28B-659B7BF95C48}"/>
              </a:ext>
            </a:extLst>
          </p:cNvPr>
          <p:cNvSpPr>
            <a:spLocks noGrp="1"/>
          </p:cNvSpPr>
          <p:nvPr>
            <p:ph type="title"/>
          </p:nvPr>
        </p:nvSpPr>
        <p:spPr/>
        <p:txBody>
          <a:bodyPr/>
          <a:lstStyle/>
          <a:p>
            <a:r>
              <a:rPr lang="de-DE" dirty="0"/>
              <a:t>Anwendungsbereiche</a:t>
            </a:r>
          </a:p>
        </p:txBody>
      </p:sp>
      <p:sp>
        <p:nvSpPr>
          <p:cNvPr id="3" name="Inhaltsplatzhalter 2">
            <a:extLst>
              <a:ext uri="{FF2B5EF4-FFF2-40B4-BE49-F238E27FC236}">
                <a16:creationId xmlns:a16="http://schemas.microsoft.com/office/drawing/2014/main" id="{9563EABC-3937-DE47-90C2-DB5E56EEC11E}"/>
              </a:ext>
            </a:extLst>
          </p:cNvPr>
          <p:cNvSpPr>
            <a:spLocks noGrp="1"/>
          </p:cNvSpPr>
          <p:nvPr>
            <p:ph idx="1"/>
          </p:nvPr>
        </p:nvSpPr>
        <p:spPr/>
        <p:txBody>
          <a:bodyPr/>
          <a:lstStyle/>
          <a:p>
            <a:r>
              <a:rPr lang="de-DE" dirty="0"/>
              <a:t>Die Anwendungsbereiche der Blockchain sind vielfältig. Aufgrund ihrer Nachvollziehbarkeit und Transparenz, ohne Einschalten einer zentralen Instanz, findet die Blockchain vor allem sinnvolle Nutzung, in entsprechenden Bereichen, wie z.B. im Finanzsystem</a:t>
            </a:r>
          </a:p>
          <a:p>
            <a:endParaRPr lang="de-DE" dirty="0"/>
          </a:p>
          <a:p>
            <a:r>
              <a:rPr lang="de-DE" dirty="0"/>
              <a:t>Bekanntestes Beispiel: Bitcoin</a:t>
            </a:r>
          </a:p>
        </p:txBody>
      </p:sp>
    </p:spTree>
    <p:extLst>
      <p:ext uri="{BB962C8B-B14F-4D97-AF65-F5344CB8AC3E}">
        <p14:creationId xmlns:p14="http://schemas.microsoft.com/office/powerpoint/2010/main" val="118538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4CDCA9-9EDB-C8D1-4552-5F0814C6AEE4}"/>
              </a:ext>
            </a:extLst>
          </p:cNvPr>
          <p:cNvSpPr>
            <a:spLocks noGrp="1"/>
          </p:cNvSpPr>
          <p:nvPr>
            <p:ph type="title"/>
          </p:nvPr>
        </p:nvSpPr>
        <p:spPr/>
        <p:txBody>
          <a:bodyPr/>
          <a:lstStyle/>
          <a:p>
            <a:r>
              <a:rPr lang="de-DE" dirty="0"/>
              <a:t>Weitere Anwendungsmöglichkeiten</a:t>
            </a:r>
          </a:p>
        </p:txBody>
      </p:sp>
      <p:sp>
        <p:nvSpPr>
          <p:cNvPr id="3" name="Inhaltsplatzhalter 2">
            <a:extLst>
              <a:ext uri="{FF2B5EF4-FFF2-40B4-BE49-F238E27FC236}">
                <a16:creationId xmlns:a16="http://schemas.microsoft.com/office/drawing/2014/main" id="{EF5300E8-4A86-AEB3-FF89-86FBCC021716}"/>
              </a:ext>
            </a:extLst>
          </p:cNvPr>
          <p:cNvSpPr>
            <a:spLocks noGrp="1"/>
          </p:cNvSpPr>
          <p:nvPr>
            <p:ph idx="1"/>
          </p:nvPr>
        </p:nvSpPr>
        <p:spPr/>
        <p:txBody>
          <a:bodyPr>
            <a:normAutofit fontScale="92500" lnSpcReduction="10000"/>
          </a:bodyPr>
          <a:lstStyle/>
          <a:p>
            <a:pPr marL="0" indent="0">
              <a:buNone/>
            </a:pPr>
            <a:r>
              <a:rPr lang="de-DE" b="1" dirty="0"/>
              <a:t>Banken:</a:t>
            </a:r>
          </a:p>
          <a:p>
            <a:r>
              <a:rPr lang="de-DE" dirty="0"/>
              <a:t>Abrechnung &amp; Übertragung von Wertpapieren</a:t>
            </a:r>
          </a:p>
          <a:p>
            <a:r>
              <a:rPr lang="de-DE" dirty="0"/>
              <a:t>Dokumentieren von Daten ohne zentrale Instanz um Zeit und Geld zu sparen</a:t>
            </a:r>
          </a:p>
          <a:p>
            <a:endParaRPr lang="de-DE" dirty="0"/>
          </a:p>
          <a:p>
            <a:pPr marL="0" indent="0">
              <a:buNone/>
            </a:pPr>
            <a:r>
              <a:rPr lang="de-DE" b="1" dirty="0"/>
              <a:t>Smart </a:t>
            </a:r>
            <a:r>
              <a:rPr lang="de-DE" b="1" dirty="0" err="1"/>
              <a:t>Contracts</a:t>
            </a:r>
            <a:endParaRPr lang="de-DE" b="1" dirty="0"/>
          </a:p>
          <a:p>
            <a:r>
              <a:rPr lang="de-DE" dirty="0"/>
              <a:t>sichere und unkomplizierte Verträge</a:t>
            </a:r>
          </a:p>
          <a:p>
            <a:r>
              <a:rPr lang="de-DE" dirty="0"/>
              <a:t>Vertragsbedingung in ausführbarem Programmcode festlegen</a:t>
            </a:r>
          </a:p>
          <a:p>
            <a:r>
              <a:rPr lang="de-DE" dirty="0"/>
              <a:t>automatisierte Prüfung zur Einhaltung des Vertrags</a:t>
            </a:r>
          </a:p>
          <a:p>
            <a:r>
              <a:rPr lang="de-DE" dirty="0"/>
              <a:t>schnellere Abwicklung</a:t>
            </a:r>
          </a:p>
          <a:p>
            <a:r>
              <a:rPr lang="de-DE" dirty="0"/>
              <a:t>wertneutrale Ausführung</a:t>
            </a:r>
          </a:p>
        </p:txBody>
      </p:sp>
    </p:spTree>
    <p:extLst>
      <p:ext uri="{BB962C8B-B14F-4D97-AF65-F5344CB8AC3E}">
        <p14:creationId xmlns:p14="http://schemas.microsoft.com/office/powerpoint/2010/main" val="355001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D251D0-8C85-2A87-608D-35072880DDAE}"/>
              </a:ext>
            </a:extLst>
          </p:cNvPr>
          <p:cNvSpPr>
            <a:spLocks noGrp="1"/>
          </p:cNvSpPr>
          <p:nvPr>
            <p:ph type="title"/>
          </p:nvPr>
        </p:nvSpPr>
        <p:spPr/>
        <p:txBody>
          <a:bodyPr/>
          <a:lstStyle/>
          <a:p>
            <a:r>
              <a:rPr lang="de-DE" dirty="0"/>
              <a:t>Beispiel: Bitcoin</a:t>
            </a:r>
          </a:p>
        </p:txBody>
      </p:sp>
      <p:sp>
        <p:nvSpPr>
          <p:cNvPr id="3" name="Inhaltsplatzhalter 2">
            <a:extLst>
              <a:ext uri="{FF2B5EF4-FFF2-40B4-BE49-F238E27FC236}">
                <a16:creationId xmlns:a16="http://schemas.microsoft.com/office/drawing/2014/main" id="{B098EB5E-112B-C265-B69C-1AD397F42ADC}"/>
              </a:ext>
            </a:extLst>
          </p:cNvPr>
          <p:cNvSpPr>
            <a:spLocks noGrp="1"/>
          </p:cNvSpPr>
          <p:nvPr>
            <p:ph idx="1"/>
          </p:nvPr>
        </p:nvSpPr>
        <p:spPr/>
        <p:txBody>
          <a:bodyPr/>
          <a:lstStyle/>
          <a:p>
            <a:r>
              <a:rPr lang="de-DE" dirty="0"/>
              <a:t>dezentrales Zahlungssystem</a:t>
            </a:r>
          </a:p>
          <a:p>
            <a:r>
              <a:rPr lang="de-DE" dirty="0"/>
              <a:t>von jeder Person nutzbar</a:t>
            </a:r>
          </a:p>
          <a:p>
            <a:r>
              <a:rPr lang="de-DE" dirty="0"/>
              <a:t>dezentral &amp; anonym</a:t>
            </a:r>
          </a:p>
          <a:p>
            <a:r>
              <a:rPr lang="de-DE" dirty="0"/>
              <a:t>Inflationsgeschützt (Begrenzung)</a:t>
            </a:r>
          </a:p>
          <a:p>
            <a:r>
              <a:rPr lang="de-DE" dirty="0"/>
              <a:t>schnelle &amp; einfache Transaktionen</a:t>
            </a:r>
          </a:p>
        </p:txBody>
      </p:sp>
    </p:spTree>
    <p:extLst>
      <p:ext uri="{BB962C8B-B14F-4D97-AF65-F5344CB8AC3E}">
        <p14:creationId xmlns:p14="http://schemas.microsoft.com/office/powerpoint/2010/main" val="3725797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395</Words>
  <Application>Microsoft Office PowerPoint</Application>
  <PresentationFormat>Breitbild</PresentationFormat>
  <Paragraphs>70</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Century Gothic</vt:lpstr>
      <vt:lpstr>Wingdings 3</vt:lpstr>
      <vt:lpstr>Ion</vt:lpstr>
      <vt:lpstr>Blockchain</vt:lpstr>
      <vt:lpstr>Inhalt</vt:lpstr>
      <vt:lpstr>Definition</vt:lpstr>
      <vt:lpstr>Grundlagen</vt:lpstr>
      <vt:lpstr>Grundlagen</vt:lpstr>
      <vt:lpstr>Vorteile</vt:lpstr>
      <vt:lpstr>Anwendungsbereiche</vt:lpstr>
      <vt:lpstr>Weitere Anwendungsmöglichkeiten</vt:lpstr>
      <vt:lpstr>Beispiel: Bitcoin</vt:lpstr>
      <vt:lpstr>Funktionsweise - Beispiel: Bitcoin</vt:lpstr>
      <vt:lpstr>Quellen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Christoph Kahlke</dc:creator>
  <cp:lastModifiedBy>Christoph Kahlke</cp:lastModifiedBy>
  <cp:revision>1</cp:revision>
  <dcterms:created xsi:type="dcterms:W3CDTF">2022-05-08T13:08:34Z</dcterms:created>
  <dcterms:modified xsi:type="dcterms:W3CDTF">2022-05-08T13:32:23Z</dcterms:modified>
</cp:coreProperties>
</file>