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isswolf.com/leistungsbereiche/datenloeschung-it-recycling/" TargetMode="External"/><Relationship Id="rId2" Type="http://schemas.openxmlformats.org/officeDocument/2006/relationships/hyperlink" Target="https://gesundheitsdatenschutz.org/download/loeschkonzept_leitfade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eenit-solution.de/datenloeschu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96EB1-9934-4A03-9583-66CC56953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Datenlöschung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79E3BA-4930-4730-A695-A962C13FE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Paul Turowski</a:t>
            </a:r>
          </a:p>
        </p:txBody>
      </p:sp>
    </p:spTree>
    <p:extLst>
      <p:ext uri="{BB962C8B-B14F-4D97-AF65-F5344CB8AC3E}">
        <p14:creationId xmlns:p14="http://schemas.microsoft.com/office/powerpoint/2010/main" val="278974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A375D-1159-45FC-8666-1F3B5F9C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52541-3AB6-4513-AEB8-1B059B66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417346"/>
            <a:ext cx="11379199" cy="395335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Ganz gleich was mit der Unternehmenshardware passiert, der Schutz sämtlicher Daten (Firmen-, Mitarbeiter- oder Kundendaten) muss zu jederzeit gewährleistet sein.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 vorgeschriebenen Aufbewahrungsfristen von Daten machen es Unternehmen schwer, eine nachhaltige Strategie in Bezug auf deren EDV zu entwickeln.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Ausgemusterte, aber vollfunktionsfähige Hardware im Keller oder in Lagerhallen einzuschließen, ist eine klare Verschwendung von Ressourcen und birgt ein hohes Sicherheitsrisiko.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EA26548-9D27-4AAC-9B52-5EB6BA553794}"/>
              </a:ext>
            </a:extLst>
          </p:cNvPr>
          <p:cNvSpPr/>
          <p:nvPr/>
        </p:nvSpPr>
        <p:spPr>
          <a:xfrm>
            <a:off x="-429061" y="2562886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6CC0CA8-FEF3-4160-80D1-9F478F339FCA}"/>
              </a:ext>
            </a:extLst>
          </p:cNvPr>
          <p:cNvSpPr/>
          <p:nvPr/>
        </p:nvSpPr>
        <p:spPr>
          <a:xfrm>
            <a:off x="-471643" y="4168343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CE78AE8-B034-43D1-8736-80F529F37B00}"/>
              </a:ext>
            </a:extLst>
          </p:cNvPr>
          <p:cNvSpPr/>
          <p:nvPr/>
        </p:nvSpPr>
        <p:spPr>
          <a:xfrm>
            <a:off x="-478865" y="5324043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36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A375D-1159-45FC-8666-1F3B5F9C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trennt man sich also „richtig“?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52541-3AB6-4513-AEB8-1B059B66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417345"/>
            <a:ext cx="11379199" cy="4157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Eine Datenvernichtung, also die physische Vernichtung von Datenträgern, sollte nur dann erfolgen, wenn eine Datenlöschung, aufgrund eines Defektes, nicht mehr möglich ist.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 IT-</a:t>
            </a:r>
            <a:r>
              <a:rPr lang="de-DE" dirty="0" err="1"/>
              <a:t>Remarketing</a:t>
            </a:r>
            <a:r>
              <a:rPr lang="de-DE" dirty="0"/>
              <a:t> Dienstleiser sind Experten für den Ankauf gebrauchter Hardware, Datenlöschung nach zertifizierten Standards, die Aufbereitung von Geräten sowie deren Rückführung in den Markt.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Am Ende erhält das Unternehmen durch die Zusammenarbeit mit IT-Aufbereitern eine saubere Abwicklung, leistet einen positiven Beitrag für die Umwelt, spart sich die teure Entsorgung und erzielt zudem noch hohe Zusatzerträge.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EA26548-9D27-4AAC-9B52-5EB6BA553794}"/>
              </a:ext>
            </a:extLst>
          </p:cNvPr>
          <p:cNvSpPr/>
          <p:nvPr/>
        </p:nvSpPr>
        <p:spPr>
          <a:xfrm>
            <a:off x="-429061" y="2562886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6CC0CA8-FEF3-4160-80D1-9F478F339FCA}"/>
              </a:ext>
            </a:extLst>
          </p:cNvPr>
          <p:cNvSpPr/>
          <p:nvPr/>
        </p:nvSpPr>
        <p:spPr>
          <a:xfrm>
            <a:off x="-471643" y="4168343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CE78AE8-B034-43D1-8736-80F529F37B00}"/>
              </a:ext>
            </a:extLst>
          </p:cNvPr>
          <p:cNvSpPr/>
          <p:nvPr/>
        </p:nvSpPr>
        <p:spPr>
          <a:xfrm>
            <a:off x="-478865" y="5324043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063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D6698-94E9-45E7-AC48-7F91B0ED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54015-71B3-45C7-9140-C51A7B3E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809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Datenschutz / Löschung Leitfaden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https://gesundheitsdatenschutz.org/download/loeschkonzept_leitfaden.pdf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IT-Dienstleister im Segment Datenlöschung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hlinkClick r:id="rId3"/>
              </a:rPr>
              <a:t>https://www.reisswolf.com/leistungsbereiche/datenloeschung-it-recycling/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hlinkClick r:id="rId4"/>
              </a:rPr>
              <a:t>https://www.greenit-solution.de/datenloeschung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8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EF8A04F-24FF-40C1-B8DC-2499EC2713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18283C0-8DE9-4F36-AB60-609B1055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8" y="894954"/>
            <a:ext cx="9160132" cy="6459597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94FC6D0-2D80-41D5-86F4-BCCC1FEF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84" y="1336740"/>
            <a:ext cx="9613861" cy="5384727"/>
          </a:xfrm>
        </p:spPr>
        <p:txBody>
          <a:bodyPr/>
          <a:lstStyle/>
          <a:p>
            <a:r>
              <a:rPr lang="de-DE" dirty="0"/>
              <a:t>   Warum sollte man Daten löschen</a:t>
            </a:r>
          </a:p>
          <a:p>
            <a:endParaRPr lang="de-DE" dirty="0"/>
          </a:p>
          <a:p>
            <a:r>
              <a:rPr lang="de-DE" dirty="0"/>
              <a:t>   Wie kann eine sichere Löschung garantiert werden</a:t>
            </a:r>
          </a:p>
          <a:p>
            <a:pPr lvl="1"/>
            <a:endParaRPr lang="de-DE" dirty="0"/>
          </a:p>
          <a:p>
            <a:pPr lvl="1"/>
            <a:r>
              <a:rPr lang="de-DE" sz="2400" dirty="0"/>
              <a:t>Einzelne Daten</a:t>
            </a:r>
          </a:p>
          <a:p>
            <a:pPr lvl="1"/>
            <a:r>
              <a:rPr lang="de-DE" sz="2400" dirty="0"/>
              <a:t>Ganze Festplatten</a:t>
            </a:r>
          </a:p>
          <a:p>
            <a:pPr lvl="1"/>
            <a:r>
              <a:rPr lang="de-DE" sz="2400" dirty="0"/>
              <a:t>Sonderfall bei </a:t>
            </a:r>
            <a:r>
              <a:rPr lang="de-DE" sz="2400" dirty="0" err="1"/>
              <a:t>FlashDrive</a:t>
            </a:r>
            <a:r>
              <a:rPr lang="de-DE" sz="2400" dirty="0"/>
              <a:t> / SSD</a:t>
            </a:r>
          </a:p>
          <a:p>
            <a:pPr lvl="1"/>
            <a:endParaRPr lang="de-DE" sz="2400" dirty="0"/>
          </a:p>
          <a:p>
            <a:pPr marL="457200" lvl="1" indent="0">
              <a:buNone/>
            </a:pPr>
            <a:r>
              <a:rPr lang="de-DE" sz="2400" dirty="0"/>
              <a:t>Was ist los?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029FB54-CAAE-4386-BE6D-B4943AA9C31C}"/>
              </a:ext>
            </a:extLst>
          </p:cNvPr>
          <p:cNvSpPr/>
          <p:nvPr/>
        </p:nvSpPr>
        <p:spPr>
          <a:xfrm>
            <a:off x="781048" y="1222368"/>
            <a:ext cx="858121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6F7FC3-DB35-4861-A5FF-23F98A88F2BE}"/>
              </a:ext>
            </a:extLst>
          </p:cNvPr>
          <p:cNvSpPr txBox="1"/>
          <p:nvPr/>
        </p:nvSpPr>
        <p:spPr>
          <a:xfrm>
            <a:off x="6500427" y="19122"/>
            <a:ext cx="52613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>
                <a:solidFill>
                  <a:srgbClr val="F09415"/>
                </a:solidFill>
                <a:latin typeface="Arial Black" panose="020B0A04020102020204" pitchFamily="34" charset="0"/>
              </a:rPr>
              <a:t>InhalteHub</a:t>
            </a:r>
            <a:endParaRPr lang="de-DE" sz="6600" dirty="0">
              <a:solidFill>
                <a:srgbClr val="F09415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44F5AD1-F7BF-40A0-AB90-E6601FFD25E3}"/>
              </a:ext>
            </a:extLst>
          </p:cNvPr>
          <p:cNvSpPr/>
          <p:nvPr/>
        </p:nvSpPr>
        <p:spPr>
          <a:xfrm>
            <a:off x="771956" y="2146682"/>
            <a:ext cx="858121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6576729-6F2F-4626-A481-419D99806610}"/>
              </a:ext>
            </a:extLst>
          </p:cNvPr>
          <p:cNvSpPr/>
          <p:nvPr/>
        </p:nvSpPr>
        <p:spPr>
          <a:xfrm>
            <a:off x="771956" y="4434074"/>
            <a:ext cx="858121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A375D-1159-45FC-8666-1F3B5F9C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sollte man bei Datenlöschung beachten?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52541-3AB6-4513-AEB8-1B059B66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5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/>
              <a:t>Datenlöschung wird wichtiger!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Im  Zuge der Datenschutz-Grundverordnung (DSGVO) sollten sich Unternehmen sehr genau mit dem Recht auf Vergessenwerden befassen. Denn im Vergleich zur Archivierung steht die Datenlöschung zu wenig im Fokus.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Wenn Sie sich einem ihrer privaten oder geschäftlichen digitalen Geräte mit internen Speicher entledigen, sollten Sie in der Lage sein jegliche Daten zu reinigen und vollständig zu entsorgen.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B9E33E-CAF2-44C8-9796-65BFE1C42556}"/>
              </a:ext>
            </a:extLst>
          </p:cNvPr>
          <p:cNvSpPr/>
          <p:nvPr/>
        </p:nvSpPr>
        <p:spPr>
          <a:xfrm>
            <a:off x="-152401" y="2234328"/>
            <a:ext cx="858121" cy="596900"/>
          </a:xfrm>
          <a:prstGeom prst="rightArrow">
            <a:avLst/>
          </a:prstGeo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161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A375D-1159-45FC-8666-1F3B5F9C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kann eine sichere Löschung garantiert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52541-3AB6-4513-AEB8-1B059B66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722146"/>
            <a:ext cx="11379199" cy="395335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Wenn Dateien auf z.B. Ihrem PC gelöscht werden und anschließend auch den Papierkorb geleert wird, sind die betreffenden </a:t>
            </a:r>
            <a:r>
              <a:rPr lang="de-DE" b="1" dirty="0"/>
              <a:t>Dateien dennoch nicht endgültig entfernt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Was für versehentlich gelöschte private Fotos oder Dokumente zunächst wie eine gute Nachricht klingt, birgt aber </a:t>
            </a:r>
            <a:r>
              <a:rPr lang="de-DE" b="1" dirty="0"/>
              <a:t>aus der Perspektive des </a:t>
            </a:r>
            <a:r>
              <a:rPr lang="de-DE" b="1" u="sng" dirty="0">
                <a:solidFill>
                  <a:srgbClr val="00B0F0"/>
                </a:solidFill>
              </a:rPr>
              <a:t>Datenschutzes</a:t>
            </a:r>
            <a:r>
              <a:rPr lang="de-DE" b="1" dirty="0"/>
              <a:t> einige Probleme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Denn wer meint, seine vertraulichen Dokumente, die zum Bespiel Bankinformationen oder andere personenbezogene Daten beinhalten, tatsächlich gelöscht zu haben, </a:t>
            </a:r>
            <a:r>
              <a:rPr lang="de-DE" b="1" dirty="0">
                <a:solidFill>
                  <a:srgbClr val="FF0000"/>
                </a:solidFill>
              </a:rPr>
              <a:t>irrt</a:t>
            </a:r>
            <a:r>
              <a:rPr lang="de-DE" dirty="0"/>
              <a:t>.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F0BBEE6-CE7A-41F3-918C-BFA051AA611D}"/>
              </a:ext>
            </a:extLst>
          </p:cNvPr>
          <p:cNvSpPr/>
          <p:nvPr/>
        </p:nvSpPr>
        <p:spPr>
          <a:xfrm>
            <a:off x="132478" y="2052476"/>
            <a:ext cx="858121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4AFF077-591A-4843-B09C-61958255968C}"/>
              </a:ext>
            </a:extLst>
          </p:cNvPr>
          <p:cNvSpPr txBox="1"/>
          <p:nvPr/>
        </p:nvSpPr>
        <p:spPr>
          <a:xfrm>
            <a:off x="990599" y="2078101"/>
            <a:ext cx="845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i="1" dirty="0"/>
              <a:t>Einzelne Daten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EA26548-9D27-4AAC-9B52-5EB6BA553794}"/>
              </a:ext>
            </a:extLst>
          </p:cNvPr>
          <p:cNvSpPr/>
          <p:nvPr/>
        </p:nvSpPr>
        <p:spPr>
          <a:xfrm>
            <a:off x="-429061" y="2867686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6CC0CA8-FEF3-4160-80D1-9F478F339FCA}"/>
              </a:ext>
            </a:extLst>
          </p:cNvPr>
          <p:cNvSpPr/>
          <p:nvPr/>
        </p:nvSpPr>
        <p:spPr>
          <a:xfrm>
            <a:off x="-471643" y="4473143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CE78AE8-B034-43D1-8736-80F529F37B00}"/>
              </a:ext>
            </a:extLst>
          </p:cNvPr>
          <p:cNvSpPr/>
          <p:nvPr/>
        </p:nvSpPr>
        <p:spPr>
          <a:xfrm>
            <a:off x="-478865" y="5628843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93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A375D-1159-45FC-8666-1F3B5F9C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Lösung dafür nennt sich: Schreddern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52541-3AB6-4513-AEB8-1B059B66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56" y="2496466"/>
            <a:ext cx="11379199" cy="265973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Beim normalen Löschen werden die Dateien nicht wirklich gelöscht.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Lediglich der Verweis auf ihren Ort wird entfernt. Damit die Datei aber wirklich verschwindet, muss ihr </a:t>
            </a:r>
            <a:r>
              <a:rPr lang="de-DE" b="1" dirty="0"/>
              <a:t>Speicherort mit anderen Informationen überschrieben werden</a:t>
            </a:r>
            <a:r>
              <a:rPr lang="de-DE" dirty="0"/>
              <a:t>.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	Damit die Datei aber wirklich verschwindet, muss ihr </a:t>
            </a:r>
            <a:r>
              <a:rPr lang="de-DE" b="1" dirty="0"/>
              <a:t>Speicherort mit anderen 	Informationen überschrieben werden</a:t>
            </a:r>
            <a:r>
              <a:rPr lang="de-DE" dirty="0"/>
              <a:t>.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EA26548-9D27-4AAC-9B52-5EB6BA553794}"/>
              </a:ext>
            </a:extLst>
          </p:cNvPr>
          <p:cNvSpPr/>
          <p:nvPr/>
        </p:nvSpPr>
        <p:spPr>
          <a:xfrm>
            <a:off x="-429061" y="2423696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6CC0CA8-FEF3-4160-80D1-9F478F339FCA}"/>
              </a:ext>
            </a:extLst>
          </p:cNvPr>
          <p:cNvSpPr/>
          <p:nvPr/>
        </p:nvSpPr>
        <p:spPr>
          <a:xfrm>
            <a:off x="429059" y="4034220"/>
            <a:ext cx="858121" cy="5969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C588C093-B303-40D4-B3B8-A9BBEFE90FD1}"/>
              </a:ext>
            </a:extLst>
          </p:cNvPr>
          <p:cNvSpPr/>
          <p:nvPr/>
        </p:nvSpPr>
        <p:spPr>
          <a:xfrm>
            <a:off x="-1" y="3199528"/>
            <a:ext cx="858121" cy="596900"/>
          </a:xfrm>
          <a:prstGeom prst="rightArrow">
            <a:avLst/>
          </a:prstGeo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79FC8B1-7900-41E6-8CB4-FCC7064159DB}"/>
              </a:ext>
            </a:extLst>
          </p:cNvPr>
          <p:cNvSpPr txBox="1">
            <a:spLocks/>
          </p:cNvSpPr>
          <p:nvPr/>
        </p:nvSpPr>
        <p:spPr>
          <a:xfrm>
            <a:off x="241278" y="5156200"/>
            <a:ext cx="10491945" cy="12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/>
              <a:t>Wenn Sie die Daten schreddern, werden diese beliebig oft </a:t>
            </a:r>
            <a:r>
              <a:rPr lang="de-DE" dirty="0" err="1"/>
              <a:t>übrschrieben</a:t>
            </a:r>
            <a:r>
              <a:rPr lang="de-DE" dirty="0"/>
              <a:t>, sodass eine spätere Wiederherstellung erschwert oder unmöglich gemacht wird. 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C667BAB-016A-4E0F-B8D7-4C9860211F6E}"/>
              </a:ext>
            </a:extLst>
          </p:cNvPr>
          <p:cNvSpPr/>
          <p:nvPr/>
        </p:nvSpPr>
        <p:spPr>
          <a:xfrm rot="10800000">
            <a:off x="10733223" y="5382830"/>
            <a:ext cx="858121" cy="596900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71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build="allAtOnce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52541-3AB6-4513-AEB8-1B059B66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722146"/>
            <a:ext cx="11379199" cy="395335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Zusätzlich können Sie auch den</a:t>
            </a:r>
            <a:r>
              <a:rPr lang="de-DE" b="1" dirty="0"/>
              <a:t> freien Speicherplatz sicher löschen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Dabei wird dieser mit Zufallsinformationen gefüllt, sodass die zuvor dort abgelegten Dateien sich nicht mehr nachvollziehen lassen.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Diese Option ist dann sinnvoll, wenn Sie bereits Dateien auf konventionelle Weise gelöscht hatten – so können Sie </a:t>
            </a:r>
            <a:r>
              <a:rPr lang="de-DE" b="1" dirty="0"/>
              <a:t>gelöschte Dateien im Nachhinein schreddern</a:t>
            </a:r>
            <a:r>
              <a:rPr lang="de-DE" dirty="0"/>
              <a:t>.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F0BBEE6-CE7A-41F3-918C-BFA051AA611D}"/>
              </a:ext>
            </a:extLst>
          </p:cNvPr>
          <p:cNvSpPr/>
          <p:nvPr/>
        </p:nvSpPr>
        <p:spPr>
          <a:xfrm>
            <a:off x="990599" y="2065976"/>
            <a:ext cx="858121" cy="5969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4AFF077-591A-4843-B09C-61958255968C}"/>
              </a:ext>
            </a:extLst>
          </p:cNvPr>
          <p:cNvSpPr txBox="1"/>
          <p:nvPr/>
        </p:nvSpPr>
        <p:spPr>
          <a:xfrm>
            <a:off x="1143000" y="2078101"/>
            <a:ext cx="8298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i="1" dirty="0">
                <a:solidFill>
                  <a:schemeClr val="tx2">
                    <a:lumMod val="25000"/>
                  </a:schemeClr>
                </a:solidFill>
              </a:rPr>
              <a:t>Einzelne Daten | Ganze Festplatten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EA26548-9D27-4AAC-9B52-5EB6BA553794}"/>
              </a:ext>
            </a:extLst>
          </p:cNvPr>
          <p:cNvSpPr/>
          <p:nvPr/>
        </p:nvSpPr>
        <p:spPr>
          <a:xfrm>
            <a:off x="-403661" y="3045486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6CC0CA8-FEF3-4160-80D1-9F478F339FCA}"/>
              </a:ext>
            </a:extLst>
          </p:cNvPr>
          <p:cNvSpPr/>
          <p:nvPr/>
        </p:nvSpPr>
        <p:spPr>
          <a:xfrm>
            <a:off x="-458943" y="4155643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CE78AE8-B034-43D1-8736-80F529F37B00}"/>
              </a:ext>
            </a:extLst>
          </p:cNvPr>
          <p:cNvSpPr/>
          <p:nvPr/>
        </p:nvSpPr>
        <p:spPr>
          <a:xfrm>
            <a:off x="-428065" y="5412943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014D875-C129-4745-9263-1E057E97BE17}"/>
              </a:ext>
            </a:extLst>
          </p:cNvPr>
          <p:cNvSpPr/>
          <p:nvPr/>
        </p:nvSpPr>
        <p:spPr>
          <a:xfrm rot="10800000">
            <a:off x="8735858" y="2065976"/>
            <a:ext cx="858121" cy="5969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D01BAC5C-C519-4343-AB83-95CDF819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752475"/>
            <a:ext cx="9613900" cy="1081088"/>
          </a:xfrm>
        </p:spPr>
        <p:txBody>
          <a:bodyPr/>
          <a:lstStyle/>
          <a:p>
            <a:r>
              <a:rPr lang="de-DE" dirty="0"/>
              <a:t>Die Lösung dafür nennt sich: Schreddern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5933C95-1F25-41A4-A668-44A91583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2631">
            <a:off x="1090975" y="-285644"/>
            <a:ext cx="7073900" cy="30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505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A375D-1159-45FC-8666-1F3B5F9C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Sonderfall Flash/SSD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52541-3AB6-4513-AEB8-1B059B66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56" y="2496466"/>
            <a:ext cx="11379199" cy="2659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Bei Flash-Speichern gibt es Besonderheiten zu beachten. </a:t>
            </a:r>
          </a:p>
          <a:p>
            <a:pPr marL="0" indent="0">
              <a:buNone/>
            </a:pPr>
            <a:r>
              <a:rPr lang="de-DE" dirty="0"/>
              <a:t>     Zu diesen Speichermedien gehören etwa </a:t>
            </a:r>
            <a:r>
              <a:rPr lang="de-DE" b="1" dirty="0">
                <a:solidFill>
                  <a:schemeClr val="bg1"/>
                </a:solidFill>
              </a:rPr>
              <a:t>USB-Sticks</a:t>
            </a:r>
            <a:r>
              <a:rPr lang="de-DE" b="1" dirty="0"/>
              <a:t> und </a:t>
            </a:r>
            <a:r>
              <a:rPr lang="de-DE" b="1" dirty="0">
                <a:solidFill>
                  <a:schemeClr val="bg1"/>
                </a:solidFill>
              </a:rPr>
              <a:t>SSDs</a:t>
            </a:r>
            <a:r>
              <a:rPr lang="de-DE" b="1" dirty="0"/>
              <a:t>, </a:t>
            </a:r>
            <a:r>
              <a:rPr lang="de-DE" dirty="0"/>
              <a:t>die sich in </a:t>
            </a:r>
            <a:br>
              <a:rPr lang="de-DE" dirty="0"/>
            </a:br>
            <a:r>
              <a:rPr lang="de-DE" dirty="0"/>
              <a:t>     letzter Zeit neben den üblichen Festplatten etablieren.</a:t>
            </a:r>
          </a:p>
          <a:p>
            <a:pPr marL="0" indent="0">
              <a:buNone/>
            </a:pPr>
            <a:endParaRPr lang="de-DE" dirty="0"/>
          </a:p>
          <a:p>
            <a:pPr marL="914400" lvl="2" indent="0">
              <a:buNone/>
            </a:pPr>
            <a:r>
              <a:rPr lang="de-DE" sz="2400" dirty="0"/>
              <a:t>Diese Flash-Speicher haben die Eigenheit, dass sie über Speicherzellen verfügen, die über eine begrenzte Anzahl von möglichen Schreibvorgängen verfügen.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EA26548-9D27-4AAC-9B52-5EB6BA553794}"/>
              </a:ext>
            </a:extLst>
          </p:cNvPr>
          <p:cNvSpPr/>
          <p:nvPr/>
        </p:nvSpPr>
        <p:spPr>
          <a:xfrm>
            <a:off x="-429061" y="2334066"/>
            <a:ext cx="858121" cy="596900"/>
          </a:xfrm>
          <a:prstGeom prst="rightArrow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6CC0CA8-FEF3-4160-80D1-9F478F339FCA}"/>
              </a:ext>
            </a:extLst>
          </p:cNvPr>
          <p:cNvSpPr/>
          <p:nvPr/>
        </p:nvSpPr>
        <p:spPr>
          <a:xfrm>
            <a:off x="410881" y="4069806"/>
            <a:ext cx="858121" cy="5969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C588C093-B303-40D4-B3B8-A9BBEFE90FD1}"/>
              </a:ext>
            </a:extLst>
          </p:cNvPr>
          <p:cNvSpPr/>
          <p:nvPr/>
        </p:nvSpPr>
        <p:spPr>
          <a:xfrm>
            <a:off x="0" y="2984686"/>
            <a:ext cx="858121" cy="596900"/>
          </a:xfrm>
          <a:prstGeom prst="rightArrow">
            <a:avLst/>
          </a:prstGeo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79FC8B1-7900-41E6-8CB4-FCC7064159DB}"/>
              </a:ext>
            </a:extLst>
          </p:cNvPr>
          <p:cNvSpPr txBox="1">
            <a:spLocks/>
          </p:cNvSpPr>
          <p:nvPr/>
        </p:nvSpPr>
        <p:spPr>
          <a:xfrm>
            <a:off x="241278" y="5263640"/>
            <a:ext cx="10491945" cy="12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/>
              <a:t>Daher werden Daten möglichst gleichmäßig verteilt, was dazu führt, dass in der Regel </a:t>
            </a:r>
            <a:r>
              <a:rPr lang="de-DE" b="1" dirty="0"/>
              <a:t>nicht nachvollziehbar ist, wo diese genau gespeichert sind</a:t>
            </a:r>
            <a:r>
              <a:rPr lang="de-DE" dirty="0"/>
              <a:t>. 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C667BAB-016A-4E0F-B8D7-4C9860211F6E}"/>
              </a:ext>
            </a:extLst>
          </p:cNvPr>
          <p:cNvSpPr/>
          <p:nvPr/>
        </p:nvSpPr>
        <p:spPr>
          <a:xfrm rot="10800000">
            <a:off x="10733223" y="5382830"/>
            <a:ext cx="858121" cy="596900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094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639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A375D-1159-45FC-8666-1F3B5F9C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Freeware oder Bezahlt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79FC8B1-7900-41E6-8CB4-FCC7064159DB}"/>
              </a:ext>
            </a:extLst>
          </p:cNvPr>
          <p:cNvSpPr txBox="1">
            <a:spLocks/>
          </p:cNvSpPr>
          <p:nvPr/>
        </p:nvSpPr>
        <p:spPr>
          <a:xfrm>
            <a:off x="241278" y="5263640"/>
            <a:ext cx="10491945" cy="12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F365CA-E9CD-4F05-9100-E83D887E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8" y="3014163"/>
            <a:ext cx="6045200" cy="30906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D492038-C9DA-4771-BC76-58072869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44" y="2607762"/>
            <a:ext cx="5225722" cy="367948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5BF6E80-3C35-43BC-BE23-D1B3A25D2DE7}"/>
              </a:ext>
            </a:extLst>
          </p:cNvPr>
          <p:cNvSpPr txBox="1"/>
          <p:nvPr/>
        </p:nvSpPr>
        <p:spPr>
          <a:xfrm>
            <a:off x="426834" y="2461983"/>
            <a:ext cx="13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Eraser</a:t>
            </a:r>
            <a:endParaRPr lang="de-DE" sz="3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03EE06-8BD8-447C-98AF-C0B6640DDD22}"/>
              </a:ext>
            </a:extLst>
          </p:cNvPr>
          <p:cNvSpPr txBox="1"/>
          <p:nvPr/>
        </p:nvSpPr>
        <p:spPr>
          <a:xfrm>
            <a:off x="6433934" y="213177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File Shredder</a:t>
            </a:r>
          </a:p>
        </p:txBody>
      </p:sp>
    </p:spTree>
    <p:extLst>
      <p:ext uri="{BB962C8B-B14F-4D97-AF65-F5344CB8AC3E}">
        <p14:creationId xmlns:p14="http://schemas.microsoft.com/office/powerpoint/2010/main" val="164284183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A375D-1159-45FC-8666-1F3B5F9C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Freeware oder Bezahlt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79FC8B1-7900-41E6-8CB4-FCC7064159DB}"/>
              </a:ext>
            </a:extLst>
          </p:cNvPr>
          <p:cNvSpPr txBox="1">
            <a:spLocks/>
          </p:cNvSpPr>
          <p:nvPr/>
        </p:nvSpPr>
        <p:spPr>
          <a:xfrm>
            <a:off x="241278" y="5263640"/>
            <a:ext cx="10491945" cy="12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BF6E80-3C35-43BC-BE23-D1B3A25D2DE7}"/>
              </a:ext>
            </a:extLst>
          </p:cNvPr>
          <p:cNvSpPr txBox="1"/>
          <p:nvPr/>
        </p:nvSpPr>
        <p:spPr>
          <a:xfrm>
            <a:off x="426834" y="2299712"/>
            <a:ext cx="177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WipeFile</a:t>
            </a:r>
            <a:endParaRPr 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024B94-52CF-4222-A0E3-1E7B946F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34" y="2884487"/>
            <a:ext cx="4048125" cy="37814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4479EDD-B19A-413B-B9CE-A1910799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59" y="2386538"/>
            <a:ext cx="2630564" cy="365356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560E06E-453A-41E9-A0E2-CE412FD04A61}"/>
              </a:ext>
            </a:extLst>
          </p:cNvPr>
          <p:cNvSpPr txBox="1"/>
          <p:nvPr/>
        </p:nvSpPr>
        <p:spPr>
          <a:xfrm>
            <a:off x="7781470" y="2346059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Secure </a:t>
            </a:r>
            <a:r>
              <a:rPr lang="de-DE" sz="3200" dirty="0" err="1"/>
              <a:t>Eraser</a:t>
            </a:r>
            <a:endParaRPr lang="de-DE" sz="32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7C1B3B-7DBD-4F77-B287-729BB287A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470" y="2895601"/>
            <a:ext cx="4290483" cy="32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36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656</Words>
  <Application>Microsoft Office PowerPoint</Application>
  <PresentationFormat>Breitbild</PresentationFormat>
  <Paragraphs>70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Trebuchet MS</vt:lpstr>
      <vt:lpstr>Berlin</vt:lpstr>
      <vt:lpstr>Datenlöschung</vt:lpstr>
      <vt:lpstr>PowerPoint-Präsentation</vt:lpstr>
      <vt:lpstr>Was sollte man bei Datenlöschung beachten?</vt:lpstr>
      <vt:lpstr>Wie kann eine sichere Löschung garantiert werden?</vt:lpstr>
      <vt:lpstr>Die Lösung dafür nennt sich: Schreddern</vt:lpstr>
      <vt:lpstr>Die Lösung dafür nennt sich: Schreddern</vt:lpstr>
      <vt:lpstr>Sonderfall Flash/SSD</vt:lpstr>
      <vt:lpstr>Freeware oder Bezahlt</vt:lpstr>
      <vt:lpstr>Freeware oder Bezahlt</vt:lpstr>
      <vt:lpstr>Praxisprobleme</vt:lpstr>
      <vt:lpstr>Wie trennt man sich also „richtig“?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Datenlöschung</dc:title>
  <dc:creator>Paul Turowski</dc:creator>
  <cp:lastModifiedBy>Paul Turowski</cp:lastModifiedBy>
  <cp:revision>19</cp:revision>
  <dcterms:created xsi:type="dcterms:W3CDTF">2022-04-25T07:58:51Z</dcterms:created>
  <dcterms:modified xsi:type="dcterms:W3CDTF">2022-05-02T08:09:23Z</dcterms:modified>
</cp:coreProperties>
</file>