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59" r:id="rId6"/>
    <p:sldId id="260" r:id="rId7"/>
    <p:sldId id="261" r:id="rId8"/>
    <p:sldId id="265" r:id="rId9"/>
    <p:sldId id="266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D17F8-D8BA-F158-4041-7843D75D086B}" v="214" dt="2022-04-27T14:25:3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olemicist.net/2014/12/goosebumps-scary-sony-story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mpactbyte.com/2017/05/15/ransomware-wannacr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Text, Elektronik, Computer enthält.&#10;&#10;Beschreibung automatisch generiert.">
            <a:extLst>
              <a:ext uri="{FF2B5EF4-FFF2-40B4-BE49-F238E27FC236}">
                <a16:creationId xmlns:a16="http://schemas.microsoft.com/office/drawing/2014/main" id="{7394831A-CF2B-8307-19E2-1B7C7DA4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89" r="-1" b="75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  <a:cs typeface="Calibri Light"/>
              </a:rPr>
              <a:t>PHISHING</a:t>
            </a:r>
            <a:endParaRPr lang="de-DE" sz="6600">
              <a:solidFill>
                <a:srgbClr val="FFFFFF"/>
              </a:solidFill>
            </a:endParaRP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9BBA0E-D04C-4EEF-BE9E-E8B26018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436" b="7527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2475F6-BD19-4728-BB6E-188B28671AEC}"/>
              </a:ext>
            </a:extLst>
          </p:cNvPr>
          <p:cNvSpPr txBox="1"/>
          <p:nvPr/>
        </p:nvSpPr>
        <p:spPr>
          <a:xfrm>
            <a:off x="9546724" y="6870700"/>
            <a:ext cx="26452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thepolemicist.net/2014/12/goosebumps-scary-sony-sto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07251D-716E-4AA9-87C5-1DE12BD0988F}"/>
              </a:ext>
            </a:extLst>
          </p:cNvPr>
          <p:cNvSpPr txBox="1"/>
          <p:nvPr/>
        </p:nvSpPr>
        <p:spPr>
          <a:xfrm>
            <a:off x="6888748" y="6870700"/>
            <a:ext cx="26452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thepolemicist.net/2014/12/goosebumps-scary-sony-sto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0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C82EEA3-160F-D259-310F-ECA591B2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cs typeface="Calibri Light"/>
              </a:rPr>
              <a:t>Prävention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99339-CD17-6A86-1118-1EB43F29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Schulungen</a:t>
            </a:r>
          </a:p>
          <a:p>
            <a:r>
              <a:rPr lang="de-DE" dirty="0">
                <a:solidFill>
                  <a:schemeClr val="bg1"/>
                </a:solidFill>
              </a:rPr>
              <a:t>Zero Trust Einstellung</a:t>
            </a:r>
          </a:p>
          <a:p>
            <a:r>
              <a:rPr lang="de-DE" dirty="0">
                <a:solidFill>
                  <a:schemeClr val="bg1"/>
                </a:solidFill>
              </a:rPr>
              <a:t>Absender blockieren</a:t>
            </a:r>
          </a:p>
          <a:p>
            <a:r>
              <a:rPr lang="de-DE" dirty="0">
                <a:solidFill>
                  <a:schemeClr val="bg1"/>
                </a:solidFill>
              </a:rPr>
              <a:t>Antivirusprogramm mit             E-Mail-Scan nutzen </a:t>
            </a:r>
          </a:p>
          <a:p>
            <a:r>
              <a:rPr lang="de-DE" dirty="0">
                <a:solidFill>
                  <a:schemeClr val="bg1"/>
                </a:solidFill>
              </a:rPr>
              <a:t>Adressen beachten</a:t>
            </a:r>
          </a:p>
          <a:p>
            <a:r>
              <a:rPr lang="de-DE" dirty="0">
                <a:solidFill>
                  <a:schemeClr val="bg1"/>
                </a:solidFill>
              </a:rPr>
              <a:t>Bei Verdacht lieber nachfragen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9EEA9-1DFE-4B7C-832F-07945BD9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im Notfall tun?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5AEA7-42D7-7DD9-717F-FB599FF12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92" b="27256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A399-39CA-460B-B76A-F5E6BC9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Umgehend überall Passwörter wechseln</a:t>
            </a:r>
          </a:p>
          <a:p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Bei der Bank das Konto sperren</a:t>
            </a:r>
          </a:p>
          <a:p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Bescheid geben</a:t>
            </a:r>
          </a:p>
          <a:p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Antivirensoftware laufen lassen</a:t>
            </a:r>
          </a:p>
        </p:txBody>
      </p:sp>
    </p:spTree>
    <p:extLst>
      <p:ext uri="{BB962C8B-B14F-4D97-AF65-F5344CB8AC3E}">
        <p14:creationId xmlns:p14="http://schemas.microsoft.com/office/powerpoint/2010/main" val="384079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E76E0D-057C-57A0-3D25-068A587D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 dirty="0">
                <a:cs typeface="Calibri Light"/>
              </a:rPr>
              <a:t>Was ist Phishing?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2D5FF-018D-DEBA-2639-E46B8C2F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ea typeface="+mn-lt"/>
                <a:cs typeface="+mn-lt"/>
              </a:rPr>
              <a:t>Phishing ist der Versuch mit gefälschten Websites oder E-Mails, Daten wie Passwörter, Kreditkartennummern oder Zugangsdaten abzugreifen.</a:t>
            </a:r>
          </a:p>
          <a:p>
            <a:r>
              <a:rPr lang="de-DE" sz="2400" dirty="0">
                <a:cs typeface="Calibri"/>
              </a:rPr>
              <a:t>Corporate Design wird übernommen.</a:t>
            </a:r>
          </a:p>
          <a:p>
            <a:r>
              <a:rPr lang="de-DE" sz="2400" dirty="0">
                <a:cs typeface="Calibri"/>
              </a:rPr>
              <a:t>Einfach umzusetzen</a:t>
            </a:r>
          </a:p>
          <a:p>
            <a:endParaRPr lang="de-DE" sz="2400" dirty="0">
              <a:cs typeface="Calibri"/>
            </a:endParaRPr>
          </a:p>
          <a:p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53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4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5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C105E4-D2CF-4C82-843D-F2EB1E1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Häufig imitierte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9F7B4-91EF-4D0A-8F16-68D82130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inherit"/>
              </a:rPr>
              <a:t>Google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inherit"/>
              </a:rPr>
              <a:t>Microsoft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inherit"/>
              </a:rPr>
              <a:t>Amazon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inherit"/>
              </a:rPr>
              <a:t>Apple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inherit"/>
              </a:rPr>
              <a:t>DHL</a:t>
            </a:r>
          </a:p>
          <a:p>
            <a:r>
              <a:rPr lang="de-DE" sz="2400"/>
              <a:t>Sparkasse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5955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tx1">
                <a:lumMod val="75000"/>
                <a:lumOff val="25000"/>
              </a:schemeClr>
            </a:gs>
            <a:gs pos="26000">
              <a:schemeClr val="tx1">
                <a:lumMod val="85000"/>
                <a:lumOff val="15000"/>
              </a:schemeClr>
            </a:gs>
            <a:gs pos="0">
              <a:schemeClr val="tx1"/>
            </a:gs>
            <a:gs pos="71000">
              <a:schemeClr val="tx1">
                <a:lumMod val="65000"/>
                <a:lumOff val="35000"/>
              </a:schemeClr>
            </a:gs>
            <a:gs pos="83000">
              <a:schemeClr val="tx1">
                <a:lumMod val="50000"/>
                <a:lumOff val="50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itel 9">
            <a:extLst>
              <a:ext uri="{FF2B5EF4-FFF2-40B4-BE49-F238E27FC236}">
                <a16:creationId xmlns:a16="http://schemas.microsoft.com/office/drawing/2014/main" id="{A7CFD3B1-A2D8-4648-AD72-6FAF57E0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Arten von Phishing</a:t>
            </a:r>
          </a:p>
        </p:txBody>
      </p:sp>
      <p:sp useBgFill="1">
        <p:nvSpPr>
          <p:cNvPr id="5" name="Textplatzhalter 4">
            <a:extLst>
              <a:ext uri="{FF2B5EF4-FFF2-40B4-BE49-F238E27FC236}">
                <a16:creationId xmlns:a16="http://schemas.microsoft.com/office/drawing/2014/main" id="{2893ADA0-28DB-4399-8A66-FD852663E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Spear</a:t>
            </a:r>
            <a:r>
              <a:rPr lang="de-DE" dirty="0">
                <a:solidFill>
                  <a:schemeClr val="bg1"/>
                </a:solidFill>
              </a:rPr>
              <a:t>-Phishing</a:t>
            </a:r>
          </a:p>
        </p:txBody>
      </p:sp>
      <p:sp useBgFill="1">
        <p:nvSpPr>
          <p:cNvPr id="4" name="Inhaltsplatzhalter 3">
            <a:extLst>
              <a:ext uri="{FF2B5EF4-FFF2-40B4-BE49-F238E27FC236}">
                <a16:creationId xmlns:a16="http://schemas.microsoft.com/office/drawing/2014/main" id="{D7A0FBE9-AC85-4B2B-83BD-6CACDA2DF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Älteste und primitivste Art</a:t>
            </a:r>
          </a:p>
          <a:p>
            <a:r>
              <a:rPr lang="de-DE" dirty="0">
                <a:solidFill>
                  <a:schemeClr val="bg1"/>
                </a:solidFill>
              </a:rPr>
              <a:t>„Dringende“ E-Mails mit Links</a:t>
            </a:r>
          </a:p>
          <a:p>
            <a:endParaRPr lang="de-DE" dirty="0"/>
          </a:p>
        </p:txBody>
      </p:sp>
      <p:sp useBgFill="1">
        <p:nvSpPr>
          <p:cNvPr id="3" name="Textplatzhalter 2">
            <a:extLst>
              <a:ext uri="{FF2B5EF4-FFF2-40B4-BE49-F238E27FC236}">
                <a16:creationId xmlns:a16="http://schemas.microsoft.com/office/drawing/2014/main" id="{517F7A5C-842F-4AD6-A031-435744BCA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Spray-and-</a:t>
            </a:r>
            <a:r>
              <a:rPr lang="de-DE" dirty="0" err="1">
                <a:solidFill>
                  <a:schemeClr val="bg1"/>
                </a:solidFill>
              </a:rPr>
              <a:t>Pray</a:t>
            </a:r>
            <a:r>
              <a:rPr lang="de-DE" dirty="0">
                <a:solidFill>
                  <a:schemeClr val="bg1"/>
                </a:solidFill>
              </a:rPr>
              <a:t>-Phishing</a:t>
            </a:r>
          </a:p>
        </p:txBody>
      </p:sp>
      <p:sp useBgFill="1">
        <p:nvSpPr>
          <p:cNvPr id="6" name="Inhaltsplatzhalter 5">
            <a:extLst>
              <a:ext uri="{FF2B5EF4-FFF2-40B4-BE49-F238E27FC236}">
                <a16:creationId xmlns:a16="http://schemas.microsoft.com/office/drawing/2014/main" id="{65F2A41D-1BBD-45E2-B907-C60643E134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Beim </a:t>
            </a:r>
            <a:r>
              <a:rPr lang="de-DE" dirty="0" err="1">
                <a:solidFill>
                  <a:schemeClr val="bg1"/>
                </a:solidFill>
              </a:rPr>
              <a:t>Spear</a:t>
            </a:r>
            <a:r>
              <a:rPr lang="de-DE" dirty="0">
                <a:solidFill>
                  <a:schemeClr val="bg1"/>
                </a:solidFill>
              </a:rPr>
              <a:t> Phishing wird eine Person genauer analysiert</a:t>
            </a:r>
          </a:p>
          <a:p>
            <a:r>
              <a:rPr lang="de-DE" dirty="0">
                <a:solidFill>
                  <a:schemeClr val="bg1"/>
                </a:solidFill>
              </a:rPr>
              <a:t>E-Mail wird auf diese Person perfekt zugeschnitten</a:t>
            </a:r>
          </a:p>
        </p:txBody>
      </p:sp>
    </p:spTree>
    <p:extLst>
      <p:ext uri="{BB962C8B-B14F-4D97-AF65-F5344CB8AC3E}">
        <p14:creationId xmlns:p14="http://schemas.microsoft.com/office/powerpoint/2010/main" val="64929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1834E52-2710-A63A-CD33-8EEA7C7F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Merkmale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6CCA09-38F3-379C-C57B-8C6301B1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Fehlende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Anrede</a:t>
            </a:r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Zeitlicher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Druck</a:t>
            </a:r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Persönliche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 Daten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angeben</a:t>
            </a:r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cs typeface="Calibri"/>
              </a:rPr>
              <a:t>Querverlinkung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Schlechtes Deutsch</a:t>
            </a:r>
          </a:p>
          <a:p>
            <a:endParaRPr lang="en-US" sz="2000" dirty="0">
              <a:solidFill>
                <a:srgbClr val="FFFFFF">
                  <a:alpha val="60000"/>
                </a:srgbClr>
              </a:solidFill>
              <a:cs typeface="Calibri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84FA696C-9935-AD3F-D5B5-A703D2D0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44" y="643469"/>
            <a:ext cx="4080803" cy="5571062"/>
          </a:xfrm>
          <a:prstGeom prst="rect">
            <a:avLst/>
          </a:prstGeom>
        </p:spPr>
      </p:pic>
      <p:pic>
        <p:nvPicPr>
          <p:cNvPr id="7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C92F4ACE-4E2C-2B25-65AF-5154D7A8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50" y="643469"/>
            <a:ext cx="3943354" cy="5555165"/>
          </a:xfrm>
          <a:prstGeom prst="rect">
            <a:avLst/>
          </a:prstGeom>
        </p:spPr>
      </p:pic>
      <p:pic>
        <p:nvPicPr>
          <p:cNvPr id="12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894F4C63-644D-F230-A827-3C4EB0FA4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77" y="652761"/>
            <a:ext cx="4027868" cy="5536580"/>
          </a:xfrm>
          <a:prstGeom prst="rect">
            <a:avLst/>
          </a:prstGeom>
        </p:spPr>
      </p:pic>
      <p:pic>
        <p:nvPicPr>
          <p:cNvPr id="15" name="Grafik 15" descr="Ein Bild, das Text enthält.&#10;&#10;Beschreibung automatisch generiert.">
            <a:extLst>
              <a:ext uri="{FF2B5EF4-FFF2-40B4-BE49-F238E27FC236}">
                <a16:creationId xmlns:a16="http://schemas.microsoft.com/office/drawing/2014/main" id="{C7308520-AD3D-2986-27D3-2CC62BE6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122" y="637478"/>
            <a:ext cx="3936575" cy="5583043"/>
          </a:xfrm>
          <a:prstGeom prst="rect">
            <a:avLst/>
          </a:prstGeom>
        </p:spPr>
      </p:pic>
      <p:pic>
        <p:nvPicPr>
          <p:cNvPr id="16" name="Grafik 16" descr="Ein Bild, das Text enthält.&#10;&#10;Beschreibung automatisch generiert.">
            <a:extLst>
              <a:ext uri="{FF2B5EF4-FFF2-40B4-BE49-F238E27FC236}">
                <a16:creationId xmlns:a16="http://schemas.microsoft.com/office/drawing/2014/main" id="{D1658BF4-615B-B19E-7DBC-2111C6F66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934" y="708863"/>
            <a:ext cx="3934911" cy="5536580"/>
          </a:xfrm>
          <a:prstGeom prst="rect">
            <a:avLst/>
          </a:prstGeom>
        </p:spPr>
      </p:pic>
      <p:pic>
        <p:nvPicPr>
          <p:cNvPr id="17" name="Grafik 18" descr="Ein Bild, das Text enthält.&#10;&#10;Beschreibung automatisch generiert.">
            <a:extLst>
              <a:ext uri="{FF2B5EF4-FFF2-40B4-BE49-F238E27FC236}">
                <a16:creationId xmlns:a16="http://schemas.microsoft.com/office/drawing/2014/main" id="{6D784F6F-14B0-F65B-9F91-8A232A233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786" y="708863"/>
            <a:ext cx="3950269" cy="55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AAAA-A8D7-516A-81EF-49DFE89B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Erhebliche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Schäden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entstehen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Identitätsdiebstahl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Kreditkartenklau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Datenklau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Unbefugter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Zugriff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Ansehen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 err="1">
                <a:solidFill>
                  <a:schemeClr val="bg1"/>
                </a:solidFill>
              </a:rPr>
              <a:t>Unternehmen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4" name="Titel 1">
            <a:extLst>
              <a:ext uri="{FF2B5EF4-FFF2-40B4-BE49-F238E27FC236}">
                <a16:creationId xmlns:a16="http://schemas.microsoft.com/office/drawing/2014/main" id="{C8BE2FD2-976E-DA09-B143-8480D0450659}"/>
              </a:ext>
            </a:extLst>
          </p:cNvPr>
          <p:cNvSpPr txBox="1">
            <a:spLocks/>
          </p:cNvSpPr>
          <p:nvPr/>
        </p:nvSpPr>
        <p:spPr>
          <a:xfrm>
            <a:off x="902136" y="1622469"/>
            <a:ext cx="4974771" cy="35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Warum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Phishing </a:t>
            </a:r>
            <a:r>
              <a:rPr lang="en-US" dirty="0" err="1">
                <a:solidFill>
                  <a:schemeClr val="bg1"/>
                </a:solidFill>
              </a:rPr>
              <a:t>gefährlich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0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CD0D1-F5EF-FCC1-4E8D-1B619A5A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cs typeface="Calibri Light"/>
              </a:rPr>
              <a:t>Beispiel</a:t>
            </a:r>
            <a:br>
              <a:rPr lang="de-DE" dirty="0">
                <a:solidFill>
                  <a:schemeClr val="bg1"/>
                </a:solidFill>
                <a:cs typeface="Calibri Light"/>
              </a:rPr>
            </a:br>
            <a:r>
              <a:rPr lang="de-DE" dirty="0">
                <a:solidFill>
                  <a:schemeClr val="bg1"/>
                </a:solidFill>
                <a:cs typeface="Calibri Light"/>
              </a:rPr>
              <a:t>-</a:t>
            </a:r>
            <a:br>
              <a:rPr lang="de-DE" dirty="0">
                <a:solidFill>
                  <a:schemeClr val="bg1"/>
                </a:solidFill>
                <a:cs typeface="Calibri Light"/>
              </a:rPr>
            </a:br>
            <a:r>
              <a:rPr lang="de-DE" dirty="0" err="1">
                <a:solidFill>
                  <a:schemeClr val="bg1"/>
                </a:solidFill>
                <a:cs typeface="Calibri Light"/>
              </a:rPr>
              <a:t>Wannacry</a:t>
            </a:r>
            <a:endParaRPr lang="de-DE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6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522CC-F873-28D8-42F2-E50C0239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Wannacry</a:t>
            </a:r>
            <a:r>
              <a:rPr lang="de-DE" dirty="0">
                <a:solidFill>
                  <a:schemeClr val="bg1"/>
                </a:solidFill>
              </a:rPr>
              <a:t> ist eine Erpressersoftware, die durch infizierte Links verbreitet wurde.</a:t>
            </a:r>
          </a:p>
          <a:p>
            <a:r>
              <a:rPr lang="de-DE" dirty="0">
                <a:solidFill>
                  <a:schemeClr val="bg1"/>
                </a:solidFill>
              </a:rPr>
              <a:t>Betroffene Unternehmen waren die Deutsche Bahn oder auch Telefónica.</a:t>
            </a:r>
          </a:p>
          <a:p>
            <a:r>
              <a:rPr lang="de-DE" dirty="0" err="1">
                <a:solidFill>
                  <a:schemeClr val="bg1"/>
                </a:solidFill>
              </a:rPr>
              <a:t>Wannacry</a:t>
            </a:r>
            <a:r>
              <a:rPr lang="de-DE" dirty="0">
                <a:solidFill>
                  <a:schemeClr val="bg1"/>
                </a:solidFill>
              </a:rPr>
              <a:t> soll 2019 hinter jedem vierten Ransomware Angriff gesteckt haben.</a:t>
            </a:r>
          </a:p>
          <a:p>
            <a:r>
              <a:rPr lang="de-DE" dirty="0">
                <a:solidFill>
                  <a:schemeClr val="bg1"/>
                </a:solidFill>
              </a:rPr>
              <a:t>Schätzungen zufolge 4 Milliarden $ Schaden</a:t>
            </a:r>
          </a:p>
        </p:txBody>
      </p:sp>
    </p:spTree>
    <p:extLst>
      <p:ext uri="{BB962C8B-B14F-4D97-AF65-F5344CB8AC3E}">
        <p14:creationId xmlns:p14="http://schemas.microsoft.com/office/powerpoint/2010/main" val="200741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8DB0D1-697A-4A02-957B-96E4C59D0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625" y="457200"/>
            <a:ext cx="10825163" cy="59436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F47062-8FF0-46E6-9ACA-24C8D4107C95}"/>
              </a:ext>
            </a:extLst>
          </p:cNvPr>
          <p:cNvSpPr txBox="1"/>
          <p:nvPr/>
        </p:nvSpPr>
        <p:spPr>
          <a:xfrm>
            <a:off x="680313" y="6034668"/>
            <a:ext cx="10825163" cy="11890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 dirty="0">
                <a:solidFill>
                  <a:srgbClr val="FFFFFF"/>
                </a:solidFill>
              </a:rPr>
              <a:t>"</a:t>
            </a:r>
            <a:r>
              <a:rPr lang="de-DE" sz="1300" dirty="0">
                <a:solidFill>
                  <a:srgbClr val="FFFFFF"/>
                </a:solidFill>
                <a:hlinkClick r:id="rId3" tooltip="https://blog.compactbyte.com/2017/05/15/ransomware-wannacr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1300" dirty="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13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2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8728CB-7116-413A-9263-48D2F46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Beispiel –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Sony Pictures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17A46C-6A34-43D6-BF0A-892F61E8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Die Hackergruppe „Guardians </a:t>
            </a:r>
            <a:r>
              <a:rPr lang="de-DE" sz="2000" dirty="0" err="1">
                <a:solidFill>
                  <a:srgbClr val="FFFFFF"/>
                </a:solidFill>
              </a:rPr>
              <a:t>of</a:t>
            </a:r>
            <a:r>
              <a:rPr lang="de-DE" sz="2000" dirty="0">
                <a:solidFill>
                  <a:srgbClr val="FFFFFF"/>
                </a:solidFill>
              </a:rPr>
              <a:t> Peace“ hat mithilfe von </a:t>
            </a:r>
            <a:r>
              <a:rPr lang="de-DE" sz="2000" dirty="0" err="1">
                <a:solidFill>
                  <a:srgbClr val="FFFFFF"/>
                </a:solidFill>
              </a:rPr>
              <a:t>Spearphishing</a:t>
            </a:r>
            <a:r>
              <a:rPr lang="de-DE" sz="2000" dirty="0">
                <a:solidFill>
                  <a:srgbClr val="FFFFFF"/>
                </a:solidFill>
              </a:rPr>
              <a:t> 2014 sensible Daten von Mitarbeitern abgegriffen und teilweise veröffentlicht.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Der Grund für den Cyberangriff war der bevorstehende Film „The Interview“.</a:t>
            </a:r>
          </a:p>
          <a:p>
            <a:r>
              <a:rPr lang="de-DE" sz="2000" dirty="0">
                <a:solidFill>
                  <a:srgbClr val="FFFFFF"/>
                </a:solidFill>
              </a:rPr>
              <a:t>Es wurde mit Terroranschlägen auf Kinos gedroht, welche den Film abspielten.</a:t>
            </a:r>
          </a:p>
          <a:p>
            <a:r>
              <a:rPr lang="de-DE" sz="2000" dirty="0">
                <a:solidFill>
                  <a:srgbClr val="FFFFFF"/>
                </a:solidFill>
              </a:rPr>
              <a:t>100 Millionen $ Schaden</a:t>
            </a:r>
          </a:p>
          <a:p>
            <a:endParaRPr lang="de-DE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2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</Words>
  <Application>Microsoft Office PowerPoint</Application>
  <PresentationFormat>Breitbild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Larissa</vt:lpstr>
      <vt:lpstr>PHISHING</vt:lpstr>
      <vt:lpstr>Was ist Phishing?</vt:lpstr>
      <vt:lpstr>Häufig imitierte Unternehmen</vt:lpstr>
      <vt:lpstr>Arten von Phishing</vt:lpstr>
      <vt:lpstr>Merkmale</vt:lpstr>
      <vt:lpstr>PowerPoint-Präsentation</vt:lpstr>
      <vt:lpstr>Beispiel - Wannacry</vt:lpstr>
      <vt:lpstr>PowerPoint-Präsentation</vt:lpstr>
      <vt:lpstr>Beispiel –  Sony Pictures</vt:lpstr>
      <vt:lpstr>PowerPoint-Präsentation</vt:lpstr>
      <vt:lpstr>Prävention</vt:lpstr>
      <vt:lpstr>Was im Notfall tun?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Justin Göttgens</dc:creator>
  <cp:lastModifiedBy>Ralf Winkler</cp:lastModifiedBy>
  <cp:revision>106</cp:revision>
  <dcterms:created xsi:type="dcterms:W3CDTF">2022-04-27T13:55:49Z</dcterms:created>
  <dcterms:modified xsi:type="dcterms:W3CDTF">2022-05-02T09:03:22Z</dcterms:modified>
</cp:coreProperties>
</file>