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  <p:sldId id="264" r:id="rId10"/>
    <p:sldId id="266" r:id="rId11"/>
    <p:sldId id="269" r:id="rId12"/>
    <p:sldId id="270" r:id="rId13"/>
    <p:sldId id="272" r:id="rId14"/>
    <p:sldId id="260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214BF-B5F7-4055-B444-15E5D26224E0}" type="datetimeFigureOut">
              <a:rPr lang="de-DE" smtClean="0"/>
              <a:t>06.05.2022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045B0-480D-47FD-8BFF-AD09D2410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78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88AB9-F710-4137-A600-746B8F0B7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FCF83C-787E-46AD-A503-0C75A0938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15ECB5-AE2F-4349-A944-51BE13DA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5257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Von Umut Gökgöz und Simon Schröder – BK GuT – BS-FISI-13 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665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A244C-A8A2-4E32-BB94-2B89526F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3A364-A5BD-4DB5-89AF-419880530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32DB9A-5452-4AAF-90E7-10CB2954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705CC-7763-4ECD-BCC3-F9CA6B6E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1982CE-7363-4F35-95EE-CFDC1C00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43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BE948A-CF1E-4471-B50A-5EFEBEAA4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193B89-C0B8-49C3-BBB6-87C6ED7BB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5278F8-A2CD-441E-AB85-33D4FD31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F34F5-0BA6-49EE-84D5-5827CEFE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7F021F-4904-4971-A367-FB518342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21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2A31F-3FD6-4E21-897A-48D6AA5A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48A48-E4AC-438B-A5CE-F2E68D75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CA1E6A-CCC6-474C-A211-B0FF48B8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5257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Von Umut Gökgöz und Simon Schröder – BK GuT – BS-FISI-13 2022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B91511-8810-41A0-AFD9-1C42F4DD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9D07A9-CD27-4DC2-98DC-82842975E0A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26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6ACE1-F613-43F6-8A6D-A8BDAD0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E92AF4-73D7-4EFD-AA32-4F84BD29C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85525D-F812-48B1-95C2-3820FFF4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AABCB4-C716-4361-9AA4-1D899E60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A4EC02-661A-4956-A9B2-C19EB460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52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8AE1B-3650-4360-A744-AD1D782C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65895-AC15-4EB0-8EFF-A87E43FFB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B99BDB-C3F8-41DE-A1F0-0C4D94FEF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5671C8-0294-4CA9-BA4C-3E184303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A39CBA-F69F-4371-96FE-AE4199EF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180B79-61DC-4EC1-B0C0-99060B7B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56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294A5-FAC7-483B-AF00-C96C00C2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C97BC3-1612-4F9C-8285-428ABDF1B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63CC1E-43E9-4004-B08F-11B651AE2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E93736-0599-4280-8EF5-9B12BE0EC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FEF063-E1F4-4BB0-BFE9-0312BA962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6E9D82-41CE-4534-9884-A8733F5F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4D09C8-0B53-4797-9FCC-E7B7F0C9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FBB8BB-0DB7-4799-8DD5-9F936124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89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63D5F-5AC8-468E-A220-8B8F3D22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B6B8DA-E6B2-4849-A58F-EC9CFD89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8CAC1E-2C6E-4EE5-A802-71A0395A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E7D13F-8E9B-4351-8773-FDC3ED1A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39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E58810-9AF7-4970-8C6E-AC88DF90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D2C4C1-9AC7-4E2C-8717-8FCE03C1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FF2157-2376-4982-9D4C-CF8E746B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31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555E4-550E-4544-B3F7-E278330C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9568D-F6DE-4392-AC50-FA81BC28F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0BBC3B-BF63-4A03-B58D-CA59B8F68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761C6F-37F3-4530-9B27-32427C49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3918AB-4E68-4261-A3BF-BD1C277A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F17DC1-C2F3-4684-BF3A-64512271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20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0C87E-16C4-495E-9C6C-6E519A4D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7C0786-69FE-4E09-9239-F73283C02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B65E53-E6F6-40DE-8D9D-22F2ECC10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B03D06-C4EA-428B-BF5A-AE88E5D2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27320C-A26D-4C71-BA65-6D7A7BB8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109D47-FF7D-493B-8554-2A52A050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60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25000">
              <a:schemeClr val="bg1"/>
            </a:gs>
            <a:gs pos="75000">
              <a:schemeClr val="bg1"/>
            </a:gs>
            <a:gs pos="10000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7D6184-99C1-4BAA-AF28-F9940260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F5876A-5101-45C2-A052-4AD0A8FDA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19BED-EEC8-4D53-A3E1-FF34F1096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Von Umut Gökgöz und Simon Schröder – BK GuT – BS-FISI-13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751E3-FF21-4A21-9341-A697CD1E0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2D397-171A-44DD-87A5-23AE42A06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07A9-CD27-4DC2-98DC-82842975E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86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Geschichte_der_Kryptographie#Epoche_der_Verschl%C3%BCsselung_mit_Computern" TargetMode="External"/><Relationship Id="rId7" Type="http://schemas.openxmlformats.org/officeDocument/2006/relationships/hyperlink" Target="https://www.bsi.bund.de/DE/Themen/Verbraucherinnen-und-Verbraucher/Informationen-und-Empfehlungen/Onlinekommunikation/Verschluesselt-kommunizieren/verschluesselt-kommunizieren_node.html;jsessionid=6E6A416B3CD42CD130D497F0ED23BB5F.internet482" TargetMode="External"/><Relationship Id="rId2" Type="http://schemas.openxmlformats.org/officeDocument/2006/relationships/hyperlink" Target="https://de.wikipedia.org/wiki/Verschl%C3%BCsselu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Advanced_Encryption_Standard" TargetMode="External"/><Relationship Id="rId5" Type="http://schemas.openxmlformats.org/officeDocument/2006/relationships/hyperlink" Target="https://de.wikipedia.org/wiki/Data_Encryption_Standard" TargetMode="External"/><Relationship Id="rId4" Type="http://schemas.openxmlformats.org/officeDocument/2006/relationships/hyperlink" Target="https://de.wikipedia.org/wiki/Enigma_(Maschine)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ektronik-kompendium.de/sites/dig/0205186.htm" TargetMode="External"/><Relationship Id="rId3" Type="http://schemas.openxmlformats.org/officeDocument/2006/relationships/hyperlink" Target="https://www.bpb.de/shop/zeitschriften/apuz/259145/eine-kurze-geschichte-der-kryptografie/" TargetMode="External"/><Relationship Id="rId7" Type="http://schemas.openxmlformats.org/officeDocument/2006/relationships/hyperlink" Target="https://de.wikipedia.org/wiki/Blockverschl%C3%BCsselung" TargetMode="External"/><Relationship Id="rId2" Type="http://schemas.openxmlformats.org/officeDocument/2006/relationships/hyperlink" Target="https://www.elektronik-kompendium.de/sites/net/1907041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weekly.com/de/definition/Advanced-Encryption-Standard-AES" TargetMode="External"/><Relationship Id="rId5" Type="http://schemas.openxmlformats.org/officeDocument/2006/relationships/hyperlink" Target="https://www.kryptowissen.de/" TargetMode="External"/><Relationship Id="rId4" Type="http://schemas.openxmlformats.org/officeDocument/2006/relationships/hyperlink" Target="https://www.informatik-aktuell.de/betrieb/sicherheit/grundlagen-der-verschluesselung.html#:~:text=Unter%20Verschl%C3%BCsselung%20versteht%20man%20den,eine%20unverst%C3%A4ndliche%20Zeichenfolge%20gewandelt%20wir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9FDFD-0C96-4622-A72A-66BBABD9F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7414"/>
            <a:ext cx="9144000" cy="1655762"/>
          </a:xfrm>
        </p:spPr>
        <p:txBody>
          <a:bodyPr>
            <a:normAutofit/>
          </a:bodyPr>
          <a:lstStyle/>
          <a:p>
            <a:r>
              <a:rPr lang="de-DE" sz="8000" b="1" dirty="0"/>
              <a:t>Verschlüsselung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7034DF-86FA-459F-9810-D6E9ABDD9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de-DE" dirty="0"/>
              <a:t>Im Kontext der IT-Sicherheit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DF0957-583B-4776-AA3B-772E46D4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6C7DC11-C551-4A50-ADF8-C965748ED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6477"/>
            <a:ext cx="3658111" cy="293410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1B5AADD-D72C-437D-AE08-79B492D2B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69" y="3650854"/>
            <a:ext cx="4184331" cy="165576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3720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960C9-A48C-4561-B1AC-13611825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Funktionsweise (am Beispiel des </a:t>
            </a:r>
            <a:r>
              <a:rPr lang="de-DE" sz="4800" b="1" i="1" dirty="0"/>
              <a:t>AES</a:t>
            </a:r>
            <a:r>
              <a:rPr lang="de-DE" sz="4800" b="1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9B657-0D5C-4EFF-BB6E-6BF4C54E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sz="2400" dirty="0"/>
              <a:t>Verschlüsselung von Daten in Blöcken von 128-Bit in Schlüssellängen von 128-, 192 oder 256-Bit</a:t>
            </a:r>
          </a:p>
          <a:p>
            <a:endParaRPr lang="de-DE" sz="2400" dirty="0"/>
          </a:p>
          <a:p>
            <a:r>
              <a:rPr lang="de-DE" sz="2400" dirty="0"/>
              <a:t>Symmetrisches Verschlüsselungsverfahren</a:t>
            </a:r>
          </a:p>
          <a:p>
            <a:endParaRPr lang="de-DE" dirty="0"/>
          </a:p>
          <a:p>
            <a:r>
              <a:rPr lang="de-DE" sz="2400" dirty="0"/>
              <a:t>Verschlüsselung in 10 Runden bei 128-Bit Schlüssellänge, 12 Runden bei 192-Bit und 14 Runden bei 256-Bit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8C080-26F2-422B-B3EB-AE94237A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3757E8-6590-4D37-96FB-1A9829C7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FFE4349-5794-4AAC-BDD6-D2A33ED9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54" y="2824844"/>
            <a:ext cx="4849646" cy="23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527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960C9-A48C-4561-B1AC-13611825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Funktionsweise (am Beispiel des </a:t>
            </a:r>
            <a:r>
              <a:rPr lang="de-DE" sz="4800" b="1" i="1" dirty="0"/>
              <a:t>AES</a:t>
            </a:r>
            <a:r>
              <a:rPr lang="de-DE" sz="4800" b="1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9B657-0D5C-4EFF-BB6E-6BF4C54E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5954" cy="4351338"/>
          </a:xfrm>
        </p:spPr>
        <p:txBody>
          <a:bodyPr/>
          <a:lstStyle/>
          <a:p>
            <a:r>
              <a:rPr lang="de-DE" dirty="0"/>
              <a:t>Eine Runde besteht aus mehreren Verarbeitungsschritten:</a:t>
            </a:r>
          </a:p>
          <a:p>
            <a:pPr marL="971550" lvl="1" indent="-514350">
              <a:buFont typeface="+mj-lt"/>
              <a:buAutoNum type="arabicPeriod"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1.	</a:t>
            </a:r>
            <a:r>
              <a:rPr lang="de-DE" b="1" dirty="0"/>
              <a:t>Substitution</a:t>
            </a:r>
            <a:r>
              <a:rPr lang="de-DE" dirty="0"/>
              <a:t> (</a:t>
            </a:r>
            <a:r>
              <a:rPr lang="de-DE" i="1" dirty="0" err="1"/>
              <a:t>SubBytes</a:t>
            </a:r>
            <a:r>
              <a:rPr lang="de-DE" dirty="0"/>
              <a:t>): jedes Byte 	wird durch einen anderen Wert 	ersetzt</a:t>
            </a:r>
          </a:p>
          <a:p>
            <a:pPr marL="971550" lvl="1" indent="-514350">
              <a:buFont typeface="+mj-lt"/>
              <a:buAutoNum type="arabicPeriod"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2.	</a:t>
            </a:r>
            <a:r>
              <a:rPr lang="de-DE" b="1" dirty="0"/>
              <a:t>Umstellen</a:t>
            </a:r>
            <a:r>
              <a:rPr lang="de-DE" dirty="0"/>
              <a:t> (</a:t>
            </a:r>
            <a:r>
              <a:rPr lang="de-DE" i="1" dirty="0" err="1"/>
              <a:t>ShiftRows</a:t>
            </a:r>
            <a:r>
              <a:rPr lang="de-DE" dirty="0"/>
              <a:t>): Zeilen 	werden um bestimmte Anzahl 	verschoben</a:t>
            </a:r>
          </a:p>
          <a:p>
            <a:pPr marL="971550" lvl="1" indent="-514350">
              <a:buFont typeface="+mj-lt"/>
              <a:buAutoNum type="arabicPeriod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8C080-26F2-422B-B3EB-AE94237A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3757E8-6590-4D37-96FB-1A9829C7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FFE4349-5794-4AAC-BDD6-D2A33ED9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54" y="2824844"/>
            <a:ext cx="4849646" cy="23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622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960C9-A48C-4561-B1AC-13611825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Funktionsweise (am Beispiel des </a:t>
            </a:r>
            <a:r>
              <a:rPr lang="de-DE" sz="4800" b="1" i="1" dirty="0"/>
              <a:t>AES</a:t>
            </a:r>
            <a:r>
              <a:rPr lang="de-DE" sz="4800" b="1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9B657-0D5C-4EFF-BB6E-6BF4C54E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5954" cy="4351338"/>
          </a:xfrm>
        </p:spPr>
        <p:txBody>
          <a:bodyPr/>
          <a:lstStyle/>
          <a:p>
            <a:r>
              <a:rPr lang="de-DE" dirty="0"/>
              <a:t>Eine Runde besteht aus mehreren Verarbeitungsschritten:</a:t>
            </a:r>
          </a:p>
          <a:p>
            <a:pPr marL="971550" lvl="1" indent="-514350">
              <a:buFont typeface="+mj-lt"/>
              <a:buAutoNum type="arabicPeriod"/>
            </a:pPr>
            <a:endParaRPr lang="de-DE" dirty="0"/>
          </a:p>
          <a:p>
            <a:pPr marL="914400" lvl="1" indent="-457200">
              <a:buAutoNum type="arabicPeriod" startAt="3"/>
            </a:pPr>
            <a:r>
              <a:rPr lang="de-DE" b="1" dirty="0"/>
              <a:t>Mischen</a:t>
            </a:r>
            <a:r>
              <a:rPr lang="de-DE" dirty="0"/>
              <a:t> (</a:t>
            </a:r>
            <a:r>
              <a:rPr lang="de-DE" i="1" dirty="0" err="1"/>
              <a:t>MixColumns</a:t>
            </a:r>
            <a:r>
              <a:rPr lang="de-DE" dirty="0"/>
              <a:t>): Spalten werden mit Hilfe von Matrix-Multiplikation vermischt</a:t>
            </a:r>
          </a:p>
          <a:p>
            <a:pPr marL="914400" lvl="1" indent="-457200">
              <a:buAutoNum type="arabicPeriod" startAt="3"/>
            </a:pPr>
            <a:endParaRPr lang="de-DE" dirty="0"/>
          </a:p>
          <a:p>
            <a:pPr marL="914400" lvl="1" indent="-457200">
              <a:buAutoNum type="arabicPeriod" startAt="3"/>
            </a:pPr>
            <a:r>
              <a:rPr lang="de-DE" b="1" dirty="0"/>
              <a:t>Verknüpfung</a:t>
            </a:r>
            <a:r>
              <a:rPr lang="de-DE" dirty="0"/>
              <a:t> (</a:t>
            </a:r>
            <a:r>
              <a:rPr lang="de-DE" i="1" dirty="0" err="1"/>
              <a:t>AddRoundKey</a:t>
            </a:r>
            <a:r>
              <a:rPr lang="de-DE" dirty="0"/>
              <a:t>) Block wird mit aktuellem Rundenschlüssel durch ein Logikgatter (</a:t>
            </a:r>
            <a:r>
              <a:rPr lang="de-DE" i="1" dirty="0"/>
              <a:t>XOR</a:t>
            </a:r>
            <a:r>
              <a:rPr lang="de-DE" dirty="0"/>
              <a:t>) verknüpft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8C080-26F2-422B-B3EB-AE94237A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3757E8-6590-4D37-96FB-1A9829C7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FFE4349-5794-4AAC-BDD6-D2A33ED9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54" y="2824844"/>
            <a:ext cx="4849646" cy="23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3012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960C9-A48C-4561-B1AC-13611825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Funktionsweise (am Beispiel des </a:t>
            </a:r>
            <a:r>
              <a:rPr lang="de-DE" sz="4800" b="1" i="1" dirty="0"/>
              <a:t>AES</a:t>
            </a:r>
            <a:r>
              <a:rPr lang="de-DE" sz="4800" b="1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9B657-0D5C-4EFF-BB6E-6BF4C54E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de-DE" sz="2000" dirty="0"/>
              <a:t>AES 256-Bit ermöglicht 2^256 mögliche Schlüsselkombinationen</a:t>
            </a:r>
          </a:p>
          <a:p>
            <a:endParaRPr lang="de-DE" sz="2000" dirty="0"/>
          </a:p>
          <a:p>
            <a:r>
              <a:rPr lang="de-DE" sz="2000" dirty="0"/>
              <a:t>In Zahlen: 1157E+79 (1159 mit 79 Nullen) mögliche Kombinationen</a:t>
            </a:r>
          </a:p>
          <a:p>
            <a:endParaRPr lang="de-DE" sz="2000" dirty="0"/>
          </a:p>
          <a:p>
            <a:r>
              <a:rPr lang="de-DE" sz="2000" dirty="0"/>
              <a:t>Ein (halbwegs) moderner Computer mit Intel Core i7-7700k CPU kann theoretisch 16,8 Milliarden Versuche pro Sekunde durchführen</a:t>
            </a:r>
          </a:p>
          <a:p>
            <a:endParaRPr lang="de-DE" sz="2000" dirty="0"/>
          </a:p>
          <a:p>
            <a:r>
              <a:rPr lang="de-DE" sz="2000" dirty="0"/>
              <a:t>218E+61 (218 mit 61 Nullen) Jahre, bis die CPU alle Kombinationen durchprobiert hat </a:t>
            </a:r>
          </a:p>
          <a:p>
            <a:endParaRPr lang="de-DE" dirty="0"/>
          </a:p>
          <a:p>
            <a:pPr lvl="6">
              <a:buFont typeface="Wingdings" panose="05000000000000000000" pitchFamily="2" charset="2"/>
              <a:buChar char="Ø"/>
            </a:pPr>
            <a:r>
              <a:rPr lang="de-DE" sz="2400" i="1" dirty="0"/>
              <a:t> AES </a:t>
            </a:r>
            <a:r>
              <a:rPr lang="de-DE" sz="2400" dirty="0"/>
              <a:t>gilt also als nicht praktikabel </a:t>
            </a:r>
            <a:r>
              <a:rPr lang="de-DE" sz="2400" dirty="0" err="1"/>
              <a:t>knackbar</a:t>
            </a:r>
            <a:endParaRPr lang="de-DE" sz="24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8C080-26F2-422B-B3EB-AE94237A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3757E8-6590-4D37-96FB-1A9829C7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10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EB477-CF25-4790-9CDC-B2A677C5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FF7BC-6E24-4A3D-A8DE-B4A73CB6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800" dirty="0">
              <a:hlinkClick r:id="rId2"/>
            </a:endParaRPr>
          </a:p>
          <a:p>
            <a:r>
              <a:rPr lang="de-DE" sz="1800" dirty="0">
                <a:hlinkClick r:id="rId2"/>
              </a:rPr>
              <a:t>https://de.wikipedia.org/wiki/Verschl%C3%BCsselung</a:t>
            </a:r>
            <a:endParaRPr lang="de-DE" sz="1800" dirty="0"/>
          </a:p>
          <a:p>
            <a:r>
              <a:rPr lang="de-DE" sz="1800" dirty="0">
                <a:hlinkClick r:id="rId3"/>
              </a:rPr>
              <a:t>https://de.wikipedia.org/wiki/Geschichte_der_Kryptographie#Epoche_der_Verschl%C3%BCsselung_mit_Computern</a:t>
            </a:r>
            <a:endParaRPr lang="de-DE" sz="1800" dirty="0"/>
          </a:p>
          <a:p>
            <a:r>
              <a:rPr lang="de-DE" sz="1800" dirty="0">
                <a:hlinkClick r:id="rId4"/>
              </a:rPr>
              <a:t>https://de.wikipedia.org/wiki/Enigma_(Maschine)</a:t>
            </a:r>
            <a:endParaRPr lang="de-DE" sz="1800" dirty="0"/>
          </a:p>
          <a:p>
            <a:r>
              <a:rPr lang="de-DE" sz="1800" dirty="0">
                <a:hlinkClick r:id="rId5"/>
              </a:rPr>
              <a:t>https://de.wikipedia.org/wiki/Data_Encryption_Standard</a:t>
            </a:r>
            <a:endParaRPr lang="de-DE" sz="1800" dirty="0"/>
          </a:p>
          <a:p>
            <a:r>
              <a:rPr lang="de-DE" sz="1800" dirty="0">
                <a:hlinkClick r:id="rId6"/>
              </a:rPr>
              <a:t>https://de.wikipedia.org/wiki/Advanced_Encryption_Standard</a:t>
            </a:r>
            <a:endParaRPr lang="de-DE" sz="1800" dirty="0"/>
          </a:p>
          <a:p>
            <a:r>
              <a:rPr lang="de-DE" sz="1800" dirty="0">
                <a:hlinkClick r:id="rId7"/>
              </a:rPr>
              <a:t>https://www.bsi.bund.de/DE/Themen/Verbraucherinnen-und-Verbraucher/Informationen-und-Empfehlungen/Onlinekommunikation/Verschluesselt-kommunizieren/verschluesselt-kommunizieren_node.html;jsessionid=6E6A416B3CD42CD130D497F0ED23BB5F.internet482</a:t>
            </a:r>
            <a:endParaRPr lang="de-DE" sz="18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A73D54-24B4-4B3A-A251-941B91B0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2E4617-D3E4-4AB4-9C62-2211CC03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50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C54F2-859E-4EF3-AFB6-623AD80E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EF486-32DC-4833-BF8C-4D6C5DF3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800" dirty="0">
              <a:hlinkClick r:id="rId2"/>
            </a:endParaRPr>
          </a:p>
          <a:p>
            <a:r>
              <a:rPr lang="de-DE" sz="1800" dirty="0">
                <a:hlinkClick r:id="rId2"/>
              </a:rPr>
              <a:t>https://www.elektronik-kompendium.de/sites/net/1907041.htm</a:t>
            </a:r>
            <a:endParaRPr lang="de-DE" sz="1800" dirty="0"/>
          </a:p>
          <a:p>
            <a:r>
              <a:rPr lang="de-DE" sz="1800" dirty="0">
                <a:hlinkClick r:id="rId3"/>
              </a:rPr>
              <a:t>https://www.bpb.de/shop/zeitschriften/apuz/259145/eine-kurze-geschichte-der-kryptografie/</a:t>
            </a:r>
            <a:endParaRPr lang="de-DE" sz="1800" dirty="0"/>
          </a:p>
          <a:p>
            <a:r>
              <a:rPr lang="de-DE" sz="1800" dirty="0">
                <a:hlinkClick r:id="rId4"/>
              </a:rPr>
              <a:t>https://www.informatik-aktuell.de/betrieb/sicherheit/grundlagen-der-verschluesselung.html#:~:text=Unter%20Verschl%C3%BCsselung%20versteht%20man%20den,eine%20unverst%C3%A4ndliche%20Zeichenfolge%20gewandelt%20wird</a:t>
            </a:r>
            <a:endParaRPr lang="de-DE" sz="1800" dirty="0"/>
          </a:p>
          <a:p>
            <a:r>
              <a:rPr lang="de-DE" sz="1800" dirty="0">
                <a:hlinkClick r:id="rId5"/>
              </a:rPr>
              <a:t>https://www.kryptowissen.de/</a:t>
            </a:r>
            <a:endParaRPr lang="de-DE" sz="1800" dirty="0"/>
          </a:p>
          <a:p>
            <a:r>
              <a:rPr lang="de-DE" sz="1800" dirty="0">
                <a:hlinkClick r:id="rId6"/>
              </a:rPr>
              <a:t>https://www.computerweekly.com/de/definition/Advanced-Encryption-Standard-AES</a:t>
            </a:r>
            <a:endParaRPr lang="de-DE" sz="1800" dirty="0"/>
          </a:p>
          <a:p>
            <a:r>
              <a:rPr lang="de-DE" sz="1800" dirty="0">
                <a:hlinkClick r:id="rId7"/>
              </a:rPr>
              <a:t>https://de.wikipedia.org/wiki/Blockverschl%C3%BCsselung</a:t>
            </a:r>
            <a:endParaRPr lang="de-DE" sz="1800" dirty="0"/>
          </a:p>
          <a:p>
            <a:r>
              <a:rPr lang="de-DE" sz="1800" dirty="0">
                <a:hlinkClick r:id="rId8"/>
              </a:rPr>
              <a:t>https://www.elektronik-kompendium.de/sites/dig/0205186.htm</a:t>
            </a:r>
            <a:endParaRPr lang="de-DE" sz="1800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B30717-070A-49EC-95B6-3759C5FF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DBBB6E-E9EA-4D38-8C9F-7E67F872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892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61D1E-0BAB-4EFB-8F74-F0B138F7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939D7-A4FC-4ED6-BD30-FD14439E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Einführung………………………………………………………3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Ziele………………………………………………………………..4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Historische Entwicklung………………………………….5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Verschlüsselungsverfahren……………………………..8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Funktionsweise (am Beispiel des </a:t>
            </a:r>
            <a:r>
              <a:rPr lang="de-DE" i="1" dirty="0"/>
              <a:t>AES</a:t>
            </a:r>
            <a:r>
              <a:rPr lang="de-DE" dirty="0"/>
              <a:t>)…………….10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Quellen…………………………………………………………..14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1F092-DD7E-4249-B909-4CF082CD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7FC938-6370-4ECE-AA90-34ABFC11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59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010CE-8BDF-41A3-A66E-99F815B8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D00029-CADC-4092-A80C-1CDA7B69D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DE" dirty="0"/>
              <a:t>Kommunikation im Internet findet größtenteils unverschlüsselt statt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de-DE" dirty="0"/>
              <a:t>Datenschutz vor unbefugten Dritten mittels Verschlüsselung möglich</a:t>
            </a:r>
          </a:p>
          <a:p>
            <a:pPr algn="just"/>
            <a:endParaRPr lang="de-DE" dirty="0"/>
          </a:p>
          <a:p>
            <a:pPr algn="just"/>
            <a:r>
              <a:rPr lang="de-DE" dirty="0"/>
              <a:t>Datenverschlüsselung/Chiffrierung: Umwandlung der Daten in eine nicht-lesbare Form</a:t>
            </a:r>
          </a:p>
          <a:p>
            <a:pPr algn="just"/>
            <a:endParaRPr lang="de-DE" dirty="0"/>
          </a:p>
          <a:p>
            <a:pPr algn="just"/>
            <a:r>
              <a:rPr lang="de-DE" dirty="0"/>
              <a:t>Verfahren und Algorithmen werden in elektronische Codes oder Schlüssel umgeformt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0D59C-00D7-4A84-BF66-A5C1B3D7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542100-30E7-410A-896D-464609BF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681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44C07-76B2-4DDE-A9AD-873631A6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566ED5-7393-43FA-B63A-662386659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47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Drei wichtige Ziele nach BSI-Richtlinie (BSI TR-02102):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r>
              <a:rPr lang="de-DE" dirty="0"/>
              <a:t>Schutz von:</a:t>
            </a:r>
          </a:p>
          <a:p>
            <a:pPr lvl="1"/>
            <a:r>
              <a:rPr lang="de-DE" b="1" dirty="0"/>
              <a:t>Vertraulichkeit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sz="2000" dirty="0"/>
              <a:t>Nachrichten/Daten nur für den Empfänger zu lesen, für den sie bestimmt sind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b="1" dirty="0"/>
              <a:t>Echtheit</a:t>
            </a:r>
          </a:p>
          <a:p>
            <a:pPr marL="914400" lvl="2" indent="0">
              <a:buNone/>
            </a:pPr>
            <a:r>
              <a:rPr lang="de-DE" dirty="0"/>
              <a:t>Die Echtheit des Absenders wird verifiziert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b="1" dirty="0"/>
              <a:t>Integrität</a:t>
            </a:r>
          </a:p>
          <a:p>
            <a:pPr marL="914400" lvl="2" indent="0">
              <a:buNone/>
            </a:pPr>
            <a:r>
              <a:rPr lang="de-DE" dirty="0"/>
              <a:t>Nachrichten/Daten können nicht durch Dritte unbemerkt verändert werden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2D98D-ABD0-455A-925B-CCD12BE8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8EDCC4-C542-4FAF-8AD4-2838BC49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98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950D0-04E3-4D0B-9D50-7B980FD1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Historische 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2FE32B-9CE4-4E9C-9860-EAED7369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2385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400" dirty="0"/>
              <a:t>Einteilbar in 3 Epochen:</a:t>
            </a:r>
          </a:p>
          <a:p>
            <a:pPr marL="0" indent="0">
              <a:buNone/>
            </a:pPr>
            <a:r>
              <a:rPr lang="de-DE" b="1" u="sng" dirty="0"/>
              <a:t>1.) Antike:</a:t>
            </a:r>
            <a:br>
              <a:rPr lang="de-DE" sz="2400" dirty="0"/>
            </a:br>
            <a:endParaRPr lang="de-DE" sz="2400" dirty="0"/>
          </a:p>
          <a:p>
            <a:pPr lvl="3"/>
            <a:r>
              <a:rPr lang="de-DE" sz="2400" dirty="0"/>
              <a:t>Im antiken Griechenland:</a:t>
            </a:r>
            <a:br>
              <a:rPr lang="de-DE" sz="2400" dirty="0"/>
            </a:br>
            <a:r>
              <a:rPr lang="de-DE" sz="2400" dirty="0"/>
              <a:t>Verschlüsselung handschriftlicher Texte mittels Verschlüsselungsscheibe</a:t>
            </a:r>
          </a:p>
          <a:p>
            <a:pPr lvl="3"/>
            <a:endParaRPr lang="de-DE" sz="2400" dirty="0"/>
          </a:p>
          <a:p>
            <a:pPr lvl="3"/>
            <a:r>
              <a:rPr lang="de-DE" sz="2400" dirty="0"/>
              <a:t>Texte meist militärischen- oder politischen Ursprungs</a:t>
            </a:r>
          </a:p>
          <a:p>
            <a:pPr marL="457200" lvl="1" indent="0">
              <a:buNone/>
            </a:pPr>
            <a:br>
              <a:rPr lang="de-DE" sz="2000" dirty="0"/>
            </a:br>
            <a:endParaRPr lang="de-DE" b="1" u="sng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AEDE55-DAD7-40D5-AF54-FFBFC690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5957F3-AB21-4884-89CC-EB5390EED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98" y="1231899"/>
            <a:ext cx="4394202" cy="43942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358B17-834A-4B93-8CFE-2F8B8F8E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23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7896C-AF11-44B2-8E6E-CFA576F5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Historische 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07400E-56B0-45EF-9A55-D6313CC5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238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/>
              <a:t>2.) 20. Jahrhundert:</a:t>
            </a:r>
          </a:p>
          <a:p>
            <a:pPr marL="0" indent="0">
              <a:buNone/>
            </a:pPr>
            <a:endParaRPr lang="de-DE" b="1" u="sng" dirty="0"/>
          </a:p>
          <a:p>
            <a:pPr lvl="1"/>
            <a:r>
              <a:rPr lang="de-DE" dirty="0"/>
              <a:t>Entwicklung erster Maschinen zur Verschlüsselung nach dem 1. Weltkrieg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Bspw. die deutsche </a:t>
            </a:r>
            <a:r>
              <a:rPr lang="de-DE" i="1" dirty="0"/>
              <a:t>ENIGMA, </a:t>
            </a:r>
            <a:r>
              <a:rPr lang="de-DE" dirty="0"/>
              <a:t>die Daten mittels Walzensatz verschlüsselt hat</a:t>
            </a:r>
          </a:p>
          <a:p>
            <a:pPr lvl="1"/>
            <a:endParaRPr lang="de-DE" sz="2000" dirty="0"/>
          </a:p>
          <a:p>
            <a:pPr marL="914400" lvl="1" indent="-457200">
              <a:buFont typeface="+mj-lt"/>
              <a:buAutoNum type="arabicPeriod"/>
            </a:pPr>
            <a:endParaRPr lang="de-DE" sz="2000" dirty="0"/>
          </a:p>
          <a:p>
            <a:pPr marL="914400" lvl="1" indent="-4572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93C733-7518-4280-9734-FE149EFF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0A9B52-6B0E-4BC0-AA06-9C17B260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2DFBB5C-772D-4AEB-A758-B0462970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478" y="1514208"/>
            <a:ext cx="4277322" cy="382958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53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0BB17-741F-4764-9ABF-D13BF24A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Historische 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E5438F-4A46-440E-BA4A-269BBCE3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58543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/>
              <a:t>3.) Verschlüsselung mit Computern:</a:t>
            </a:r>
          </a:p>
          <a:p>
            <a:pPr marL="0" indent="0">
              <a:buNone/>
            </a:pPr>
            <a:endParaRPr lang="de-DE" b="1" u="sng" dirty="0"/>
          </a:p>
          <a:p>
            <a:pPr lvl="1"/>
            <a:r>
              <a:rPr lang="de-DE" dirty="0"/>
              <a:t>Mit Aufkommen der Computer stieg die Nachfrage nach Datenverschlüsselung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1977: Einführung des </a:t>
            </a:r>
            <a:r>
              <a:rPr lang="de-DE" i="1" dirty="0" err="1"/>
              <a:t>DES</a:t>
            </a:r>
            <a:r>
              <a:rPr lang="de-DE" i="1" dirty="0"/>
              <a:t> (Data Encryption Standard)</a:t>
            </a:r>
          </a:p>
          <a:p>
            <a:pPr lvl="1"/>
            <a:endParaRPr lang="de-DE" i="1" dirty="0"/>
          </a:p>
          <a:p>
            <a:pPr lvl="1"/>
            <a:r>
              <a:rPr lang="de-DE" dirty="0"/>
              <a:t>2000: Nachfolger des </a:t>
            </a:r>
            <a:r>
              <a:rPr lang="de-DE" i="1" dirty="0" err="1"/>
              <a:t>DES</a:t>
            </a:r>
            <a:r>
              <a:rPr lang="de-DE" dirty="0"/>
              <a:t>: </a:t>
            </a:r>
            <a:r>
              <a:rPr lang="de-DE" i="1" dirty="0"/>
              <a:t>AES (</a:t>
            </a:r>
            <a:r>
              <a:rPr lang="de-DE" i="1" dirty="0" err="1"/>
              <a:t>Advanced</a:t>
            </a:r>
            <a:r>
              <a:rPr lang="de-DE" i="1" dirty="0"/>
              <a:t> Encryption Standard)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6A2F33-DD7F-4D26-85B3-311FAB51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17FCB0-FB4A-4A9C-B022-D357FE58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4BAE88-D62B-4C60-8C7A-4A6A06288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07" y="1601808"/>
            <a:ext cx="4802150" cy="365438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127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85CD4-C3C7-4534-90D0-08B39CDE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Verschlüsselungsverfahren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37DE85-022F-4507-9EBD-F75A50524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1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1.) Symmetrische Verschlüsselung (</a:t>
            </a:r>
            <a:r>
              <a:rPr lang="de-DE" i="1" dirty="0"/>
              <a:t>Private-</a:t>
            </a:r>
            <a:r>
              <a:rPr lang="de-DE" i="1" dirty="0" err="1"/>
              <a:t>key</a:t>
            </a:r>
            <a:r>
              <a:rPr lang="de-DE" i="1" dirty="0"/>
              <a:t> </a:t>
            </a:r>
            <a:r>
              <a:rPr lang="de-DE" i="1" dirty="0" err="1"/>
              <a:t>cryptography</a:t>
            </a:r>
            <a:r>
              <a:rPr lang="de-DE" i="1" dirty="0"/>
              <a:t>)</a:t>
            </a:r>
          </a:p>
          <a:p>
            <a:pPr lvl="1"/>
            <a:r>
              <a:rPr lang="de-DE" sz="2000" dirty="0"/>
              <a:t>Nur ein Schlüssel für Verschlüsselung und Entschlüsselung</a:t>
            </a:r>
          </a:p>
          <a:p>
            <a:pPr lvl="1"/>
            <a:r>
              <a:rPr lang="de-DE" sz="2000" dirty="0"/>
              <a:t>Übermittelung des Schlüssels über einen sicheren Kanal notwendig</a:t>
            </a:r>
          </a:p>
          <a:p>
            <a:pPr lvl="1"/>
            <a:endParaRPr lang="de-DE" i="1" dirty="0"/>
          </a:p>
          <a:p>
            <a:pPr lvl="1"/>
            <a:endParaRPr lang="de-DE" i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4E3A4A-3AED-4645-9F29-E02F419C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1E3039-1135-4012-9F15-C272519E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35D02BF-5A30-4EFF-8768-D408D67E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81" y="3124767"/>
            <a:ext cx="6587638" cy="2853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462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E4A48-EC3D-46A9-9303-DC78EAD5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Verschlüsselungsverfahren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F387D-1BF4-4E18-9923-57AB5A8CD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3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2.) Asymmetrische Verschlüsselung (</a:t>
            </a:r>
            <a:r>
              <a:rPr lang="de-DE" i="1" dirty="0"/>
              <a:t>Public-</a:t>
            </a:r>
            <a:r>
              <a:rPr lang="de-DE" i="1" dirty="0" err="1"/>
              <a:t>key</a:t>
            </a:r>
            <a:r>
              <a:rPr lang="de-DE" i="1" dirty="0"/>
              <a:t> </a:t>
            </a:r>
            <a:r>
              <a:rPr lang="de-DE" i="1" dirty="0" err="1"/>
              <a:t>cryptography</a:t>
            </a:r>
            <a:r>
              <a:rPr lang="de-DE" i="1" dirty="0"/>
              <a:t>)</a:t>
            </a:r>
          </a:p>
          <a:p>
            <a:pPr lvl="1"/>
            <a:r>
              <a:rPr lang="de-DE" sz="1800" dirty="0"/>
              <a:t>Unterschiedliche Schlüssel für Verschlüsselung und Entschlüsselung</a:t>
            </a:r>
          </a:p>
          <a:p>
            <a:pPr lvl="1"/>
            <a:r>
              <a:rPr lang="de-DE" sz="1800" dirty="0"/>
              <a:t>Public-Key (zum Verschlüsseln) muss vom Empfänger an den Sender übermittelt werden</a:t>
            </a:r>
          </a:p>
          <a:p>
            <a:pPr lvl="1"/>
            <a:r>
              <a:rPr lang="de-DE" sz="1800" dirty="0"/>
              <a:t>Private-Key (zum Entschlüsseln) bleibt ausschließlich dem Empfänger bekannt</a:t>
            </a:r>
          </a:p>
          <a:p>
            <a:pPr lvl="1"/>
            <a:endParaRPr lang="de-DE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694A52-7B2B-44E0-9483-23D84093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Von Umut Gökgöz und Simon Schröder – BK GuT – BS-FISI-13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82A1FF-1C39-4904-B0E3-E437BBCB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07A9-CD27-4DC2-98DC-82842975E0A1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B40B4BA-E49C-4EB6-82C0-2964D7A84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90" y="3161414"/>
            <a:ext cx="6580620" cy="2831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556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Microsoft Office PowerPoint</Application>
  <PresentationFormat>Breitbild</PresentationFormat>
  <Paragraphs>138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</vt:lpstr>
      <vt:lpstr>Verschlüsselung</vt:lpstr>
      <vt:lpstr>Inhalt</vt:lpstr>
      <vt:lpstr>Einführung</vt:lpstr>
      <vt:lpstr>Ziele</vt:lpstr>
      <vt:lpstr>Historische Entwicklung</vt:lpstr>
      <vt:lpstr>Historische Entwicklung</vt:lpstr>
      <vt:lpstr>Historische Entwicklung</vt:lpstr>
      <vt:lpstr>Verschlüsselungsverfahren</vt:lpstr>
      <vt:lpstr>Verschlüsselungsverfahren</vt:lpstr>
      <vt:lpstr>Funktionsweise (am Beispiel des AES)</vt:lpstr>
      <vt:lpstr>Funktionsweise (am Beispiel des AES)</vt:lpstr>
      <vt:lpstr>Funktionsweise (am Beispiel des AES)</vt:lpstr>
      <vt:lpstr>Funktionsweise (am Beispiel des AES)</vt:lpstr>
      <vt:lpstr>Quellen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Verschlüsselung</dc:title>
  <dc:creator>Simon Schröder</dc:creator>
  <cp:lastModifiedBy>simon</cp:lastModifiedBy>
  <cp:revision>31</cp:revision>
  <dcterms:created xsi:type="dcterms:W3CDTF">2022-04-25T08:13:46Z</dcterms:created>
  <dcterms:modified xsi:type="dcterms:W3CDTF">2022-05-06T08:53:28Z</dcterms:modified>
</cp:coreProperties>
</file>