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0" r:id="rId5"/>
    <p:sldId id="259" r:id="rId6"/>
    <p:sldId id="272" r:id="rId7"/>
    <p:sldId id="273" r:id="rId8"/>
    <p:sldId id="266" r:id="rId9"/>
    <p:sldId id="267" r:id="rId10"/>
    <p:sldId id="268" r:id="rId11"/>
    <p:sldId id="261" r:id="rId12"/>
    <p:sldId id="262" r:id="rId13"/>
    <p:sldId id="263" r:id="rId14"/>
    <p:sldId id="264" r:id="rId15"/>
    <p:sldId id="269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5D931-C24D-FDEC-C6FC-502FF85E37AF}" v="304" dt="2022-05-01T23:08:33.888"/>
    <p1510:client id="{2C2DB1E7-24D6-D631-1ACA-FFEFCD47B1A7}" v="644" dt="2022-05-01T16:50:02.791"/>
    <p1510:client id="{4D368706-31FD-F39B-119B-69E183B91B65}" v="9" dt="2022-05-02T08:39:04.954"/>
    <p1510:client id="{4EB20F2B-B7A9-BB37-E0A0-55849C9B16C7}" v="212" dt="2022-05-02T08:32:30.474"/>
    <p1510:client id="{5B679183-0BB7-4415-BDAE-ECB4B7ED147D}" v="336" dt="2022-05-02T09:12:43.053"/>
    <p1510:client id="{77EAEC49-3688-4FE6-A57C-9E020828979D}" v="1044" dt="2022-05-01T16:50:11.600"/>
    <p1510:client id="{783D65BD-5D0D-CEFA-8807-CFDB9A18117F}" v="11" dt="2022-05-02T08:44:00.463"/>
    <p1510:client id="{E12464A1-965B-441F-9192-CC8D4F8687D9}" v="319" dt="2022-04-25T09:02:01.941"/>
    <p1510:client id="{FED1E61D-ACB2-486C-86D2-EB48D0B84F55}" v="21" dt="2022-05-02T08:03:13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14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2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9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onos.de/digitalguide/online-marketing/verkaufen-im-internet/sichere-browser-im-vergleich/" TargetMode="External"/><Relationship Id="rId3" Type="http://schemas.openxmlformats.org/officeDocument/2006/relationships/hyperlink" Target="https://nordvpn.com/de/blog/sicherer-browser/" TargetMode="External"/><Relationship Id="rId7" Type="http://schemas.openxmlformats.org/officeDocument/2006/relationships/hyperlink" Target="https://www.computerbild.de/" TargetMode="External"/><Relationship Id="rId2" Type="http://schemas.openxmlformats.org/officeDocument/2006/relationships/hyperlink" Target="https://it-service.network/blog/2021/05/10/welcher-browser-ist-der-sichers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ktronik-kompendium.de/sites/net/1809171.htm" TargetMode="External"/><Relationship Id="rId5" Type="http://schemas.openxmlformats.org/officeDocument/2006/relationships/hyperlink" Target="https://de.wikipedia.org/wiki/Tor_(Netzwerk)" TargetMode="External"/><Relationship Id="rId4" Type="http://schemas.openxmlformats.org/officeDocument/2006/relationships/hyperlink" Target="https://www.torproject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Sicheres Browsen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Eine Präsentation Von </a:t>
            </a:r>
          </a:p>
          <a:p>
            <a:r>
              <a:rPr lang="de-DE"/>
              <a:t>Ron </a:t>
            </a:r>
            <a:r>
              <a:rPr lang="de-DE" err="1"/>
              <a:t>schröter</a:t>
            </a:r>
            <a:r>
              <a:rPr lang="de-DE"/>
              <a:t> und Konrad Gries</a:t>
            </a:r>
          </a:p>
        </p:txBody>
      </p:sp>
      <p:pic>
        <p:nvPicPr>
          <p:cNvPr id="5" name="Grafik 5" descr="Ein Bild, das Text, Elektronik, Tastatur enthält.&#10;&#10;Beschreibung automatisch generiert.">
            <a:extLst>
              <a:ext uri="{FF2B5EF4-FFF2-40B4-BE49-F238E27FC236}">
                <a16:creationId xmlns:a16="http://schemas.microsoft.com/office/drawing/2014/main" id="{5C9078D7-0459-ECC7-6AE4-E74928DA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2" y="4780790"/>
            <a:ext cx="3734713" cy="195014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7C5EE-DB45-CB2B-D333-CADE705F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</a:t>
            </a:fld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A518D48C-8C1C-A52A-CAD9-9683A57C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63" y="747374"/>
            <a:ext cx="5192221" cy="29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79C7C-1E52-EEC8-7905-4AE72648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Microsoft 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211627-B013-34E9-8E77-6B210E24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Positiv:</a:t>
            </a:r>
          </a:p>
          <a:p>
            <a:pPr>
              <a:buClr>
                <a:srgbClr val="8AD0D6"/>
              </a:buClr>
            </a:pPr>
            <a:r>
              <a:rPr lang="de-DE"/>
              <a:t>Sehr starke Sicherheitsfunktion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Verwendet Sandbox</a:t>
            </a:r>
          </a:p>
          <a:p>
            <a:pPr>
              <a:buClr>
                <a:srgbClr val="8AD0D6"/>
              </a:buClr>
            </a:pPr>
            <a:r>
              <a:rPr lang="de-DE"/>
              <a:t>Regelmäßige Sicherheitsupdates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r>
              <a:rPr lang="de-DE" b="1"/>
              <a:t>Negativ:</a:t>
            </a:r>
          </a:p>
          <a:p>
            <a:pPr>
              <a:buClr>
                <a:srgbClr val="8AD0D6"/>
              </a:buClr>
            </a:pPr>
            <a:r>
              <a:rPr lang="de-DE"/>
              <a:t>Schwache Abwehr bei gezielten angriffen.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140864C2-A115-F3E1-EC91-4E349DEA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895" y="2960913"/>
            <a:ext cx="3675464" cy="309684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E8F06-0351-8834-DD78-D4B1D1C9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0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7C38D-9C52-5D92-26ED-AEA2679A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Tor Browser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552D72-D347-A28B-7D2D-EFA1283B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>
                <a:ea typeface="+mj-lt"/>
                <a:cs typeface="+mj-lt"/>
              </a:rPr>
              <a:t>Positiv: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Sicherster Browser </a:t>
            </a:r>
          </a:p>
          <a:p>
            <a:pPr>
              <a:buClr>
                <a:srgbClr val="8AD0D6"/>
              </a:buClr>
            </a:pPr>
            <a:r>
              <a:rPr lang="de-DE"/>
              <a:t>Versteckt deine IP-Adresse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r>
              <a:rPr lang="de-DE" b="1">
                <a:ea typeface="+mj-lt"/>
                <a:cs typeface="+mj-lt"/>
              </a:rPr>
              <a:t>Negativ:</a:t>
            </a:r>
          </a:p>
          <a:p>
            <a:r>
              <a:rPr lang="de-DE"/>
              <a:t>Langsame Verbindung</a:t>
            </a:r>
            <a:endParaRPr lang="de-DE" b="1"/>
          </a:p>
          <a:p>
            <a:pPr>
              <a:buClr>
                <a:srgbClr val="8AD0D6"/>
              </a:buClr>
            </a:pPr>
            <a:r>
              <a:rPr lang="de-DE"/>
              <a:t>Zu wenige Knoten um perfekt geschützt zu sein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F7C08833-2A0B-8447-6166-A7B7BBB8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842" y="3191741"/>
            <a:ext cx="2750010" cy="27500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0A3A55-783E-2C51-91DA-DA2F444E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1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57CB-5B77-7459-5279-8608691A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Tor-Netzwerk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99E99-C2AB-DAE9-B9BF-31C6BFDA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Server auf der ganzen Welt</a:t>
            </a:r>
          </a:p>
          <a:p>
            <a:pPr>
              <a:buClr>
                <a:srgbClr val="8AD0D6"/>
              </a:buClr>
            </a:pPr>
            <a:r>
              <a:rPr lang="de-DE"/>
              <a:t>Verfügbare Knoten bei Start geholt</a:t>
            </a:r>
          </a:p>
          <a:p>
            <a:pPr>
              <a:buClr>
                <a:srgbClr val="8AD0D6"/>
              </a:buClr>
            </a:pPr>
            <a:r>
              <a:rPr lang="de-DE"/>
              <a:t>Verschlüsselung begrenzt auf drei Knoten</a:t>
            </a:r>
          </a:p>
          <a:p>
            <a:pPr>
              <a:buClr>
                <a:srgbClr val="8AD0D6"/>
              </a:buClr>
            </a:pPr>
            <a:r>
              <a:rPr lang="de-DE"/>
              <a:t>Zwiebel-System</a:t>
            </a:r>
          </a:p>
          <a:p>
            <a:pPr lvl="1">
              <a:buClr>
                <a:srgbClr val="8AD0D6"/>
              </a:buClr>
            </a:pPr>
            <a:r>
              <a:rPr lang="de-DE"/>
              <a:t>Server wissen nur Vor-/Nachgänger</a:t>
            </a:r>
          </a:p>
          <a:p>
            <a:pPr lvl="1">
              <a:buClr>
                <a:srgbClr val="8AD0D6"/>
              </a:buClr>
            </a:pPr>
            <a:r>
              <a:rPr lang="de-DE"/>
              <a:t>Versschlüsselung der Daten durch drei Schlüssel</a:t>
            </a:r>
          </a:p>
          <a:p>
            <a:pPr lvl="1">
              <a:buClr>
                <a:srgbClr val="8AD0D6"/>
              </a:buClr>
            </a:pPr>
            <a:r>
              <a:rPr lang="de-DE"/>
              <a:t>Entschlüsselung nacheinander 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008B723-2CE9-3B7D-3A1D-13947339FCA4}"/>
              </a:ext>
            </a:extLst>
          </p:cNvPr>
          <p:cNvGrpSpPr/>
          <p:nvPr/>
        </p:nvGrpSpPr>
        <p:grpSpPr>
          <a:xfrm>
            <a:off x="178834" y="5057126"/>
            <a:ext cx="6592694" cy="1724872"/>
            <a:chOff x="141962" y="4897352"/>
            <a:chExt cx="6592694" cy="1724872"/>
          </a:xfrm>
        </p:grpSpPr>
        <p:pic>
          <p:nvPicPr>
            <p:cNvPr id="6" name="Grafik 6">
              <a:extLst>
                <a:ext uri="{FF2B5EF4-FFF2-40B4-BE49-F238E27FC236}">
                  <a16:creationId xmlns:a16="http://schemas.microsoft.com/office/drawing/2014/main" id="{7E3B6402-8C9E-F73F-FDCD-4ED01F8C5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962" y="4901724"/>
              <a:ext cx="6584514" cy="1720500"/>
            </a:xfrm>
            <a:prstGeom prst="rect">
              <a:avLst/>
            </a:prstGeom>
          </p:spPr>
        </p:pic>
        <p:pic>
          <p:nvPicPr>
            <p:cNvPr id="5" name="Grafik 5" descr="Ein Bild, das Text, Anzeigetafel, Screenshot enthält.&#10;&#10;Beschreibung automatisch generiert.">
              <a:extLst>
                <a:ext uri="{FF2B5EF4-FFF2-40B4-BE49-F238E27FC236}">
                  <a16:creationId xmlns:a16="http://schemas.microsoft.com/office/drawing/2014/main" id="{4E5AAC86-B5E5-E0F8-A0BE-881F013A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362" y="4897352"/>
              <a:ext cx="6576294" cy="1708366"/>
            </a:xfrm>
            <a:prstGeom prst="rect">
              <a:avLst/>
            </a:prstGeom>
          </p:spPr>
        </p:pic>
      </p:grpSp>
      <p:pic>
        <p:nvPicPr>
          <p:cNvPr id="7" name="Grafik 7">
            <a:extLst>
              <a:ext uri="{FF2B5EF4-FFF2-40B4-BE49-F238E27FC236}">
                <a16:creationId xmlns:a16="http://schemas.microsoft.com/office/drawing/2014/main" id="{AD2D8A1B-36EF-0199-2F9F-852092D5D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048" y="2286652"/>
            <a:ext cx="4918423" cy="432017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CECAD0-367E-F90A-060B-A6FAEC3F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594D8-1BBC-1C64-700D-FAB71FBD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Kritik am System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F991D9-FE74-D960-90E3-D798214A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Daten werden nicht verschlüsselt 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Serverbetreiber dienen als Man-in-</a:t>
            </a:r>
            <a:r>
              <a:rPr lang="de-DE" err="1">
                <a:ea typeface="+mj-lt"/>
                <a:cs typeface="+mj-lt"/>
              </a:rPr>
              <a:t>the</a:t>
            </a:r>
            <a:r>
              <a:rPr lang="de-DE">
                <a:ea typeface="+mj-lt"/>
                <a:cs typeface="+mj-lt"/>
              </a:rPr>
              <a:t>-Middle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Überwachung einer großen Anzahl von Tor-Knoten lässt Kommunikation nachzuvollziehen</a:t>
            </a:r>
          </a:p>
          <a:p>
            <a:pPr>
              <a:buClr>
                <a:srgbClr val="8AD0D6"/>
              </a:buClr>
            </a:pPr>
            <a:r>
              <a:rPr lang="de-DE"/>
              <a:t>Zeitliche Muster verraten den Nutzer 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de-DE"/>
              <a:t>     über Zeit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78AC709-3180-043F-31F4-A83EBB6F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0" y="3749348"/>
            <a:ext cx="5964477" cy="298745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321AEC-3BF3-47C9-4685-2D0FA92F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19247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68DAC-195B-1E59-D538-EBB20637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Kritik am Netzwerk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46A92E4-A3C1-9ABA-7406-B303F9B2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Zu wenige Knoten pro Verbindung</a:t>
            </a:r>
            <a:endParaRPr lang="de-DE" b="1" err="1"/>
          </a:p>
          <a:p>
            <a:pPr>
              <a:buClr>
                <a:srgbClr val="8AD0D6"/>
              </a:buClr>
            </a:pPr>
            <a:r>
              <a:rPr lang="de-DE"/>
              <a:t>Zu langsamer Wechsel von Knoten </a:t>
            </a:r>
            <a:endParaRPr lang="de-DE" b="1"/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de-DE" b="1"/>
          </a:p>
          <a:p>
            <a:pPr marL="0" indent="0">
              <a:buNone/>
            </a:pPr>
            <a:r>
              <a:rPr lang="de-DE" b="1"/>
              <a:t>Geheimdienste</a:t>
            </a:r>
            <a:endParaRPr lang="de-DE"/>
          </a:p>
          <a:p>
            <a:r>
              <a:rPr lang="de-DE"/>
              <a:t>US-Regierung finanziert teilweise das Netzwerk</a:t>
            </a:r>
          </a:p>
          <a:p>
            <a:pPr>
              <a:buClr>
                <a:srgbClr val="8AD0D6"/>
              </a:buClr>
            </a:pPr>
            <a:r>
              <a:rPr lang="de-DE"/>
              <a:t>US-Geheimdienste </a:t>
            </a:r>
            <a:r>
              <a:rPr lang="de-DE">
                <a:ea typeface="+mj-lt"/>
                <a:cs typeface="+mj-lt"/>
              </a:rPr>
              <a:t>kontrollieren einige Knoten zum mitlesen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Installation von Spionagesoftware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DEE866B9-F618-FEAE-0024-5294AAB6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76" y="4605127"/>
            <a:ext cx="6236177" cy="217697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15F1BA-EA31-92C5-DD36-5D007D56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36289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8CDF3-82D6-5F3C-198F-E750F346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F02B0-88CB-5981-2AEB-0390A64F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j-lt"/>
                <a:cs typeface="+mj-lt"/>
                <a:hlinkClick r:id="rId2"/>
              </a:rPr>
              <a:t>https://it-service.network/welcher-browser-ist-der-sicherste/</a:t>
            </a: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3"/>
              </a:rPr>
              <a:t>https://nordvpn.com/de/blog/sicherer-browser/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4"/>
              </a:rPr>
              <a:t>https://www.torproject.org/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5"/>
              </a:rPr>
              <a:t>https://de.wikipedia.org/wiki/Tor_(Netzwerk)</a:t>
            </a: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6"/>
              </a:rPr>
              <a:t>https://www.elektronik-kompendium.de</a:t>
            </a: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7"/>
              </a:rPr>
              <a:t>https://www.computerbild.de/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8"/>
              </a:rPr>
              <a:t>https://www.ionos.de/digitalguide</a:t>
            </a:r>
            <a:endParaRPr lang="de-DE"/>
          </a:p>
          <a:p>
            <a:pPr marL="0" indent="0">
              <a:buClr>
                <a:srgbClr val="8AD0D6"/>
              </a:buClr>
              <a:buNone/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74162-0F08-F806-B82B-6A7AF31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5648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BED350-BF25-B211-B143-0B6D8071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469" y="120184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4000" b="1"/>
              <a:t>Danke fürs Zuhören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F151981-840A-5B18-AEC3-E3CFC17B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16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4BB72BB7-388E-5483-75E2-E7EBEBA2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15" y="2158922"/>
            <a:ext cx="7166323" cy="41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0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C57A1-EAEE-D958-565E-4ADE17F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FC68-E8D0-C294-1230-225FC08B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Grundregeln zum sicheren surfen.</a:t>
            </a:r>
          </a:p>
          <a:p>
            <a:r>
              <a:rPr lang="de-DE">
                <a:cs typeface="Calibri"/>
              </a:rPr>
              <a:t>VPN</a:t>
            </a:r>
          </a:p>
          <a:p>
            <a:r>
              <a:rPr lang="de-DE">
                <a:cs typeface="Calibri"/>
              </a:rPr>
              <a:t>Sicherer Browser</a:t>
            </a:r>
          </a:p>
          <a:p>
            <a:pPr>
              <a:buClr>
                <a:srgbClr val="8AD0D6"/>
              </a:buClr>
            </a:pPr>
            <a:r>
              <a:rPr lang="de-DE">
                <a:cs typeface="Calibri"/>
              </a:rPr>
              <a:t>Sandbox Technologie</a:t>
            </a:r>
          </a:p>
          <a:p>
            <a:r>
              <a:rPr lang="de-DE">
                <a:cs typeface="Calibri"/>
              </a:rPr>
              <a:t>Suchmaschinen</a:t>
            </a:r>
          </a:p>
          <a:p>
            <a:pPr>
              <a:buClr>
                <a:srgbClr val="8AD0D6"/>
              </a:buClr>
            </a:pPr>
            <a:r>
              <a:rPr lang="de-DE">
                <a:cs typeface="Calibri"/>
              </a:rPr>
              <a:t>Tor-Browser</a:t>
            </a:r>
          </a:p>
          <a:p>
            <a:pPr>
              <a:buClr>
                <a:srgbClr val="8AD0D6"/>
              </a:buClr>
            </a:pPr>
            <a:r>
              <a:rPr lang="de-DE">
                <a:cs typeface="Calibri"/>
              </a:rPr>
              <a:t>Tor-Netzwerk</a:t>
            </a:r>
          </a:p>
          <a:p>
            <a:pPr>
              <a:buClr>
                <a:srgbClr val="8AD0D6"/>
              </a:buClr>
            </a:pPr>
            <a:r>
              <a:rPr lang="de-DE">
                <a:cs typeface="Calibri"/>
              </a:rPr>
              <a:t>Kritik am Tor-Netzwerk</a:t>
            </a:r>
          </a:p>
          <a:p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pic>
        <p:nvPicPr>
          <p:cNvPr id="4" name="Grafik 4" descr="Ein Bild, das blau, Metallwaren enthält.&#10;&#10;Beschreibung automatisch generiert.">
            <a:extLst>
              <a:ext uri="{FF2B5EF4-FFF2-40B4-BE49-F238E27FC236}">
                <a16:creationId xmlns:a16="http://schemas.microsoft.com/office/drawing/2014/main" id="{6E049BF7-5E1E-4ADD-44BC-259AA827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29" y="3189442"/>
            <a:ext cx="4309634" cy="288059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7FA75E-1089-C4B8-D3FA-AE8A107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115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07F39-2EDD-189C-70C0-E465DD7A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Grundregeln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3A9E9-5FAD-9173-B6A1-3A66CFC4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Merkwürdige Links vermeiden</a:t>
            </a:r>
          </a:p>
          <a:p>
            <a:pPr>
              <a:buClr>
                <a:srgbClr val="8AD0D6"/>
              </a:buClr>
            </a:pPr>
            <a:r>
              <a:rPr lang="de-DE"/>
              <a:t>Werbung immer hinterfragen</a:t>
            </a:r>
          </a:p>
          <a:p>
            <a:pPr>
              <a:buClr>
                <a:srgbClr val="8AD0D6"/>
              </a:buClr>
            </a:pPr>
            <a:r>
              <a:rPr lang="de-DE"/>
              <a:t>Regelmäßiges löschen des Browserverlaufs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Inkognito surfen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Software aktuell halten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  <p:pic>
        <p:nvPicPr>
          <p:cNvPr id="4" name="Grafik 4" descr="Ein Bild, das weiß enthält.&#10;&#10;Beschreibung automatisch generiert.">
            <a:extLst>
              <a:ext uri="{FF2B5EF4-FFF2-40B4-BE49-F238E27FC236}">
                <a16:creationId xmlns:a16="http://schemas.microsoft.com/office/drawing/2014/main" id="{9947F1C3-4B33-3BE0-EF8C-AC8DE43F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3" y="2539226"/>
            <a:ext cx="3353496" cy="2680939"/>
          </a:xfrm>
          <a:prstGeom prst="rect">
            <a:avLst/>
          </a:prstGeom>
        </p:spPr>
      </p:pic>
      <p:pic>
        <p:nvPicPr>
          <p:cNvPr id="6" name="Grafik 6" descr="Ein Bild, das ClipArt enthält.&#10;&#10;Beschreibung automatisch generiert.">
            <a:extLst>
              <a:ext uri="{FF2B5EF4-FFF2-40B4-BE49-F238E27FC236}">
                <a16:creationId xmlns:a16="http://schemas.microsoft.com/office/drawing/2014/main" id="{7F38DD92-3E50-BC39-4994-BC471CA8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80" y="4678353"/>
            <a:ext cx="3246407" cy="184325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71429-7331-75E4-104A-BCA88C34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37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F57D3-A2D5-6E00-2810-58189E6F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Grundregeln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951CF-0C33-2AFD-C2A9-90C618EC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46" y="2049852"/>
            <a:ext cx="8946541" cy="4209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j-lt"/>
                <a:cs typeface="+mj-lt"/>
              </a:rPr>
              <a:t>Vorsichtig mit persönlichen Daten umgehen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Downloads nur auf Herstellerseiten durchführen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VPN verwenden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Sichere Passwörter verwenden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Auf HTTPS sollte geachtet werde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E629F33C-0172-43CF-D35A-4087BD4B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69" y="4724865"/>
            <a:ext cx="2531123" cy="1785375"/>
          </a:xfrm>
          <a:prstGeom prst="rect">
            <a:avLst/>
          </a:prstGeom>
        </p:spPr>
      </p:pic>
      <p:pic>
        <p:nvPicPr>
          <p:cNvPr id="4" name="Grafik 6">
            <a:extLst>
              <a:ext uri="{FF2B5EF4-FFF2-40B4-BE49-F238E27FC236}">
                <a16:creationId xmlns:a16="http://schemas.microsoft.com/office/drawing/2014/main" id="{69D40F99-23EC-3AFC-F90E-18685ED2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107" y="3264596"/>
            <a:ext cx="4929514" cy="3293301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41C272-8F41-67DA-CEEB-4F6E16D2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08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9E7A1-F23A-67A6-2099-6B76E03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VPN (Virtual Private Network)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09445-884E-7032-FA9A-FDD8E5DF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Bietet mehr Möglichkeiten anonym zu surfen</a:t>
            </a:r>
          </a:p>
          <a:p>
            <a:pPr>
              <a:buClr>
                <a:srgbClr val="8AD0D6"/>
              </a:buClr>
            </a:pPr>
            <a:r>
              <a:rPr lang="de-DE"/>
              <a:t>Verschleiert die Herkunft des Users</a:t>
            </a:r>
          </a:p>
          <a:p>
            <a:pPr>
              <a:buClr>
                <a:srgbClr val="8AD0D6"/>
              </a:buClr>
            </a:pPr>
            <a:r>
              <a:rPr lang="de-DE"/>
              <a:t>Man wird durch einen VPN Tunnel geleitet</a:t>
            </a:r>
          </a:p>
          <a:p>
            <a:pPr>
              <a:buClr>
                <a:srgbClr val="8AD0D6"/>
              </a:buClr>
            </a:pPr>
            <a:r>
              <a:rPr lang="de-DE"/>
              <a:t>Das Surfen kann etwas langsamer sein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2D33B57-99FF-EF56-FBA4-0B222CBE7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36" y="3430297"/>
            <a:ext cx="4914376" cy="312824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DC153A-7FE4-E957-4552-290039C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036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B8D2-29F5-0FA3-255F-23F13094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Sicherer Browser</a:t>
            </a:r>
            <a:endParaRPr lang="en-US">
              <a:ea typeface="+mj-lt"/>
              <a:cs typeface="+mj-lt"/>
            </a:endParaRPr>
          </a:p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CF79F-8197-0DAE-400E-4FB909C8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j-lt"/>
                <a:cs typeface="+mj-lt"/>
              </a:rPr>
              <a:t>Browser können eine mögliche Schwachstelle darstellen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Möglichst wenig Nutzerdaten speichern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Sollte Tracker blockieren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507ECD-9AE2-A37F-BEBC-1E36735E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58" y="353579"/>
            <a:ext cx="4532268" cy="1597834"/>
          </a:xfrm>
          <a:prstGeom prst="rect">
            <a:avLst/>
          </a:prstGeom>
        </p:spPr>
      </p:pic>
      <p:pic>
        <p:nvPicPr>
          <p:cNvPr id="7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5E2D0EDF-C9EF-A868-23D1-A2E3AAC5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31" y="3513276"/>
            <a:ext cx="6368845" cy="311458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944F6F-0390-327D-B523-F793C3FF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9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AF81B-11BC-2BDE-8F8F-246281B4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C4D93-4FEC-4D12-5B32-0477546B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Bietet für Browser mehr Sicherheit.</a:t>
            </a:r>
          </a:p>
          <a:p>
            <a:pPr>
              <a:buClr>
                <a:srgbClr val="8AD0D6"/>
              </a:buClr>
            </a:pPr>
            <a:r>
              <a:rPr lang="de-DE"/>
              <a:t>Ist eine gesicherte Umgebung.</a:t>
            </a:r>
          </a:p>
          <a:p>
            <a:pPr>
              <a:buClr>
                <a:srgbClr val="8AD0D6"/>
              </a:buClr>
            </a:pPr>
            <a:r>
              <a:rPr lang="de-DE"/>
              <a:t>Puffer zwischen Hauptsystem und Anwendung.</a:t>
            </a:r>
          </a:p>
        </p:txBody>
      </p:sp>
      <p:pic>
        <p:nvPicPr>
          <p:cNvPr id="5" name="Grafik 5" descr="Ein Bild, das Text, Container, Kasten enthält.&#10;&#10;Beschreibung automatisch generiert.">
            <a:extLst>
              <a:ext uri="{FF2B5EF4-FFF2-40B4-BE49-F238E27FC236}">
                <a16:creationId xmlns:a16="http://schemas.microsoft.com/office/drawing/2014/main" id="{7C10D1C5-42F7-B544-1876-A4103BC3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89" y="3560867"/>
            <a:ext cx="5561162" cy="3301852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3EB415A4-D636-CA16-57DE-B2193239A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87" r="523" b="704"/>
          <a:stretch/>
        </p:blipFill>
        <p:spPr>
          <a:xfrm>
            <a:off x="649810" y="4559605"/>
            <a:ext cx="5857769" cy="206349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ED0EB1-4914-5680-3773-786811EF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728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0D47B-ED56-4BE1-8C72-D8CB03BE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Google Chrome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61FB2-D8B9-24E1-DB45-58E4E29D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Positiv: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Regelmäßige Sicherheitsupdates</a:t>
            </a:r>
          </a:p>
          <a:p>
            <a:pPr>
              <a:buClr>
                <a:srgbClr val="8AD0D6"/>
              </a:buClr>
            </a:pPr>
            <a:r>
              <a:rPr lang="de-DE"/>
              <a:t>Verwendet Sandbox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r>
              <a:rPr lang="de-DE" b="1"/>
              <a:t>Negativ:</a:t>
            </a:r>
          </a:p>
          <a:p>
            <a:pPr>
              <a:buClr>
                <a:srgbClr val="8AD0D6"/>
              </a:buClr>
            </a:pPr>
            <a:r>
              <a:rPr lang="de-DE"/>
              <a:t>Sehr viel Tracking der persönlichen Daten.</a:t>
            </a:r>
          </a:p>
          <a:p>
            <a:pPr>
              <a:buClr>
                <a:srgbClr val="8AD0D6"/>
              </a:buClr>
            </a:pPr>
            <a:r>
              <a:rPr lang="de-DE"/>
              <a:t>Benötigt viele </a:t>
            </a:r>
            <a:r>
              <a:rPr lang="de-DE">
                <a:ea typeface="+mj-lt"/>
                <a:cs typeface="+mj-lt"/>
              </a:rPr>
              <a:t>Ressourcen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6E2E315-9A1E-2290-040D-697F2D23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108" y="2707888"/>
            <a:ext cx="3648097" cy="353307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25D40-4187-E35B-616B-79A547BC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A0E90-7877-1512-6DDF-AF067EDA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Firefox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2C8E8-4AF7-4D67-1045-5B11A7D5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Positiv:</a:t>
            </a:r>
          </a:p>
          <a:p>
            <a:pPr>
              <a:buClr>
                <a:srgbClr val="8AD0D6"/>
              </a:buClr>
            </a:pPr>
            <a:r>
              <a:rPr lang="de-DE"/>
              <a:t>Starke Tracking Filter</a:t>
            </a:r>
          </a:p>
          <a:p>
            <a:pPr>
              <a:buClr>
                <a:srgbClr val="8AD0D6"/>
              </a:buClr>
            </a:pPr>
            <a:r>
              <a:rPr lang="de-DE"/>
              <a:t>Open Source Code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r>
              <a:rPr lang="de-DE" b="1"/>
              <a:t>Negativ:</a:t>
            </a:r>
          </a:p>
          <a:p>
            <a:pPr>
              <a:buClr>
                <a:srgbClr val="8AD0D6"/>
              </a:buClr>
            </a:pPr>
            <a:r>
              <a:rPr lang="de-DE"/>
              <a:t>Sandbox nur für Add-</a:t>
            </a:r>
            <a:r>
              <a:rPr lang="de-DE" err="1"/>
              <a:t>ons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Nicht so viele Sicherheitsupdates wie die Konkurrenz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 marL="0" indent="0">
              <a:buClr>
                <a:srgbClr val="8AD0D6"/>
              </a:buClr>
              <a:buNone/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2BAC62EA-C302-055A-ED85-D4756CCB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85" y="3061010"/>
            <a:ext cx="2743200" cy="27432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B3A3E2-A7A0-64FA-3EF9-205F4036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05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Ion</vt:lpstr>
      <vt:lpstr>Sicheres Browsen</vt:lpstr>
      <vt:lpstr>Inhaltsverzeichnis</vt:lpstr>
      <vt:lpstr>Grundregeln</vt:lpstr>
      <vt:lpstr>Grundregeln</vt:lpstr>
      <vt:lpstr>VPN (Virtual Private Network)</vt:lpstr>
      <vt:lpstr>Sicherer Browser </vt:lpstr>
      <vt:lpstr>Sandbox</vt:lpstr>
      <vt:lpstr>Google Chrome</vt:lpstr>
      <vt:lpstr>Firefox</vt:lpstr>
      <vt:lpstr>Microsoft Edge</vt:lpstr>
      <vt:lpstr>Tor Browser</vt:lpstr>
      <vt:lpstr>Tor-Netzwerk</vt:lpstr>
      <vt:lpstr>Kritik am System</vt:lpstr>
      <vt:lpstr>Kritik am Netzwerk</vt:lpstr>
      <vt:lpstr>Quellen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</cp:revision>
  <dcterms:created xsi:type="dcterms:W3CDTF">2022-04-25T08:06:04Z</dcterms:created>
  <dcterms:modified xsi:type="dcterms:W3CDTF">2022-05-02T09:13:10Z</dcterms:modified>
</cp:coreProperties>
</file>