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37.xml" ContentType="application/vnd.openxmlformats-officedocument.presentationml.notesSlide+xml"/>
  <Override PartName="/ppt/notesSlides/notesSlide50.xml" ContentType="application/vnd.openxmlformats-officedocument.presentationml.notesSlide+xml"/>
  <Override PartName="/ppt/notesSlides/notesSlide36.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notesSlides/notesSlide46.xml" ContentType="application/vnd.openxmlformats-officedocument.presentationml.notesSlide+xml"/>
  <Override PartName="/ppt/notesSlides/notesSlide34.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35.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ppt/tags/tag11.xml" ContentType="application/vnd.openxmlformats-officedocument.presentationml.tags+xml"/>
  <Override PartName="/ppt/tags/tag21.xml" ContentType="application/vnd.openxmlformats-officedocument.presentationml.tags+xml"/>
  <Override PartName="/ppt/tags/tag7.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10.xml" ContentType="application/vnd.openxmlformats-officedocument.presentationml.tags+xml"/>
  <Override PartName="/ppt/tags/tag1.xml" ContentType="application/vnd.openxmlformats-officedocument.presentationml.tags+xml"/>
  <Override PartName="/ppt/tags/tag9.xml" ContentType="application/vnd.openxmlformats-officedocument.presentationml.tags+xml"/>
  <Override PartName="/ppt/tags/tag19.xml" ContentType="application/vnd.openxmlformats-officedocument.presentationml.tags+xml"/>
  <Override PartName="/ppt/tags/tag16.xml" ContentType="application/vnd.openxmlformats-officedocument.presentationml.tags+xml"/>
  <Override PartName="/ppt/tags/tag13.xml" ContentType="application/vnd.openxmlformats-officedocument.presentationml.tags+xml"/>
  <Override PartName="/ppt/tags/tag15.xml" ContentType="application/vnd.openxmlformats-officedocument.presentationml.tags+xml"/>
  <Override PartName="/ppt/tags/tag6.xml" ContentType="application/vnd.openxmlformats-officedocument.presentationml.tags+xml"/>
  <Override PartName="/ppt/tags/tag14.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17.xml" ContentType="application/vnd.openxmlformats-officedocument.presentationml.tags+xml"/>
  <Override PartName="/ppt/tags/tag12.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8.xml" ContentType="application/vnd.openxmlformats-officedocument.presentationml.tags+xml"/>
  <Override PartName="/ppt/tags/tag3.xml" ContentType="application/vnd.openxmlformats-officedocument.presentationml.tags+xml"/>
  <Override PartName="/ppt/tags/tag2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1065" r:id="rId50"/>
    <p:sldId id="958" r:id="rId51"/>
    <p:sldId id="118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101" d="100"/>
          <a:sy n="101" d="100"/>
        </p:scale>
        <p:origin x="127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‹Nr.›</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Cisco Networking Academy Program</a:t>
            </a:r>
          </a:p>
          <a:p>
            <a:pPr rtl="0"/>
            <a:r>
              <a:rPr lang="de-DE"/>
              <a:t>Introduction to Networks v7.0</a:t>
            </a:r>
          </a:p>
          <a:p>
            <a:pPr rtl="0"/>
            <a:r>
              <a:rPr lang="de-DE"/>
              <a:t>Modul 12: IPv6 Adressierung</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12.2 – Darstellung von IPv6 Adressen</a:t>
            </a:r>
          </a:p>
          <a:p>
            <a:pPr rtl="0"/>
            <a:r>
              <a:rPr lang="de-DE"/>
              <a:t>12.2.2 — Regel 2 — Doppelpunkt</a:t>
            </a:r>
          </a:p>
          <a:p>
            <a:pPr rtl="0"/>
            <a:r>
              <a:rPr lang="de-DE"/>
              <a:t>12.2.4 – Aktivität – Darstellungsregeln für IPv6 Adressen</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12.2 IPv4-Adresstypen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12.3.1 — Unicast, Multicast, Anycast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12.3.2 – IPv6-Präfix-Länge</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12.3.3 – Arten von IPv6-Unicast-Adressen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12.3.4 — Ein Hinweis zur eindeutigen lokalen Adresse</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12.3.5 — IPv6-GUA</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12.3.5 — IPv6-GUA-Struktur</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12.3 — IPv6-Adresstypen</a:t>
            </a:r>
          </a:p>
          <a:p>
            <a:pPr rtl="0"/>
            <a:r>
              <a:rPr lang="de-DE"/>
              <a:t>12.3.6 — IPv6 LLA</a:t>
            </a:r>
          </a:p>
          <a:p>
            <a:pPr rtl="0"/>
            <a:r>
              <a:rPr lang="de-DE"/>
              <a:t>12.3.7 — Überprüfen Sie Ihr Verständnis — IPv6-Adresstypen</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12.4- Statische GUA- und LLA-Konfiguration</a:t>
            </a:r>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de-DE"/>
              <a:t>12- IPv6 Adressierung</a:t>
            </a:r>
          </a:p>
          <a:p>
            <a:pPr rtl="0">
              <a:buFontTx/>
              <a:buNone/>
            </a:pPr>
            <a:r>
              <a:rPr lang="de-DE"/>
              <a:t>12.0.2 Was lerne ich in diesem Modul?</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12.4 – Statische Konfiguration von GUA und LLA</a:t>
            </a:r>
          </a:p>
          <a:p>
            <a:pPr rtl="0"/>
            <a:r>
              <a:rPr lang="de-DE"/>
              <a:t>12.4.1 — Statische GUA-Konfiguration auf einem Router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12.4 – Statische Konfiguration von GUA und LLA</a:t>
            </a:r>
          </a:p>
          <a:p>
            <a:pPr rtl="0"/>
            <a:r>
              <a:rPr lang="de-DE"/>
              <a:t>12.4.2 — Statische GUA-Konfiguration auf einem Windows-Host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12.4 – Statische Konfiguration von GUA und LLA</a:t>
            </a:r>
          </a:p>
          <a:p>
            <a:pPr rtl="0"/>
            <a:r>
              <a:rPr lang="de-DE"/>
              <a:t>12.4.3 — Statische GUA-Konfiguration einer Link-Local-Unicast-Adresse</a:t>
            </a:r>
          </a:p>
          <a:p>
            <a:pPr rtl="0"/>
            <a:r>
              <a:rPr lang="de-DE"/>
              <a:t>12.4.4 — Syntax Checker — Statische Konfiguration von GUA und LLA</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12.5 IPv4-dynamische Adressierung für IPv6-GUAs</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12.5.1 — RS- und RA-Nachrichten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12.5.2 — Methode 1: SLAAC</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12.5.3 — Methode 2: SLAAC und stateless DHCP</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12.5.4 — Methode 3: Stateful DHCPv6</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12.5.5 — EUI-64-Prozess vs. zufällig generiert per Privacy Extension</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12.5.6 — EUI-64-Prozess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de-DE"/>
              <a:t>12- IPv6 Adressierung</a:t>
            </a:r>
          </a:p>
          <a:p>
            <a:pPr rtl="0">
              <a:buFontTx/>
              <a:buNone/>
            </a:pPr>
            <a:r>
              <a:rPr lang="de-DE"/>
              <a:t>12.0.2 Was lerne ich in diesem Modul?</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12.5 – Dynamische Adressierung für IPv6-GUAs</a:t>
            </a:r>
          </a:p>
          <a:p>
            <a:pPr rtl="0"/>
            <a:r>
              <a:rPr lang="de-DE"/>
              <a:t>12.5.7 — Zufällig generierte Schnittstellen-IDs</a:t>
            </a:r>
          </a:p>
          <a:p>
            <a:pPr rtl="0"/>
            <a:r>
              <a:rPr lang="de-DE"/>
              <a:t>12.5.8 — Überprüfen Sie Ihr Verständnis — Dynamische Adresse für IPv6-GUAs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12.6 IPv4-dynamische Adressierung für IPv6-LLAs</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12.6 — Dynamische Adressierung für IPv6-LLAs</a:t>
            </a:r>
          </a:p>
          <a:p>
            <a:pPr rtl="0"/>
            <a:r>
              <a:rPr lang="de-DE"/>
              <a:t>12.6.1 — Dynamische LLAs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12.6 — Dynamische Adressierung für IPv6-LLAs</a:t>
            </a:r>
          </a:p>
          <a:p>
            <a:pPr rtl="0"/>
            <a:r>
              <a:rPr lang="de-DE"/>
              <a:t>12.6.2 — Dynamische LLAs unter Windows</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12.6 — Dynamische Adressierung für IPv6-LLAs</a:t>
            </a:r>
          </a:p>
          <a:p>
            <a:pPr rtl="0"/>
            <a:r>
              <a:rPr lang="de-DE"/>
              <a:t>12.6.3 — Dynamische LLAs auf Cisco Routern</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12.6 — Dynamische Adressierung für IPv6-LLAs</a:t>
            </a:r>
          </a:p>
          <a:p>
            <a:pPr rtl="0"/>
            <a:r>
              <a:rPr lang="de-DE"/>
              <a:t>12.6.4 – Überprüfen der IPv6-Adresskonfiguration</a:t>
            </a:r>
          </a:p>
          <a:p>
            <a:pPr rtl="0"/>
            <a:r>
              <a:rPr lang="de-DE"/>
              <a:t>12.6.5 — Syntaxprüfung — Überprüfen der IPv6-Adresskonfiguration</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de-DE"/>
              <a:t>12 – IPv6-Adressierung</a:t>
            </a:r>
          </a:p>
          <a:p>
            <a:pPr rtl="0"/>
            <a:r>
              <a:rPr lang="de-DE"/>
              <a:t>12.6 — Dynamische Adressierung für IPv6-LLAs</a:t>
            </a:r>
          </a:p>
          <a:p>
            <a:pPr rtl="0"/>
            <a:r>
              <a:rPr lang="de-DE"/>
              <a:t>12.6.6 – Packet Tracer – Konfigurieren der IPv6 Adressierung</a:t>
            </a:r>
          </a:p>
        </p:txBody>
      </p:sp>
    </p:spTree>
    <p:extLst>
      <p:ext uri="{BB962C8B-B14F-4D97-AF65-F5344CB8AC3E}">
        <p14:creationId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12.7 IPv4-Multicastadressen</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12.7 – IPv6-Multicastadressen</a:t>
            </a:r>
          </a:p>
          <a:p>
            <a:pPr rtl="0"/>
            <a:r>
              <a:rPr lang="de-DE"/>
              <a:t>12.7.1 – Zugewiesene IPv6 Multicast Adressen</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12.7 – IPv6-Multicastadressen</a:t>
            </a:r>
          </a:p>
          <a:p>
            <a:pPr rtl="0"/>
            <a:r>
              <a:rPr lang="de-DE"/>
              <a:t>12.7.2 — Bekannte IPv6-Multicastadressen</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12.1 IPv4 Probleme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12.7 – IPv6-Multicastadressen</a:t>
            </a:r>
          </a:p>
          <a:p>
            <a:pPr rtl="0"/>
            <a:r>
              <a:rPr lang="de-DE"/>
              <a:t>12.7.3 – Solicited-Node-IPv6-Multicast-Adresse</a:t>
            </a:r>
          </a:p>
          <a:p>
            <a:pPr rtl="0"/>
            <a:r>
              <a:rPr lang="de-DE"/>
              <a:t>Übung – Identifizieren von IPv6-Adressen</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de-DE"/>
              <a:t>12 – IPv6-Adressierung</a:t>
            </a:r>
          </a:p>
          <a:p>
            <a:pPr rtl="0"/>
            <a:r>
              <a:rPr lang="de-DE"/>
              <a:t>12.7 – IPv6-Multicastadressen</a:t>
            </a:r>
          </a:p>
          <a:p>
            <a:pPr rtl="0"/>
            <a:r>
              <a:rPr lang="de-DE"/>
              <a:t>Übung – Identifizieren von IPv6-Adressen</a:t>
            </a:r>
          </a:p>
        </p:txBody>
      </p:sp>
    </p:spTree>
    <p:extLst>
      <p:ext uri="{BB962C8B-B14F-4D97-AF65-F5344CB8AC3E}">
        <p14:creationId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12.8 Subnetting in IPv6-Netzwerken</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12.8 — Subnetting in IPv6-Netzwerken</a:t>
            </a:r>
          </a:p>
          <a:p>
            <a:pPr rtl="0"/>
            <a:r>
              <a:rPr lang="de-DE"/>
              <a:t>12.8.1 — Subnetting unter Verwendung der Subnetz-ID</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12.8 — Subnetting in IPv6-Netzwerken</a:t>
            </a:r>
          </a:p>
          <a:p>
            <a:pPr rtl="0"/>
            <a:r>
              <a:rPr lang="de-DE"/>
              <a:t>12.8.2 — Beispiel für IPv6-Subnetting</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12.8 — Subnetting in IPv6-Netzwerken</a:t>
            </a:r>
          </a:p>
          <a:p>
            <a:pPr rtl="0"/>
            <a:r>
              <a:rPr lang="de-DE"/>
              <a:t>12.8.3 – Zuweisung von IPv6 Subnetzen</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12.8 — Subnetting in IPv6-Netzwerken</a:t>
            </a:r>
          </a:p>
          <a:p>
            <a:pPr rtl="0"/>
            <a:r>
              <a:rPr lang="de-DE"/>
              <a:t>12.8.4 — Router mit IPv6-Subnetzen konfiguriert</a:t>
            </a:r>
          </a:p>
          <a:p>
            <a:pPr rtl="0"/>
            <a:r>
              <a:rPr lang="de-DE"/>
              <a:t>12.8.5 — Überprüfen Sie Ihr Verständnis — Subnetting eines IPv6-Netzwerks</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nSpc>
                <a:spcPct val="80000"/>
              </a:lnSpc>
              <a:buFontTx/>
              <a:buNone/>
            </a:pPr>
            <a:r>
              <a:rPr lang="de-DE" sz="1200" kern="1200">
                <a:solidFill>
                  <a:schemeClr val="tx1"/>
                </a:solidFill>
                <a:latin typeface="Arial" charset="0"/>
                <a:ea typeface="ＭＳ Ｐゴシック" charset="0"/>
                <a:cs typeface="ＭＳ Ｐゴシック" charset="0"/>
              </a:rPr>
              <a:t>12 – IPv6-Adressierung</a:t>
            </a:r>
          </a:p>
          <a:p>
            <a:pPr rtl="0">
              <a:lnSpc>
                <a:spcPct val="80000"/>
              </a:lnSpc>
              <a:buFontTx/>
              <a:buNone/>
            </a:pPr>
            <a:r>
              <a:rPr lang="de-DE" sz="1200" kern="1200">
                <a:solidFill>
                  <a:schemeClr val="tx1"/>
                </a:solidFill>
                <a:latin typeface="Arial" charset="0"/>
                <a:ea typeface="ＭＳ Ｐゴシック" charset="0"/>
                <a:cs typeface="ＭＳ Ｐゴシック" charset="0"/>
              </a:rPr>
              <a:t>12.8 — Praxis-Modul und Quiz</a:t>
            </a:r>
          </a:p>
        </p:txBody>
      </p:sp>
      <p:sp>
        <p:nvSpPr>
          <p:cNvPr id="4" name="Slide Number Placeholder 3"/>
          <p:cNvSpPr>
            <a:spLocks noGrp="1"/>
          </p:cNvSpPr>
          <p:nvPr>
            <p:ph type="sldNum" sz="quarter" idx="10"/>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de-DE" sz="1200" kern="1200">
                <a:solidFill>
                  <a:schemeClr val="tx1"/>
                </a:solidFill>
                <a:latin typeface="Arial" charset="0"/>
                <a:ea typeface="ＭＳ Ｐゴシック" charset="0"/>
                <a:cs typeface="ＭＳ Ｐゴシック" charset="0"/>
              </a:rPr>
              <a:t>12 – IPv6-Adressierung</a:t>
            </a:r>
          </a:p>
          <a:p>
            <a:pPr rtl="0">
              <a:lnSpc>
                <a:spcPct val="80000"/>
              </a:lnSpc>
              <a:buFontTx/>
              <a:buNone/>
            </a:pPr>
            <a:r>
              <a:rPr lang="de-DE" sz="1200" kern="1200">
                <a:solidFill>
                  <a:schemeClr val="tx1"/>
                </a:solidFill>
                <a:latin typeface="Arial" charset="0"/>
                <a:ea typeface="ＭＳ Ｐゴシック" charset="0"/>
                <a:cs typeface="ＭＳ Ｐゴシック" charset="0"/>
              </a:rPr>
              <a:t>12.8 — Praxis-Modul und Quiz</a:t>
            </a:r>
          </a:p>
          <a:p>
            <a:pPr rtl="0">
              <a:lnSpc>
                <a:spcPct val="80000"/>
              </a:lnSpc>
              <a:buFontTx/>
              <a:buNone/>
            </a:pPr>
            <a:r>
              <a:rPr lang="de-DE" sz="1200" b="0" kern="1200">
                <a:solidFill>
                  <a:schemeClr val="tx1"/>
                </a:solidFill>
                <a:latin typeface="Arial" charset="0"/>
                <a:ea typeface="ＭＳ Ｐゴシック" charset="0"/>
              </a:rPr>
              <a:t>12.9.1 – Packet Tracer – Implementieren eines Subnetz-IPv6-Adressierungsschemas</a:t>
            </a:r>
          </a:p>
        </p:txBody>
      </p:sp>
    </p:spTree>
    <p:extLst>
      <p:ext uri="{BB962C8B-B14F-4D97-AF65-F5344CB8AC3E}">
        <p14:creationId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de-DE" sz="1200" kern="1200">
                <a:solidFill>
                  <a:schemeClr val="tx1"/>
                </a:solidFill>
                <a:latin typeface="Arial" charset="0"/>
                <a:ea typeface="ＭＳ Ｐゴシック" charset="0"/>
                <a:cs typeface="ＭＳ Ｐゴシック" charset="0"/>
              </a:rPr>
              <a:t>12 – IPv6-Adressierung</a:t>
            </a:r>
          </a:p>
          <a:p>
            <a:pPr rtl="0">
              <a:lnSpc>
                <a:spcPct val="80000"/>
              </a:lnSpc>
              <a:buFontTx/>
              <a:buNone/>
            </a:pPr>
            <a:r>
              <a:rPr lang="de-DE" sz="1200" kern="1200">
                <a:solidFill>
                  <a:schemeClr val="tx1"/>
                </a:solidFill>
                <a:latin typeface="Arial" charset="0"/>
                <a:ea typeface="ＭＳ Ｐゴシック" charset="0"/>
                <a:cs typeface="ＭＳ Ｐゴシック" charset="0"/>
              </a:rPr>
              <a:t>12.8 — Praxis-Modul und Quiz</a:t>
            </a:r>
          </a:p>
          <a:p>
            <a:pPr rtl="0">
              <a:lnSpc>
                <a:spcPct val="80000"/>
              </a:lnSpc>
              <a:buFontTx/>
              <a:buNone/>
            </a:pPr>
            <a:r>
              <a:rPr lang="de-DE" sz="1200" b="0" kern="1200">
                <a:solidFill>
                  <a:schemeClr val="tx1"/>
                </a:solidFill>
                <a:latin typeface="Arial" charset="0"/>
                <a:ea typeface="ＭＳ Ｐゴシック" charset="0"/>
              </a:rPr>
              <a:t>12.9.2 – Lab – Konfigurieren von IPv6-Adressen auf Netzwerkgeräten</a:t>
            </a:r>
          </a:p>
        </p:txBody>
      </p:sp>
    </p:spTree>
    <p:extLst>
      <p:ext uri="{BB962C8B-B14F-4D97-AF65-F5344CB8AC3E}">
        <p14:creationId xmlns:p14="http://schemas.microsoft.com/office/powerpoint/2010/main" val="16816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12.1 — IPv4 Probleme</a:t>
            </a:r>
          </a:p>
          <a:p>
            <a:pPr rtl="0"/>
            <a:r>
              <a:rPr lang="de-DE"/>
              <a:t>12.1.1 — Notwendigkeiten für IPv6</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de-DE"/>
              <a:t>12 – WLAN-Konzepte</a:t>
            </a:r>
          </a:p>
          <a:p>
            <a:pPr rtl="0"/>
            <a:r>
              <a:rPr lang="de-DE"/>
              <a:t>12.8 — Praxis-Modul und Quiz</a:t>
            </a:r>
          </a:p>
          <a:p>
            <a:pPr rtl="0"/>
            <a:r>
              <a:rPr lang="de-DE"/>
              <a:t>12.9.3 – Was habe ich in diesem Modul gelernt?</a:t>
            </a:r>
          </a:p>
          <a:p>
            <a:pPr rtl="0"/>
            <a:r>
              <a:rPr lang="de-DE"/>
              <a:t>12.9.4 – Module Quiz – IPv6 Adressierung</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de-DE"/>
              <a:t>12 – WLAN-Konzepte</a:t>
            </a:r>
          </a:p>
          <a:p>
            <a:pPr rtl="0"/>
            <a:r>
              <a:rPr lang="de-DE"/>
              <a:t>12.8 — Praxis-Modul und Quiz</a:t>
            </a:r>
          </a:p>
          <a:p>
            <a:pPr rtl="0"/>
            <a:r>
              <a:rPr lang="de-DE"/>
              <a:t>12.9.3 – Was habe ich in diesem Modul gelernt? </a:t>
            </a:r>
          </a:p>
          <a:p>
            <a:pPr rtl="0"/>
            <a:r>
              <a:rPr lang="de-DE"/>
              <a:t>12.9.4 – Module Quiz – IPv6 Adressierung</a:t>
            </a:r>
          </a:p>
        </p:txBody>
      </p:sp>
    </p:spTree>
    <p:extLst>
      <p:ext uri="{BB962C8B-B14F-4D97-AF65-F5344CB8AC3E}">
        <p14:creationId xmlns:p14="http://schemas.microsoft.com/office/powerpoint/2010/main" val="1666758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12.1 — IPv4 Probleme</a:t>
            </a:r>
          </a:p>
          <a:p>
            <a:pPr rtl="0"/>
            <a:r>
              <a:rPr lang="de-DE"/>
              <a:t>12.1.2 — IPv4- und IPv6-Koexistenz</a:t>
            </a:r>
          </a:p>
          <a:p>
            <a:pPr rtl="0"/>
            <a:r>
              <a:rPr lang="de-DE"/>
              <a:t>12.1.3 — Überprüfen Sie Ihr Verständnis — IPv4-Fragen</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12-IPv6 Adressierung</a:t>
            </a:r>
          </a:p>
          <a:p>
            <a:pPr marL="0" marR="0" lvl="0" indent="0" algn="l" defTabSz="457200" rtl="0" eaLnBrk="1" fontAlgn="auto" latinLnBrk="0" hangingPunct="1">
              <a:lnSpc>
                <a:spcPct val="100000"/>
              </a:lnSpc>
              <a:spcBef>
                <a:spcPts val="0"/>
              </a:spcBef>
              <a:spcAft>
                <a:spcPts val="0"/>
              </a:spcAft>
              <a:buClrTx/>
              <a:buSzTx/>
              <a:buFontTx/>
              <a:buNone/>
              <a:tabLst/>
              <a:defRPr/>
            </a:pPr>
            <a:r>
              <a:rPr lang="de-DE"/>
              <a:t>12.2 IPv4 Adressdarstellung</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12.2 – Darstellung von IPv6 Adressen</a:t>
            </a:r>
          </a:p>
          <a:p>
            <a:pPr rtl="0"/>
            <a:r>
              <a:rPr lang="de-DE"/>
              <a:t>12.2.1 — IPv6-Adressformate</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a:t>12 – IPv6-Adressierung</a:t>
            </a:r>
          </a:p>
          <a:p>
            <a:pPr rtl="0"/>
            <a:r>
              <a:rPr lang="de-DE"/>
              <a:t>12.2 – Darstellung von IPv6 Adressen</a:t>
            </a:r>
          </a:p>
          <a:p>
            <a:pPr rtl="0"/>
            <a:r>
              <a:rPr lang="de-DE"/>
              <a:t>12.2.2 — Führende Nullen auslassen</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‹Nr.›</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‹Nr.›</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de-DE" sz="600">
                <a:solidFill>
                  <a:schemeClr val="accent5">
                    <a:lumMod val="50000"/>
                  </a:schemeClr>
                </a:solidFill>
                <a:latin typeface="+mn-lt"/>
                <a:ea typeface="+mn-ea"/>
                <a:cs typeface="CiscoSans Thin"/>
              </a:rPr>
              <a:t>© 2016 Cisco und/oder Partnerunternehmen. Alle Rechte vorbehalten.   Cisco vertraulich</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‹Nr.›</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de-DE" sz="600">
                <a:solidFill>
                  <a:schemeClr val="accent3">
                    <a:lumMod val="85000"/>
                  </a:schemeClr>
                </a:solidFill>
                <a:latin typeface="+mn-lt"/>
                <a:ea typeface="+mn-ea"/>
                <a:cs typeface="CiscoSans Thin"/>
              </a:rPr>
              <a:t>© 2016 Cisco und/oder Partnerunternehmen. Alle Rechte vorbehalten.   Cisco vertraulich</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de-DE">
                <a:solidFill>
                  <a:schemeClr val="accent5">
                    <a:lumMod val="40000"/>
                    <a:lumOff val="60000"/>
                  </a:schemeClr>
                </a:solidFill>
              </a:rPr>
              <a:t>Modul 12: IPv6 Adressierung</a:t>
            </a:r>
          </a:p>
        </p:txBody>
      </p:sp>
      <p:sp>
        <p:nvSpPr>
          <p:cNvPr id="7" name="Subtitle 6"/>
          <p:cNvSpPr>
            <a:spLocks noGrp="1"/>
          </p:cNvSpPr>
          <p:nvPr>
            <p:ph type="subTitle" idx="1"/>
          </p:nvPr>
        </p:nvSpPr>
        <p:spPr>
          <a:xfrm>
            <a:off x="469497" y="3809526"/>
            <a:ext cx="2368954" cy="902174"/>
          </a:xfrm>
        </p:spPr>
        <p:txBody>
          <a:bodyPr/>
          <a:lstStyle/>
          <a:p>
            <a:pPr rtl="0"/>
            <a:r>
              <a:rPr lang="de-DE">
                <a:solidFill>
                  <a:schemeClr val="accent5">
                    <a:lumMod val="40000"/>
                    <a:lumOff val="60000"/>
                  </a:schemeClr>
                </a:solidFill>
              </a:rPr>
              <a:t>Introduction to Networks v7.0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de-DE" sz="2400"/>
              <a:t> Darstellungsregel 2 für IPv6-Adressen — Doppelpunkt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de-DE" sz="1800">
                <a:solidFill>
                  <a:schemeClr val="tx1"/>
                </a:solidFill>
              </a:rPr>
              <a:t>Zwei Doppelpunkte (::) können jede einzelne oder zusammenhängende Zeichenfolge eines oder mehrerer 16-Bit-Hextets ersetzen, die ausschließlich aus Nullen bestehen. </a:t>
            </a:r>
          </a:p>
          <a:p>
            <a:pPr marL="0" indent="0" algn="l" rtl="0"/>
            <a:r>
              <a:rPr lang="de-DE" sz="1600" b="1">
                <a:solidFill>
                  <a:schemeClr val="tx1"/>
                </a:solidFill>
              </a:rPr>
              <a:t>Beispiel:</a:t>
            </a:r>
          </a:p>
          <a:p>
            <a:pPr marL="285750" indent="-285750" algn="l" rtl="0">
              <a:buFont typeface="Arial" panose="020B0604020202020204" pitchFamily="34" charset="0"/>
              <a:buChar char="•"/>
            </a:pPr>
            <a:r>
              <a:rPr lang="de-DE" sz="1400">
                <a:solidFill>
                  <a:schemeClr val="tx1"/>
                </a:solidFill>
              </a:rPr>
              <a:t>2001:db8:cafe: 1:0:0:0:1 (führende Nullen weggelassen) könnte als 2001:db8:cafe:1 dargestellt werden</a:t>
            </a:r>
          </a:p>
          <a:p>
            <a:pPr marL="0" indent="0" algn="l"/>
            <a:endParaRPr lang="en-US" sz="1600" dirty="0">
              <a:solidFill>
                <a:schemeClr val="tx1"/>
              </a:solidFill>
            </a:endParaRPr>
          </a:p>
          <a:p>
            <a:pPr marL="0" indent="0" algn="l" rtl="0"/>
            <a:r>
              <a:rPr lang="de-DE" sz="1600" b="1">
                <a:solidFill>
                  <a:schemeClr val="tx1"/>
                </a:solidFill>
              </a:rPr>
              <a:t>Hinweis</a:t>
            </a:r>
            <a:r>
              <a:rPr lang="de-DE" sz="1600">
                <a:solidFill>
                  <a:schemeClr val="tx1"/>
                </a:solidFill>
              </a:rPr>
              <a:t>: </a:t>
            </a:r>
            <a:r>
              <a:rPr lang="de-DE" sz="1400">
                <a:solidFill>
                  <a:schemeClr val="tx1"/>
                </a:solidFill>
              </a:rPr>
              <a:t>Zwei Doppelpunkte (::) können nur einmal pro Adresse vorkommen, ansonsten ist die Adresse nicht mehr rückführbar.</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3659741125"/>
              </p:ext>
            </p:extLst>
          </p:nvPr>
        </p:nvGraphicFramePr>
        <p:xfrm>
          <a:off x="431972" y="3510841"/>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de-DE" sz="1100"/>
                        <a:t>Typ</a:t>
                      </a:r>
                    </a:p>
                  </a:txBody>
                  <a:tcPr/>
                </a:tc>
                <a:tc>
                  <a:txBody>
                    <a:bodyPr/>
                    <a:lstStyle/>
                    <a:p>
                      <a:pPr rtl="0"/>
                      <a:r>
                        <a:rPr lang="de-DE" sz="1100" dirty="0"/>
                        <a:t>Format</a:t>
                      </a:r>
                    </a:p>
                  </a:txBody>
                  <a:tcPr/>
                </a:tc>
                <a:extLst>
                  <a:ext uri="{0D108BD9-81ED-4DB2-BD59-A6C34878D82A}">
                    <a16:rowId xmlns:a16="http://schemas.microsoft.com/office/drawing/2014/main" val="2583676789"/>
                  </a:ext>
                </a:extLst>
              </a:tr>
              <a:tr h="0">
                <a:tc>
                  <a:txBody>
                    <a:bodyPr/>
                    <a:lstStyle/>
                    <a:p>
                      <a:pPr rtl="0"/>
                      <a:r>
                        <a:rPr lang="de-DE" sz="1100">
                          <a:solidFill>
                            <a:srgbClr val="000000"/>
                          </a:solidFill>
                        </a:rPr>
                        <a:t>Bevorzugt</a:t>
                      </a:r>
                    </a:p>
                  </a:txBody>
                  <a:tcPr/>
                </a:tc>
                <a:tc>
                  <a:txBody>
                    <a:bodyPr/>
                    <a:lstStyle/>
                    <a:p>
                      <a:pPr rtl="0"/>
                      <a:r>
                        <a:rPr lang="de-DE" sz="1100"/>
                        <a:t>2001 : </a:t>
                      </a:r>
                      <a:r>
                        <a:rPr lang="de-DE" sz="1100" b="1"/>
                        <a:t>0</a:t>
                      </a:r>
                      <a:r>
                        <a:rPr lang="de-DE" sz="1100"/>
                        <a:t>db8 : </a:t>
                      </a:r>
                      <a:r>
                        <a:rPr lang="de-DE" sz="1100" b="1"/>
                        <a:t>000</a:t>
                      </a:r>
                      <a:r>
                        <a:rPr lang="de-DE" sz="1100"/>
                        <a:t>0 : 1111 : </a:t>
                      </a:r>
                      <a:r>
                        <a:rPr lang="de-DE" sz="1100" b="1"/>
                        <a:t>0000</a:t>
                      </a:r>
                      <a:r>
                        <a:rPr lang="de-DE" sz="1100"/>
                        <a:t> : </a:t>
                      </a:r>
                      <a:r>
                        <a:rPr lang="de-DE" sz="1100" b="1"/>
                        <a:t>0000</a:t>
                      </a:r>
                      <a:r>
                        <a:rPr lang="de-DE" sz="1100"/>
                        <a:t> : </a:t>
                      </a:r>
                      <a:r>
                        <a:rPr lang="de-DE" sz="1100" b="1"/>
                        <a:t>0000</a:t>
                      </a:r>
                      <a:r>
                        <a:rPr lang="de-DE" sz="1100"/>
                        <a:t> : </a:t>
                      </a:r>
                      <a:r>
                        <a:rPr lang="de-DE" sz="1100" b="1"/>
                        <a:t>0</a:t>
                      </a:r>
                      <a:r>
                        <a:rPr lang="de-DE"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de-DE" sz="1100">
                          <a:solidFill>
                            <a:srgbClr val="000000"/>
                          </a:solidFill>
                        </a:rPr>
                        <a:t>Komprimiert</a:t>
                      </a:r>
                    </a:p>
                  </a:txBody>
                  <a:tcPr/>
                </a:tc>
                <a:tc>
                  <a:txBody>
                    <a:bodyPr/>
                    <a:lstStyle/>
                    <a:p>
                      <a:pPr rtl="0"/>
                      <a:r>
                        <a:rPr lang="de-DE" sz="1100" dirty="0"/>
                        <a:t>2001:db 8:0:1111።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de-DE">
                <a:solidFill>
                  <a:schemeClr val="accent5">
                    <a:lumMod val="40000"/>
                    <a:lumOff val="60000"/>
                  </a:schemeClr>
                </a:solidFill>
              </a:rPr>
              <a:t>12.3 IPv6-Adresstypen</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 Adresstypen </a:t>
            </a:r>
            <a:br>
              <a:rPr lang="en-US" dirty="0"/>
            </a:br>
            <a:r>
              <a:rPr lang="de-DE" sz="240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de-DE" sz="1600">
                <a:solidFill>
                  <a:schemeClr val="tx1"/>
                </a:solidFill>
              </a:rPr>
              <a:t>Es gibt drei große Kategorien von IPv6-Adressen:</a:t>
            </a:r>
          </a:p>
          <a:p>
            <a:pPr marL="285750" indent="-285750" algn="l" rtl="0">
              <a:buFont typeface="Arial" panose="020B0604020202020204" pitchFamily="34" charset="0"/>
              <a:buChar char="•"/>
            </a:pPr>
            <a:r>
              <a:rPr lang="de-DE" sz="1600" b="1">
                <a:solidFill>
                  <a:schemeClr val="tx1"/>
                </a:solidFill>
              </a:rPr>
              <a:t>Unicast</a:t>
            </a:r>
            <a:r>
              <a:rPr lang="de-DE" sz="1600">
                <a:solidFill>
                  <a:schemeClr val="tx1"/>
                </a:solidFill>
              </a:rPr>
              <a:t> – Unicast identifiziert eine Schnittstelle auf einem IPv6-fähigen Gerät eindeutig.</a:t>
            </a:r>
          </a:p>
          <a:p>
            <a:pPr marL="285750" indent="-285750" algn="l" rtl="0">
              <a:buFont typeface="Arial" panose="020B0604020202020204" pitchFamily="34" charset="0"/>
              <a:buChar char="•"/>
            </a:pPr>
            <a:r>
              <a:rPr lang="de-DE" sz="1600" b="1">
                <a:solidFill>
                  <a:schemeClr val="tx1"/>
                </a:solidFill>
              </a:rPr>
              <a:t>Multicast</a:t>
            </a:r>
            <a:r>
              <a:rPr lang="de-DE" sz="1600">
                <a:solidFill>
                  <a:schemeClr val="tx1"/>
                </a:solidFill>
              </a:rPr>
              <a:t> – Multicast wird verwendet, um ein einzelnes IPv6-Paket an mehrere Ziele zu senden.</a:t>
            </a:r>
          </a:p>
          <a:p>
            <a:pPr marL="285750" indent="-285750" algn="l" rtl="0">
              <a:buFont typeface="Arial" panose="020B0604020202020204" pitchFamily="34" charset="0"/>
              <a:buChar char="•"/>
            </a:pPr>
            <a:r>
              <a:rPr lang="de-DE" sz="1600" b="1">
                <a:solidFill>
                  <a:schemeClr val="tx1"/>
                </a:solidFill>
              </a:rPr>
              <a:t>Anycast</a:t>
            </a:r>
            <a:r>
              <a:rPr lang="de-DE" sz="1600">
                <a:solidFill>
                  <a:schemeClr val="tx1"/>
                </a:solidFill>
              </a:rPr>
              <a:t> – Dies ist eine beliebige IPv6-Unicast-Adresse, die mehreren Geräten zugewiesen werden kann. Ein Paket, das an eine Anycast-Adresse gesendet wird, wird zum nächsten Gerät mit dieser Adresse weitergeleitet.</a:t>
            </a:r>
          </a:p>
          <a:p>
            <a:pPr marL="285750" indent="-285750" algn="l">
              <a:buFont typeface="Arial" panose="020B0604020202020204" pitchFamily="34" charset="0"/>
              <a:buChar char="•"/>
            </a:pPr>
            <a:endParaRPr lang="en-US" sz="1600" dirty="0">
              <a:solidFill>
                <a:schemeClr val="tx1"/>
              </a:solidFill>
            </a:endParaRPr>
          </a:p>
          <a:p>
            <a:pPr marL="0" indent="0" algn="l" rtl="0"/>
            <a:r>
              <a:rPr lang="de-DE" sz="1600" b="1">
                <a:solidFill>
                  <a:schemeClr val="tx1"/>
                </a:solidFill>
              </a:rPr>
              <a:t>Note</a:t>
            </a:r>
            <a:r>
              <a:rPr lang="de-DE" sz="1600">
                <a:solidFill>
                  <a:schemeClr val="tx1"/>
                </a:solidFill>
              </a:rPr>
              <a:t>: Anders als bei IPv4, verwendet IPv6 keine Broadcast Adressen. Allerdings gibt es eine IPv6-All-Nodes Multicast-Adresse, die im Wesentlichen das gleiche Ergebnis liefert.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IPv6-Adresstypen</a:t>
            </a:r>
            <a:br>
              <a:rPr lang="en-US" dirty="0"/>
            </a:br>
            <a:r>
              <a:rPr lang="de-DE" sz="2400"/>
              <a:t>IPv6-Präfix-Länge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de-DE" sz="1600">
                <a:solidFill>
                  <a:schemeClr val="tx1"/>
                </a:solidFill>
              </a:rPr>
              <a:t>Die Präfixlänge wird in Schrägstrich dargestellt und wird verwendet, um den Netzwerkteil einer IPv6-Adresse anzugeben.</a:t>
            </a:r>
          </a:p>
          <a:p>
            <a:pPr marL="0" indent="0" algn="l" defTabSz="684213" rtl="0" fontAlgn="base">
              <a:spcBef>
                <a:spcPts val="600"/>
              </a:spcBef>
              <a:spcAft>
                <a:spcPts val="600"/>
              </a:spcAft>
              <a:buClr>
                <a:schemeClr val="tx2"/>
              </a:buClr>
              <a:buSzPct val="90000"/>
            </a:pPr>
            <a:r>
              <a:rPr lang="de-DE" sz="1600">
                <a:solidFill>
                  <a:schemeClr val="tx1"/>
                </a:solidFill>
              </a:rPr>
              <a:t>Die IPv6-Präfixlänge kann zwischen 0 und 128 liegen. Die empfohlene IPv6-Präfixlänge für LANs und die meisten anderen Arten von Netzwerken ist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de-DE" sz="1400" b="1"/>
              <a:t>Hinweis</a:t>
            </a:r>
            <a:r>
              <a:rPr lang="de-DE" sz="1400"/>
              <a:t>: Es wird dringend empfohlen, eine 64-Bit-Schnittstellen-ID für die meisten Netzwerke zu verwenden. Dies liegt daran, dass Stateless Address Autoconfiguration (SLAAC) 64 Bit für die Schnittstellen-ID verwendet. Es erleichtert auch das Erstellen und Verwalten von Subnetting</a:t>
            </a:r>
            <a:r>
              <a:rPr lang="de-DE" sz="1200"/>
              <a:t>. </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de-DE" sz="2400"/>
              <a:t>IPv6-Adresstypen von IPv6-Unicastadressen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de-DE" sz="1600">
                <a:solidFill>
                  <a:schemeClr val="tx1"/>
                </a:solidFill>
              </a:rPr>
              <a:t>Im Gegensatz zu IPv4-Geräten, die nur eine einzige Adresse haben, haben IPv6-Adressen in der Regel zwei Unicastadressen:</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de-DE" sz="1600" b="1">
                <a:solidFill>
                  <a:schemeClr val="tx1"/>
                </a:solidFill>
              </a:rPr>
              <a:t>Global Unicast Address (GUA) </a:t>
            </a:r>
            <a:r>
              <a:rPr lang="de-DE" sz="1600">
                <a:solidFill>
                  <a:schemeClr val="tx1"/>
                </a:solidFill>
              </a:rPr>
              <a:t>– Diese ist mit der IPv4 Adresse vergleichbar. Hierbei handelt es sich um global eindeutige Internetadressen, die routingfähig sind.</a:t>
            </a:r>
          </a:p>
          <a:p>
            <a:pPr marL="342900" indent="-342900" algn="l" rtl="0">
              <a:buFont typeface="Arial" panose="020B0604020202020204" pitchFamily="34" charset="0"/>
              <a:buChar char="•"/>
            </a:pPr>
            <a:r>
              <a:rPr lang="de-DE" sz="1600" b="1">
                <a:solidFill>
                  <a:schemeClr val="tx1"/>
                </a:solidFill>
              </a:rPr>
              <a:t>Link-Local-Adressen (LLA)</a:t>
            </a:r>
            <a:r>
              <a:rPr lang="de-DE" sz="1600">
                <a:solidFill>
                  <a:schemeClr val="tx1"/>
                </a:solidFill>
              </a:rPr>
              <a:t> - erforderlich für jedes IPv6-fähiges Geräte und verwendet, um mit anderen Geräten auf dem gleichen lokalen Link (Netzsegment) zu kommunizieren. LLAs sind nicht routingfähig und sind auf einen einzigen Link beschränkt. </a:t>
            </a:r>
            <a:r>
              <a:rPr lang="de-DE" sz="1600" b="1">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IPv6-Adresstypen</a:t>
            </a:r>
            <a:br>
              <a:rPr lang="en-US" dirty="0"/>
            </a:br>
            <a:r>
              <a:rPr lang="de-DE" sz="2400"/>
              <a:t>Ein Hinweis zur eindeutigen lokalen Adresse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de-DE" sz="1800">
                <a:solidFill>
                  <a:schemeClr val="tx1"/>
                </a:solidFill>
              </a:rPr>
              <a:t>Die eindeutigen lokalen IPv6-Adressen (Bereich fc00::/7 bis fdff::/7) haben eine gewisse Ähnlichkeit mit den privaten RFC 1918-Adressen für IPv4, aber es gibt erhebliche Unterschiede:</a:t>
            </a:r>
          </a:p>
          <a:p>
            <a:pPr marL="285750" indent="-285750" algn="l" rtl="0">
              <a:buFont typeface="Arial" panose="020B0604020202020204" pitchFamily="34" charset="0"/>
              <a:buChar char="•"/>
            </a:pPr>
            <a:r>
              <a:rPr lang="de-DE" sz="1600">
                <a:solidFill>
                  <a:schemeClr val="tx1"/>
                </a:solidFill>
              </a:rPr>
              <a:t>Unique-Local-Adressen werden für eine lokale Adressierung innerhalb einer Website oder zwischen einer begrenzten Anzahl von Websites verwendet.</a:t>
            </a:r>
          </a:p>
          <a:p>
            <a:pPr marL="285750" indent="-285750" algn="l" rtl="0">
              <a:buFont typeface="Arial" panose="020B0604020202020204" pitchFamily="34" charset="0"/>
              <a:buChar char="•"/>
            </a:pPr>
            <a:r>
              <a:rPr lang="de-DE" sz="1600">
                <a:solidFill>
                  <a:schemeClr val="tx1"/>
                </a:solidFill>
              </a:rPr>
              <a:t>Eindeutige lokale Adressen können für Geräte verwendet werden, die niemals auf ein anderes Netzwerk zugreifen müssen.</a:t>
            </a:r>
          </a:p>
          <a:p>
            <a:pPr marL="285750" indent="-285750" algn="l" rtl="0">
              <a:buFont typeface="Arial" panose="020B0604020202020204" pitchFamily="34" charset="0"/>
              <a:buChar char="•"/>
            </a:pPr>
            <a:r>
              <a:rPr lang="de-DE" sz="1600">
                <a:solidFill>
                  <a:schemeClr val="tx1"/>
                </a:solidFill>
              </a:rPr>
              <a:t>Eindeutige lokale Adressen werden nicht global weitergeleitet oder in eine globale IPv6-Adresse übersetzt.</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de-DE" sz="1600" b="1"/>
              <a:t>Hinweis</a:t>
            </a:r>
            <a:r>
              <a:rPr lang="de-DE" sz="1600"/>
              <a:t>: Viele Websites nutzen den privaten Charakter der RFC 1918-Adressen, um zu versuchen, ihr Netzwerk vor potenziellen Sicherheitsrisiken zu schützen oder zu verbergen. Dies war nie die beabsichtigte Verwendung von ULAs. </a:t>
            </a:r>
            <a:r>
              <a:rPr lang="de-DE" sz="1600" b="1"/>
              <a:t>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IPv6-Adresstypen</a:t>
            </a:r>
            <a:br>
              <a:rPr lang="en-US" dirty="0"/>
            </a:br>
            <a:r>
              <a:rPr lang="de-DE" sz="240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de-DE" sz="1600">
                <a:solidFill>
                  <a:schemeClr val="tx1"/>
                </a:solidFill>
              </a:rPr>
              <a:t>Globale IPv6-Unicast-Adressen (GUA) sind weltweit eindeutig und im IPv6-Internet routingfähig.</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400">
                <a:solidFill>
                  <a:schemeClr val="tx1"/>
                </a:solidFill>
              </a:rPr>
              <a:t>Derzeit werden nur GUAs mit den ersten drei Bits von 001 oder 2000::/3 zugewiesen.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400">
                <a:solidFill>
                  <a:schemeClr val="tx1"/>
                </a:solidFill>
              </a:rPr>
              <a:t>Derzeit verfügbare GUAs beginnen mit einer Dezimalzahl 2 oder 3 (Dies ist nur 1/8 des gesamten verfügbaren IPv6-Adressraums).</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IPv6-Adresstypen</a:t>
            </a:r>
            <a:br>
              <a:rPr lang="en-US" dirty="0"/>
            </a:br>
            <a:r>
              <a:rPr lang="de-DE" sz="2400"/>
              <a:t>IPv6-GUA-Struktur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rtl="0" fontAlgn="base">
              <a:spcBef>
                <a:spcPts val="600"/>
              </a:spcBef>
              <a:spcAft>
                <a:spcPts val="600"/>
              </a:spcAft>
              <a:buClr>
                <a:schemeClr val="tx2"/>
              </a:buClr>
              <a:buSzPct val="90000"/>
            </a:pPr>
            <a:r>
              <a:rPr lang="de-DE" sz="1600" b="1">
                <a:solidFill>
                  <a:srgbClr val="000000"/>
                </a:solidFill>
              </a:rPr>
              <a:t>Global Routing Prefix:</a:t>
            </a:r>
          </a:p>
          <a:p>
            <a:pPr lvl="1" rtl="0">
              <a:lnSpc>
                <a:spcPct val="100000"/>
              </a:lnSpc>
              <a:spcBef>
                <a:spcPts val="300"/>
              </a:spcBef>
              <a:spcAft>
                <a:spcPts val="300"/>
              </a:spcAft>
              <a:buSzPct val="90000"/>
            </a:pPr>
            <a:r>
              <a:rPr lang="de-DE" sz="1600">
                <a:solidFill>
                  <a:srgbClr val="000000"/>
                </a:solidFill>
              </a:rPr>
              <a:t>Das globale Routing-Präfix ist das Präfix bzw. der Netzwerkteil der Adresse und wird dem Kunden oder der Website durch den Anbieter, z. B. den ISP, zugewiesen. Das globale Routing-Präfix variiert je nach ISP-Richtlinien.</a:t>
            </a:r>
          </a:p>
          <a:p>
            <a:pPr marL="0" indent="0" algn="l" defTabSz="684213" rtl="0" fontAlgn="base">
              <a:spcBef>
                <a:spcPts val="600"/>
              </a:spcBef>
              <a:spcAft>
                <a:spcPts val="600"/>
              </a:spcAft>
              <a:buClr>
                <a:schemeClr val="tx2"/>
              </a:buClr>
              <a:buSzPct val="90000"/>
            </a:pPr>
            <a:r>
              <a:rPr lang="de-DE" sz="1600" b="1">
                <a:solidFill>
                  <a:srgbClr val="000000"/>
                </a:solidFill>
              </a:rPr>
              <a:t>Subnetz-ID :</a:t>
            </a:r>
          </a:p>
          <a:p>
            <a:pPr lvl="1" rtl="0">
              <a:lnSpc>
                <a:spcPct val="100000"/>
              </a:lnSpc>
              <a:spcBef>
                <a:spcPts val="300"/>
              </a:spcBef>
              <a:spcAft>
                <a:spcPts val="300"/>
              </a:spcAft>
              <a:buSzPct val="90000"/>
            </a:pPr>
            <a:r>
              <a:rPr lang="de-DE" sz="1600">
                <a:solidFill>
                  <a:srgbClr val="000000"/>
                </a:solidFill>
              </a:rPr>
              <a:t>Das Feld Subnetz-ID ist der Bereich zwischen dem globalen Routing-Präfix und der Schnittstellen-ID. Die Subnet-ID wird von einer Organisation verwendet, um ein Subnetz innerhalb ihrer Webseite zu kennzeichnen.</a:t>
            </a:r>
          </a:p>
          <a:p>
            <a:pPr marL="0" indent="0" algn="l" defTabSz="684213" rtl="0" fontAlgn="base">
              <a:spcBef>
                <a:spcPts val="600"/>
              </a:spcBef>
              <a:spcAft>
                <a:spcPts val="600"/>
              </a:spcAft>
              <a:buClr>
                <a:schemeClr val="tx2"/>
              </a:buClr>
              <a:buSzPct val="90000"/>
            </a:pPr>
            <a:r>
              <a:rPr lang="de-DE" sz="1600" b="1">
                <a:solidFill>
                  <a:srgbClr val="000000"/>
                </a:solidFill>
              </a:rPr>
              <a:t>Schnittstellen-ID:</a:t>
            </a:r>
          </a:p>
          <a:p>
            <a:pPr lvl="1" rtl="0">
              <a:lnSpc>
                <a:spcPct val="100000"/>
              </a:lnSpc>
              <a:spcBef>
                <a:spcPts val="300"/>
              </a:spcBef>
              <a:spcAft>
                <a:spcPts val="300"/>
              </a:spcAft>
              <a:buSzPct val="90000"/>
            </a:pPr>
            <a:r>
              <a:rPr lang="de-DE" sz="1600">
                <a:solidFill>
                  <a:srgbClr val="000000"/>
                </a:solidFill>
              </a:rPr>
              <a:t>Die IPv6-Schnittstellen-ID entspricht dem Host-Teil einer IPv4-Adresse. Es wird dringend empfohlen, in den meisten Fällen /64-Subnetze zu verwenden, wodurch eine 64-Bit-Schnittstellen-IDe rstellt wird.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de-DE" sz="1200" b="1"/>
              <a:t>Hinweis</a:t>
            </a:r>
            <a:r>
              <a:rPr lang="de-DE" sz="1200"/>
              <a:t>: IPv6 erlaubt es, einem Gerät die all-zero und all-one Host-Adressen zuzuweisen. Die nur aus Nullen bestehende Adresse ist als Anycast-Adresse für Subnetz-Router reserviert und sollte nur Routern zugewiesen werden.</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IPv6-Adresstypen</a:t>
            </a:r>
            <a:br>
              <a:rPr lang="en-US" dirty="0"/>
            </a:br>
            <a:r>
              <a:rPr lang="de-DE" sz="240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Durch eine IPv6-Link-Local-Adresse kann ein Gerät mit anderen IPv6-fähigen Geräten auf dem gleichen Link und nur auf diesem Link (Subnetz) kommunizieren.</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400">
                <a:solidFill>
                  <a:srgbClr val="000000"/>
                </a:solidFill>
              </a:rPr>
              <a:t>Pakete mit Quell- oder Ziel-LLA können nicht weitergeleitet werden.</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400">
                <a:solidFill>
                  <a:srgbClr val="000000"/>
                </a:solidFill>
              </a:rPr>
              <a:t>Jede IPv6-fähige Netzwerkschnittstelle muss über eine LLA verfügen.</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400">
                <a:solidFill>
                  <a:srgbClr val="000000"/>
                </a:solidFill>
              </a:rPr>
              <a:t>Wenn ein LLA nicht manuell auf einer Schnittstelle konfiguriert ist, erstellt das Gerät automatisch eine.</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400">
                <a:solidFill>
                  <a:srgbClr val="000000"/>
                </a:solidFill>
              </a:rPr>
              <a:t>IPv6-LLAs befinden sich im Bereich fe80: :/10.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12.4 Statische Konfiguration von GUA und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de-DE"/>
              <a:t>Modulziele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Modultitel: </a:t>
            </a:r>
            <a:r>
              <a:rPr kumimoji="0" lang="de-DE"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IPv6-Adressierung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Module Ziele</a:t>
            </a:r>
            <a:r>
              <a:rPr kumimoji="0" lang="de-DE"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Implementierung eines Schemas zur IPv6 Adressierung</a:t>
            </a:r>
            <a:r>
              <a:rPr kumimoji="0" lang="de-DE"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de-DE" sz="1050">
                          <a:effectLst/>
                        </a:rPr>
                        <a:t>Thema</a:t>
                      </a:r>
                    </a:p>
                  </a:txBody>
                  <a:tcPr marL="68580" marR="68580" marT="0" marB="0"/>
                </a:tc>
                <a:tc>
                  <a:txBody>
                    <a:bodyPr/>
                    <a:lstStyle/>
                    <a:p>
                      <a:pPr marL="0" marR="0" rtl="0">
                        <a:lnSpc>
                          <a:spcPct val="107000"/>
                        </a:lnSpc>
                        <a:spcBef>
                          <a:spcPts val="0"/>
                        </a:spcBef>
                        <a:spcAft>
                          <a:spcPts val="0"/>
                        </a:spcAft>
                      </a:pPr>
                      <a:r>
                        <a:rPr lang="de-DE" sz="1050">
                          <a:effectLst/>
                        </a:rPr>
                        <a:t>Ziel</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de-DE" sz="1050" b="0">
                          <a:effectLst/>
                        </a:rPr>
                        <a:t>Probleme mit IPv4</a:t>
                      </a:r>
                    </a:p>
                  </a:txBody>
                  <a:tcPr marL="47625" marR="47625" marT="47625" marB="47625" anchor="ctr"/>
                </a:tc>
                <a:tc>
                  <a:txBody>
                    <a:bodyPr/>
                    <a:lstStyle/>
                    <a:p>
                      <a:pPr rtl="0" fontAlgn="ctr"/>
                      <a:r>
                        <a:rPr lang="de-DE" sz="1050"/>
                        <a:t>Erläutern Sie die Notwendigkeit der IPv6-Adressierung.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rtl="0" fontAlgn="ctr"/>
                      <a:r>
                        <a:rPr lang="de-DE" sz="1050" b="0"/>
                        <a:t>Schreibweise von IPv6-Adressen</a:t>
                      </a:r>
                    </a:p>
                  </a:txBody>
                  <a:tcPr marL="47625" marR="47625" marT="47625" marB="47625" anchor="ctr"/>
                </a:tc>
                <a:tc>
                  <a:txBody>
                    <a:bodyPr/>
                    <a:lstStyle/>
                    <a:p>
                      <a:pPr rtl="0" fontAlgn="ctr"/>
                      <a:r>
                        <a:rPr lang="de-DE" sz="1050"/>
                        <a:t>Erläutern Sie, wie IPv6-Adressen dargestellt werden.</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rtl="0" fontAlgn="ctr"/>
                      <a:r>
                        <a:rPr lang="de-DE" sz="1050" b="0"/>
                        <a:t>IPv6- Adressarten</a:t>
                      </a:r>
                    </a:p>
                  </a:txBody>
                  <a:tcPr marL="47625" marR="47625" marT="47625" marB="47625" anchor="ctr"/>
                </a:tc>
                <a:tc>
                  <a:txBody>
                    <a:bodyPr/>
                    <a:lstStyle/>
                    <a:p>
                      <a:pPr rtl="0" fontAlgn="ctr"/>
                      <a:r>
                        <a:rPr lang="de-DE" sz="1050"/>
                        <a:t>Vergleichen Sie Typen von IPv6-Netzwerkadressen.</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rtl="0" fontAlgn="ctr"/>
                      <a:r>
                        <a:rPr lang="de-DE" sz="1050" b="0"/>
                        <a:t>Statische Konfiguration von GUA und LLA</a:t>
                      </a:r>
                    </a:p>
                  </a:txBody>
                  <a:tcPr marL="47625" marR="47625" marT="47625" marB="47625" anchor="ctr"/>
                </a:tc>
                <a:tc>
                  <a:txBody>
                    <a:bodyPr/>
                    <a:lstStyle/>
                    <a:p>
                      <a:pPr rtl="0" fontAlgn="ctr"/>
                      <a:r>
                        <a:rPr lang="de-DE" sz="1050"/>
                        <a:t>Erläutern Sie, wie Sie statische globale Unicast- und Link-lokale IPv6-Netzwerkadressen konfigurieren.</a:t>
                      </a:r>
                    </a:p>
                  </a:txBody>
                  <a:tcPr marL="47625" marR="47625" marT="47625" marB="47625" anchor="ctr"/>
                </a:tc>
                <a:extLst>
                  <a:ext uri="{0D108BD9-81ED-4DB2-BD59-A6C34878D82A}">
                    <a16:rowId xmlns:a16="http://schemas.microsoft.com/office/drawing/2014/main" val="1435904258"/>
                  </a:ext>
                </a:extLst>
              </a:tr>
              <a:tr h="333554">
                <a:tc>
                  <a:txBody>
                    <a:bodyPr/>
                    <a:lstStyle/>
                    <a:p>
                      <a:pPr rtl="0" fontAlgn="ctr"/>
                      <a:r>
                        <a:rPr lang="de-DE" sz="1050" b="0"/>
                        <a:t>Dynamische Adressierung für IPv6-GUAs</a:t>
                      </a:r>
                    </a:p>
                  </a:txBody>
                  <a:tcPr marL="47625" marR="47625" marT="47625" marB="47625" anchor="ctr"/>
                </a:tc>
                <a:tc>
                  <a:txBody>
                    <a:bodyPr/>
                    <a:lstStyle/>
                    <a:p>
                      <a:pPr rtl="0" fontAlgn="ctr"/>
                      <a:r>
                        <a:rPr lang="de-DE" sz="1050"/>
                        <a:t>Erläutern Sie, wie globale Unicastadressen dynamisch konfiguriert werden.</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Statische GUA und LLA Konfiguration</a:t>
            </a:r>
            <a:br>
              <a:rPr lang="en-US" dirty="0"/>
            </a:br>
            <a:r>
              <a:rPr lang="de-DE" sz="2400"/>
              <a:t>Statische GUA Konfiguration auf einem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Die meisten Befehle zur Konfiguration und Überprüfung von IPv6 auf Cisco IOS sind den Befehlen der IPv4 Konfiguration ähnlich. In vielen Fällen muss lediglich </a:t>
            </a:r>
            <a:r>
              <a:rPr lang="de-DE" sz="1600" b="1">
                <a:solidFill>
                  <a:srgbClr val="000000"/>
                </a:solidFill>
              </a:rPr>
              <a:t>ipv6</a:t>
            </a:r>
            <a:r>
              <a:rPr lang="de-DE" sz="1600">
                <a:solidFill>
                  <a:srgbClr val="000000"/>
                </a:solidFill>
              </a:rPr>
              <a:t> an Stelle von </a:t>
            </a:r>
            <a:r>
              <a:rPr lang="de-DE" sz="1600" b="1">
                <a:solidFill>
                  <a:srgbClr val="000000"/>
                </a:solidFill>
              </a:rPr>
              <a:t>ip</a:t>
            </a:r>
            <a:r>
              <a:rPr lang="de-DE" sz="1600">
                <a:solidFill>
                  <a:srgbClr val="000000"/>
                </a:solidFill>
              </a:rPr>
              <a:t> bei den Befehlen verwendet werden.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Der Befehl zur Konfiguration einer IPv6-GUA auf einer Schnittstelle lautet: </a:t>
            </a:r>
            <a:r>
              <a:rPr lang="de-DE" sz="1600" b="1">
                <a:solidFill>
                  <a:srgbClr val="000000"/>
                </a:solidFill>
              </a:rPr>
              <a:t>ipv6 address</a:t>
            </a:r>
            <a:r>
              <a:rPr lang="de-DE" sz="1600">
                <a:solidFill>
                  <a:srgbClr val="000000"/>
                </a:solidFill>
              </a:rPr>
              <a:t> </a:t>
            </a:r>
            <a:r>
              <a:rPr lang="de-DE" sz="1600" i="1">
                <a:solidFill>
                  <a:srgbClr val="000000"/>
                </a:solidFill>
              </a:rPr>
              <a:t>ipv6-address/prefix-length.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 Beispiel zeigt Befehle zum Konfigurieren einer GUA auf der G0/0/0-Schnittstelle auf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Statische GUA und LLA Konfiguration</a:t>
            </a:r>
            <a:br>
              <a:rPr lang="en-US" dirty="0"/>
            </a:br>
            <a:r>
              <a:rPr lang="de-DE" sz="2400"/>
              <a:t>statische GUA Konfiguration auf einem Windows-Host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Die manuelle Konfiguration der IPv6-Adresse auf einem Host ist ähnlich wie die Konfiguration einer IPv4-Adresse.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Die GUA oder LLA der Router-Schnittstelle kann als Standard-Gateway verwendet werden. Best Practice ist die Verwendung der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de-DE" sz="1400" b="1">
                <a:solidFill>
                  <a:srgbClr val="000000"/>
                </a:solidFill>
              </a:rPr>
              <a:t>Hinweis</a:t>
            </a:r>
            <a:r>
              <a:rPr lang="de-DE" sz="1400">
                <a:solidFill>
                  <a:srgbClr val="000000"/>
                </a:solidFill>
              </a:rPr>
              <a:t>: Wenn DHCPv6 oder SLAAC verwendet wird, wird die LLA des Routers automatisch als Standard-Gateway-Adresse festgelegt.</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903368" cy="731837"/>
          </a:xfrm>
        </p:spPr>
        <p:txBody>
          <a:bodyPr/>
          <a:lstStyle/>
          <a:p>
            <a:pPr rtl="0"/>
            <a:r>
              <a:rPr lang="de-DE" sz="1600" dirty="0"/>
              <a:t>Statische GUA und LLA Konfiguration</a:t>
            </a:r>
            <a:br>
              <a:rPr lang="en-US" dirty="0"/>
            </a:br>
            <a:r>
              <a:rPr lang="de-DE" sz="2400" dirty="0"/>
              <a:t>Statische GUA Konfiguration einer Link-Local Unicast Adresse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Bei der manuellen Konfiguration einer Link-Local-Adresse besteht der Vorteil, eine Adresse so zu erstellen, dass diese leicht zu erkennen und zu merken ist.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LLAs können manuell mit dem Befehl </a:t>
            </a:r>
            <a:r>
              <a:rPr lang="de-DE" sz="1600" b="1">
                <a:solidFill>
                  <a:srgbClr val="000000"/>
                </a:solidFill>
              </a:rPr>
              <a:t>ipv6address</a:t>
            </a:r>
            <a:r>
              <a:rPr lang="de-DE" sz="1600">
                <a:solidFill>
                  <a:srgbClr val="000000"/>
                </a:solidFill>
              </a:rPr>
              <a:t> </a:t>
            </a:r>
            <a:r>
              <a:rPr lang="de-DE" sz="1600" i="1">
                <a:solidFill>
                  <a:srgbClr val="000000"/>
                </a:solidFill>
              </a:rPr>
              <a:t>ipv6-link-local-address</a:t>
            </a:r>
            <a:r>
              <a:rPr lang="de-DE" sz="1600">
                <a:solidFill>
                  <a:srgbClr val="000000"/>
                </a:solidFill>
              </a:rPr>
              <a:t> </a:t>
            </a:r>
            <a:r>
              <a:rPr lang="de-DE" sz="1600" b="1">
                <a:solidFill>
                  <a:srgbClr val="000000"/>
                </a:solidFill>
              </a:rPr>
              <a:t>link-local</a:t>
            </a:r>
            <a:r>
              <a:rPr lang="de-DE" sz="1600">
                <a:solidFill>
                  <a:srgbClr val="000000"/>
                </a:solidFill>
              </a:rPr>
              <a:t> konfiguriert werden.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 Beispiel zeigt Befehle zum Konfigurieren eines LLA auf der Schnittstelle G0/0/0 an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(config-if) #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IPv6-Adresse fe80:: 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de-DE" sz="1400" b="1">
                <a:solidFill>
                  <a:srgbClr val="000000"/>
                </a:solidFill>
              </a:rPr>
              <a:t>Hinweis</a:t>
            </a:r>
            <a:r>
              <a:rPr lang="de-DE" sz="1400">
                <a:solidFill>
                  <a:srgbClr val="000000"/>
                </a:solidFill>
              </a:rPr>
              <a:t>: Das gleiche LLA kann für jeden Link konfiguriert werden, solange es auf diesem Link eindeutig ist. Meist wird auf jeder Schnittstelle des Routers eine andere LLA erstellt, um die Identifizierung des Routers und der spezifischen Schnittstelle zu erleichtern. </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12.5 Dynamische Adressierung für IPv6-GUAs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a:t>
            </a:r>
            <a:br>
              <a:rPr lang="en-US" dirty="0"/>
            </a:br>
            <a:r>
              <a:rPr lang="de-DE" sz="2400"/>
              <a:t>GUAs RS- und RA-Nachrichten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Geräte erhalten GUA-Adressen dynamisch über ICMPv6-Nachrichten (Internet Control Message Protocol Version 6).</a:t>
            </a:r>
          </a:p>
          <a:p>
            <a:pPr lvl="1" rtl="0">
              <a:lnSpc>
                <a:spcPct val="100000"/>
              </a:lnSpc>
              <a:spcBef>
                <a:spcPts val="300"/>
              </a:spcBef>
              <a:spcAft>
                <a:spcPts val="300"/>
              </a:spcAft>
              <a:buSzPct val="90000"/>
            </a:pPr>
            <a:r>
              <a:rPr lang="de-DE" sz="1600">
                <a:solidFill>
                  <a:srgbClr val="000000"/>
                </a:solidFill>
              </a:rPr>
              <a:t>Routeranforderungsnachrichten (RS) werden von Hostgeräten gesendet, um IPv6-Router zu erkennen</a:t>
            </a:r>
          </a:p>
          <a:p>
            <a:pPr lvl="1" rtl="0">
              <a:lnSpc>
                <a:spcPct val="100000"/>
              </a:lnSpc>
              <a:spcBef>
                <a:spcPts val="300"/>
              </a:spcBef>
              <a:spcAft>
                <a:spcPts val="300"/>
              </a:spcAft>
              <a:buSzPct val="90000"/>
            </a:pPr>
            <a:r>
              <a:rPr lang="de-DE" sz="1600">
                <a:solidFill>
                  <a:srgbClr val="000000"/>
                </a:solidFill>
              </a:rPr>
              <a:t>Router-Advertisement (RA) -Nachrichten werden von Routern gesendet, um Hosts darüber zu informieren, wie eine IPv6-GUA abgerufen werden kann und nützliche Netzwerkinformationen wie:</a:t>
            </a:r>
          </a:p>
          <a:p>
            <a:pPr lvl="2" rtl="0">
              <a:lnSpc>
                <a:spcPct val="100000"/>
              </a:lnSpc>
              <a:spcBef>
                <a:spcPts val="300"/>
              </a:spcBef>
              <a:spcAft>
                <a:spcPts val="300"/>
              </a:spcAft>
              <a:buSzPct val="90000"/>
            </a:pPr>
            <a:r>
              <a:rPr lang="de-DE" sz="1600">
                <a:solidFill>
                  <a:srgbClr val="000000"/>
                </a:solidFill>
              </a:rPr>
              <a:t>Netzwerkpräfix und Präfixlänge</a:t>
            </a:r>
          </a:p>
          <a:p>
            <a:pPr lvl="2" rtl="0">
              <a:lnSpc>
                <a:spcPct val="100000"/>
              </a:lnSpc>
              <a:spcBef>
                <a:spcPts val="300"/>
              </a:spcBef>
              <a:spcAft>
                <a:spcPts val="300"/>
              </a:spcAft>
              <a:buSzPct val="90000"/>
            </a:pPr>
            <a:r>
              <a:rPr lang="de-DE" sz="1600">
                <a:solidFill>
                  <a:srgbClr val="000000"/>
                </a:solidFill>
              </a:rPr>
              <a:t>Standard Gateway Adresse</a:t>
            </a:r>
          </a:p>
          <a:p>
            <a:pPr lvl="2" rtl="0">
              <a:lnSpc>
                <a:spcPct val="100000"/>
              </a:lnSpc>
              <a:spcBef>
                <a:spcPts val="300"/>
              </a:spcBef>
              <a:spcAft>
                <a:spcPts val="300"/>
              </a:spcAft>
              <a:buSzPct val="90000"/>
            </a:pPr>
            <a:r>
              <a:rPr lang="de-DE" sz="1600">
                <a:solidFill>
                  <a:srgbClr val="000000"/>
                </a:solidFill>
              </a:rPr>
              <a:t>DNS-Adressen und Domänenname</a:t>
            </a:r>
          </a:p>
          <a:p>
            <a:pPr lvl="1" rtl="0">
              <a:lnSpc>
                <a:spcPct val="100000"/>
              </a:lnSpc>
              <a:spcBef>
                <a:spcPts val="300"/>
              </a:spcBef>
              <a:spcAft>
                <a:spcPts val="300"/>
              </a:spcAft>
              <a:buSzPct val="90000"/>
            </a:pPr>
            <a:r>
              <a:rPr lang="de-DE" sz="1600">
                <a:solidFill>
                  <a:srgbClr val="000000"/>
                </a:solidFill>
              </a:rPr>
              <a:t>Per RA können drei Methoden zur Konfiguration einer IPv6-GUA verwendet werden:</a:t>
            </a:r>
          </a:p>
          <a:p>
            <a:pPr lvl="2" rtl="0">
              <a:lnSpc>
                <a:spcPct val="100000"/>
              </a:lnSpc>
              <a:spcBef>
                <a:spcPts val="300"/>
              </a:spcBef>
              <a:spcAft>
                <a:spcPts val="300"/>
              </a:spcAft>
              <a:buSzPct val="90000"/>
            </a:pPr>
            <a:r>
              <a:rPr lang="de-DE" sz="1600">
                <a:solidFill>
                  <a:srgbClr val="000000"/>
                </a:solidFill>
              </a:rPr>
              <a:t>SLAAC</a:t>
            </a:r>
          </a:p>
          <a:p>
            <a:pPr lvl="2" rtl="0">
              <a:lnSpc>
                <a:spcPct val="100000"/>
              </a:lnSpc>
              <a:spcBef>
                <a:spcPts val="300"/>
              </a:spcBef>
              <a:spcAft>
                <a:spcPts val="300"/>
              </a:spcAft>
              <a:buSzPct val="90000"/>
            </a:pPr>
            <a:r>
              <a:rPr lang="de-DE" sz="1600">
                <a:solidFill>
                  <a:srgbClr val="000000"/>
                </a:solidFill>
              </a:rPr>
              <a:t>SLAAC mit stateless DHCPv6 Server</a:t>
            </a:r>
          </a:p>
          <a:p>
            <a:pPr lvl="2" rtl="0">
              <a:lnSpc>
                <a:spcPct val="100000"/>
              </a:lnSpc>
              <a:spcBef>
                <a:spcPts val="300"/>
              </a:spcBef>
              <a:spcAft>
                <a:spcPts val="300"/>
              </a:spcAft>
              <a:buSzPct val="90000"/>
            </a:pPr>
            <a:r>
              <a:rPr lang="de-DE" sz="160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 GUAs</a:t>
            </a:r>
            <a:br>
              <a:rPr lang="en-US" dirty="0"/>
            </a:br>
            <a:r>
              <a:rPr lang="de-DE" sz="2400"/>
              <a:t>Methode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SLAAC ermöglicht es einem Gerät, eine GUA ohne die Dienste von DHCPv6 zu konfigurieren.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Geräte erhalten die erforderlichen Informationen zum Konfigurieren einer GUA aus den ICMPv6-RA-Nachrichten des lokalen Routers.</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 Präfix wird vom RA bereitgestellt und das Gerät verwendet entweder die EUI-64- oder die Zufallserstellungsmethode per Privacy Extension, um eine Schnittstellen-ID zu erstellen.</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 GUAs</a:t>
            </a:r>
            <a:br>
              <a:rPr lang="en-US" dirty="0"/>
            </a:br>
            <a:r>
              <a:rPr lang="de-DE" sz="2400"/>
              <a:t>Methode 2: SLAAC und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Ein RA kann ein Gerät anweisen, sowohl SLAAC als auch stateless DHCPv6 zu verwenden. </a:t>
            </a:r>
          </a:p>
          <a:p>
            <a:pPr marL="0" indent="0" algn="l" defTabSz="684213" rtl="0" fontAlgn="base">
              <a:spcBef>
                <a:spcPts val="600"/>
              </a:spcBef>
              <a:spcAft>
                <a:spcPts val="600"/>
              </a:spcAft>
              <a:buClr>
                <a:schemeClr val="tx2"/>
              </a:buClr>
              <a:buSzPct val="90000"/>
            </a:pPr>
            <a:r>
              <a:rPr lang="de-DE" sz="1600">
                <a:solidFill>
                  <a:srgbClr val="000000"/>
                </a:solidFill>
              </a:rPr>
              <a:t>Die RA-Message beinhaltet folgende Information für alle lokal vernetzten Geräte:</a:t>
            </a:r>
          </a:p>
          <a:p>
            <a:pPr marL="315973" lvl="2" rtl="0">
              <a:spcAft>
                <a:spcPts val="600"/>
              </a:spcAft>
              <a:buSzPct val="90000"/>
              <a:buFont typeface="Arial" panose="020B0604020202020204" pitchFamily="34" charset="0"/>
              <a:buChar char="•"/>
            </a:pPr>
            <a:r>
              <a:rPr lang="de-DE" sz="1600">
                <a:solidFill>
                  <a:srgbClr val="000000"/>
                </a:solidFill>
              </a:rPr>
              <a:t>SLAAC erstellt eine eigene IPv6-GUA</a:t>
            </a:r>
          </a:p>
          <a:p>
            <a:pPr marL="315973" lvl="2" rtl="0">
              <a:spcAft>
                <a:spcPts val="600"/>
              </a:spcAft>
              <a:buSzPct val="90000"/>
              <a:buFont typeface="Arial" panose="020B0604020202020204" pitchFamily="34" charset="0"/>
              <a:buChar char="•"/>
            </a:pPr>
            <a:r>
              <a:rPr lang="de-DE" sz="1600">
                <a:solidFill>
                  <a:srgbClr val="000000"/>
                </a:solidFill>
              </a:rPr>
              <a:t>Die Router LLA, welche die RA Quell-IPv6-Adresse für die Standard Gateway Adresse ist.</a:t>
            </a:r>
          </a:p>
          <a:p>
            <a:pPr marL="315973" lvl="2" rtl="0">
              <a:spcAft>
                <a:spcPts val="600"/>
              </a:spcAft>
              <a:buSzPct val="90000"/>
              <a:buFont typeface="Arial" panose="020B0604020202020204" pitchFamily="34" charset="0"/>
              <a:buChar char="•"/>
            </a:pPr>
            <a:r>
              <a:rPr lang="de-DE" sz="1600">
                <a:solidFill>
                  <a:srgbClr val="000000"/>
                </a:solidFill>
              </a:rPr>
              <a:t>Ein stateless DHCPv6-Server, um andere Informationen wie eine DNS-Server-Adresse und einen Domänennamen zu erhalten</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3860232" y="3583494"/>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 GUAs</a:t>
            </a:r>
            <a:br>
              <a:rPr lang="en-US" dirty="0"/>
            </a:br>
            <a:r>
              <a:rPr lang="de-DE" sz="2400"/>
              <a:t>Methode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Ein RA kann ein Gerät anweisen, nur statusbehaftete DHCPv6 zu verwenden.</a:t>
            </a:r>
          </a:p>
          <a:p>
            <a:pPr marL="0" indent="0" algn="l" defTabSz="684213" rtl="0" fontAlgn="base">
              <a:spcBef>
                <a:spcPts val="600"/>
              </a:spcBef>
              <a:spcAft>
                <a:spcPts val="600"/>
              </a:spcAft>
              <a:buClr>
                <a:schemeClr val="tx2"/>
              </a:buClr>
              <a:buSzPct val="90000"/>
            </a:pPr>
            <a:r>
              <a:rPr lang="de-DE" sz="1600">
                <a:solidFill>
                  <a:srgbClr val="000000"/>
                </a:solidFill>
              </a:rPr>
              <a:t>Stateful DHCPv6 ähnelt DHCP für IPv4. Ein Gerät kann automatisch eine GUA, Präfixlänge und die Adressen von DNS-Servern von einem statusbehafteten DHCPv6-Server empfangen.</a:t>
            </a:r>
          </a:p>
          <a:p>
            <a:pPr marL="0" indent="0" algn="l" defTabSz="684213" rtl="0" fontAlgn="base">
              <a:spcBef>
                <a:spcPts val="600"/>
              </a:spcBef>
              <a:spcAft>
                <a:spcPts val="600"/>
              </a:spcAft>
              <a:buClr>
                <a:schemeClr val="tx2"/>
              </a:buClr>
              <a:buSzPct val="90000"/>
            </a:pPr>
            <a:r>
              <a:rPr lang="de-DE" sz="1600">
                <a:solidFill>
                  <a:srgbClr val="000000"/>
                </a:solidFill>
              </a:rPr>
              <a:t>Die RA-Message beinhaltet folgende Information für alle lokal vernetzten Geräte:</a:t>
            </a:r>
          </a:p>
          <a:p>
            <a:pPr marL="315973" lvl="2" rtl="0">
              <a:spcAft>
                <a:spcPts val="600"/>
              </a:spcAft>
              <a:buSzPct val="90000"/>
              <a:buFont typeface="Arial" panose="020B0604020202020204" pitchFamily="34" charset="0"/>
              <a:buChar char="•"/>
            </a:pPr>
            <a:r>
              <a:rPr lang="de-DE" sz="1600">
                <a:solidFill>
                  <a:srgbClr val="000000"/>
                </a:solidFill>
              </a:rPr>
              <a:t>Die Router LLA, welche die RA Quell-IPv6-Adresse für die Standard Gateway Adresse ist.</a:t>
            </a:r>
          </a:p>
          <a:p>
            <a:pPr marL="315973" lvl="2" rtl="0">
              <a:spcAft>
                <a:spcPts val="600"/>
              </a:spcAft>
              <a:buSzPct val="90000"/>
              <a:buFont typeface="Arial" panose="020B0604020202020204" pitchFamily="34" charset="0"/>
              <a:buChar char="•"/>
            </a:pPr>
            <a:r>
              <a:rPr lang="de-DE" sz="1600">
                <a:solidFill>
                  <a:srgbClr val="000000"/>
                </a:solidFill>
              </a:rPr>
              <a:t>Ein stateful DHCPv6 Server, um einen GUA, eine DNS-Serveradresse, einen Domänennamen und andere notwendige Informationen zu erhalten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932244" cy="731837"/>
          </a:xfrm>
        </p:spPr>
        <p:txBody>
          <a:bodyPr/>
          <a:lstStyle/>
          <a:p>
            <a:pPr rtl="0"/>
            <a:r>
              <a:rPr lang="de-DE" sz="1600" dirty="0"/>
              <a:t>Dynamische Adressierung für IPv6 GUAs </a:t>
            </a:r>
            <a:br>
              <a:rPr lang="en-US" dirty="0"/>
            </a:br>
            <a:r>
              <a:rPr lang="de-DE" sz="2400" dirty="0"/>
              <a:t>EUI-64-Prozess im Vergleich zu zufällig generierten Adressen </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Wenn die RA-Nachricht entweder SLAAC oder SLAAC mit stateless DHCPv6 ist, muss der Client seine eigene Schnittstellen-ID generieren.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Die Schnittstellen-ID kann mit dem EUI-64-Prozess oder einer zufällig generierten 64-Bit-Nummer erstellt werden.</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 GUAs</a:t>
            </a:r>
            <a:br>
              <a:rPr lang="en-US" dirty="0"/>
            </a:br>
            <a:r>
              <a:rPr lang="de-DE" sz="2400"/>
              <a:t>EUI-64-Prozess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Das IEEE hat den Extended Unique Identifier (EUI) oder den modifizierten EUI-64-Prozess definiert, der Folgendes ausführt: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Ein 16-Bit-Wert von fffe (hexadezimal) wird in die Mitte der 48-Bit-Ethernet-MAC-Adresse des Clients eingefügt.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a:t>
            </a:r>
            <a:r>
              <a:rPr lang="de-DE" sz="1600" baseline="30000">
                <a:solidFill>
                  <a:srgbClr val="000000"/>
                </a:solidFill>
              </a:rPr>
              <a:t>7.</a:t>
            </a:r>
            <a:r>
              <a:rPr lang="de-DE" sz="1600">
                <a:solidFill>
                  <a:srgbClr val="000000"/>
                </a:solidFill>
              </a:rPr>
              <a:t> Bit der Client-MAC-Adresse wird gedreht.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Beispiel:</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pPr rtl="0"/>
                      <a:r>
                        <a:rPr lang="de-DE" sz="1100" b="0">
                          <a:solidFill>
                            <a:srgbClr val="000000"/>
                          </a:solidFill>
                        </a:rPr>
                        <a:t>48-Bit-MAC</a:t>
                      </a:r>
                    </a:p>
                  </a:txBody>
                  <a:tcPr>
                    <a:solidFill>
                      <a:srgbClr val="E7E9EB"/>
                    </a:solidFill>
                  </a:tcPr>
                </a:tc>
                <a:tc>
                  <a:txBody>
                    <a:bodyPr/>
                    <a:lstStyle/>
                    <a:p>
                      <a:pPr rtl="0"/>
                      <a:r>
                        <a:rPr lang="de-DE" sz="1100" b="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de-DE" sz="1100">
                          <a:solidFill>
                            <a:srgbClr val="000000"/>
                          </a:solidFill>
                        </a:rPr>
                        <a:t>EUI-64 Interface ID</a:t>
                      </a:r>
                    </a:p>
                  </a:txBody>
                  <a:tcPr/>
                </a:tc>
                <a:tc>
                  <a:txBody>
                    <a:bodyPr/>
                    <a:lstStyle/>
                    <a:p>
                      <a:pPr rtl="0"/>
                      <a:r>
                        <a:rPr lang="de-DE" sz="1100">
                          <a:solidFill>
                            <a:srgbClr val="000000"/>
                          </a:solidFill>
                        </a:rPr>
                        <a:t>f</a:t>
                      </a:r>
                      <a:r>
                        <a:rPr lang="de-DE" sz="1100">
                          <a:solidFill>
                            <a:srgbClr val="FF0000"/>
                          </a:solidFill>
                        </a:rPr>
                        <a:t>e</a:t>
                      </a:r>
                      <a:r>
                        <a:rPr lang="de-DE" sz="1100">
                          <a:solidFill>
                            <a:srgbClr val="000000"/>
                          </a:solidFill>
                        </a:rPr>
                        <a:t>:99:47:</a:t>
                      </a:r>
                      <a:r>
                        <a:rPr lang="de-DE" sz="1100">
                          <a:solidFill>
                            <a:srgbClr val="FF0000"/>
                          </a:solidFill>
                        </a:rPr>
                        <a:t>ff:fe</a:t>
                      </a:r>
                      <a:r>
                        <a:rPr lang="de-DE" sz="110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de-DE"/>
              <a:t>Modulziele (Fortsetzung)</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Modultitel: </a:t>
            </a:r>
            <a:r>
              <a:rPr kumimoji="0" lang="de-DE"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IPv6-Adressierung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Module Ziele</a:t>
            </a:r>
            <a:r>
              <a:rPr kumimoji="0" lang="de-DE"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Implementierung eines Schemas zur IPv6 Adressierung</a:t>
            </a:r>
            <a:r>
              <a:rPr kumimoji="0" lang="de-DE"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de-DE" sz="1050">
                          <a:effectLst/>
                        </a:rPr>
                        <a:t>Thema</a:t>
                      </a:r>
                    </a:p>
                  </a:txBody>
                  <a:tcPr marL="68580" marR="68580" marT="0" marB="0"/>
                </a:tc>
                <a:tc>
                  <a:txBody>
                    <a:bodyPr/>
                    <a:lstStyle/>
                    <a:p>
                      <a:pPr marL="0" marR="0" rtl="0">
                        <a:lnSpc>
                          <a:spcPct val="107000"/>
                        </a:lnSpc>
                        <a:spcBef>
                          <a:spcPts val="0"/>
                        </a:spcBef>
                        <a:spcAft>
                          <a:spcPts val="0"/>
                        </a:spcAft>
                      </a:pPr>
                      <a:r>
                        <a:rPr lang="de-DE" sz="1050">
                          <a:effectLst/>
                        </a:rPr>
                        <a:t>Ziel</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de-DE" sz="1050" b="0"/>
                        <a:t>Dynamische Adressierung für IPv6-LLAs</a:t>
                      </a:r>
                    </a:p>
                  </a:txBody>
                  <a:tcPr marL="47625" marR="47625" marT="47625" marB="47625" anchor="ctr"/>
                </a:tc>
                <a:tc>
                  <a:txBody>
                    <a:bodyPr/>
                    <a:lstStyle/>
                    <a:p>
                      <a:pPr rtl="0" fontAlgn="ctr"/>
                      <a:r>
                        <a:rPr lang="de-DE" sz="1050"/>
                        <a:t>Konfigurieren Sie Link-local Adressen dynamisch.</a:t>
                      </a:r>
                    </a:p>
                  </a:txBody>
                  <a:tcPr marL="47625" marR="47625" marT="47625" marB="47625" anchor="ctr"/>
                </a:tc>
                <a:extLst>
                  <a:ext uri="{0D108BD9-81ED-4DB2-BD59-A6C34878D82A}">
                    <a16:rowId xmlns:a16="http://schemas.microsoft.com/office/drawing/2014/main" val="3818444524"/>
                  </a:ext>
                </a:extLst>
              </a:tr>
              <a:tr h="201235">
                <a:tc>
                  <a:txBody>
                    <a:bodyPr/>
                    <a:lstStyle/>
                    <a:p>
                      <a:pPr rtl="0" fontAlgn="ctr"/>
                      <a:r>
                        <a:rPr lang="de-DE" sz="1050" b="0"/>
                        <a:t>IPv6-Multicast-Adressen</a:t>
                      </a:r>
                    </a:p>
                  </a:txBody>
                  <a:tcPr marL="47625" marR="47625" marT="47625" marB="47625" anchor="ctr"/>
                </a:tc>
                <a:tc>
                  <a:txBody>
                    <a:bodyPr/>
                    <a:lstStyle/>
                    <a:p>
                      <a:pPr rtl="0" fontAlgn="ctr"/>
                      <a:r>
                        <a:rPr lang="de-DE" sz="1050"/>
                        <a:t>Identifizieren Sie IPv6-Adressen.</a:t>
                      </a:r>
                    </a:p>
                  </a:txBody>
                  <a:tcPr marL="47625" marR="47625" marT="47625" marB="47625" anchor="ctr"/>
                </a:tc>
                <a:extLst>
                  <a:ext uri="{0D108BD9-81ED-4DB2-BD59-A6C34878D82A}">
                    <a16:rowId xmlns:a16="http://schemas.microsoft.com/office/drawing/2014/main" val="1846877670"/>
                  </a:ext>
                </a:extLst>
              </a:tr>
              <a:tr h="201235">
                <a:tc>
                  <a:txBody>
                    <a:bodyPr/>
                    <a:lstStyle/>
                    <a:p>
                      <a:pPr rtl="0" fontAlgn="ctr"/>
                      <a:r>
                        <a:rPr lang="de-DE" sz="1050" b="0"/>
                        <a:t>Subnetz eines IPv6-Netzwerks</a:t>
                      </a:r>
                    </a:p>
                  </a:txBody>
                  <a:tcPr marL="47625" marR="47625" marT="47625" marB="47625" anchor="ctr"/>
                </a:tc>
                <a:tc>
                  <a:txBody>
                    <a:bodyPr/>
                    <a:lstStyle/>
                    <a:p>
                      <a:pPr rtl="0" fontAlgn="ctr"/>
                      <a:r>
                        <a:rPr lang="de-DE" sz="1050"/>
                        <a:t>Erstellen Sie ein IPv6 Adressierungsschema mit Subnetzen</a:t>
                      </a: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a:t>
            </a:r>
            <a:br>
              <a:rPr lang="en-US" dirty="0"/>
            </a:br>
            <a:r>
              <a:rPr lang="de-DE" sz="2400"/>
              <a:t>zufällig generierte IPv6-GUAs Schnittstellen-IDs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Abhängig vom Betriebssystemkann ein Gerät eine zufällig generierte Schnittstellen-ID  verwenden, anstatt die MAC-Adresse und den EUI-64-Prozess.</a:t>
            </a:r>
          </a:p>
          <a:p>
            <a:pPr marL="0" indent="0" algn="l" defTabSz="684213" rtl="0" fontAlgn="base">
              <a:spcBef>
                <a:spcPts val="600"/>
              </a:spcBef>
              <a:spcAft>
                <a:spcPts val="600"/>
              </a:spcAft>
              <a:buClr>
                <a:schemeClr val="tx2"/>
              </a:buClr>
              <a:buSzPct val="90000"/>
            </a:pPr>
            <a:r>
              <a:rPr lang="de-DE" sz="1600">
                <a:solidFill>
                  <a:srgbClr val="000000"/>
                </a:solidFill>
              </a:rPr>
              <a:t>Beginnend mit Windows Vistaverwendet Windows eine zufällig generierte Schnittstellen-ID  anstelle einer mit EUI-64 erstellten Schnittstellen-ID.</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ipconfig</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Windows IP Konfiguration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Lokale Verbiindung am Ethernet Adapter: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Verbindungsspezifisches DNS Suffix. :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 . . . . . . . . . :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de-DE" sz="1600" b="1"/>
              <a:t>Hinweis</a:t>
            </a:r>
            <a:r>
              <a:rPr lang="de-DE" sz="1600"/>
              <a:t>: Um die Eindeutigkeit jeder IPv6-Unicast-Adresse zu gewährleisten, kann der Client einen Prozess verwenden, der als Duplicate Address Detection (DAD) bekannt ist. Dies ähnelt einer ARP-Anfrage nach der eigenen Adresse. Wenn es keine Antwortgibt, ist die Adresse eindeutig.</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12.6 Dynamische Adressierung für IPv6-LLAs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IPv6-LLAs</a:t>
            </a:r>
            <a:br>
              <a:rPr lang="en-US" dirty="0"/>
            </a:br>
            <a:r>
              <a:rPr lang="de-DE" sz="2400"/>
              <a:t>Dynamische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Alle IPv6-Schnittstellen müssen über eine IPv6-LLA verfügen.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Wie IPv6-GUAs können LLAs dynamisch konfiguriert werden.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Die Abbildung zeigt, dass die LLA dynamisch mit dem Präfix fe80። /10 und der Schnittstellen-ID mit dem EUI-64 erstellt wird. -Prozessoder eine zufällig generierte 64-Bit-Nummer.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874963"/>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IPv6-LLAs</a:t>
            </a:r>
            <a:br>
              <a:rPr lang="en-US" dirty="0"/>
            </a:br>
            <a:r>
              <a:rPr lang="de-DE" sz="2400"/>
              <a:t>Dynamische LLAs unter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Betriebssysteme wie Windows verwenden in der Regel dieselbe Methode sowohl für eine von SLAAC erstellte GUA als auch für eine dynamisch zugewiesene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de-DE" sz="1200" b="1">
                <a:solidFill>
                  <a:srgbClr val="000000"/>
                </a:solidFill>
              </a:rPr>
              <a:t>Per EUI-64 generierte Schnittstellen-ID: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de-DE"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Windows IP Konfiguration</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Lokale Verbiindung am Ethernet Adapter:</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Verbindungsspezifisches DNS Suffix. :</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IPv6 Address. . . . . . . . . . . : 2001:db8:acad:1:</a:t>
            </a:r>
            <a:r>
              <a:rPr lang="de-DE" sz="1000">
                <a:solidFill>
                  <a:srgbClr val="FFC000"/>
                </a:solidFill>
                <a:latin typeface="Courier New" panose="02070309020205020404" pitchFamily="49" charset="0"/>
                <a:cs typeface="Courier New" panose="02070309020205020404" pitchFamily="49" charset="0"/>
              </a:rPr>
              <a:t>fc99:47</a:t>
            </a:r>
            <a:r>
              <a:rPr lang="de-DE" sz="1000">
                <a:solidFill>
                  <a:schemeClr val="bg1"/>
                </a:solidFill>
                <a:latin typeface="Courier New" panose="02070309020205020404" pitchFamily="49" charset="0"/>
                <a:cs typeface="Courier New" panose="02070309020205020404" pitchFamily="49" charset="0"/>
              </a:rPr>
              <a:t>ff:fe</a:t>
            </a:r>
            <a:r>
              <a:rPr lang="de-DE"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Link-local IPv6 Address . . . . . : fe80::</a:t>
            </a:r>
            <a:r>
              <a:rPr lang="de-DE" sz="1000">
                <a:solidFill>
                  <a:srgbClr val="FFC000"/>
                </a:solidFill>
                <a:latin typeface="Courier New" panose="02070309020205020404" pitchFamily="49" charset="0"/>
                <a:cs typeface="Courier New" panose="02070309020205020404" pitchFamily="49" charset="0"/>
              </a:rPr>
              <a:t>fc99:47</a:t>
            </a:r>
            <a:r>
              <a:rPr lang="de-DE" sz="1000">
                <a:solidFill>
                  <a:schemeClr val="bg1"/>
                </a:solidFill>
                <a:latin typeface="Courier New" panose="02070309020205020404" pitchFamily="49" charset="0"/>
                <a:cs typeface="Courier New" panose="02070309020205020404" pitchFamily="49" charset="0"/>
              </a:rPr>
              <a:t>ff:fe</a:t>
            </a:r>
            <a:r>
              <a:rPr lang="de-DE"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Default Gateway . . . . . . . . . : fe80::1</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C:\&gt;</a:t>
            </a: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de-DE" sz="1200" b="1">
                <a:solidFill>
                  <a:srgbClr val="000000"/>
                </a:solidFill>
              </a:rPr>
              <a:t>Zufälling generierte 64-bit Interface-ID: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de-DE"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Windows IP Konfiguration</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Lokale Verbiindung am Ethernet Adapter:</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   Verbindungsspezifisches DNS Suffix. :</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   IPv6 Address. . . . . . . . . . . : 2001:db8:acad:1:</a:t>
            </a:r>
            <a:r>
              <a:rPr lang="de-DE"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   Link-local IPv6 Address . . . . . : fe80::</a:t>
            </a:r>
            <a:r>
              <a:rPr lang="de-DE"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   Default Gateway . . . . . . . . . : fe80::1</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C:\&gt;</a:t>
            </a: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 LLAs</a:t>
            </a:r>
            <a:br>
              <a:rPr lang="en-US" dirty="0"/>
            </a:br>
            <a:r>
              <a:rPr lang="de-DE" sz="2400"/>
              <a:t>Dynamische LLAs auf Cisco Routern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Cisco Router erstellen automatisch eine IPv6 LLA, wenn eine GUA der Schnittstellezugewiesen wird. Standardmäßig verwenden Cisco IOS-Router EUI-64, um die Schnittstellen-ID für alle LLAs auf IPv6-Schnittstellen.</a:t>
            </a:r>
          </a:p>
          <a:p>
            <a:pPr marL="0" indent="0" algn="l" defTabSz="684213" rtl="0" fontAlgn="base">
              <a:spcBef>
                <a:spcPts val="600"/>
              </a:spcBef>
              <a:spcAft>
                <a:spcPts val="600"/>
              </a:spcAft>
              <a:buClr>
                <a:schemeClr val="tx2"/>
              </a:buClr>
              <a:buSzPct val="90000"/>
            </a:pPr>
            <a:r>
              <a:rPr lang="de-DE" sz="1600">
                <a:solidFill>
                  <a:srgbClr val="000000"/>
                </a:solidFill>
              </a:rPr>
              <a:t>Hier ist ein Beispiel für eine dynamisch konfigurierte LLA auf der G0/0/0-Schnittstelle von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de-DE"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Dynamische Adressierung für IPv6-LLAs</a:t>
            </a:r>
            <a:br>
              <a:rPr lang="en-US" dirty="0"/>
            </a:br>
            <a:r>
              <a:rPr lang="de-DE" sz="2400"/>
              <a:t>Überprüfen der IPv6-Adresskonfiguration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Cisco Router erstellen automatisch eine IPv6 LLA, wenn eine GUA der Schnittstellezugewiesen wird. Standardmäßig verwenden Cisco IOS-Router EUI-64, um die Schnittstellen-ID für alle LLAs auf IPv6-Schnittstellen.</a:t>
            </a:r>
          </a:p>
          <a:p>
            <a:pPr marL="0" indent="0" algn="l" defTabSz="684213" rtl="0" fontAlgn="base">
              <a:spcBef>
                <a:spcPts val="600"/>
              </a:spcBef>
              <a:spcAft>
                <a:spcPts val="600"/>
              </a:spcAft>
              <a:buClr>
                <a:schemeClr val="tx2"/>
              </a:buClr>
              <a:buSzPct val="90000"/>
            </a:pPr>
            <a:r>
              <a:rPr lang="de-DE" sz="1600">
                <a:solidFill>
                  <a:srgbClr val="000000"/>
                </a:solidFill>
              </a:rPr>
              <a:t>Hier ist ein Beispiel für eine dynamisch konfigurierte LLA auf der G0/0/0-Schnittstelle von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de-DE"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de-DE"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de-DE"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de-DE" sz="1600"/>
              <a:t>Praxis-Modul und Quiz </a:t>
            </a:r>
            <a:br>
              <a:rPr lang="en-US" altLang="en-US" sz="1600" dirty="0"/>
            </a:br>
            <a:r>
              <a:rPr lang="de-DE"/>
              <a:t> Paket-Tracer — Konfigurieren der IPv6-Adressierung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de-DE" sz="1800"/>
              <a:t>In dieser Paket-Tracer-Übung werden Sie Folgendes tun:</a:t>
            </a:r>
          </a:p>
          <a:p>
            <a:pPr rtl="0"/>
            <a:r>
              <a:rPr lang="de-DE" sz="1800"/>
              <a:t>Konfigurieren der IPv6-Adressierung auf dem Router</a:t>
            </a:r>
          </a:p>
          <a:p>
            <a:pPr rtl="0"/>
            <a:r>
              <a:rPr lang="de-DE" sz="1800"/>
              <a:t>Konfigurieren der IPv6-Adressierung auf dem Server</a:t>
            </a:r>
          </a:p>
          <a:p>
            <a:pPr rtl="0"/>
            <a:r>
              <a:rPr lang="de-DE" sz="1800"/>
              <a:t>Konfigurieren der IPv6-Adressierung an den Clients</a:t>
            </a:r>
          </a:p>
          <a:p>
            <a:pPr rtl="0"/>
            <a:r>
              <a:rPr lang="de-DE" sz="1800"/>
              <a:t>Testen und Überprüfen der Netzwerkkonnektivität</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12.7 IPv6-Multicastadressen</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IPv6-Multicastadressen</a:t>
            </a:r>
            <a:br>
              <a:rPr lang="en-US" dirty="0"/>
            </a:br>
            <a:r>
              <a:rPr lang="de-DE" sz="2400"/>
              <a:t>Zugewiesene IPv6-Multicastadressen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IPv6-Multicastadressen haben das Präfix ff00::/8. Es gibt zwei Arten von IPv6-Multicast-Adressen:</a:t>
            </a:r>
          </a:p>
          <a:p>
            <a:pPr marL="358835" lvl="1" indent="-285750" rtl="0">
              <a:spcAft>
                <a:spcPts val="600"/>
              </a:spcAft>
              <a:buSzPct val="90000"/>
              <a:buFont typeface="Arial" panose="020B0604020202020204" pitchFamily="34" charset="0"/>
              <a:buChar char="•"/>
            </a:pPr>
            <a:r>
              <a:rPr lang="de-DE" sz="1600">
                <a:solidFill>
                  <a:srgbClr val="000000"/>
                </a:solidFill>
              </a:rPr>
              <a:t>Well-Known Multicastadressen</a:t>
            </a:r>
          </a:p>
          <a:p>
            <a:pPr marL="358835" lvl="1" indent="-285750" rtl="0">
              <a:spcAft>
                <a:spcPts val="600"/>
              </a:spcAft>
              <a:buSzPct val="90000"/>
              <a:buFont typeface="Arial" panose="020B0604020202020204" pitchFamily="34" charset="0"/>
              <a:buChar char="•"/>
            </a:pPr>
            <a:r>
              <a:rPr lang="de-DE" sz="1600">
                <a:solidFill>
                  <a:srgbClr val="000000"/>
                </a:solidFill>
              </a:rPr>
              <a:t>Solicited node Multicastadressen</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de-DE" sz="1600" b="1">
                <a:solidFill>
                  <a:srgbClr val="000000"/>
                </a:solidFill>
              </a:rPr>
              <a:t>Hinweis</a:t>
            </a:r>
            <a:r>
              <a:rPr lang="de-DE" sz="1600">
                <a:solidFill>
                  <a:srgbClr val="000000"/>
                </a:solidFill>
              </a:rPr>
              <a:t>: Multicast-Adressen können nur Ziel- und nicht Quelladressen sein</a:t>
            </a:r>
            <a:r>
              <a:rPr lang="de-DE" sz="140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IPv6-Multicastadressen</a:t>
            </a:r>
            <a:br>
              <a:rPr lang="en-US" dirty="0"/>
            </a:br>
            <a:r>
              <a:rPr lang="de-DE" sz="2400"/>
              <a:t>Well-Known IPv6-Multicastadressen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Bekannte IPv6-Multicastadressen werden zugewiesen und sind für vordefinierte Gerätegruppen reserviert.</a:t>
            </a:r>
          </a:p>
          <a:p>
            <a:pPr marL="0" indent="0" algn="l" defTabSz="684213" rtl="0" fontAlgn="base">
              <a:spcBef>
                <a:spcPts val="600"/>
              </a:spcBef>
              <a:spcAft>
                <a:spcPts val="600"/>
              </a:spcAft>
              <a:buClr>
                <a:schemeClr val="tx2"/>
              </a:buClr>
              <a:buSzPct val="90000"/>
            </a:pPr>
            <a:r>
              <a:rPr lang="de-DE" sz="1600">
                <a:solidFill>
                  <a:srgbClr val="000000"/>
                </a:solidFill>
              </a:rPr>
              <a:t>Es gibt zwei allgemeine IPv6 zugewiesene Multicastgruppen:</a:t>
            </a:r>
          </a:p>
          <a:p>
            <a:pPr marL="358835" lvl="1" indent="-285750" rtl="0">
              <a:spcAft>
                <a:spcPts val="600"/>
              </a:spcAft>
              <a:buSzPct val="90000"/>
              <a:buFont typeface="Arial" panose="020B0604020202020204" pitchFamily="34" charset="0"/>
              <a:buChar char="•"/>
            </a:pPr>
            <a:r>
              <a:rPr lang="de-DE" b="1">
                <a:solidFill>
                  <a:srgbClr val="000000"/>
                </a:solidFill>
              </a:rPr>
              <a:t>ff02::1 All-nodes Multicast Gruppe</a:t>
            </a:r>
            <a:r>
              <a:rPr lang="de-DE">
                <a:solidFill>
                  <a:srgbClr val="000000"/>
                </a:solidFill>
              </a:rPr>
              <a:t> - Dies ist eine Multicast Gruppe, die alle Geräte mit aktivem IPv6 erreicht. Ein an diese Gruppe gesendetes Paket wird von allen IPv6-Schnittstellen des Links oder Netzwerks empfangen und verarbeitet.</a:t>
            </a:r>
            <a:r>
              <a:rPr lang="de-DE" b="1">
                <a:solidFill>
                  <a:srgbClr val="000000"/>
                </a:solidFill>
              </a:rPr>
              <a:t> </a:t>
            </a:r>
          </a:p>
          <a:p>
            <a:pPr marL="358835" lvl="1" indent="-285750" rtl="0">
              <a:spcAft>
                <a:spcPts val="600"/>
              </a:spcAft>
              <a:buSzPct val="90000"/>
              <a:buFont typeface="Arial" panose="020B0604020202020204" pitchFamily="34" charset="0"/>
              <a:buChar char="•"/>
            </a:pPr>
            <a:r>
              <a:rPr lang="de-DE" b="1">
                <a:solidFill>
                  <a:srgbClr val="000000"/>
                </a:solidFill>
              </a:rPr>
              <a:t>ff02::2 All-routers Multicast Gruppe</a:t>
            </a:r>
            <a:r>
              <a:rPr lang="de-DE">
                <a:solidFill>
                  <a:srgbClr val="000000"/>
                </a:solidFill>
              </a:rPr>
              <a:t> - Dies ist eine Multicast Gruppe, die alle IPv6 Router erreicht. Ein Router wird Mitglied dieser Gruppe, indem der Befehl </a:t>
            </a:r>
            <a:r>
              <a:rPr lang="de-DE" b="1">
                <a:solidFill>
                  <a:srgbClr val="000000"/>
                </a:solidFill>
              </a:rPr>
              <a:t>ipv6 unicast-routing</a:t>
            </a:r>
            <a:r>
              <a:rPr lang="de-DE">
                <a:solidFill>
                  <a:srgbClr val="000000"/>
                </a:solidFill>
              </a:rPr>
              <a:t> im Global Configuration Mode ausgeführt wird.</a:t>
            </a:r>
            <a:r>
              <a:rPr lang="de-DE"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de-DE">
                <a:solidFill>
                  <a:schemeClr val="accent5">
                    <a:lumMod val="40000"/>
                    <a:lumOff val="60000"/>
                  </a:schemeClr>
                </a:solidFill>
              </a:rPr>
              <a:t>12.1 IPv4 Probleme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 Multicast Adressen</a:t>
            </a:r>
            <a:br>
              <a:rPr lang="en-US" dirty="0"/>
            </a:br>
            <a:r>
              <a:rPr lang="de-DE" sz="240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Eine Solicited-Node-Multicast-Adresse ist der All-Nodes-Multicast-Adresse ähnlich.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Eine Solicited-Node-Multicast-Adresse wird einer speziellen Ethernet-Multicast-Adresse zugeordnet.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Die Ethernet-NIC kann den Frame durch Prüfen der Ziel-MAC-Adresse filtern, ohne sie an den IPv6-Prozess zu senden, um festzustellen, ob das Gerät das vorgesehene Ziel des IPv6-Pakets ist.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de-DE" sz="1600"/>
              <a:t>Praxis-Modul und Quiz</a:t>
            </a:r>
            <a:br>
              <a:rPr lang="en-US" altLang="en-US" dirty="0"/>
            </a:br>
            <a:r>
              <a:rPr lang="de-DE"/>
              <a:t> Labor — Identifizieren von IPv6-Adressen</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de-DE" sz="1800"/>
              <a:t>Mit dieser Übung können Sie die folgenden Lernziele erreichen: </a:t>
            </a:r>
          </a:p>
          <a:p>
            <a:pPr rtl="0">
              <a:buFont typeface="Arial" panose="020B0604020202020204" pitchFamily="34" charset="0"/>
              <a:buChar char="•"/>
            </a:pPr>
            <a:r>
              <a:rPr lang="de-DE" sz="1800"/>
              <a:t>Identifizieren der verschiedenen Arten von IPv6-Adressen</a:t>
            </a:r>
          </a:p>
          <a:p>
            <a:pPr rtl="0">
              <a:buFont typeface="Arial" panose="020B0604020202020204" pitchFamily="34" charset="0"/>
              <a:buChar char="•"/>
            </a:pPr>
            <a:r>
              <a:rPr lang="de-DE" sz="1800"/>
              <a:t>Untersuchen der IPv6-Netzwerkschnittstelle und -adresse eines Hosts</a:t>
            </a:r>
          </a:p>
          <a:p>
            <a:pPr rtl="0">
              <a:buFont typeface="Arial" panose="020B0604020202020204" pitchFamily="34" charset="0"/>
              <a:buChar char="•"/>
            </a:pPr>
            <a:r>
              <a:rPr lang="de-DE" sz="1800"/>
              <a:t>Verkürzen von IPv6-Adressen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12.8 Subnetting in IPv6-Netzwerken</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Subnetten einesIPv6-Netzwerkes </a:t>
            </a:r>
            <a:br>
              <a:rPr lang="en-US" dirty="0"/>
            </a:br>
            <a:r>
              <a:rPr lang="de-DE" sz="2400"/>
              <a:t>Subnetten unter Verwendung der Subnetz-ID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de-DE" sz="1800">
                <a:solidFill>
                  <a:srgbClr val="000000"/>
                </a:solidFill>
              </a:rPr>
              <a:t>IPv6 wurde unter Berücksichtigung von Subnetting entwickelt.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Ein separates Subnetz-ID-Feld in der IPv6-GUA wird zum Erstellen von Subnetzen verwendet.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 Feld Subnetz-ID ist der Bereich zwischen dem globalen Routing-Präfix und der Schnittstellen-ID.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936345"/>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Beispiel für ein IPv6-Netzwerk</a:t>
            </a:r>
            <a:br>
              <a:rPr lang="en-US" dirty="0"/>
            </a:br>
            <a:r>
              <a:rPr lang="de-DE" sz="2400"/>
              <a:t> IPv6-Subnetting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Gegeben ist das Global Routing-Präfix 2001:db8:acad: :/48 mit einer 16-Bit-Subnetz-ID.</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Erlaubt 65.536 /64 Subnetze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Das globale Routing-Präfix ist für alle Subnetze identisch.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de-DE" sz="1600">
                <a:solidFill>
                  <a:srgbClr val="000000"/>
                </a:solidFill>
              </a:rPr>
              <a:t>Nur das </a:t>
            </a:r>
            <a:r>
              <a:rPr lang="de-DE" sz="1400">
                <a:solidFill>
                  <a:srgbClr val="000000"/>
                </a:solidFill>
              </a:rPr>
              <a:t>Subnetz-ID-Hextett wird für jedes Subnetz hexadezimal inkrementiert.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Subnetting eines IPv6-Netzwerks </a:t>
            </a:r>
            <a:br>
              <a:rPr lang="en-US" dirty="0"/>
            </a:br>
            <a:r>
              <a:rPr lang="de-DE" sz="2400"/>
              <a:t> Zuweisung von IPv6-Subnetzen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de-DE" sz="1400">
                <a:solidFill>
                  <a:srgbClr val="000000"/>
                </a:solidFill>
              </a:rPr>
              <a:t>Die Beispieltopologie erfordert fünf Subnetze, eines für jedes LAN sowie für die serielle Verbindung zwischen R1 und R2.</a:t>
            </a:r>
          </a:p>
          <a:p>
            <a:pPr marL="0" indent="0" algn="l" defTabSz="684213" rtl="0" fontAlgn="base">
              <a:spcBef>
                <a:spcPts val="600"/>
              </a:spcBef>
              <a:spcAft>
                <a:spcPts val="600"/>
              </a:spcAft>
              <a:buClr>
                <a:schemeClr val="tx2"/>
              </a:buClr>
              <a:buSzPct val="90000"/>
            </a:pPr>
            <a:r>
              <a:rPr lang="de-DE" sz="1400">
                <a:solidFill>
                  <a:srgbClr val="000000"/>
                </a:solidFill>
              </a:rPr>
              <a:t>Die fünf IPv6-Subnetze wurden mit dem Teilnetz-ID-Feld 0001 bis 0005 zugewiesen. Jedes /64-Subnetz stellt mehr Adressen bereit, als jemals benötigt werden.</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Subnetting einesIPv6-Netzweks</a:t>
            </a:r>
            <a:br>
              <a:rPr lang="en-US" dirty="0"/>
            </a:br>
            <a:r>
              <a:rPr lang="de-DE" sz="2400"/>
              <a:t> Router koniguriert mit IPv6-Subnetzen </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de-DE" sz="1600">
                <a:solidFill>
                  <a:srgbClr val="000000"/>
                </a:solidFill>
              </a:rPr>
              <a:t>Das Beispiel zeigt, dass jede der Routerschnittstellen auf R1 so konfiguriert wurde, dass sie sich jeweils in einem anderen IPv6 Subnetz befinden.</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ipv6 address 2001:db8:acad:1::1/64</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 (config-if) # IPv6-Adresse 2001:db8:acad:2: :1/64</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 interface serial 0/1/0</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 (config-if) # IPv6-Adresse 2001:db8:acad:3: :1/64</a:t>
            </a:r>
          </a:p>
          <a:p>
            <a:pPr lvl="0" defTabSz="914400" rtl="0" eaLnBrk="0" hangingPunct="0"/>
            <a:r>
              <a:rPr lang="de-DE"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de-DE">
                <a:solidFill>
                  <a:schemeClr val="accent5">
                    <a:lumMod val="40000"/>
                    <a:lumOff val="60000"/>
                  </a:schemeClr>
                </a:solidFill>
              </a:rPr>
              <a:t>2.9 Praxis-Modul und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de-DE" sz="1600"/>
              <a:t>Praxis-Modul und Quiz</a:t>
            </a:r>
            <a:br>
              <a:rPr lang="en-US" altLang="en-US" sz="1600" dirty="0"/>
            </a:br>
            <a:r>
              <a:rPr lang="de-DE"/>
              <a:t>Packet Tracer - Implementieren eines gesubnetteten IPv6 Adressierungsschemas </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de-DE" sz="1800"/>
              <a:t>In dieser Paket-Tracer-Übung werden Sie Folgendes tun:</a:t>
            </a:r>
          </a:p>
          <a:p>
            <a:pPr rtl="0"/>
            <a:r>
              <a:rPr lang="de-DE" sz="1800"/>
              <a:t>Bestimmen von IPv6-Subnetzen und Adressierungsschemas</a:t>
            </a:r>
          </a:p>
          <a:p>
            <a:pPr rtl="0"/>
            <a:r>
              <a:rPr lang="de-DE" sz="1800"/>
              <a:t>Konfigurieren der IPv6-Adressierung auf Routern und PCs</a:t>
            </a:r>
          </a:p>
          <a:p>
            <a:pPr rtl="0"/>
            <a:r>
              <a:rPr lang="de-DE" sz="1800"/>
              <a:t>Überprüfen der IPv6-Konnektivität</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de-DE" sz="1600"/>
              <a:t>Praxis-Modul und Quiz</a:t>
            </a:r>
            <a:br>
              <a:rPr lang="en-US" altLang="en-US" dirty="0"/>
            </a:br>
            <a:r>
              <a:rPr lang="de-DE"/>
              <a:t>Lab – Konfigurieren von IPv6-Adressen auf Netzwerkgeräten</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de-DE" sz="1800"/>
              <a:t>Mit dieser Übung können Sie die folgenden Lernziele erreichen: </a:t>
            </a:r>
          </a:p>
          <a:p>
            <a:pPr rtl="0">
              <a:buFont typeface="Arial" panose="020B0604020202020204" pitchFamily="34" charset="0"/>
              <a:buChar char="•"/>
            </a:pPr>
            <a:r>
              <a:rPr lang="de-DE" sz="1800"/>
              <a:t>Einrichten der Topologie und Konfigurieren der grundlegenden Router- und Switch-Einstellungen</a:t>
            </a:r>
          </a:p>
          <a:p>
            <a:pPr rtl="0">
              <a:buFont typeface="Arial" panose="020B0604020202020204" pitchFamily="34" charset="0"/>
              <a:buChar char="•"/>
            </a:pPr>
            <a:r>
              <a:rPr lang="de-DE" sz="1800"/>
              <a:t>&lt;anuelle Konfiguration von IPv6 Adressen</a:t>
            </a:r>
          </a:p>
          <a:p>
            <a:pPr rtl="0">
              <a:buFont typeface="Arial" panose="020B0604020202020204" pitchFamily="34" charset="0"/>
              <a:buChar char="•"/>
            </a:pPr>
            <a:r>
              <a:rPr lang="de-DE" sz="1800"/>
              <a:t>Überprüfen der End-to-End-Konnektivität</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dirty="0"/>
              <a:t>IPv4-Fragen </a:t>
            </a:r>
            <a:br>
              <a:rPr lang="en-US" dirty="0"/>
            </a:br>
            <a:r>
              <a:rPr lang="de-DE" sz="2400" dirty="0"/>
              <a:t>Notwendigkeit von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de-DE" sz="1600">
                <a:solidFill>
                  <a:schemeClr val="tx1"/>
                </a:solidFill>
              </a:rPr>
              <a:t>Der IPv4 Adressraum ist aufgebraucht. IPv6 ist der Nachfolger von IPv4. IPv6 hat einen viel größeren 128-Bit-Adressraum.</a:t>
            </a:r>
          </a:p>
          <a:p>
            <a:pPr marL="342900" indent="-342900" algn="l" rtl="0">
              <a:buFont typeface="Arial" panose="020B0604020202020204" pitchFamily="34" charset="0"/>
              <a:buChar char="•"/>
            </a:pPr>
            <a:r>
              <a:rPr lang="de-DE" sz="1600">
                <a:solidFill>
                  <a:schemeClr val="tx1"/>
                </a:solidFill>
              </a:rPr>
              <a:t>Die Entwicklung von IPv6 beinhaltete auch Fixes für IPv4-Einschränkungen und andere Verbesserungen.</a:t>
            </a:r>
          </a:p>
          <a:p>
            <a:pPr marL="342900" indent="-342900" algn="l" rtl="0">
              <a:buFont typeface="Arial" panose="020B0604020202020204" pitchFamily="34" charset="0"/>
              <a:buChar char="•"/>
            </a:pPr>
            <a:r>
              <a:rPr lang="de-DE" sz="1600">
                <a:solidFill>
                  <a:schemeClr val="tx1"/>
                </a:solidFill>
              </a:rPr>
              <a:t>Mit der wachsenden Internet-Bevölkerung, einem begrenzten IPv4-Adressbereich, Problemen mit NAT und einem Internet of Things (Industrie 4.0) ist die Zeit für den Umstieg auf IPv6 gekommen.</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de-DE" sz="1400">
                <a:latin typeface="Arial" charset="0"/>
              </a:rPr>
              <a:t>Modul Praxis und Quiz</a:t>
            </a:r>
            <a:br>
              <a:rPr lang="en-US" dirty="0">
                <a:latin typeface="Arial" charset="0"/>
              </a:rPr>
            </a:br>
            <a:r>
              <a:rPr lang="de-DE">
                <a:latin typeface="Arial" charset="0"/>
              </a:rPr>
              <a:t>Was habe ich in diesem Modul gelernt?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rtl="0">
              <a:spcBef>
                <a:spcPts val="0"/>
              </a:spcBef>
              <a:spcAft>
                <a:spcPts val="0"/>
              </a:spcAft>
              <a:buFont typeface="Arial" panose="020B0604020202020204" pitchFamily="34" charset="0"/>
              <a:buChar char="•"/>
            </a:pPr>
            <a:r>
              <a:rPr lang="de-DE" sz="1550" dirty="0"/>
              <a:t>IPv4 hat ein theoretisches Maximum von 4,3 Milliarden Adressen.</a:t>
            </a:r>
          </a:p>
          <a:p>
            <a:pPr rtl="0">
              <a:spcBef>
                <a:spcPts val="0"/>
              </a:spcBef>
              <a:spcAft>
                <a:spcPts val="0"/>
              </a:spcAft>
              <a:buFont typeface="Arial" panose="020B0604020202020204" pitchFamily="34" charset="0"/>
              <a:buChar char="•"/>
            </a:pPr>
            <a:r>
              <a:rPr lang="de-DE" sz="1550" dirty="0"/>
              <a:t>Die IETF hat verschiedene Protokolle und Tools erstellt, die den Netzwerkadministratoren helfen, ihre Netzwerke auf IPv6 umzustellen. Die Migrationstechniken lassen sich in drei Kategorien einteilen: Dual Stack, Tunneling und Translation.</a:t>
            </a:r>
          </a:p>
          <a:p>
            <a:pPr rtl="0">
              <a:spcBef>
                <a:spcPts val="0"/>
              </a:spcBef>
              <a:spcAft>
                <a:spcPts val="0"/>
              </a:spcAft>
              <a:buFont typeface="Arial" panose="020B0604020202020204" pitchFamily="34" charset="0"/>
              <a:buChar char="•"/>
            </a:pPr>
            <a:r>
              <a:rPr lang="de-DE" sz="1550" dirty="0"/>
              <a:t>IPv6-Adressen sind 128 Bit lang und als eine Folge von hexadezimalen Zahlenwerten geschrieben.</a:t>
            </a:r>
          </a:p>
          <a:p>
            <a:pPr rtl="0">
              <a:spcBef>
                <a:spcPts val="0"/>
              </a:spcBef>
              <a:spcAft>
                <a:spcPts val="0"/>
              </a:spcAft>
              <a:buFont typeface="Arial" panose="020B0604020202020204" pitchFamily="34" charset="0"/>
              <a:buChar char="•"/>
            </a:pPr>
            <a:r>
              <a:rPr lang="de-DE" sz="1550" dirty="0"/>
              <a:t>Das bevorzugte Format zum Schreiben einer IPv6-Adresse ist x:x:x:x:x:x:x:x, wobei jedes "x" aus vier hexadezimalen Werten besteht. </a:t>
            </a:r>
          </a:p>
          <a:p>
            <a:pPr rtl="0">
              <a:spcBef>
                <a:spcPts val="0"/>
              </a:spcBef>
              <a:spcAft>
                <a:spcPts val="0"/>
              </a:spcAft>
              <a:buFont typeface="Arial" panose="020B0604020202020204" pitchFamily="34" charset="0"/>
              <a:buChar char="•"/>
            </a:pPr>
            <a:r>
              <a:rPr lang="de-DE" sz="1550" dirty="0"/>
              <a:t>Es gibt drei Arten von IPv6-Adressen: Unicast-, Multicast-und Anycast.</a:t>
            </a:r>
          </a:p>
          <a:p>
            <a:pPr rtl="0">
              <a:spcBef>
                <a:spcPts val="0"/>
              </a:spcBef>
              <a:spcAft>
                <a:spcPts val="0"/>
              </a:spcAft>
              <a:buFont typeface="Arial" panose="020B0604020202020204" pitchFamily="34" charset="0"/>
              <a:buChar char="•"/>
            </a:pPr>
            <a:r>
              <a:rPr lang="de-DE" sz="1550" dirty="0"/>
              <a:t>Eine IPv6-Unicast-Adresse identifiziert eindeutig eine Schnittstelle eines IPv6-fähigen Geräts. </a:t>
            </a:r>
          </a:p>
          <a:p>
            <a:pPr rtl="0">
              <a:spcBef>
                <a:spcPts val="0"/>
              </a:spcBef>
              <a:spcAft>
                <a:spcPts val="0"/>
              </a:spcAft>
              <a:buFont typeface="Arial" panose="020B0604020202020204" pitchFamily="34" charset="0"/>
              <a:buChar char="•"/>
            </a:pPr>
            <a:r>
              <a:rPr lang="de-DE" sz="1550" dirty="0"/>
              <a:t>Globale IPv6-Unicast-Adressen (GUA) sind weltweit eindeutig und im IPv6-Internet routingfähig. </a:t>
            </a:r>
          </a:p>
          <a:p>
            <a:pPr rtl="0">
              <a:spcBef>
                <a:spcPts val="0"/>
              </a:spcBef>
              <a:spcAft>
                <a:spcPts val="0"/>
              </a:spcAft>
              <a:buFont typeface="Arial" panose="020B0604020202020204" pitchFamily="34" charset="0"/>
              <a:buChar char="•"/>
            </a:pPr>
            <a:r>
              <a:rPr lang="de-DE" sz="1550" dirty="0"/>
              <a:t>Durch eine IPv6-Link-Local-Adresse kann ein Gerät mit anderen IPv6-fähigen Geräten auf dem gleichen Link und nur auf diesem Link (Subnetz) kommunizieren.</a:t>
            </a:r>
          </a:p>
          <a:p>
            <a:pPr rtl="0">
              <a:spcBef>
                <a:spcPts val="0"/>
              </a:spcBef>
              <a:spcAft>
                <a:spcPts val="0"/>
              </a:spcAft>
              <a:buFont typeface="Arial" panose="020B0604020202020204" pitchFamily="34" charset="0"/>
              <a:buChar char="•"/>
            </a:pPr>
            <a:r>
              <a:rPr lang="de-DE" sz="1550" dirty="0"/>
              <a:t>Der Befehl zur Konfiguration eines IPv6-GUA auf einer Schnittstelle lautet </a:t>
            </a:r>
            <a:r>
              <a:rPr lang="de-DE" sz="1550" b="1" dirty="0"/>
              <a:t>ipv6 address</a:t>
            </a:r>
            <a:r>
              <a:rPr lang="de-DE" sz="1550" dirty="0"/>
              <a:t> </a:t>
            </a:r>
            <a:r>
              <a:rPr lang="de-DE" sz="1550" i="1" dirty="0"/>
              <a:t>ipv6-address/prefix-length</a:t>
            </a:r>
            <a:r>
              <a:rPr lang="de-DE" sz="1550" dirty="0"/>
              <a:t>. </a:t>
            </a:r>
          </a:p>
          <a:p>
            <a:pPr rtl="0">
              <a:spcBef>
                <a:spcPts val="0"/>
              </a:spcBef>
              <a:spcAft>
                <a:spcPts val="0"/>
              </a:spcAft>
              <a:buFont typeface="Arial" panose="020B0604020202020204" pitchFamily="34" charset="0"/>
              <a:buChar char="•"/>
            </a:pPr>
            <a:r>
              <a:rPr lang="de-DE" sz="1550" dirty="0"/>
              <a:t>Ein Gerät erhält eine GUA dynamisch über ICMPv6-Nachrichten. IPv6-Router senden periodisch (alle 200 Sekunden) ICMPv6 Router Advertisement(RA)-Nachrichten an alle IPv6-fähigen Geräte im Netzwerk.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de-DE" sz="1400">
                <a:latin typeface="Arial" charset="0"/>
              </a:rPr>
              <a:t>Praxis-Modul und Quiz</a:t>
            </a:r>
            <a:br>
              <a:rPr lang="en-US" dirty="0">
                <a:latin typeface="Arial" charset="0"/>
              </a:rPr>
            </a:br>
            <a:r>
              <a:rPr lang="de-DE">
                <a:latin typeface="Arial" charset="0"/>
              </a:rPr>
              <a:t>Was habe ich in diesem Modul gelernt? (Forts.)</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rtl="0">
              <a:spcBef>
                <a:spcPts val="0"/>
              </a:spcBef>
              <a:spcAft>
                <a:spcPts val="0"/>
              </a:spcAft>
              <a:buFont typeface="Arial" panose="020B0604020202020204" pitchFamily="34" charset="0"/>
              <a:buChar char="•"/>
            </a:pPr>
            <a:r>
              <a:rPr lang="de-DE" sz="1400" dirty="0"/>
              <a:t>RA-Nachrichten verwenden drei unterschiedliche Methoden: SLAAC, SLAAC mit einem stateless DHCPv6-Server und stateful DHCPv6 (kein SLAAC). </a:t>
            </a:r>
          </a:p>
          <a:p>
            <a:pPr rtl="0">
              <a:spcBef>
                <a:spcPts val="0"/>
              </a:spcBef>
              <a:spcAft>
                <a:spcPts val="0"/>
              </a:spcAft>
              <a:buFont typeface="Arial" panose="020B0604020202020204" pitchFamily="34" charset="0"/>
              <a:buChar char="•"/>
            </a:pPr>
            <a:r>
              <a:rPr lang="de-DE" sz="1400" dirty="0"/>
              <a:t>Die Schnittstellen-ID kann mit dem EUI-64-Prozess oder einer zufällig generierten 64-Bit-Nummer erstellt werden. </a:t>
            </a:r>
          </a:p>
          <a:p>
            <a:pPr rtl="0">
              <a:spcBef>
                <a:spcPts val="0"/>
              </a:spcBef>
              <a:spcAft>
                <a:spcPts val="0"/>
              </a:spcAft>
              <a:buFont typeface="Arial" panose="020B0604020202020204" pitchFamily="34" charset="0"/>
              <a:buChar char="•"/>
            </a:pPr>
            <a:r>
              <a:rPr lang="de-DE" sz="1400" dirty="0"/>
              <a:t>Der EUI-Prozess verwendet die 48-Bit-Ethernet-MAC-Adresse  des Clients und fügt weitere 16 Bit in die Mitte der MAC-Adresse ein, um eine 64-Bit-Schnittstellen-ID  zu erstellen.</a:t>
            </a:r>
          </a:p>
          <a:p>
            <a:pPr rtl="0">
              <a:spcBef>
                <a:spcPts val="0"/>
              </a:spcBef>
              <a:spcAft>
                <a:spcPts val="0"/>
              </a:spcAft>
              <a:buFont typeface="Arial" panose="020B0604020202020204" pitchFamily="34" charset="0"/>
              <a:buChar char="•"/>
            </a:pPr>
            <a:r>
              <a:rPr lang="de-DE" sz="1400" dirty="0"/>
              <a:t>Je nach Betriebssystem kann ein Gerät eine zufällig generierte Schnittstellen-ID verwenden (Privacy Extension).</a:t>
            </a:r>
          </a:p>
          <a:p>
            <a:pPr rtl="0">
              <a:spcBef>
                <a:spcPts val="0"/>
              </a:spcBef>
              <a:spcAft>
                <a:spcPts val="0"/>
              </a:spcAft>
              <a:buFont typeface="Arial" panose="020B0604020202020204" pitchFamily="34" charset="0"/>
              <a:buChar char="•"/>
            </a:pPr>
            <a:r>
              <a:rPr lang="de-DE" sz="1400" dirty="0"/>
              <a:t>Alle IPv6-Geräte müssen über eine IPv6-LLA verfügen. Ein LLA kann manuell konfiguriert oder dynamisch erstellt werden. </a:t>
            </a:r>
          </a:p>
          <a:p>
            <a:pPr rtl="0">
              <a:spcBef>
                <a:spcPts val="0"/>
              </a:spcBef>
              <a:spcAft>
                <a:spcPts val="0"/>
              </a:spcAft>
              <a:buFont typeface="Arial" panose="020B0604020202020204" pitchFamily="34" charset="0"/>
              <a:buChar char="•"/>
            </a:pPr>
            <a:r>
              <a:rPr lang="de-DE" sz="1400" dirty="0"/>
              <a:t>Cisco Router erstellen automatisch eine IPv6 LLA, wenn eine GUA der Schnittstellezugewiesen wird. </a:t>
            </a:r>
          </a:p>
          <a:p>
            <a:pPr rtl="0">
              <a:spcBef>
                <a:spcPts val="0"/>
              </a:spcBef>
              <a:spcAft>
                <a:spcPts val="0"/>
              </a:spcAft>
              <a:buFont typeface="Arial" panose="020B0604020202020204" pitchFamily="34" charset="0"/>
              <a:buChar char="•"/>
            </a:pPr>
            <a:r>
              <a:rPr lang="de-DE" sz="1400" dirty="0"/>
              <a:t>Es gibt zwei Arten von IPv6-Multicastadressen: Well-known Multicastadressen und solicited node Multicastadressen. </a:t>
            </a:r>
          </a:p>
          <a:p>
            <a:pPr rtl="0">
              <a:spcBef>
                <a:spcPts val="0"/>
              </a:spcBef>
              <a:spcAft>
                <a:spcPts val="0"/>
              </a:spcAft>
              <a:buFont typeface="Arial" panose="020B0604020202020204" pitchFamily="34" charset="0"/>
              <a:buChar char="•"/>
            </a:pPr>
            <a:r>
              <a:rPr lang="de-DE" sz="1400" dirty="0"/>
              <a:t>Zwei CommonIPv6 zugewiesene Multicastgruppen sind: ff02: :1 All-Knoten Multicastgruppe und ff02: :2 All-Router-Multicastgruppe.</a:t>
            </a:r>
          </a:p>
          <a:p>
            <a:pPr rtl="0">
              <a:spcBef>
                <a:spcPts val="0"/>
              </a:spcBef>
              <a:spcAft>
                <a:spcPts val="0"/>
              </a:spcAft>
              <a:buFont typeface="Arial" panose="020B0604020202020204" pitchFamily="34" charset="0"/>
              <a:buChar char="•"/>
            </a:pPr>
            <a:r>
              <a:rPr lang="de-DE" sz="1400" dirty="0"/>
              <a:t>Eine Solicited-Node-Multicast-Adresse ist der All-Nodes-Multicast-Adresse ähnlich. Eine Solicited-Node-Multicast-Adresse hat den Vorteil, dass sie einer speziellen Ethernet-Multicast-Adresse zugeordnet ist.</a:t>
            </a:r>
          </a:p>
          <a:p>
            <a:pPr rtl="0">
              <a:spcBef>
                <a:spcPts val="0"/>
              </a:spcBef>
              <a:spcAft>
                <a:spcPts val="0"/>
              </a:spcAft>
              <a:buFont typeface="Arial" panose="020B0604020202020204" pitchFamily="34" charset="0"/>
              <a:buChar char="•"/>
            </a:pPr>
            <a:r>
              <a:rPr lang="de-DE" sz="1400" dirty="0"/>
              <a:t>IPv6 wurde unter Berücksichtigung von Subnetting entwickelt. Ein separates Subnetz-ID-Feld in der IPv6-GUA wird zum Erstellen von Subnetzen verwendet.</a:t>
            </a: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de-DE" sz="1400">
                <a:latin typeface="Arial" charset="0"/>
              </a:rPr>
              <a:t>Module 12: WLAN Concepts</a:t>
            </a:r>
            <a:br>
              <a:rPr lang="en-US" dirty="0">
                <a:latin typeface="Arial" charset="0"/>
              </a:rPr>
            </a:br>
            <a:r>
              <a:rPr lang="de-DE">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de-DE" sz="1600" b="0">
                          <a:solidFill>
                            <a:srgbClr val="000000"/>
                          </a:solidFill>
                        </a:rPr>
                        <a:t>Hextet</a:t>
                      </a:r>
                    </a:p>
                    <a:p>
                      <a:pPr marL="285750" indent="-285750" rtl="0">
                        <a:buFont typeface="Arial" panose="020B0604020202020204" pitchFamily="34" charset="0"/>
                        <a:buChar char="•"/>
                      </a:pPr>
                      <a:r>
                        <a:rPr lang="de-DE" sz="1600" b="0">
                          <a:solidFill>
                            <a:srgbClr val="000000"/>
                          </a:solidFill>
                        </a:rPr>
                        <a:t>Link-local address (LLA)</a:t>
                      </a:r>
                    </a:p>
                    <a:p>
                      <a:pPr marL="285750" indent="-285750" rtl="0">
                        <a:buFont typeface="Arial" panose="020B0604020202020204" pitchFamily="34" charset="0"/>
                        <a:buChar char="•"/>
                      </a:pPr>
                      <a:r>
                        <a:rPr lang="de-DE" sz="1600" b="0">
                          <a:solidFill>
                            <a:srgbClr val="000000"/>
                          </a:solidFill>
                        </a:rPr>
                        <a:t>ipv6 address</a:t>
                      </a:r>
                    </a:p>
                    <a:p>
                      <a:pPr marL="285750" indent="-285750" rtl="0">
                        <a:buFont typeface="Arial" panose="020B0604020202020204" pitchFamily="34" charset="0"/>
                        <a:buChar char="•"/>
                      </a:pPr>
                      <a:r>
                        <a:rPr lang="de-DE" sz="1600" b="0">
                          <a:solidFill>
                            <a:srgbClr val="000000"/>
                          </a:solidFill>
                        </a:rPr>
                        <a:t>show ipv6 interface brief</a:t>
                      </a:r>
                    </a:p>
                    <a:p>
                      <a:pPr marL="285750" indent="-285750" rtl="0">
                        <a:buFont typeface="Arial" panose="020B0604020202020204" pitchFamily="34" charset="0"/>
                        <a:buChar char="•"/>
                      </a:pPr>
                      <a:r>
                        <a:rPr lang="de-DE" sz="1600" b="0">
                          <a:solidFill>
                            <a:srgbClr val="000000"/>
                          </a:solidFill>
                        </a:rPr>
                        <a:t>SLAAC</a:t>
                      </a:r>
                    </a:p>
                    <a:p>
                      <a:pPr marL="285750" indent="-285750" rtl="0">
                        <a:buFont typeface="Arial" panose="020B0604020202020204" pitchFamily="34" charset="0"/>
                        <a:buChar char="•"/>
                      </a:pPr>
                      <a:r>
                        <a:rPr lang="de-DE" sz="1600" b="0">
                          <a:solidFill>
                            <a:srgbClr val="000000"/>
                          </a:solidFill>
                        </a:rPr>
                        <a:t>Router advertisement</a:t>
                      </a:r>
                    </a:p>
                    <a:p>
                      <a:pPr marL="285750" indent="-285750" rtl="0">
                        <a:buFont typeface="Arial" panose="020B0604020202020204" pitchFamily="34" charset="0"/>
                        <a:buChar char="•"/>
                      </a:pPr>
                      <a:r>
                        <a:rPr lang="de-DE" sz="1600" b="0">
                          <a:solidFill>
                            <a:srgbClr val="000000"/>
                          </a:solidFill>
                        </a:rPr>
                        <a:t>Router solicitation</a:t>
                      </a:r>
                    </a:p>
                    <a:p>
                      <a:pPr marL="285750" indent="-285750" rtl="0">
                        <a:buFont typeface="Arial" panose="020B0604020202020204" pitchFamily="34" charset="0"/>
                        <a:buChar char="•"/>
                      </a:pPr>
                      <a:r>
                        <a:rPr lang="de-DE" sz="1600" b="0">
                          <a:solidFill>
                            <a:srgbClr val="000000"/>
                          </a:solidFill>
                        </a:rPr>
                        <a:t>EUI-64</a:t>
                      </a:r>
                    </a:p>
                    <a:p>
                      <a:pPr marL="285750" indent="-285750" rtl="0">
                        <a:buFont typeface="Arial" panose="020B0604020202020204" pitchFamily="34" charset="0"/>
                        <a:buChar char="•"/>
                      </a:pPr>
                      <a:r>
                        <a:rPr lang="de-DE" sz="1600" b="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dirty="0"/>
              <a:t>IPv4 Fragen</a:t>
            </a:r>
            <a:br>
              <a:rPr lang="en-US" dirty="0"/>
            </a:br>
            <a:r>
              <a:rPr lang="de-DE" sz="2400" dirty="0"/>
              <a:t>IPv4 und IPv6 Koexistenz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de-DE" sz="1600">
                <a:solidFill>
                  <a:schemeClr val="tx1"/>
                </a:solidFill>
              </a:rPr>
              <a:t>Sowohl IPv4 als auch IPv6 werden in naher Zukunft koexistieren, diese Übergangszeit wird mehrere Jahre dauern.</a:t>
            </a:r>
          </a:p>
          <a:p>
            <a:pPr marL="0" indent="0" algn="l" rtl="0"/>
            <a:r>
              <a:rPr lang="de-DE" sz="1600">
                <a:solidFill>
                  <a:schemeClr val="tx1"/>
                </a:solidFill>
              </a:rPr>
              <a:t>Die IETF hat verschiedene Protokolle und Tools erstellt, die den Netzwerkadministratoren helfen, ihre Netzwerke auf IPv6 umzustellen. Diese Migrationstechniken lassen sich in drei Kategorien einteilen:</a:t>
            </a:r>
          </a:p>
          <a:p>
            <a:pPr marL="415985" lvl="1" indent="-342900" rtl="0">
              <a:buFont typeface="Arial" panose="020B0604020202020204" pitchFamily="34" charset="0"/>
              <a:buChar char="•"/>
            </a:pPr>
            <a:r>
              <a:rPr lang="de-DE" b="1">
                <a:solidFill>
                  <a:schemeClr val="tx1"/>
                </a:solidFill>
              </a:rPr>
              <a:t>Dual stack </a:t>
            </a:r>
            <a:r>
              <a:rPr lang="de-DE">
                <a:solidFill>
                  <a:schemeClr val="tx1"/>
                </a:solidFill>
              </a:rPr>
              <a:t>-Die Geräte führen sowohl IPv4- als auch IPv6-Protokollstapel gleichzeitig aus.</a:t>
            </a:r>
          </a:p>
          <a:p>
            <a:pPr marL="415985" lvl="1" indent="-342900" rtl="0">
              <a:buFont typeface="Arial" panose="020B0604020202020204" pitchFamily="34" charset="0"/>
              <a:buChar char="•"/>
            </a:pPr>
            <a:r>
              <a:rPr lang="de-DE" b="1"/>
              <a:t>Tunneling</a:t>
            </a:r>
            <a:r>
              <a:rPr lang="de-DE"/>
              <a:t> – Ein Verfahren zum Transport eines IPv6-Pakets über ein IPv4-Netzwerk. Das IPv6-Paket ist in einem IPv4-Paket gekapselt . </a:t>
            </a:r>
          </a:p>
          <a:p>
            <a:pPr marL="415985" lvl="1" indent="-342900" rtl="0">
              <a:buFont typeface="Arial" panose="020B0604020202020204" pitchFamily="34" charset="0"/>
              <a:buChar char="•"/>
            </a:pPr>
            <a:r>
              <a:rPr lang="de-DE" b="1">
                <a:solidFill>
                  <a:schemeClr val="tx1"/>
                </a:solidFill>
              </a:rPr>
              <a:t>Translation</a:t>
            </a:r>
            <a:r>
              <a:rPr lang="de-DE">
                <a:solidFill>
                  <a:schemeClr val="tx1"/>
                </a:solidFill>
              </a:rPr>
              <a:t> - </a:t>
            </a:r>
            <a:r>
              <a:rPr lang="de-DE"/>
              <a:t>Network Address Translation 64 (NAT64) ermöglicht es IPv6-fähigen Geräten, mit IPv4-fähigen Geräten zu kommunizieren, wobei eine Übersetzungstechnik ähnlich wie NAT für IPv4 verwendet wird.</a:t>
            </a:r>
            <a:r>
              <a:rPr lang="de-DE" b="1">
                <a:solidFill>
                  <a:schemeClr val="tx1"/>
                </a:solidFill>
              </a:rPr>
              <a:t> </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de-DE" sz="1400" b="1"/>
              <a:t>Hinweis:</a:t>
            </a:r>
            <a:r>
              <a:rPr lang="de-DE" sz="1400"/>
              <a:t> Tunneling und Übersetzung sind für den Übergang zu nativem IPv6 vorgesehen und sollten nur dort verwendet werden, wo es erforderlich ist. Das Ziel sollte die native IPv6-Kommunikation zwischen Quelle und Ziel sein.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de-DE">
                <a:solidFill>
                  <a:schemeClr val="accent5">
                    <a:lumMod val="40000"/>
                    <a:lumOff val="60000"/>
                  </a:schemeClr>
                </a:solidFill>
              </a:rPr>
              <a:t>12.2 IPv6 Adressdarstellung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de-DE" sz="1600"/>
              <a:t>IPv6-Adressdarstellung</a:t>
            </a:r>
            <a:br>
              <a:rPr lang="en-US" dirty="0"/>
            </a:br>
            <a:r>
              <a:rPr lang="de-DE" sz="2400"/>
              <a:t>IPv6-Adressformate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de-DE" sz="1600">
                <a:solidFill>
                  <a:schemeClr val="tx1"/>
                </a:solidFill>
              </a:rPr>
              <a:t>IPv6-Adressen sind 128 Bit lang und werden hexadezimal dargestellt.</a:t>
            </a:r>
          </a:p>
          <a:p>
            <a:pPr marL="342900" indent="-342900" algn="l" rtl="0">
              <a:buFont typeface="Arial" panose="020B0604020202020204" pitchFamily="34" charset="0"/>
              <a:buChar char="•"/>
            </a:pPr>
            <a:r>
              <a:rPr lang="de-DE" sz="1600">
                <a:solidFill>
                  <a:schemeClr val="tx1"/>
                </a:solidFill>
              </a:rPr>
              <a:t>Bei IPv6-Adressen wird die Groß-/Kleinschreibung nicht beachtet – sowohl Klein- als auch Großbuchstaben sind möglich.</a:t>
            </a:r>
          </a:p>
          <a:p>
            <a:pPr marL="342900" indent="-342900" algn="l" rtl="0">
              <a:buFont typeface="Arial" panose="020B0604020202020204" pitchFamily="34" charset="0"/>
              <a:buChar char="•"/>
            </a:pPr>
            <a:r>
              <a:rPr lang="de-DE" sz="1600">
                <a:solidFill>
                  <a:schemeClr val="tx1"/>
                </a:solidFill>
              </a:rPr>
              <a:t>Das bevorzugte Format zum Schreiben einer IPv6-Adresse ist x:x:x:x:x:x:x:x, wobei jedes "x" aus vier hexadezimalen Werten besteht.</a:t>
            </a:r>
          </a:p>
          <a:p>
            <a:pPr marL="342900" indent="-342900" algn="l" rtl="0">
              <a:buFont typeface="Arial" panose="020B0604020202020204" pitchFamily="34" charset="0"/>
              <a:buChar char="•"/>
            </a:pPr>
            <a:r>
              <a:rPr lang="de-DE" sz="1600">
                <a:solidFill>
                  <a:schemeClr val="tx1"/>
                </a:solidFill>
              </a:rPr>
              <a:t>Bei IPv6 wird ein Segment von 16 Bit oder vier hexadezimalen Zahlenwerten inoffiziell als Hextett bezeichnet.</a:t>
            </a:r>
          </a:p>
          <a:p>
            <a:pPr marL="342900" indent="-342900" algn="l" rtl="0">
              <a:buFont typeface="Arial" panose="020B0604020202020204" pitchFamily="34" charset="0"/>
              <a:buChar char="•"/>
            </a:pPr>
            <a:r>
              <a:rPr lang="de-DE" sz="1600">
                <a:solidFill>
                  <a:schemeClr val="tx1"/>
                </a:solidFill>
              </a:rPr>
              <a:t>Beispiele für IPv6-Adressen im bevorzugten Format:</a:t>
            </a:r>
          </a:p>
          <a:p>
            <a:pPr marL="358775" lvl="4" indent="0" rtl="0">
              <a:buNone/>
            </a:pPr>
            <a:r>
              <a:rPr lang="de-DE" sz="160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de-DE" sz="1600">
                <a:solidFill>
                  <a:schemeClr val="tx1"/>
                </a:solidFill>
                <a:latin typeface="Courier New" panose="02070309020205020404" pitchFamily="49" charset="0"/>
                <a:cs typeface="Courier New" panose="02070309020205020404" pitchFamily="49" charset="0"/>
              </a:rPr>
              <a:t>2001:0db8:0000:00a3:abcd:</a:t>
            </a:r>
            <a:r>
              <a:rPr lang="de-DE" sz="1600">
                <a:latin typeface="Courier New" panose="02070309020205020404" pitchFamily="49" charset="0"/>
                <a:cs typeface="Courier New" panose="02070309020205020404" pitchFamily="49" charset="0"/>
              </a:rPr>
              <a:t>0</a:t>
            </a:r>
            <a:r>
              <a:rPr lang="de-DE" sz="1600">
                <a:solidFill>
                  <a:schemeClr val="tx1"/>
                </a:solidFill>
                <a:latin typeface="Courier New" panose="02070309020205020404" pitchFamily="49" charset="0"/>
                <a:cs typeface="Courier New" panose="02070309020205020404" pitchFamily="49" charset="0"/>
              </a:rPr>
              <a:t>000:0000:1234 </a:t>
            </a: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de-DE" sz="2400"/>
              <a:t>IPv6-Adressrepräsentationsregel 1 — Führende Null auslassen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83874"/>
            <a:ext cx="7913516" cy="2895245"/>
          </a:xfrm>
        </p:spPr>
        <p:txBody>
          <a:bodyPr/>
          <a:lstStyle/>
          <a:p>
            <a:pPr marL="0" indent="0" algn="l" rtl="0"/>
            <a:r>
              <a:rPr lang="de-DE" sz="1600" dirty="0">
                <a:solidFill>
                  <a:schemeClr val="tx1"/>
                </a:solidFill>
              </a:rPr>
              <a:t>Die erste Regel, die dazu beiträgt, die Schreibweise von IPv6-Adressen zu reduzieren, besteht darin, alle führenden Nullen wegzulassen.</a:t>
            </a:r>
          </a:p>
          <a:p>
            <a:pPr marL="73085" lvl="1" indent="0" rtl="0">
              <a:buNone/>
            </a:pPr>
            <a:r>
              <a:rPr lang="de-DE" sz="1600" b="1" dirty="0"/>
              <a:t>Beispiele:</a:t>
            </a:r>
          </a:p>
          <a:p>
            <a:pPr marL="285750" indent="-285750" algn="l" rtl="0">
              <a:buFont typeface="Arial" panose="020B0604020202020204" pitchFamily="34" charset="0"/>
              <a:buChar char="•"/>
            </a:pPr>
            <a:r>
              <a:rPr lang="de-DE" sz="1600" dirty="0">
                <a:solidFill>
                  <a:schemeClr val="tx1"/>
                </a:solidFill>
              </a:rPr>
              <a:t>01ab kann als 1ab wiedergegeben werden</a:t>
            </a:r>
          </a:p>
          <a:p>
            <a:pPr marL="285750" indent="-285750" algn="l" rtl="0">
              <a:buFont typeface="Arial" panose="020B0604020202020204" pitchFamily="34" charset="0"/>
              <a:buChar char="•"/>
            </a:pPr>
            <a:r>
              <a:rPr lang="de-DE" sz="1600" dirty="0">
                <a:solidFill>
                  <a:schemeClr val="tx1"/>
                </a:solidFill>
              </a:rPr>
              <a:t>09f0 kann als 9f0 dargestellt werden</a:t>
            </a:r>
          </a:p>
          <a:p>
            <a:pPr marL="285750" indent="-285750" algn="l" rtl="0">
              <a:buFont typeface="Arial" panose="020B0604020202020204" pitchFamily="34" charset="0"/>
              <a:buChar char="•"/>
            </a:pPr>
            <a:r>
              <a:rPr lang="de-DE" sz="1600" dirty="0">
                <a:solidFill>
                  <a:schemeClr val="tx1"/>
                </a:solidFill>
              </a:rPr>
              <a:t>0a00 kann als a00 dargestellt werden</a:t>
            </a:r>
          </a:p>
          <a:p>
            <a:pPr marL="285750" indent="-285750" algn="l" rtl="0">
              <a:buFont typeface="Arial" panose="020B0604020202020204" pitchFamily="34" charset="0"/>
              <a:buChar char="•"/>
            </a:pPr>
            <a:r>
              <a:rPr lang="de-DE" sz="1600" dirty="0">
                <a:solidFill>
                  <a:schemeClr val="tx1"/>
                </a:solidFill>
              </a:rPr>
              <a:t>00ab kann als ab wiedergegeben werden</a:t>
            </a:r>
          </a:p>
          <a:p>
            <a:pPr marL="285750" indent="-285750" algn="l">
              <a:buFont typeface="Arial" panose="020B0604020202020204" pitchFamily="34" charset="0"/>
              <a:buChar char="•"/>
            </a:pPr>
            <a:endParaRPr lang="en-US" sz="1600" dirty="0">
              <a:solidFill>
                <a:schemeClr val="tx1"/>
              </a:solidFill>
            </a:endParaRPr>
          </a:p>
          <a:p>
            <a:pPr marL="0" indent="0" algn="l" rtl="0"/>
            <a:r>
              <a:rPr lang="de-DE" sz="1600" b="1" dirty="0">
                <a:solidFill>
                  <a:schemeClr val="tx1"/>
                </a:solidFill>
              </a:rPr>
              <a:t>Hinweis</a:t>
            </a:r>
            <a:r>
              <a:rPr lang="de-DE" sz="1600" dirty="0">
                <a:solidFill>
                  <a:schemeClr val="tx1"/>
                </a:solidFill>
              </a:rPr>
              <a:t>:</a:t>
            </a:r>
            <a:r>
              <a:rPr lang="de-DE" sz="1600" b="1" dirty="0">
                <a:solidFill>
                  <a:schemeClr val="tx1"/>
                </a:solidFill>
              </a:rPr>
              <a:t> </a:t>
            </a:r>
            <a:r>
              <a:rPr lang="de-DE" sz="1600" dirty="0">
                <a:solidFill>
                  <a:schemeClr val="tx1"/>
                </a:solidFill>
              </a:rPr>
              <a:t> Diese Regel gilt nur für führende Nullen, NICHT für nachfolgende Nullen, sonst wäre die Adresse mehrdeutig.</a:t>
            </a:r>
            <a:r>
              <a:rPr lang="de-DE" sz="1600" b="1" dirty="0">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de-DE" sz="1100"/>
                        <a:t>Typ</a:t>
                      </a:r>
                    </a:p>
                  </a:txBody>
                  <a:tcPr/>
                </a:tc>
                <a:tc>
                  <a:txBody>
                    <a:bodyPr/>
                    <a:lstStyle/>
                    <a:p>
                      <a:pPr rtl="0"/>
                      <a:r>
                        <a:rPr lang="de-DE" sz="1100"/>
                        <a:t>Format</a:t>
                      </a:r>
                    </a:p>
                  </a:txBody>
                  <a:tcPr/>
                </a:tc>
                <a:extLst>
                  <a:ext uri="{0D108BD9-81ED-4DB2-BD59-A6C34878D82A}">
                    <a16:rowId xmlns:a16="http://schemas.microsoft.com/office/drawing/2014/main" val="2583676789"/>
                  </a:ext>
                </a:extLst>
              </a:tr>
              <a:tr h="0">
                <a:tc>
                  <a:txBody>
                    <a:bodyPr/>
                    <a:lstStyle/>
                    <a:p>
                      <a:pPr rtl="0"/>
                      <a:r>
                        <a:rPr lang="de-DE" sz="1100">
                          <a:solidFill>
                            <a:srgbClr val="000000"/>
                          </a:solidFill>
                        </a:rPr>
                        <a:t>Bevorzugt</a:t>
                      </a:r>
                    </a:p>
                  </a:txBody>
                  <a:tcPr/>
                </a:tc>
                <a:tc>
                  <a:txBody>
                    <a:bodyPr/>
                    <a:lstStyle/>
                    <a:p>
                      <a:pPr rtl="0"/>
                      <a:r>
                        <a:rPr lang="de-DE" sz="1100"/>
                        <a:t>2001 : </a:t>
                      </a:r>
                      <a:r>
                        <a:rPr lang="de-DE" sz="1100" b="1"/>
                        <a:t>0</a:t>
                      </a:r>
                      <a:r>
                        <a:rPr lang="de-DE" sz="1100"/>
                        <a:t>db8 : </a:t>
                      </a:r>
                      <a:r>
                        <a:rPr lang="de-DE" sz="1100" b="1"/>
                        <a:t>000</a:t>
                      </a:r>
                      <a:r>
                        <a:rPr lang="de-DE" sz="1100"/>
                        <a:t>0 : 1111 : </a:t>
                      </a:r>
                      <a:r>
                        <a:rPr lang="de-DE" sz="1100" b="1"/>
                        <a:t>000</a:t>
                      </a:r>
                      <a:r>
                        <a:rPr lang="de-DE" sz="1100"/>
                        <a:t>0 : </a:t>
                      </a:r>
                      <a:r>
                        <a:rPr lang="de-DE" sz="1100" b="1"/>
                        <a:t>000</a:t>
                      </a:r>
                      <a:r>
                        <a:rPr lang="de-DE" sz="1100"/>
                        <a:t>0 : </a:t>
                      </a:r>
                      <a:r>
                        <a:rPr lang="de-DE" sz="1100" b="1"/>
                        <a:t>000</a:t>
                      </a:r>
                      <a:r>
                        <a:rPr lang="de-DE" sz="1100"/>
                        <a:t>0 : </a:t>
                      </a:r>
                      <a:r>
                        <a:rPr lang="de-DE" sz="1100" b="1"/>
                        <a:t>0</a:t>
                      </a:r>
                      <a:r>
                        <a:rPr lang="de-DE"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de-DE" sz="1100">
                          <a:solidFill>
                            <a:srgbClr val="000000"/>
                          </a:solidFill>
                        </a:rPr>
                        <a:t>Keine führenden Nullen</a:t>
                      </a:r>
                    </a:p>
                  </a:txBody>
                  <a:tcPr/>
                </a:tc>
                <a:tc>
                  <a:txBody>
                    <a:bodyPr/>
                    <a:lstStyle/>
                    <a:p>
                      <a:pPr rtl="0"/>
                      <a:r>
                        <a:rPr lang="de-DE" sz="1100"/>
                        <a:t>2001 : db8 : 0 : 1111 : 0 : 0 : 0 :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E3A4FDAEB13A74689C7232D0DBB4D90" ma:contentTypeVersion="12" ma:contentTypeDescription="Ein neues Dokument erstellen." ma:contentTypeScope="" ma:versionID="4a50a62e5c71d190309ec4343193de26">
  <xsd:schema xmlns:xsd="http://www.w3.org/2001/XMLSchema" xmlns:xs="http://www.w3.org/2001/XMLSchema" xmlns:p="http://schemas.microsoft.com/office/2006/metadata/properties" xmlns:ns2="294945ea-4273-4b22-8369-10cc2e7606c2" xmlns:ns3="cd3f6e4e-5fb5-4f27-b0df-309949ef4b7e" targetNamespace="http://schemas.microsoft.com/office/2006/metadata/properties" ma:root="true" ma:fieldsID="ddfa6259291e56224eae363830a18366" ns2:_="" ns3:_="">
    <xsd:import namespace="294945ea-4273-4b22-8369-10cc2e7606c2"/>
    <xsd:import namespace="cd3f6e4e-5fb5-4f27-b0df-309949ef4b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4945ea-4273-4b22-8369-10cc2e7606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3f6e4e-5fb5-4f27-b0df-309949ef4b7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BC9252-F83F-4FA2-87E4-715B7AE8A614}"/>
</file>

<file path=customXml/itemProps2.xml><?xml version="1.0" encoding="utf-8"?>
<ds:datastoreItem xmlns:ds="http://schemas.openxmlformats.org/officeDocument/2006/customXml" ds:itemID="{60A0A377-AD1D-470D-B90E-3725B5E9A386}"/>
</file>

<file path=customXml/itemProps3.xml><?xml version="1.0" encoding="utf-8"?>
<ds:datastoreItem xmlns:ds="http://schemas.openxmlformats.org/officeDocument/2006/customXml" ds:itemID="{318BAB1D-BFCE-44DF-84C1-184716676A7E}"/>
</file>

<file path=docProps/app.xml><?xml version="1.0" encoding="utf-8"?>
<Properties xmlns="http://schemas.openxmlformats.org/officeDocument/2006/extended-properties" xmlns:vt="http://schemas.openxmlformats.org/officeDocument/2006/docPropsVTypes">
  <Template>Default Theme</Template>
  <TotalTime>0</TotalTime>
  <Words>4633</Words>
  <Application>Microsoft Office PowerPoint</Application>
  <PresentationFormat>Bildschirmpräsentation (16:9)</PresentationFormat>
  <Paragraphs>550</Paragraphs>
  <Slides>53</Slides>
  <Notes>53</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53</vt:i4>
      </vt:variant>
    </vt:vector>
  </HeadingPairs>
  <TitlesOfParts>
    <vt:vector size="62" baseType="lpstr">
      <vt:lpstr>ＭＳ Ｐゴシック</vt:lpstr>
      <vt:lpstr>Arial</vt:lpstr>
      <vt:lpstr>Calibri</vt:lpstr>
      <vt:lpstr>CiscoSans</vt:lpstr>
      <vt:lpstr>CiscoSans ExtraLight</vt:lpstr>
      <vt:lpstr>CiscoSans Thin</vt:lpstr>
      <vt:lpstr>Courier New</vt:lpstr>
      <vt:lpstr>Wingdings</vt:lpstr>
      <vt:lpstr>Default Theme</vt:lpstr>
      <vt:lpstr>Modul 12: IPv6 Adressierung</vt:lpstr>
      <vt:lpstr>Modulziele</vt:lpstr>
      <vt:lpstr>Modulziele (Fortsetzung)</vt:lpstr>
      <vt:lpstr>12.1 IPv4 Probleme</vt:lpstr>
      <vt:lpstr>IPv4-Fragen  Notwendigkeit von IPv6</vt:lpstr>
      <vt:lpstr>IPv4 Fragen IPv4 und IPv6 Koexistenz </vt:lpstr>
      <vt:lpstr>12.2 IPv6 Adressdarstellung</vt:lpstr>
      <vt:lpstr>IPv6-Adressdarstellung IPv6-Adressformate</vt:lpstr>
      <vt:lpstr> IPv6-Adressrepräsentationsregel 1 — Führende Null auslassen</vt:lpstr>
      <vt:lpstr>  Darstellungsregel 2 für IPv6-Adressen — Doppelpunkt</vt:lpstr>
      <vt:lpstr>12.3 IPv6-Adresstypen</vt:lpstr>
      <vt:lpstr>IPv6 Adresstypen  Unicast, Multicast, Anycast</vt:lpstr>
      <vt:lpstr>IPv6-Adresstypen IPv6-Präfix-Länge</vt:lpstr>
      <vt:lpstr> IPv6-Adresstypen von IPv6-Unicastadressen</vt:lpstr>
      <vt:lpstr>IPv6-Adresstypen Ein Hinweis zur eindeutigen lokalen Adresse</vt:lpstr>
      <vt:lpstr>IPv6-Adresstypen IPv6 GUA</vt:lpstr>
      <vt:lpstr>IPv6-Adresstypen IPv6-GUA-Struktur</vt:lpstr>
      <vt:lpstr>IPv6-Adresstypen IPv6 LLA</vt:lpstr>
      <vt:lpstr>12.4 Statische Konfiguration von GUA und LLA</vt:lpstr>
      <vt:lpstr>Statische GUA und LLA Konfiguration Statische GUA Konfiguration auf einem Router</vt:lpstr>
      <vt:lpstr>Statische GUA und LLA Konfiguration statische GUA Konfiguration auf einem Windows-Host</vt:lpstr>
      <vt:lpstr>Statische GUA und LLA Konfiguration Statische GUA Konfiguration einer Link-Local Unicast Adresse</vt:lpstr>
      <vt:lpstr>12.5 Dynamische Adressierung für IPv6-GUAs</vt:lpstr>
      <vt:lpstr>Dynamische Adressierung für IPv6 GUAs RS- und RA-Nachrichten</vt:lpstr>
      <vt:lpstr>Dynamische Adressierung für IPv6 GUAs Methode 1: SLAAC</vt:lpstr>
      <vt:lpstr>Dynamische Adressierung für IPv6 GUAs Methode 2: SLAAC und stateless DHCP</vt:lpstr>
      <vt:lpstr>Dynamische Adressierung für IPv6 GUAs Methode 3: Stateful DHCPv6</vt:lpstr>
      <vt:lpstr>Dynamische Adressierung für IPv6 GUAs  EUI-64-Prozess im Vergleich zu zufällig generierten Adressen </vt:lpstr>
      <vt:lpstr>Dynamische Adressierung für IPv6 GUAs EUI-64-Prozess</vt:lpstr>
      <vt:lpstr>Dynamische Adressierung für zufällig generierte IPv6-GUAs Schnittstellen-IDs</vt:lpstr>
      <vt:lpstr>12.6 Dynamische Adressierung für IPv6-LLAs</vt:lpstr>
      <vt:lpstr>Dynamische Adressierung für IPv6-LLAs Dynamische LLAs</vt:lpstr>
      <vt:lpstr>Dynamische Adressierung für IPv6-LLAs Dynamische LLAs unter Windows</vt:lpstr>
      <vt:lpstr>Dynamische Adressierung für IPv6 LLAs Dynamische LLAs auf Cisco Routern</vt:lpstr>
      <vt:lpstr>Dynamische Adressierung für IPv6-LLAs Überprüfen der IPv6-Adresskonfiguration</vt:lpstr>
      <vt:lpstr>Praxis-Modul und Quiz   Paket-Tracer — Konfigurieren der IPv6-Adressierung</vt:lpstr>
      <vt:lpstr>12.7 IPv6-Multicastadressen</vt:lpstr>
      <vt:lpstr>IPv6-Multicastadressen Zugewiesene IPv6-Multicastadressen</vt:lpstr>
      <vt:lpstr>IPv6-Multicastadressen Well-Known IPv6-Multicastadressen</vt:lpstr>
      <vt:lpstr>IPv6 Multicast Adressen Solicited-Node IPv6 Multicast</vt:lpstr>
      <vt:lpstr>Praxis-Modul und Quiz  Labor — Identifizieren von IPv6-Adressen</vt:lpstr>
      <vt:lpstr>12.8 Subnetting in IPv6-Netzwerken</vt:lpstr>
      <vt:lpstr>Subnetten einesIPv6-Netzwerkes  Subnetten unter Verwendung der Subnetz-ID</vt:lpstr>
      <vt:lpstr>Beispiel für ein IPv6-Netzwerk  IPv6-Subnetting</vt:lpstr>
      <vt:lpstr>Subnetting eines IPv6-Netzwerks   Zuweisung von IPv6-Subnetzen</vt:lpstr>
      <vt:lpstr>Subnetting einesIPv6-Netzweks  Router koniguriert mit IPv6-Subnetzen </vt:lpstr>
      <vt:lpstr>2.9 Praxis-Modul und Quiz</vt:lpstr>
      <vt:lpstr>Praxis-Modul und Quiz Packet Tracer - Implementieren eines gesubnetteten IPv6 Adressierungsschemas </vt:lpstr>
      <vt:lpstr>Praxis-Modul und Quiz Lab – Konfigurieren von IPv6-Adressen auf Netzwerkgeräten</vt:lpstr>
      <vt:lpstr>Modul Praxis und Quiz Was habe ich in diesem Modul gelernt?</vt:lpstr>
      <vt:lpstr>Praxis-Modul und Quiz Was habe ich in diesem Modul gelernt? (Forts.)</vt:lpstr>
      <vt:lpstr>Module 12: WLAN Concepts New Terms and Commands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Simone Dargel</cp:lastModifiedBy>
  <cp:revision>392</cp:revision>
  <dcterms:created xsi:type="dcterms:W3CDTF">2019-10-18T06:21:22Z</dcterms:created>
  <dcterms:modified xsi:type="dcterms:W3CDTF">2021-03-02T17:55:18Z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0x010100FE3A4FDAEB13A74689C7232D0DBB4D90</vt:lpwstr>
  </property>
  <property fmtid="{D5CDD505-2E9C-101B-9397-08002B2CF9AE}" pid="11" name="Order">
    <vt:r8>98300</vt:r8>
  </property>
  <property fmtid="{D5CDD505-2E9C-101B-9397-08002B2CF9AE}" pid="12" name="_ExtendedDescription">
    <vt:lpwstr/>
  </property>
  <property fmtid="{D5CDD505-2E9C-101B-9397-08002B2CF9AE}" pid="13" name="TriggerFlowInfo">
    <vt:lpwstr/>
  </property>
  <property fmtid="{D5CDD505-2E9C-101B-9397-08002B2CF9AE}" pid="14" name="_SourceUrl">
    <vt:lpwstr/>
  </property>
  <property fmtid="{D5CDD505-2E9C-101B-9397-08002B2CF9AE}" pid="15" name="_SharedFileIndex">
    <vt:lpwstr/>
  </property>
  <property fmtid="{D5CDD505-2E9C-101B-9397-08002B2CF9AE}" pid="16" name="ComplianceAssetId">
    <vt:lpwstr/>
  </property>
</Properties>
</file>