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70" r:id="rId5"/>
    <p:sldId id="257" r:id="rId6"/>
    <p:sldId id="258" r:id="rId7"/>
    <p:sldId id="269" r:id="rId8"/>
    <p:sldId id="260" r:id="rId9"/>
    <p:sldId id="266" r:id="rId10"/>
    <p:sldId id="261" r:id="rId11"/>
    <p:sldId id="268" r:id="rId12"/>
    <p:sldId id="264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003366"/>
    <a:srgbClr val="CC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110" d="100"/>
          <a:sy n="110" d="100"/>
        </p:scale>
        <p:origin x="8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679DA-5A5B-4410-877A-E60F9FB61DB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3ACCF3-CB0B-47FE-B06E-097ECA156F82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v.1.0.0</a:t>
          </a:r>
        </a:p>
        <a:p>
          <a:r>
            <a:rPr lang="pl-PL" dirty="0" smtClean="0"/>
            <a:t>Lipiec 2004</a:t>
          </a:r>
          <a:endParaRPr lang="pl-PL" dirty="0"/>
        </a:p>
      </dgm:t>
    </dgm:pt>
    <dgm:pt modelId="{6C945C0B-4F02-4AF7-9B02-184925583EFA}" type="parTrans" cxnId="{4E2DADED-D57D-46DA-BC08-9F0039D4045D}">
      <dgm:prSet/>
      <dgm:spPr/>
      <dgm:t>
        <a:bodyPr/>
        <a:lstStyle/>
        <a:p>
          <a:endParaRPr lang="pl-PL"/>
        </a:p>
      </dgm:t>
    </dgm:pt>
    <dgm:pt modelId="{17D5DD82-BE5A-4763-8A9C-107AECF7EDF0}" type="sibTrans" cxnId="{4E2DADED-D57D-46DA-BC08-9F0039D4045D}">
      <dgm:prSet/>
      <dgm:spPr/>
      <dgm:t>
        <a:bodyPr/>
        <a:lstStyle/>
        <a:p>
          <a:endParaRPr lang="pl-PL"/>
        </a:p>
      </dgm:t>
    </dgm:pt>
    <dgm:pt modelId="{031826F2-6285-415E-91EF-FB620A372BF1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v.2.5.2</a:t>
          </a:r>
        </a:p>
        <a:p>
          <a:r>
            <a:rPr lang="pl-PL" dirty="0" smtClean="0"/>
            <a:t>Wrzesień 2012</a:t>
          </a:r>
          <a:endParaRPr lang="pl-PL" dirty="0"/>
        </a:p>
      </dgm:t>
    </dgm:pt>
    <dgm:pt modelId="{0A81A980-B5A8-422C-A78D-84DF1714C097}" type="parTrans" cxnId="{5AA988E6-CDDA-4EEF-9241-0C4303097D68}">
      <dgm:prSet/>
      <dgm:spPr/>
      <dgm:t>
        <a:bodyPr/>
        <a:lstStyle/>
        <a:p>
          <a:endParaRPr lang="pl-PL"/>
        </a:p>
      </dgm:t>
    </dgm:pt>
    <dgm:pt modelId="{193274E3-46C7-4B0F-8C6B-3AAD585AC5B8}" type="sibTrans" cxnId="{5AA988E6-CDDA-4EEF-9241-0C4303097D68}">
      <dgm:prSet/>
      <dgm:spPr/>
      <dgm:t>
        <a:bodyPr/>
        <a:lstStyle/>
        <a:p>
          <a:endParaRPr lang="pl-PL"/>
        </a:p>
      </dgm:t>
    </dgm:pt>
    <dgm:pt modelId="{8A5C9A28-C7E9-4676-9927-89C60B2101C3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v.2.8.2</a:t>
          </a:r>
        </a:p>
        <a:p>
          <a:r>
            <a:rPr lang="pl-PL" dirty="0" smtClean="0"/>
            <a:t>Grudzień 2015</a:t>
          </a:r>
          <a:endParaRPr lang="pl-PL" dirty="0"/>
        </a:p>
      </dgm:t>
    </dgm:pt>
    <dgm:pt modelId="{FE24AB6A-CA40-4770-9C08-1FC8F1CAEC51}" type="parTrans" cxnId="{55CDD223-A50C-4D80-A335-1B8599843155}">
      <dgm:prSet/>
      <dgm:spPr/>
      <dgm:t>
        <a:bodyPr/>
        <a:lstStyle/>
        <a:p>
          <a:endParaRPr lang="pl-PL"/>
        </a:p>
      </dgm:t>
    </dgm:pt>
    <dgm:pt modelId="{9B2FF7C7-0240-4A0A-A624-4150575E698F}" type="sibTrans" cxnId="{55CDD223-A50C-4D80-A335-1B8599843155}">
      <dgm:prSet/>
      <dgm:spPr/>
      <dgm:t>
        <a:bodyPr/>
        <a:lstStyle/>
        <a:p>
          <a:endParaRPr lang="pl-PL"/>
        </a:p>
      </dgm:t>
    </dgm:pt>
    <dgm:pt modelId="{11A9CF26-85FD-4A63-9AEB-0A9AA4211EEF}" type="pres">
      <dgm:prSet presAssocID="{6CE679DA-5A5B-4410-877A-E60F9FB61DBE}" presName="Name0" presStyleCnt="0">
        <dgm:presLayoutVars>
          <dgm:dir/>
          <dgm:resizeHandles val="exact"/>
        </dgm:presLayoutVars>
      </dgm:prSet>
      <dgm:spPr/>
    </dgm:pt>
    <dgm:pt modelId="{E7ECCBD0-4A69-4BFE-9ED2-6C368198B0EC}" type="pres">
      <dgm:prSet presAssocID="{693ACCF3-CB0B-47FE-B06E-097ECA156F8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0947481-C7A0-4E37-8A94-8D753A7B23D3}" type="pres">
      <dgm:prSet presAssocID="{17D5DD82-BE5A-4763-8A9C-107AECF7EDF0}" presName="sibTrans" presStyleLbl="sibTrans2D1" presStyleIdx="0" presStyleCnt="2"/>
      <dgm:spPr/>
      <dgm:t>
        <a:bodyPr/>
        <a:lstStyle/>
        <a:p>
          <a:endParaRPr lang="pl-PL"/>
        </a:p>
      </dgm:t>
    </dgm:pt>
    <dgm:pt modelId="{ED47CE7A-17CB-4DBD-A236-8234EE6B1C23}" type="pres">
      <dgm:prSet presAssocID="{17D5DD82-BE5A-4763-8A9C-107AECF7EDF0}" presName="connectorText" presStyleLbl="sibTrans2D1" presStyleIdx="0" presStyleCnt="2"/>
      <dgm:spPr/>
      <dgm:t>
        <a:bodyPr/>
        <a:lstStyle/>
        <a:p>
          <a:endParaRPr lang="pl-PL"/>
        </a:p>
      </dgm:t>
    </dgm:pt>
    <dgm:pt modelId="{4C67F7AB-B717-4C95-BA1D-97A95E1B6F69}" type="pres">
      <dgm:prSet presAssocID="{031826F2-6285-415E-91EF-FB620A372BF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FDACFEE-5421-483C-9B10-56BE96489BB4}" type="pres">
      <dgm:prSet presAssocID="{193274E3-46C7-4B0F-8C6B-3AAD585AC5B8}" presName="sibTrans" presStyleLbl="sibTrans2D1" presStyleIdx="1" presStyleCnt="2"/>
      <dgm:spPr/>
      <dgm:t>
        <a:bodyPr/>
        <a:lstStyle/>
        <a:p>
          <a:endParaRPr lang="pl-PL"/>
        </a:p>
      </dgm:t>
    </dgm:pt>
    <dgm:pt modelId="{EDB09630-9ECB-4277-9313-F33726BA5442}" type="pres">
      <dgm:prSet presAssocID="{193274E3-46C7-4B0F-8C6B-3AAD585AC5B8}" presName="connectorText" presStyleLbl="sibTrans2D1" presStyleIdx="1" presStyleCnt="2"/>
      <dgm:spPr/>
      <dgm:t>
        <a:bodyPr/>
        <a:lstStyle/>
        <a:p>
          <a:endParaRPr lang="pl-PL"/>
        </a:p>
      </dgm:t>
    </dgm:pt>
    <dgm:pt modelId="{85947099-8A51-42F4-9814-ABCE584A98A6}" type="pres">
      <dgm:prSet presAssocID="{8A5C9A28-C7E9-4676-9927-89C60B2101C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AA988E6-CDDA-4EEF-9241-0C4303097D68}" srcId="{6CE679DA-5A5B-4410-877A-E60F9FB61DBE}" destId="{031826F2-6285-415E-91EF-FB620A372BF1}" srcOrd="1" destOrd="0" parTransId="{0A81A980-B5A8-422C-A78D-84DF1714C097}" sibTransId="{193274E3-46C7-4B0F-8C6B-3AAD585AC5B8}"/>
    <dgm:cxn modelId="{213DF701-4486-49E1-A4AE-C3A3B65983CA}" type="presOf" srcId="{693ACCF3-CB0B-47FE-B06E-097ECA156F82}" destId="{E7ECCBD0-4A69-4BFE-9ED2-6C368198B0EC}" srcOrd="0" destOrd="0" presId="urn:microsoft.com/office/officeart/2005/8/layout/process1"/>
    <dgm:cxn modelId="{4E2DADED-D57D-46DA-BC08-9F0039D4045D}" srcId="{6CE679DA-5A5B-4410-877A-E60F9FB61DBE}" destId="{693ACCF3-CB0B-47FE-B06E-097ECA156F82}" srcOrd="0" destOrd="0" parTransId="{6C945C0B-4F02-4AF7-9B02-184925583EFA}" sibTransId="{17D5DD82-BE5A-4763-8A9C-107AECF7EDF0}"/>
    <dgm:cxn modelId="{D6F48E27-2EBA-4FEE-8DC4-B0C84CA12C0F}" type="presOf" srcId="{8A5C9A28-C7E9-4676-9927-89C60B2101C3}" destId="{85947099-8A51-42F4-9814-ABCE584A98A6}" srcOrd="0" destOrd="0" presId="urn:microsoft.com/office/officeart/2005/8/layout/process1"/>
    <dgm:cxn modelId="{55CDD223-A50C-4D80-A335-1B8599843155}" srcId="{6CE679DA-5A5B-4410-877A-E60F9FB61DBE}" destId="{8A5C9A28-C7E9-4676-9927-89C60B2101C3}" srcOrd="2" destOrd="0" parTransId="{FE24AB6A-CA40-4770-9C08-1FC8F1CAEC51}" sibTransId="{9B2FF7C7-0240-4A0A-A624-4150575E698F}"/>
    <dgm:cxn modelId="{6F096FE6-F990-4A9A-B042-7C8E986E08C3}" type="presOf" srcId="{193274E3-46C7-4B0F-8C6B-3AAD585AC5B8}" destId="{EDB09630-9ECB-4277-9313-F33726BA5442}" srcOrd="1" destOrd="0" presId="urn:microsoft.com/office/officeart/2005/8/layout/process1"/>
    <dgm:cxn modelId="{C7403684-BA22-482E-9C32-F16160512DA2}" type="presOf" srcId="{17D5DD82-BE5A-4763-8A9C-107AECF7EDF0}" destId="{80947481-C7A0-4E37-8A94-8D753A7B23D3}" srcOrd="0" destOrd="0" presId="urn:microsoft.com/office/officeart/2005/8/layout/process1"/>
    <dgm:cxn modelId="{89E44180-345C-4B17-A435-F3C98852935A}" type="presOf" srcId="{6CE679DA-5A5B-4410-877A-E60F9FB61DBE}" destId="{11A9CF26-85FD-4A63-9AEB-0A9AA4211EEF}" srcOrd="0" destOrd="0" presId="urn:microsoft.com/office/officeart/2005/8/layout/process1"/>
    <dgm:cxn modelId="{4D508F8D-0671-4DF8-B9F0-075DBD2666A2}" type="presOf" srcId="{17D5DD82-BE5A-4763-8A9C-107AECF7EDF0}" destId="{ED47CE7A-17CB-4DBD-A236-8234EE6B1C23}" srcOrd="1" destOrd="0" presId="urn:microsoft.com/office/officeart/2005/8/layout/process1"/>
    <dgm:cxn modelId="{54154420-8A29-4020-80A6-95A3CACF95CF}" type="presOf" srcId="{193274E3-46C7-4B0F-8C6B-3AAD585AC5B8}" destId="{3FDACFEE-5421-483C-9B10-56BE96489BB4}" srcOrd="0" destOrd="0" presId="urn:microsoft.com/office/officeart/2005/8/layout/process1"/>
    <dgm:cxn modelId="{5A9678B9-9BBD-44C0-B61A-86E79E04A85A}" type="presOf" srcId="{031826F2-6285-415E-91EF-FB620A372BF1}" destId="{4C67F7AB-B717-4C95-BA1D-97A95E1B6F69}" srcOrd="0" destOrd="0" presId="urn:microsoft.com/office/officeart/2005/8/layout/process1"/>
    <dgm:cxn modelId="{45D20A41-E18C-4FD9-B7AD-BA400171A859}" type="presParOf" srcId="{11A9CF26-85FD-4A63-9AEB-0A9AA4211EEF}" destId="{E7ECCBD0-4A69-4BFE-9ED2-6C368198B0EC}" srcOrd="0" destOrd="0" presId="urn:microsoft.com/office/officeart/2005/8/layout/process1"/>
    <dgm:cxn modelId="{20DFC022-9295-4BE2-A7A6-B1EAB37DE7CF}" type="presParOf" srcId="{11A9CF26-85FD-4A63-9AEB-0A9AA4211EEF}" destId="{80947481-C7A0-4E37-8A94-8D753A7B23D3}" srcOrd="1" destOrd="0" presId="urn:microsoft.com/office/officeart/2005/8/layout/process1"/>
    <dgm:cxn modelId="{310A462C-B944-4782-BE40-6C93BD00633D}" type="presParOf" srcId="{80947481-C7A0-4E37-8A94-8D753A7B23D3}" destId="{ED47CE7A-17CB-4DBD-A236-8234EE6B1C23}" srcOrd="0" destOrd="0" presId="urn:microsoft.com/office/officeart/2005/8/layout/process1"/>
    <dgm:cxn modelId="{725F2C64-8E7B-4035-A740-6690979D3B6E}" type="presParOf" srcId="{11A9CF26-85FD-4A63-9AEB-0A9AA4211EEF}" destId="{4C67F7AB-B717-4C95-BA1D-97A95E1B6F69}" srcOrd="2" destOrd="0" presId="urn:microsoft.com/office/officeart/2005/8/layout/process1"/>
    <dgm:cxn modelId="{47653614-CBF6-4120-97EB-F5E66EFF7E1B}" type="presParOf" srcId="{11A9CF26-85FD-4A63-9AEB-0A9AA4211EEF}" destId="{3FDACFEE-5421-483C-9B10-56BE96489BB4}" srcOrd="3" destOrd="0" presId="urn:microsoft.com/office/officeart/2005/8/layout/process1"/>
    <dgm:cxn modelId="{0BE15D0A-DDD0-439D-B976-4754839DE42F}" type="presParOf" srcId="{3FDACFEE-5421-483C-9B10-56BE96489BB4}" destId="{EDB09630-9ECB-4277-9313-F33726BA5442}" srcOrd="0" destOrd="0" presId="urn:microsoft.com/office/officeart/2005/8/layout/process1"/>
    <dgm:cxn modelId="{C9333F33-0D1E-4823-921B-8EF5B24D5E22}" type="presParOf" srcId="{11A9CF26-85FD-4A63-9AEB-0A9AA4211EEF}" destId="{85947099-8A51-42F4-9814-ABCE584A98A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CCBD0-4A69-4BFE-9ED2-6C368198B0EC}">
      <dsp:nvSpPr>
        <dsp:cNvPr id="0" name=""/>
        <dsp:cNvSpPr/>
      </dsp:nvSpPr>
      <dsp:spPr>
        <a:xfrm>
          <a:off x="5357" y="1529063"/>
          <a:ext cx="1601390" cy="1005873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v.1.0.0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Lipiec 2004</a:t>
          </a:r>
          <a:endParaRPr lang="pl-PL" sz="1800" kern="1200" dirty="0"/>
        </a:p>
      </dsp:txBody>
      <dsp:txXfrm>
        <a:off x="34818" y="1558524"/>
        <a:ext cx="1542468" cy="946951"/>
      </dsp:txXfrm>
    </dsp:sp>
    <dsp:sp modelId="{80947481-C7A0-4E37-8A94-8D753A7B23D3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400" kern="1200"/>
        </a:p>
      </dsp:txBody>
      <dsp:txXfrm>
        <a:off x="1766887" y="1912856"/>
        <a:ext cx="237646" cy="238286"/>
      </dsp:txXfrm>
    </dsp:sp>
    <dsp:sp modelId="{4C67F7AB-B717-4C95-BA1D-97A95E1B6F69}">
      <dsp:nvSpPr>
        <dsp:cNvPr id="0" name=""/>
        <dsp:cNvSpPr/>
      </dsp:nvSpPr>
      <dsp:spPr>
        <a:xfrm>
          <a:off x="2247304" y="1529063"/>
          <a:ext cx="1601390" cy="1005873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v.2.5.2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Wrzesień 2012</a:t>
          </a:r>
          <a:endParaRPr lang="pl-PL" sz="1800" kern="1200" dirty="0"/>
        </a:p>
      </dsp:txBody>
      <dsp:txXfrm>
        <a:off x="2276765" y="1558524"/>
        <a:ext cx="1542468" cy="946951"/>
      </dsp:txXfrm>
    </dsp:sp>
    <dsp:sp modelId="{3FDACFEE-5421-483C-9B10-56BE96489BB4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400" kern="1200"/>
        </a:p>
      </dsp:txBody>
      <dsp:txXfrm>
        <a:off x="4008834" y="1912856"/>
        <a:ext cx="237646" cy="238286"/>
      </dsp:txXfrm>
    </dsp:sp>
    <dsp:sp modelId="{85947099-8A51-42F4-9814-ABCE584A98A6}">
      <dsp:nvSpPr>
        <dsp:cNvPr id="0" name=""/>
        <dsp:cNvSpPr/>
      </dsp:nvSpPr>
      <dsp:spPr>
        <a:xfrm>
          <a:off x="4489251" y="1529063"/>
          <a:ext cx="1601390" cy="1005873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v.2.8.2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Grudzień 2015</a:t>
          </a:r>
          <a:endParaRPr lang="pl-PL" sz="1800" kern="1200" dirty="0"/>
        </a:p>
      </dsp:txBody>
      <dsp:txXfrm>
        <a:off x="4518712" y="1558524"/>
        <a:ext cx="1542468" cy="946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4A006-69EE-4CC3-B459-7977A7E61CE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9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0EF3D-FC08-4741-99B7-9B1FA5B8F7A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30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05799-3B66-42BF-820A-33490FC7B7C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96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D3995-0BA0-40E4-9ADD-2418F7CA440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09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09EB0-4794-4D74-8F76-812335D4ABF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0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E8FEF-0258-4A92-8881-883856E62421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26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82221-5A34-4BF6-B127-723B823335F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14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1CDA3-F51A-4CFA-9874-A875522A1E7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4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5E29B-6294-4830-81BF-F5E6E238197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28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2D039-12C0-4346-B323-ED2100EEC13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13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5022-8D28-41F2-978D-9DDCEDB218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96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900AB14-142B-49DD-9DF5-88299506B800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275856" y="1412776"/>
            <a:ext cx="5294312" cy="2453356"/>
          </a:xfrm>
        </p:spPr>
        <p:txBody>
          <a:bodyPr anchor="ctr"/>
          <a:lstStyle/>
          <a:p>
            <a:r>
              <a:rPr lang="pl-PL" sz="4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DI</a:t>
            </a:r>
            <a:r>
              <a:rPr lang="pl-PL" sz="4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screpancy</a:t>
            </a:r>
            <a:r>
              <a:rPr lang="pl-PL" sz="4400" b="1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pl-PL" sz="4400" b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pl-PL" sz="4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A</a:t>
            </a:r>
            <a:r>
              <a:rPr lang="pl-PL" sz="4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na</a:t>
            </a:r>
            <a:r>
              <a:rPr lang="pl-PL" sz="4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LYZ</a:t>
            </a:r>
            <a:r>
              <a:rPr lang="pl-PL" sz="4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er For</a:t>
            </a:r>
            <a:br>
              <a:rPr lang="pl-PL" sz="4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pl-PL" sz="4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ER</a:t>
            </a:r>
            <a:r>
              <a:rPr lang="pl-PL" sz="4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lang Application</a:t>
            </a:r>
            <a:endParaRPr lang="es-ES" sz="4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3992730" y="3866132"/>
            <a:ext cx="425167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pl-PL" sz="1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Adam Kisielewski i Konrad Onieszczuk</a:t>
            </a:r>
            <a:endParaRPr lang="es-E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19693799">
            <a:off x="2646477" y="1922081"/>
            <a:ext cx="6845684" cy="2839704"/>
          </a:xfrm>
          <a:prstGeom prst="rect">
            <a:avLst/>
          </a:prstGeom>
          <a:blipFill dpi="0" rotWithShape="1">
            <a:blip r:embed="rId3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19620000" sx="1000" sy="1000" algn="t" rotWithShape="0">
              <a:prstClr val="black">
                <a:alpha val="40000"/>
              </a:prstClr>
            </a:outerShdw>
            <a:reflection blurRad="6350" stA="50000" endA="295" endPos="1000" dist="101600" dir="5400000" sy="-100000" algn="bl" rotWithShape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556792"/>
            <a:ext cx="9078126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$ dialyzer --build_plt --apps erts kernel stdlib crypto mnesia sasl common_test eunit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Compiling some key modules to native code... done in 1m19.99s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Creating PLT /Users/ferd/.dialyzer_plt ...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eunit_test.erl:302: Call to missing or unexported function eunit_test:nonexisting_function/0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Unknown functions: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compile:file/2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compile:forms/2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...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xref:stop/1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Unknown types: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compile:option/0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done in 6m39.15s</a:t>
            </a:r>
          </a:p>
          <a:p>
            <a:pPr lvl="0" eaLnBrk="0" hangingPunct="0"/>
            <a:r>
              <a:rPr lang="pl-PL" alt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done (warnings were emitted)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66357" y="116632"/>
            <a:ext cx="7293248" cy="9810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Przykładowy wynik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365" y="143669"/>
            <a:ext cx="7293248" cy="981075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Obsługa błędów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484784"/>
            <a:ext cx="7355160" cy="4525963"/>
          </a:xfrm>
          <a:noFill/>
        </p:spPr>
        <p:txBody>
          <a:bodyPr/>
          <a:lstStyle/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Unknown function</a:t>
            </a: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Function has no local return</a:t>
            </a: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The call will never return</a:t>
            </a: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Record construction violates the declared type of fields</a:t>
            </a: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19693799">
            <a:off x="2347280" y="2059676"/>
            <a:ext cx="5694014" cy="2723174"/>
          </a:xfrm>
          <a:prstGeom prst="rect">
            <a:avLst/>
          </a:prstGeom>
          <a:blipFill dpi="0" rotWithShape="1">
            <a:blip r:embed="rId4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22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2636912"/>
            <a:ext cx="7293248" cy="981075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Dziękujemy za uwagę !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19693799">
            <a:off x="2275272" y="2131684"/>
            <a:ext cx="5694014" cy="2723174"/>
          </a:xfrm>
          <a:prstGeom prst="rect">
            <a:avLst/>
          </a:prstGeom>
          <a:blipFill dpi="0" rotWithShape="1">
            <a:blip r:embed="rId3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53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Twórcy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49075" y="2132856"/>
            <a:ext cx="1962150" cy="1943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32856"/>
            <a:ext cx="2016224" cy="1943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1938944" y="4375674"/>
            <a:ext cx="367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Tobias</a:t>
            </a:r>
            <a:r>
              <a:rPr lang="pl-PL" sz="2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Lindahl</a:t>
            </a:r>
          </a:p>
          <a:p>
            <a:r>
              <a:rPr lang="pl-P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pl-PL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obias.lindahl@it.uu.sa</a:t>
            </a:r>
          </a:p>
          <a:p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Uppsala University</a:t>
            </a:r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76342" y="4375674"/>
            <a:ext cx="33601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Kostis </a:t>
            </a: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Sagonas</a:t>
            </a:r>
          </a:p>
          <a:p>
            <a:r>
              <a:rPr lang="pl-PL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kostis@it.uu.sa</a:t>
            </a:r>
          </a:p>
          <a:p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National Technical University of Athens</a:t>
            </a:r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9693799">
            <a:off x="2275272" y="2131684"/>
            <a:ext cx="5694014" cy="2723174"/>
          </a:xfrm>
          <a:prstGeom prst="rect">
            <a:avLst/>
          </a:prstGeom>
          <a:blipFill dpi="0" rotWithShape="1">
            <a:blip r:embed="rId5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58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Licencja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9693799">
            <a:off x="2275272" y="2131684"/>
            <a:ext cx="5694014" cy="2723174"/>
          </a:xfrm>
          <a:prstGeom prst="rect">
            <a:avLst/>
          </a:prstGeom>
          <a:blipFill dpi="0" rotWithShape="1">
            <a:blip r:embed="rId3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0" name="Picture 2" descr="https://lucene.apache.org/images/mantle-as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48863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10111" y="4200923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Apache license</a:t>
            </a:r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Początki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9693799">
            <a:off x="2275272" y="2131684"/>
            <a:ext cx="5694014" cy="2723174"/>
          </a:xfrm>
          <a:prstGeom prst="rect">
            <a:avLst/>
          </a:prstGeom>
          <a:blipFill dpi="0" rotWithShape="1">
            <a:blip r:embed="rId3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93617453"/>
              </p:ext>
            </p:extLst>
          </p:nvPr>
        </p:nvGraphicFramePr>
        <p:xfrm>
          <a:off x="2186212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709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6357" y="116632"/>
            <a:ext cx="7293248" cy="981075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 to właściwie jest?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484784"/>
            <a:ext cx="7355160" cy="4525963"/>
          </a:xfrm>
          <a:noFill/>
        </p:spPr>
        <p:txBody>
          <a:bodyPr/>
          <a:lstStyle/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Narzędzie do analizy statycznej</a:t>
            </a: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Obszarem działania są nie tylko pojedyncze moduły lecz także całe aplikacje</a:t>
            </a: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Analizuje zarówno kody źródłowe jak i pliki skompilowane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endParaRPr lang="pl-PL" sz="24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19693799">
            <a:off x="2275272" y="2131684"/>
            <a:ext cx="5694014" cy="2723174"/>
          </a:xfrm>
          <a:prstGeom prst="rect">
            <a:avLst/>
          </a:prstGeom>
          <a:blipFill dpi="0" rotWithShape="1">
            <a:blip r:embed="rId4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293248" cy="981075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Dlaczego warto używać?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793" y="1623867"/>
            <a:ext cx="7355160" cy="4525963"/>
          </a:xfrm>
          <a:noFill/>
        </p:spPr>
        <p:txBody>
          <a:bodyPr/>
          <a:lstStyle/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Nie wymaga modyfikacji w kodzie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Wszelkie rozbieżności wykrywane są szybko i wcześnie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Jest w procesie ciągłego udoskonalania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Potrafi sprawdzać spójność dokumentacji z implementacją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Dodatkowo można zsynchronizować naszą aplikację ze stroną twórców </a:t>
            </a:r>
            <a:r>
              <a:rPr lang="pl-PL" sz="24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 panose="030F0702030302020204" pitchFamily="66" charset="0"/>
              </a:rPr>
              <a:t>http://dialyzer.softlab.ntua.gr/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mic Sans MS" panose="030F0702030302020204" pitchFamily="66" charset="0"/>
              </a:rPr>
              <a:t>Nigdy się nie myli </a:t>
            </a:r>
            <a:r>
              <a:rPr lang="pl-PL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mic Sans MS" panose="030F0702030302020204" pitchFamily="66" charset="0"/>
                <a:sym typeface="Wingdings" panose="05000000000000000000" pitchFamily="2" charset="2"/>
              </a:rPr>
              <a:t></a:t>
            </a:r>
            <a:endParaRPr lang="pl-PL" sz="240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omic Sans MS" panose="030F0702030302020204" pitchFamily="66" charset="0"/>
            </a:endParaRP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endParaRPr lang="pl-PL" sz="24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 rot="19693799">
            <a:off x="2275272" y="2131684"/>
            <a:ext cx="5694014" cy="2723174"/>
          </a:xfrm>
          <a:prstGeom prst="rect">
            <a:avLst/>
          </a:prstGeom>
          <a:blipFill dpi="0" rotWithShape="1">
            <a:blip r:embed="rId4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1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5" y="116632"/>
            <a:ext cx="7293248" cy="981075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Możemy mieć zastrzeżenia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793" y="1623867"/>
            <a:ext cx="7355160" cy="4525963"/>
          </a:xfrm>
          <a:noFill/>
        </p:spPr>
        <p:txBody>
          <a:bodyPr/>
          <a:lstStyle/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Szybkość działania (</a:t>
            </a:r>
            <a:r>
              <a:rPr lang="pl-PL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R15B02</a:t>
            </a: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)</a:t>
            </a:r>
            <a:endParaRPr lang="pl-PL" sz="24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Konieczność rozbijania na części większych aplikacji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Wymaga troche własnej inwencji do jego przyspieszenia 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r>
              <a:rPr lang="pl-PL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Jak to w życiu bywa nie – nie jest w stanie wykryć „wszystkiego” </a:t>
            </a:r>
          </a:p>
          <a:p>
            <a:pPr marL="360000">
              <a:spcBef>
                <a:spcPts val="1200"/>
              </a:spcBef>
              <a:buBlip>
                <a:blip r:embed="rId3"/>
              </a:buBlip>
            </a:pPr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 rot="19693799">
            <a:off x="2275272" y="2131684"/>
            <a:ext cx="5694014" cy="2723174"/>
          </a:xfrm>
          <a:prstGeom prst="rect">
            <a:avLst/>
          </a:prstGeom>
          <a:blipFill dpi="0" rotWithShape="1">
            <a:blip r:embed="rId4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4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6357" y="116632"/>
            <a:ext cx="7293248" cy="981075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Od czego zacząć?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484784"/>
            <a:ext cx="7355160" cy="4525963"/>
          </a:xfrm>
          <a:noFill/>
        </p:spPr>
        <p:txBody>
          <a:bodyPr/>
          <a:lstStyle/>
          <a:p>
            <a:pPr marL="19710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2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Persistent Lookup Table (PLT) :</a:t>
            </a: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 panose="030F0702030302020204" pitchFamily="66" charset="0"/>
              </a:rPr>
              <a:t>dialyzer --build_plt </a:t>
            </a:r>
            <a:endParaRPr lang="pl-PL" sz="2400" dirty="0" smtClean="0">
              <a:latin typeface="Comic Sans MS" panose="030F0702030302020204" pitchFamily="66" charset="0"/>
            </a:endParaRP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 panose="030F0702030302020204" pitchFamily="66" charset="0"/>
              </a:rPr>
              <a:t>dialyzer --add_to_plt </a:t>
            </a:r>
            <a:endParaRPr lang="pl-PL" sz="2400" dirty="0" smtClean="0">
              <a:latin typeface="Comic Sans MS" panose="030F0702030302020204" pitchFamily="66" charset="0"/>
            </a:endParaRP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 panose="030F0702030302020204" pitchFamily="66" charset="0"/>
              </a:rPr>
              <a:t>dialyzer --remove_from_plt </a:t>
            </a:r>
            <a:endParaRPr lang="pl-PL" sz="2400" dirty="0" smtClean="0">
              <a:latin typeface="Comic Sans MS" panose="030F0702030302020204" pitchFamily="66" charset="0"/>
            </a:endParaRP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pl-PL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 panose="030F0702030302020204" pitchFamily="66" charset="0"/>
              </a:rPr>
              <a:t>dialyzer --plt_info</a:t>
            </a:r>
            <a:endParaRPr lang="pl-PL" sz="2400" dirty="0" smtClean="0">
              <a:latin typeface="Comic Sans MS" panose="030F0702030302020204" pitchFamily="66" charset="0"/>
            </a:endParaRPr>
          </a:p>
          <a:p>
            <a:pPr marL="5400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endParaRPr lang="pl-P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19693799">
            <a:off x="2275272" y="2131684"/>
            <a:ext cx="5694014" cy="2723174"/>
          </a:xfrm>
          <a:prstGeom prst="rect">
            <a:avLst/>
          </a:prstGeom>
          <a:blipFill dpi="0" rotWithShape="1">
            <a:blip r:embed="rId4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25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6357" y="116632"/>
            <a:ext cx="7293248" cy="981075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Budowa PLT komendy</a:t>
            </a:r>
            <a:endParaRPr lang="pl-PL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357" y="1484784"/>
            <a:ext cx="7355160" cy="4525963"/>
          </a:xfrm>
          <a:solidFill>
            <a:schemeClr val="tx1"/>
          </a:solidFill>
        </p:spPr>
        <p:txBody>
          <a:bodyPr/>
          <a:lstStyle/>
          <a:p>
            <a:pPr marL="540000"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Blip>
                <a:blip r:embed="rId2"/>
              </a:buBlip>
            </a:pPr>
            <a:endParaRPr lang="pl-PL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197100" lv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1. dialyzer:run</a:t>
            </a:r>
            <a:r>
              <a:rPr 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([{files_rec</a:t>
            </a:r>
            <a:r>
              <a:rPr lang="pl-PL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,["&lt;</a:t>
            </a:r>
            <a:r>
              <a:rPr 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ERL_TOP&gt;/</a:t>
            </a:r>
            <a:r>
              <a:rPr lang="pl-PL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lib/kernel/ebin",</a:t>
            </a:r>
          </a:p>
          <a:p>
            <a:pPr marL="197100" lv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"&lt;</a:t>
            </a:r>
            <a:r>
              <a:rPr 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ERL_TOP&gt;/lib/stdlib/ebin", "&lt;ERL_TOP&gt;/lib/mnesia/ebin"]}, {analysis_type, plt_build}, {output_plt, &lt;PATH&gt;}]). </a:t>
            </a:r>
            <a:endParaRPr lang="pl-PL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19710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pl-PL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19710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1.1 dialyzer:gui</a:t>
            </a:r>
            <a:r>
              <a:rPr lang="pl-PL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([{init_plt, &lt;PATH&gt;}]). </a:t>
            </a:r>
            <a:endParaRPr lang="pl-PL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19710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pl-PL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197100" lv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2. </a:t>
            </a:r>
            <a:r>
              <a:rPr lang="pl-PL" sz="1600" dirty="0">
                <a:solidFill>
                  <a:schemeClr val="bg1"/>
                </a:solidFill>
              </a:rPr>
              <a:t>dialyzer --buildplt --output_plt newplt --apps kernel stdlib mnesia common_test sasl</a:t>
            </a:r>
            <a:endParaRPr lang="pl-PL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19693799">
            <a:off x="3926215" y="6308147"/>
            <a:ext cx="5694014" cy="2723174"/>
          </a:xfrm>
          <a:prstGeom prst="rect">
            <a:avLst/>
          </a:prstGeom>
          <a:blipFill dpi="0" rotWithShape="1">
            <a:blip r:embed="rId3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colorTemperature colorTemp="7687"/>
                      </a14:imgEffect>
                      <a14:imgEffect>
                        <a14:saturation sat="33000"/>
                      </a14:imgEffect>
                      <a14:imgEffect>
                        <a14:brightnessContrast bright="8000" contras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5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5161</TotalTime>
  <Words>310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Comic Sans MS</vt:lpstr>
      <vt:lpstr>Wingdings</vt:lpstr>
      <vt:lpstr>Diseño predeterminado</vt:lpstr>
      <vt:lpstr>DIscrepancy AnaLYZer For ERlang Application</vt:lpstr>
      <vt:lpstr>Twórcy</vt:lpstr>
      <vt:lpstr>Licencja</vt:lpstr>
      <vt:lpstr>Początki</vt:lpstr>
      <vt:lpstr>Co to właściwie jest?</vt:lpstr>
      <vt:lpstr>Dlaczego warto używać?</vt:lpstr>
      <vt:lpstr>Możemy mieć zastrzeżenia</vt:lpstr>
      <vt:lpstr>Od czego zacząć?</vt:lpstr>
      <vt:lpstr>Budowa PLT komendy</vt:lpstr>
      <vt:lpstr>PowerPoint Presentation</vt:lpstr>
      <vt:lpstr>Obsługa błędów</vt:lpstr>
      <vt:lpstr>Dziękujemy za uwagę !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k2nder</cp:lastModifiedBy>
  <cp:revision>694</cp:revision>
  <dcterms:created xsi:type="dcterms:W3CDTF">2010-05-23T14:28:12Z</dcterms:created>
  <dcterms:modified xsi:type="dcterms:W3CDTF">2016-01-10T21:49:00Z</dcterms:modified>
</cp:coreProperties>
</file>