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09" r:id="rId3"/>
    <p:sldId id="310" r:id="rId4"/>
    <p:sldId id="325" r:id="rId5"/>
    <p:sldId id="311" r:id="rId6"/>
    <p:sldId id="313" r:id="rId7"/>
    <p:sldId id="314" r:id="rId8"/>
    <p:sldId id="315" r:id="rId9"/>
    <p:sldId id="326" r:id="rId10"/>
    <p:sldId id="327" r:id="rId11"/>
    <p:sldId id="328" r:id="rId12"/>
    <p:sldId id="316" r:id="rId13"/>
    <p:sldId id="317" r:id="rId14"/>
    <p:sldId id="31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CC00"/>
    <a:srgbClr val="CC0099"/>
    <a:srgbClr val="99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369" autoAdjust="0"/>
  </p:normalViewPr>
  <p:slideViewPr>
    <p:cSldViewPr>
      <p:cViewPr varScale="1">
        <p:scale>
          <a:sx n="98" d="100"/>
          <a:sy n="98" d="100"/>
        </p:scale>
        <p:origin x="-200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4.xml"/><Relationship Id="rId5" Type="http://schemas.openxmlformats.org/officeDocument/2006/relationships/slide" Target="slides/slide5.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BE53CC-9A04-4CA5-B9E1-D4557C66CD70}" type="datetimeFigureOut">
              <a:rPr lang="zh-CN" altLang="en-US" smtClean="0"/>
              <a:pPr/>
              <a:t>2018/5/14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4D62F5-42CA-46DB-BA02-24CC0CFA6B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2018/5/14</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2018/5/14</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2" name="标题 1"/>
          <p:cNvSpPr>
            <a:spLocks noGrp="1"/>
          </p:cNvSpPr>
          <p:nvPr>
            <p:ph type="ctrTitle"/>
          </p:nvPr>
        </p:nvSpPr>
        <p:spPr/>
        <p:txBody>
          <a:bodyPr/>
          <a:lstStyle/>
          <a:p>
            <a:r>
              <a:rPr lang="zh-CN" altLang="en-US" dirty="0" smtClean="0"/>
              <a:t>问答式检索系统</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755576" y="1556792"/>
            <a:ext cx="7772400" cy="430560"/>
          </a:xfrm>
        </p:spPr>
        <p:txBody>
          <a:bodyPr>
            <a:normAutofit fontScale="92500" lnSpcReduction="10000"/>
          </a:bodyPr>
          <a:lstStyle/>
          <a:p>
            <a:r>
              <a:rPr lang="zh-CN" altLang="en-US" dirty="0" smtClean="0"/>
              <a:t>对大类进行细分有助于获取更准确的答案类型</a:t>
            </a:r>
            <a:endParaRPr lang="zh-CN" altLang="en-US" dirty="0"/>
          </a:p>
        </p:txBody>
      </p:sp>
      <p:graphicFrame>
        <p:nvGraphicFramePr>
          <p:cNvPr id="4" name="Group 105"/>
          <p:cNvGraphicFramePr>
            <a:graphicFrameLocks/>
          </p:cNvGraphicFramePr>
          <p:nvPr/>
        </p:nvGraphicFramePr>
        <p:xfrm>
          <a:off x="755576" y="2204864"/>
          <a:ext cx="7772400" cy="3289936"/>
        </p:xfrm>
        <a:graphic>
          <a:graphicData uri="http://schemas.openxmlformats.org/drawingml/2006/table">
            <a:tbl>
              <a:tblPr/>
              <a:tblGrid>
                <a:gridCol w="1574800"/>
                <a:gridCol w="6197600"/>
              </a:tblGrid>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大类</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Coarse</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小类</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Fine</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人物</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HUM</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特定人物 团体机构 人物描述 人物列举 人物其他</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地点</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LOC</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星球 城市 大陆 国家 省 河流 湖泊 山脉 大洋 岛屿 地点列举 地址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地点其他</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2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数字</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NUM</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号码 数量 价格 百分比 距离 重量 温度 年龄 面积 频率 速度 范围 顺序      数字列举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数字其他 </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时间</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US" altLang="zh-CN" sz="1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TIME</a:t>
                      </a:r>
                      <a:r>
                        <a:rPr kumimoji="0" lang="en-US" altLang="zh-CN"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 月 日 时间 时间范围 时间列举 时间其他</a:t>
                      </a:r>
                      <a:endParaRPr kumimoji="0" lang="zh-CN" altLang="en-US" sz="14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5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实体</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OBJ</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动物 植物 食物 颜色 货币 语言文字 物质 机械 交通工具 宗教 娱乐 </a:t>
                      </a:r>
                      <a:endPar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实体列举 实体其它</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标题 1"/>
          <p:cNvSpPr>
            <a:spLocks noGrp="1"/>
          </p:cNvSpPr>
          <p:nvPr>
            <p:ph type="title"/>
          </p:nvPr>
        </p:nvSpPr>
        <p:spPr>
          <a:xfrm>
            <a:off x="914400" y="274638"/>
            <a:ext cx="7772400" cy="1143000"/>
          </a:xfrm>
        </p:spPr>
        <p:txBody>
          <a:bodyPr/>
          <a:lstStyle/>
          <a:p>
            <a:r>
              <a:rPr lang="zh-CN" altLang="en-US" dirty="0" smtClean="0"/>
              <a:t>问句类型</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基于规则的问句分类方法</a:t>
            </a:r>
            <a:endParaRPr lang="zh-CN" altLang="en-US" dirty="0"/>
          </a:p>
        </p:txBody>
      </p:sp>
      <p:sp>
        <p:nvSpPr>
          <p:cNvPr id="3" name="内容占位符 2"/>
          <p:cNvSpPr>
            <a:spLocks noGrp="1"/>
          </p:cNvSpPr>
          <p:nvPr>
            <p:ph sz="quarter" idx="1"/>
          </p:nvPr>
        </p:nvSpPr>
        <p:spPr/>
        <p:txBody>
          <a:bodyPr/>
          <a:lstStyle/>
          <a:p>
            <a:r>
              <a:rPr lang="zh-CN" altLang="en-US" sz="2800" dirty="0" smtClean="0"/>
              <a:t>基于规则的分类方法</a:t>
            </a:r>
          </a:p>
          <a:p>
            <a:pPr lvl="1"/>
            <a:r>
              <a:rPr lang="zh-CN" altLang="en-US" dirty="0" smtClean="0"/>
              <a:t>对每个类别</a:t>
            </a:r>
            <a:r>
              <a:rPr lang="zh-CN" altLang="en-US" dirty="0" smtClean="0"/>
              <a:t>设计规则</a:t>
            </a:r>
            <a:r>
              <a:rPr lang="zh-CN" altLang="en-US" dirty="0" smtClean="0"/>
              <a:t>，一旦问题和一个规则相匹配，则问题就属于该规则对应的类别 </a:t>
            </a:r>
          </a:p>
          <a:p>
            <a:pPr lvl="1"/>
            <a:r>
              <a:rPr lang="zh-CN" altLang="en-US" dirty="0" smtClean="0"/>
              <a:t>举例</a:t>
            </a:r>
          </a:p>
          <a:p>
            <a:pPr lvl="2"/>
            <a:r>
              <a:rPr lang="zh-CN" altLang="en-US" dirty="0" smtClean="0"/>
              <a:t>规则：“*</a:t>
            </a:r>
            <a:r>
              <a:rPr lang="en-US" altLang="zh-CN" dirty="0" smtClean="0"/>
              <a:t>&lt;</a:t>
            </a:r>
            <a:r>
              <a:rPr lang="zh-CN" altLang="en-US" dirty="0" smtClean="0"/>
              <a:t>哪一个国家</a:t>
            </a:r>
            <a:r>
              <a:rPr lang="en-US" altLang="zh-CN" dirty="0" smtClean="0"/>
              <a:t>&gt;</a:t>
            </a:r>
            <a:r>
              <a:rPr lang="zh-CN" altLang="en-US" dirty="0" smtClean="0"/>
              <a:t>？” ，对应类别：“国家</a:t>
            </a:r>
            <a:r>
              <a:rPr lang="en-US" altLang="zh-CN" dirty="0" smtClean="0"/>
              <a:t>”</a:t>
            </a:r>
            <a:endParaRPr lang="zh-CN" altLang="en-US" dirty="0" smtClean="0"/>
          </a:p>
          <a:p>
            <a:pPr lvl="2"/>
            <a:r>
              <a:rPr lang="zh-CN" altLang="en-US" dirty="0" smtClean="0"/>
              <a:t>问题：“世界上耕地面积最大的是哪一个国家”？</a:t>
            </a:r>
          </a:p>
          <a:p>
            <a:pPr lvl="3"/>
            <a:r>
              <a:rPr lang="zh-CN" altLang="en-US" sz="1800" dirty="0" smtClean="0"/>
              <a:t>问题和规则匹配，则问题的类别为“国家”</a:t>
            </a:r>
          </a:p>
          <a:p>
            <a:pPr lvl="1"/>
            <a:r>
              <a:rPr lang="zh-CN" altLang="en-US" dirty="0" smtClean="0"/>
              <a:t>优点：简单，准确率</a:t>
            </a:r>
            <a:r>
              <a:rPr lang="zh-CN" altLang="en-US" dirty="0" smtClean="0"/>
              <a:t>高</a:t>
            </a:r>
            <a:endParaRPr lang="en-US" altLang="zh-CN" dirty="0" smtClean="0"/>
          </a:p>
          <a:p>
            <a:pPr lvl="1"/>
            <a:r>
              <a:rPr lang="zh-CN" altLang="en-US" dirty="0" smtClean="0"/>
              <a:t>缺点：需要人工指定规则</a:t>
            </a:r>
            <a:endParaRPr lang="zh-CN" altLang="en-US"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文本检索</a:t>
            </a:r>
            <a:endParaRPr lang="zh-CN" altLang="en-US" dirty="0"/>
          </a:p>
        </p:txBody>
      </p:sp>
      <p:sp>
        <p:nvSpPr>
          <p:cNvPr id="3" name="内容占位符 2"/>
          <p:cNvSpPr>
            <a:spLocks noGrp="1"/>
          </p:cNvSpPr>
          <p:nvPr>
            <p:ph sz="quarter" idx="1"/>
          </p:nvPr>
        </p:nvSpPr>
        <p:spPr/>
        <p:txBody>
          <a:bodyPr/>
          <a:lstStyle/>
          <a:p>
            <a:r>
              <a:rPr lang="zh-CN" altLang="en-US" dirty="0" smtClean="0"/>
              <a:t>基于信息检索的方法</a:t>
            </a:r>
            <a:endParaRPr lang="en-US" altLang="zh-CN" dirty="0" smtClean="0"/>
          </a:p>
          <a:p>
            <a:pPr lvl="1"/>
            <a:r>
              <a:rPr lang="zh-CN" altLang="en-US" dirty="0" smtClean="0">
                <a:solidFill>
                  <a:srgbClr val="FF0000"/>
                </a:solidFill>
              </a:rPr>
              <a:t>文档检索</a:t>
            </a:r>
            <a:r>
              <a:rPr lang="zh-CN" altLang="en-US" dirty="0" smtClean="0"/>
              <a:t>：根据关键词检索出与问句相关的文档</a:t>
            </a:r>
            <a:endParaRPr lang="en-US" altLang="zh-CN" dirty="0" smtClean="0"/>
          </a:p>
          <a:p>
            <a:pPr lvl="1"/>
            <a:r>
              <a:rPr lang="zh-CN" altLang="en-US" dirty="0" smtClean="0">
                <a:solidFill>
                  <a:srgbClr val="FF0000"/>
                </a:solidFill>
              </a:rPr>
              <a:t>句子检索</a:t>
            </a:r>
            <a:r>
              <a:rPr lang="zh-CN" altLang="en-US" dirty="0" smtClean="0"/>
              <a:t>：根据关键词从相关文档中检索出相关句子</a:t>
            </a:r>
            <a:endParaRPr lang="en-US" altLang="zh-CN" dirty="0" smtClean="0"/>
          </a:p>
          <a:p>
            <a:pPr lvl="1"/>
            <a:endParaRPr lang="en-US" altLang="zh-CN" dirty="0" smtClean="0"/>
          </a:p>
          <a:p>
            <a:r>
              <a:rPr lang="zh-CN" altLang="en-US" dirty="0" smtClean="0"/>
              <a:t>检索方法</a:t>
            </a:r>
            <a:endParaRPr lang="en-US" altLang="zh-CN" dirty="0" smtClean="0"/>
          </a:p>
          <a:p>
            <a:pPr lvl="1"/>
            <a:r>
              <a:rPr lang="zh-CN" altLang="en-US" dirty="0" smtClean="0">
                <a:solidFill>
                  <a:srgbClr val="FF0000"/>
                </a:solidFill>
              </a:rPr>
              <a:t>向</a:t>
            </a:r>
            <a:r>
              <a:rPr lang="zh-CN" altLang="en-US" dirty="0" smtClean="0">
                <a:solidFill>
                  <a:srgbClr val="FF0000"/>
                </a:solidFill>
              </a:rPr>
              <a:t>量空间模型</a:t>
            </a:r>
            <a:endParaRPr lang="en-US" altLang="zh-CN" dirty="0" smtClean="0">
              <a:solidFill>
                <a:srgbClr val="FF0000"/>
              </a:solidFill>
            </a:endParaRPr>
          </a:p>
          <a:p>
            <a:pPr lvl="1"/>
            <a:r>
              <a:rPr lang="zh-CN" altLang="en-US" dirty="0" smtClean="0"/>
              <a:t>话题模型</a:t>
            </a:r>
            <a:endParaRPr lang="en-US" altLang="zh-CN" dirty="0" smtClean="0"/>
          </a:p>
          <a:p>
            <a:pPr lvl="1"/>
            <a:r>
              <a:rPr lang="zh-CN" altLang="en-US" dirty="0" smtClean="0"/>
              <a:t>概率模</a:t>
            </a:r>
            <a:r>
              <a:rPr lang="zh-CN" altLang="en-US" dirty="0" smtClean="0"/>
              <a:t>型</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答案抽取</a:t>
            </a:r>
            <a:endParaRPr lang="zh-CN" altLang="en-US" dirty="0"/>
          </a:p>
        </p:txBody>
      </p:sp>
      <p:sp>
        <p:nvSpPr>
          <p:cNvPr id="3" name="内容占位符 2"/>
          <p:cNvSpPr>
            <a:spLocks noGrp="1"/>
          </p:cNvSpPr>
          <p:nvPr>
            <p:ph sz="quarter" idx="1"/>
          </p:nvPr>
        </p:nvSpPr>
        <p:spPr>
          <a:xfrm>
            <a:off x="914400" y="1447800"/>
            <a:ext cx="7772400" cy="5293568"/>
          </a:xfrm>
        </p:spPr>
        <p:txBody>
          <a:bodyPr>
            <a:normAutofit lnSpcReduction="10000"/>
          </a:bodyPr>
          <a:lstStyle/>
          <a:p>
            <a:r>
              <a:rPr lang="zh-CN" altLang="en-US" dirty="0" smtClean="0">
                <a:solidFill>
                  <a:srgbClr val="FF0000"/>
                </a:solidFill>
              </a:rPr>
              <a:t>检索结果排序</a:t>
            </a:r>
            <a:r>
              <a:rPr lang="zh-CN" altLang="en-US" dirty="0" smtClean="0"/>
              <a:t>：将</a:t>
            </a:r>
            <a:r>
              <a:rPr lang="zh-CN" altLang="en-US" dirty="0" smtClean="0"/>
              <a:t>检索得到的相关句子按相似度分值排序，选择前若干句作为答案候选句，构成</a:t>
            </a:r>
            <a:r>
              <a:rPr lang="zh-CN" altLang="zh-CN" dirty="0" smtClean="0"/>
              <a:t>候选</a:t>
            </a:r>
            <a:r>
              <a:rPr lang="zh-CN" altLang="en-US" dirty="0" smtClean="0"/>
              <a:t>句集合</a:t>
            </a:r>
            <a:endParaRPr lang="en-US" altLang="zh-CN" dirty="0" smtClean="0"/>
          </a:p>
          <a:p>
            <a:endParaRPr lang="en-US" altLang="zh-CN" dirty="0" smtClean="0"/>
          </a:p>
          <a:p>
            <a:r>
              <a:rPr lang="zh-CN" altLang="en-US" dirty="0" smtClean="0">
                <a:solidFill>
                  <a:srgbClr val="FF0000"/>
                </a:solidFill>
              </a:rPr>
              <a:t>答案抽取</a:t>
            </a:r>
            <a:r>
              <a:rPr lang="zh-CN" altLang="en-US" dirty="0" smtClean="0"/>
              <a:t>：从候选句集合中取出每一句，进行分词，然后按照问句类型分析结果抽取相关词语，如疑问词为</a:t>
            </a:r>
            <a:r>
              <a:rPr lang="en-US" altLang="zh-CN" dirty="0" smtClean="0"/>
              <a:t>“</a:t>
            </a:r>
            <a:r>
              <a:rPr lang="zh-CN" altLang="en-US" dirty="0" smtClean="0"/>
              <a:t>谁</a:t>
            </a:r>
            <a:r>
              <a:rPr lang="en-US" altLang="zh-CN" dirty="0" smtClean="0"/>
              <a:t>”，</a:t>
            </a:r>
            <a:r>
              <a:rPr lang="zh-CN" altLang="en-US" dirty="0" smtClean="0"/>
              <a:t>则问句类型为</a:t>
            </a:r>
            <a:r>
              <a:rPr lang="en-US" altLang="zh-CN" dirty="0" smtClean="0"/>
              <a:t>“</a:t>
            </a:r>
            <a:r>
              <a:rPr lang="zh-CN" altLang="en-US" dirty="0" smtClean="0"/>
              <a:t>人物</a:t>
            </a:r>
            <a:r>
              <a:rPr lang="en-US" altLang="zh-CN" dirty="0" smtClean="0"/>
              <a:t>”，</a:t>
            </a:r>
            <a:r>
              <a:rPr lang="zh-CN" altLang="en-US" dirty="0" smtClean="0"/>
              <a:t>从候选句中抽取</a:t>
            </a:r>
            <a:r>
              <a:rPr lang="zh-CN" altLang="en-US" dirty="0" smtClean="0"/>
              <a:t>词性为</a:t>
            </a:r>
            <a:r>
              <a:rPr lang="en-US" altLang="zh-CN" dirty="0" smtClean="0"/>
              <a:t>nr</a:t>
            </a:r>
            <a:r>
              <a:rPr lang="zh-CN" altLang="en-US" dirty="0" smtClean="0"/>
              <a:t>的词作为候选答案</a:t>
            </a:r>
            <a:endParaRPr lang="en-US" altLang="zh-CN" dirty="0" smtClean="0"/>
          </a:p>
          <a:p>
            <a:endParaRPr lang="en-US" altLang="zh-CN" dirty="0" smtClean="0"/>
          </a:p>
          <a:p>
            <a:r>
              <a:rPr lang="zh-CN" altLang="en-US" dirty="0" smtClean="0"/>
              <a:t>对于细粒度问句类型，可直接从知识库中匹配，如问句类型为</a:t>
            </a:r>
            <a:r>
              <a:rPr lang="en-US" altLang="zh-CN" dirty="0" smtClean="0"/>
              <a:t>“</a:t>
            </a:r>
            <a:r>
              <a:rPr lang="zh-CN" altLang="en-US" dirty="0" smtClean="0"/>
              <a:t>国家</a:t>
            </a:r>
            <a:r>
              <a:rPr lang="en-US" altLang="zh-CN" dirty="0" smtClean="0"/>
              <a:t>”，</a:t>
            </a:r>
            <a:r>
              <a:rPr lang="zh-CN" altLang="en-US" dirty="0" smtClean="0"/>
              <a:t>则搜索候选句中是否存在国家名（为此可建立一个国家列表，并实现一个规则匹配模块）</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答案排序</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FF0000"/>
                </a:solidFill>
              </a:rPr>
              <a:t>答案替换</a:t>
            </a:r>
            <a:r>
              <a:rPr lang="zh-CN" altLang="en-US" dirty="0" smtClean="0"/>
              <a:t>：</a:t>
            </a:r>
            <a:r>
              <a:rPr lang="zh-CN" altLang="en-US" dirty="0" smtClean="0"/>
              <a:t>将抽取到的答案分别替换问句中的疑问词，然后利用相似度计算模型（如向量空间模型）计算相似度</a:t>
            </a:r>
            <a:endParaRPr lang="en-US" altLang="zh-CN" dirty="0" smtClean="0"/>
          </a:p>
          <a:p>
            <a:endParaRPr lang="en-US" altLang="zh-CN" dirty="0" smtClean="0"/>
          </a:p>
          <a:p>
            <a:r>
              <a:rPr lang="zh-CN" altLang="en-US" dirty="0" smtClean="0">
                <a:solidFill>
                  <a:srgbClr val="FF0000"/>
                </a:solidFill>
              </a:rPr>
              <a:t>排序</a:t>
            </a:r>
            <a:r>
              <a:rPr lang="zh-CN" altLang="en-US" dirty="0" smtClean="0"/>
              <a:t>：按相似度分值</a:t>
            </a:r>
            <a:r>
              <a:rPr lang="zh-CN" altLang="en-US" dirty="0" smtClean="0"/>
              <a:t>进行</a:t>
            </a:r>
            <a:r>
              <a:rPr lang="zh-CN" altLang="en-US" dirty="0" smtClean="0"/>
              <a:t>排序，分值</a:t>
            </a:r>
            <a:r>
              <a:rPr lang="zh-CN" altLang="en-US" dirty="0" smtClean="0"/>
              <a:t>最高的答案即为该问题的答案</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搜索引擎的问题</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检索结果不够简洁</a:t>
            </a:r>
          </a:p>
          <a:p>
            <a:pPr lvl="1"/>
            <a:r>
              <a:rPr lang="zh-CN" altLang="en-US" dirty="0" smtClean="0"/>
              <a:t>信息检索的理想目标是提供用户精确的查询信息，但无论是传统文档信息检索还是</a:t>
            </a:r>
            <a:r>
              <a:rPr lang="en-US" altLang="zh-CN" dirty="0" smtClean="0"/>
              <a:t>Web</a:t>
            </a:r>
            <a:r>
              <a:rPr lang="zh-CN" altLang="en-US" dirty="0" smtClean="0"/>
              <a:t>检索都是基于文档颗粒度的，系统返回的相关信息太多，用户很难快速准确地定位到所需的信息</a:t>
            </a:r>
          </a:p>
          <a:p>
            <a:r>
              <a:rPr lang="zh-CN" altLang="en-US" dirty="0" smtClean="0"/>
              <a:t>缺乏语义处理技术的支撑</a:t>
            </a:r>
          </a:p>
          <a:p>
            <a:pPr lvl="1"/>
            <a:r>
              <a:rPr lang="zh-CN" altLang="en-US" dirty="0" smtClean="0"/>
              <a:t>传统信息检索以关键词为基础的索引、匹配算法尽管简单易行，但毕竟停留在语言的表层，而没有触及语义，因此检索效果差强人意，很难进一步提高</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问答系统</a:t>
            </a:r>
            <a:r>
              <a:rPr lang="en-US" altLang="zh-CN" dirty="0" smtClean="0"/>
              <a:t>(Question Answering)</a:t>
            </a:r>
            <a:endParaRPr lang="zh-CN" altLang="en-US" dirty="0"/>
          </a:p>
        </p:txBody>
      </p:sp>
      <p:sp>
        <p:nvSpPr>
          <p:cNvPr id="3" name="内容占位符 2"/>
          <p:cNvSpPr>
            <a:spLocks noGrp="1"/>
          </p:cNvSpPr>
          <p:nvPr>
            <p:ph sz="quarter" idx="1"/>
          </p:nvPr>
        </p:nvSpPr>
        <p:spPr>
          <a:xfrm>
            <a:off x="914400" y="1447800"/>
            <a:ext cx="7772400" cy="4789512"/>
          </a:xfrm>
        </p:spPr>
        <p:txBody>
          <a:bodyPr>
            <a:normAutofit/>
          </a:bodyPr>
          <a:lstStyle/>
          <a:p>
            <a:r>
              <a:rPr lang="zh-CN" altLang="en-US" dirty="0" smtClean="0"/>
              <a:t>定义：问答式检索是一种允许用户以自然语言方式询问，系统从文档集中查找并返回确切答案或者蕴含答案文本片断的信息检索方式</a:t>
            </a:r>
          </a:p>
          <a:p>
            <a:endParaRPr lang="en-US" altLang="zh-CN" dirty="0" smtClean="0"/>
          </a:p>
          <a:p>
            <a:r>
              <a:rPr lang="zh-CN" altLang="en-US" dirty="0" smtClean="0"/>
              <a:t>特点：问答系统允许用户以自然语言的形式查询信息</a:t>
            </a:r>
          </a:p>
          <a:p>
            <a:pPr lvl="2">
              <a:buNone/>
            </a:pPr>
            <a:r>
              <a:rPr lang="zh-CN" altLang="en-US" dirty="0" smtClean="0"/>
              <a:t>问句：世界上最大的宫殿是什么宫殿？</a:t>
            </a:r>
          </a:p>
          <a:p>
            <a:pPr lvl="2">
              <a:buNone/>
            </a:pPr>
            <a:r>
              <a:rPr lang="zh-CN" altLang="en-US" dirty="0" smtClean="0"/>
              <a:t>答案：紫禁城</a:t>
            </a:r>
            <a:r>
              <a:rPr lang="en-US" altLang="zh-CN" dirty="0" smtClean="0"/>
              <a:t>/</a:t>
            </a:r>
            <a:r>
              <a:rPr lang="zh-CN" altLang="en-US" dirty="0" smtClean="0"/>
              <a:t>故宫</a:t>
            </a:r>
          </a:p>
          <a:p>
            <a:endParaRPr lang="en-US" altLang="zh-CN" dirty="0" smtClean="0"/>
          </a:p>
          <a:p>
            <a:r>
              <a:rPr lang="zh-CN" altLang="en-US" dirty="0" smtClean="0"/>
              <a:t>应用前景：问答系统能够提供用户真正的有用、精确的信息，它将是下一代的搜索引擎的理想选择</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问答系统分类</a:t>
            </a:r>
            <a:endParaRPr lang="zh-CN" altLang="en-US" dirty="0"/>
          </a:p>
        </p:txBody>
      </p:sp>
      <p:sp>
        <p:nvSpPr>
          <p:cNvPr id="3" name="内容占位符 2"/>
          <p:cNvSpPr>
            <a:spLocks noGrp="1"/>
          </p:cNvSpPr>
          <p:nvPr>
            <p:ph sz="quarter" idx="1"/>
          </p:nvPr>
        </p:nvSpPr>
        <p:spPr/>
        <p:txBody>
          <a:bodyPr/>
          <a:lstStyle/>
          <a:p>
            <a:r>
              <a:rPr lang="zh-CN" altLang="en-US" dirty="0" smtClean="0"/>
              <a:t>按应用领域</a:t>
            </a:r>
            <a:endParaRPr lang="en-US" altLang="zh-CN" dirty="0" smtClean="0"/>
          </a:p>
          <a:p>
            <a:pPr lvl="1"/>
            <a:r>
              <a:rPr lang="zh-CN" altLang="en-US" dirty="0" smtClean="0"/>
              <a:t>限定领域</a:t>
            </a:r>
            <a:r>
              <a:rPr lang="en-US" altLang="zh-CN" dirty="0" smtClean="0"/>
              <a:t>QA</a:t>
            </a:r>
            <a:r>
              <a:rPr lang="zh-CN" altLang="en-US" dirty="0" smtClean="0"/>
              <a:t>：系统所能处理的问题只能限定于某个领域或者某个内容范围</a:t>
            </a:r>
            <a:r>
              <a:rPr lang="zh-CN" altLang="en-US" dirty="0" smtClean="0"/>
              <a:t>（客服机器人）</a:t>
            </a:r>
            <a:endParaRPr lang="en-US" altLang="zh-CN" dirty="0" smtClean="0"/>
          </a:p>
          <a:p>
            <a:pPr lvl="1"/>
            <a:endParaRPr lang="en-US" altLang="zh-CN" dirty="0" smtClean="0"/>
          </a:p>
          <a:p>
            <a:pPr lvl="1"/>
            <a:r>
              <a:rPr lang="zh-CN" altLang="en-US" dirty="0" smtClean="0"/>
              <a:t>开放领域</a:t>
            </a:r>
            <a:r>
              <a:rPr lang="en-US" altLang="zh-CN" dirty="0" smtClean="0"/>
              <a:t>QA：</a:t>
            </a:r>
            <a:r>
              <a:rPr lang="zh-CN" altLang="en-US" dirty="0" smtClean="0"/>
              <a:t>系统可回答的问题不应当限定于某个特定</a:t>
            </a:r>
            <a:r>
              <a:rPr lang="zh-CN" altLang="en-US" dirty="0" smtClean="0"/>
              <a:t>领域（</a:t>
            </a:r>
            <a:r>
              <a:rPr lang="en-US" altLang="zh-CN" dirty="0" err="1" smtClean="0"/>
              <a:t>AnswerBus</a:t>
            </a:r>
            <a:r>
              <a:rPr lang="zh-CN" altLang="en-US" dirty="0" smtClean="0"/>
              <a:t>、</a:t>
            </a:r>
            <a:r>
              <a:rPr lang="en-US" altLang="zh-CN" dirty="0" smtClean="0"/>
              <a:t>START</a:t>
            </a:r>
            <a:r>
              <a:rPr lang="zh-CN" altLang="en-US" dirty="0" smtClean="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问答系统分类</a:t>
            </a:r>
            <a:endParaRPr lang="zh-CN" altLang="en-US" dirty="0"/>
          </a:p>
        </p:txBody>
      </p:sp>
      <p:sp>
        <p:nvSpPr>
          <p:cNvPr id="3" name="内容占位符 2"/>
          <p:cNvSpPr>
            <a:spLocks noGrp="1"/>
          </p:cNvSpPr>
          <p:nvPr>
            <p:ph sz="quarter" idx="1"/>
          </p:nvPr>
        </p:nvSpPr>
        <p:spPr/>
        <p:txBody>
          <a:bodyPr/>
          <a:lstStyle/>
          <a:p>
            <a:r>
              <a:rPr lang="zh-CN" altLang="en-US" dirty="0" smtClean="0"/>
              <a:t>按语料类型分类</a:t>
            </a:r>
            <a:endParaRPr lang="en-US" altLang="zh-CN" dirty="0" smtClean="0"/>
          </a:p>
          <a:p>
            <a:pPr lvl="1"/>
            <a:r>
              <a:rPr lang="zh-CN" altLang="en-US" dirty="0" smtClean="0"/>
              <a:t>基于常问问题集的</a:t>
            </a:r>
            <a:r>
              <a:rPr lang="en-US" altLang="zh-CN" dirty="0" smtClean="0"/>
              <a:t>QA</a:t>
            </a:r>
          </a:p>
          <a:p>
            <a:pPr lvl="1"/>
            <a:r>
              <a:rPr lang="zh-CN" altLang="en-US" dirty="0" smtClean="0"/>
              <a:t>基于大规模文档集的</a:t>
            </a:r>
            <a:r>
              <a:rPr lang="en-US" altLang="zh-CN" dirty="0" smtClean="0"/>
              <a:t>QA</a:t>
            </a:r>
          </a:p>
          <a:p>
            <a:pPr lvl="1"/>
            <a:r>
              <a:rPr lang="zh-CN" altLang="en-US" dirty="0" smtClean="0"/>
              <a:t>基于知识库的</a:t>
            </a:r>
            <a:r>
              <a:rPr lang="en-US" altLang="zh-CN" dirty="0" smtClean="0"/>
              <a:t>QA</a:t>
            </a:r>
          </a:p>
          <a:p>
            <a:pPr lvl="1"/>
            <a:endParaRPr lang="en-US" altLang="zh-CN" dirty="0" smtClean="0"/>
          </a:p>
          <a:p>
            <a:r>
              <a:rPr lang="zh-CN" altLang="en-US" dirty="0" smtClean="0"/>
              <a:t>按技术手段分类</a:t>
            </a:r>
            <a:endParaRPr lang="en-US" altLang="zh-CN" dirty="0" smtClean="0"/>
          </a:p>
          <a:p>
            <a:pPr lvl="1"/>
            <a:r>
              <a:rPr lang="zh-CN" altLang="en-US" dirty="0" smtClean="0"/>
              <a:t>自然语言问答系统</a:t>
            </a:r>
            <a:endParaRPr lang="en-US" altLang="zh-CN" dirty="0" smtClean="0"/>
          </a:p>
          <a:p>
            <a:pPr lvl="1"/>
            <a:r>
              <a:rPr lang="zh-CN" altLang="en-US" dirty="0" smtClean="0"/>
              <a:t>对话系统（聊天机器人）</a:t>
            </a:r>
            <a:endParaRPr lang="en-US" altLang="zh-CN" dirty="0" smtClean="0"/>
          </a:p>
          <a:p>
            <a:pPr lvl="1"/>
            <a:r>
              <a:rPr lang="zh-CN" altLang="en-US" dirty="0" smtClean="0"/>
              <a:t>阅读理解系统</a:t>
            </a:r>
            <a:endParaRPr lang="en-US" altLang="zh-CN" dirty="0" smtClean="0"/>
          </a:p>
          <a:p>
            <a:pPr lvl="1"/>
            <a:endParaRPr lang="en-US" altLang="zh-CN" dirty="0" smtClean="0"/>
          </a:p>
          <a:p>
            <a:pPr lvl="1"/>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问答系统的一般架构</a:t>
            </a:r>
            <a:endParaRPr lang="zh-CN" altLang="en-US" dirty="0"/>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7" name="Object 3"/>
          <p:cNvGraphicFramePr>
            <a:graphicFrameLocks noChangeAspect="1"/>
          </p:cNvGraphicFramePr>
          <p:nvPr/>
        </p:nvGraphicFramePr>
        <p:xfrm>
          <a:off x="1115616" y="1772816"/>
          <a:ext cx="6916102" cy="1656184"/>
        </p:xfrm>
        <a:graphic>
          <a:graphicData uri="http://schemas.openxmlformats.org/presentationml/2006/ole">
            <p:oleObj spid="_x0000_s1027" r:id="rId3" imgW="3561712" imgH="857065" progId="Visio.Drawing.11">
              <p:embed/>
            </p:oleObj>
          </a:graphicData>
        </a:graphic>
      </p:graphicFrame>
      <p:sp>
        <p:nvSpPr>
          <p:cNvPr id="7" name="内容占位符 2"/>
          <p:cNvSpPr>
            <a:spLocks noGrp="1"/>
          </p:cNvSpPr>
          <p:nvPr>
            <p:ph sz="quarter" idx="1"/>
          </p:nvPr>
        </p:nvSpPr>
        <p:spPr>
          <a:xfrm>
            <a:off x="914400" y="3789040"/>
            <a:ext cx="7772400" cy="2304256"/>
          </a:xfrm>
        </p:spPr>
        <p:txBody>
          <a:bodyPr>
            <a:normAutofit lnSpcReduction="10000"/>
          </a:bodyPr>
          <a:lstStyle/>
          <a:p>
            <a:r>
              <a:rPr lang="zh-CN" altLang="en-US" sz="2000" dirty="0" smtClean="0"/>
              <a:t>问题分析</a:t>
            </a:r>
            <a:r>
              <a:rPr lang="zh-CN" altLang="en-US" sz="2000" dirty="0" smtClean="0"/>
              <a:t>模块：负责对用户的提问</a:t>
            </a:r>
            <a:r>
              <a:rPr lang="zh-CN" altLang="en-US" sz="2000" dirty="0" smtClean="0"/>
              <a:t>进行预处理（分词、词性标注</a:t>
            </a:r>
            <a:r>
              <a:rPr lang="en-US" altLang="zh-CN" sz="2000" dirty="0" smtClean="0"/>
              <a:t>……</a:t>
            </a:r>
            <a:r>
              <a:rPr lang="zh-CN" altLang="en-US" sz="2000" dirty="0" smtClean="0"/>
              <a:t>），生成查询，并对问句类型进行分析</a:t>
            </a:r>
            <a:endParaRPr lang="zh-CN" altLang="en-US" sz="2000" dirty="0" smtClean="0"/>
          </a:p>
          <a:p>
            <a:r>
              <a:rPr lang="zh-CN" altLang="en-US" sz="2000" dirty="0" smtClean="0"/>
              <a:t>文档检索模块：</a:t>
            </a:r>
            <a:r>
              <a:rPr lang="zh-CN" altLang="en-US" sz="2000" dirty="0" smtClean="0"/>
              <a:t>根据问句分析模块</a:t>
            </a:r>
            <a:r>
              <a:rPr lang="zh-CN" altLang="en-US" sz="2000" dirty="0" smtClean="0"/>
              <a:t>生成的</a:t>
            </a:r>
            <a:r>
              <a:rPr lang="zh-CN" altLang="en-US" sz="2000" dirty="0" smtClean="0"/>
              <a:t>查询进行检索，返回和</a:t>
            </a:r>
            <a:r>
              <a:rPr lang="zh-CN" altLang="en-US" sz="2000" dirty="0" smtClean="0"/>
              <a:t>提问相关的</a:t>
            </a:r>
            <a:r>
              <a:rPr lang="zh-CN" altLang="en-US" sz="2000" dirty="0" smtClean="0"/>
              <a:t>信息，可以是文档、段落或句子</a:t>
            </a:r>
            <a:endParaRPr lang="zh-CN" altLang="en-US" sz="2000" dirty="0" smtClean="0"/>
          </a:p>
          <a:p>
            <a:r>
              <a:rPr lang="zh-CN" altLang="en-US" sz="2000" dirty="0" smtClean="0"/>
              <a:t>答案抽取模块：</a:t>
            </a:r>
            <a:r>
              <a:rPr lang="zh-CN" altLang="en-US" sz="2000" dirty="0" smtClean="0"/>
              <a:t>从检索</a:t>
            </a:r>
            <a:r>
              <a:rPr lang="zh-CN" altLang="en-US" sz="2000" dirty="0" smtClean="0"/>
              <a:t>出的</a:t>
            </a:r>
            <a:r>
              <a:rPr lang="zh-CN" altLang="en-US" sz="2000" dirty="0" smtClean="0"/>
              <a:t>相关文本中</a:t>
            </a:r>
            <a:r>
              <a:rPr lang="zh-CN" altLang="en-US" sz="2000" dirty="0" smtClean="0"/>
              <a:t>抽取出和提问答案类型一致的实体，根据某种原则对候选答案进行打分，把概率最大的候选答案返回给</a:t>
            </a:r>
            <a:r>
              <a:rPr lang="zh-CN" altLang="en-US" sz="2000" dirty="0" smtClean="0"/>
              <a:t>用户</a:t>
            </a:r>
            <a:endParaRPr lang="zh-CN" alt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问答系统</a:t>
            </a:r>
            <a:r>
              <a:rPr lang="zh-CN" altLang="en-US" dirty="0" smtClean="0"/>
              <a:t>的处理流程</a:t>
            </a:r>
            <a:endParaRPr lang="zh-CN" altLang="en-US" dirty="0"/>
          </a:p>
        </p:txBody>
      </p:sp>
      <p:sp>
        <p:nvSpPr>
          <p:cNvPr id="13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315" name="Object 3"/>
          <p:cNvGraphicFramePr>
            <a:graphicFrameLocks noChangeAspect="1"/>
          </p:cNvGraphicFramePr>
          <p:nvPr/>
        </p:nvGraphicFramePr>
        <p:xfrm>
          <a:off x="1691680" y="1412776"/>
          <a:ext cx="5472608" cy="5255984"/>
        </p:xfrm>
        <a:graphic>
          <a:graphicData uri="http://schemas.openxmlformats.org/presentationml/2006/ole">
            <p:oleObj spid="_x0000_s13315" name="图片" r:id="rId3" imgW="4567591" imgH="4390302" progId="Word.Picture.8">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问题分析</a:t>
            </a:r>
            <a:endParaRPr lang="zh-CN" altLang="en-US" dirty="0"/>
          </a:p>
        </p:txBody>
      </p:sp>
      <p:sp>
        <p:nvSpPr>
          <p:cNvPr id="3" name="内容占位符 2"/>
          <p:cNvSpPr>
            <a:spLocks noGrp="1"/>
          </p:cNvSpPr>
          <p:nvPr>
            <p:ph sz="quarter" idx="1"/>
          </p:nvPr>
        </p:nvSpPr>
        <p:spPr>
          <a:xfrm>
            <a:off x="914400" y="1447800"/>
            <a:ext cx="7772400" cy="2917304"/>
          </a:xfrm>
        </p:spPr>
        <p:txBody>
          <a:bodyPr/>
          <a:lstStyle/>
          <a:p>
            <a:r>
              <a:rPr lang="zh-CN" altLang="en-US" dirty="0" smtClean="0">
                <a:solidFill>
                  <a:srgbClr val="FF0000"/>
                </a:solidFill>
              </a:rPr>
              <a:t>预处理</a:t>
            </a:r>
            <a:r>
              <a:rPr lang="zh-CN" altLang="en-US" dirty="0" smtClean="0"/>
              <a:t>：分词、词性标注</a:t>
            </a:r>
            <a:r>
              <a:rPr lang="en-US" altLang="zh-CN" dirty="0" smtClean="0"/>
              <a:t>……</a:t>
            </a:r>
          </a:p>
          <a:p>
            <a:endParaRPr lang="en-US" altLang="zh-CN" dirty="0" smtClean="0"/>
          </a:p>
          <a:p>
            <a:r>
              <a:rPr lang="zh-CN" altLang="en-US" dirty="0" smtClean="0">
                <a:solidFill>
                  <a:srgbClr val="FF0000"/>
                </a:solidFill>
              </a:rPr>
              <a:t>关键词提取</a:t>
            </a:r>
            <a:r>
              <a:rPr lang="zh-CN" altLang="en-US" dirty="0" smtClean="0"/>
              <a:t>：从分词结果中去除疑问词、停用词及标点，剩下的词为关键词</a:t>
            </a:r>
            <a:endParaRPr lang="en-US" altLang="zh-CN" dirty="0" smtClean="0"/>
          </a:p>
          <a:p>
            <a:endParaRPr lang="en-US" altLang="zh-CN" dirty="0" smtClean="0"/>
          </a:p>
          <a:p>
            <a:r>
              <a:rPr lang="zh-CN" altLang="en-US" dirty="0" smtClean="0">
                <a:solidFill>
                  <a:srgbClr val="FF0000"/>
                </a:solidFill>
              </a:rPr>
              <a:t>问句类型分析</a:t>
            </a:r>
            <a:r>
              <a:rPr lang="zh-CN" altLang="en-US" dirty="0" smtClean="0"/>
              <a:t>：根据疑问词确定问句类型</a:t>
            </a:r>
            <a:endParaRPr lang="en-US" altLang="zh-CN" dirty="0" smtClean="0"/>
          </a:p>
        </p:txBody>
      </p:sp>
      <p:sp>
        <p:nvSpPr>
          <p:cNvPr id="4" name="TextBox 3"/>
          <p:cNvSpPr txBox="1"/>
          <p:nvPr/>
        </p:nvSpPr>
        <p:spPr>
          <a:xfrm>
            <a:off x="2051720" y="4509120"/>
            <a:ext cx="5112568" cy="1754326"/>
          </a:xfrm>
          <a:prstGeom prst="rect">
            <a:avLst/>
          </a:prstGeom>
          <a:noFill/>
        </p:spPr>
        <p:txBody>
          <a:bodyPr wrap="square" rtlCol="0">
            <a:spAutoFit/>
          </a:bodyPr>
          <a:lstStyle/>
          <a:p>
            <a:r>
              <a:rPr lang="en-US" altLang="zh-CN" dirty="0" smtClean="0"/>
              <a:t>Q1: </a:t>
            </a:r>
            <a:r>
              <a:rPr lang="zh-CN" altLang="en-US" dirty="0" smtClean="0"/>
              <a:t>故宫在</a:t>
            </a:r>
            <a:r>
              <a:rPr lang="zh-CN" altLang="en-US" dirty="0" smtClean="0">
                <a:solidFill>
                  <a:srgbClr val="00B050"/>
                </a:solidFill>
              </a:rPr>
              <a:t>哪里</a:t>
            </a:r>
            <a:r>
              <a:rPr lang="zh-CN" altLang="en-US" dirty="0" smtClean="0"/>
              <a:t>？</a:t>
            </a:r>
            <a:endParaRPr lang="en-US" altLang="zh-CN" dirty="0" smtClean="0"/>
          </a:p>
          <a:p>
            <a:endParaRPr lang="en-US" altLang="zh-CN" dirty="0" smtClean="0"/>
          </a:p>
          <a:p>
            <a:r>
              <a:rPr lang="en-US" altLang="zh-CN" dirty="0" smtClean="0"/>
              <a:t>Q2: </a:t>
            </a:r>
            <a:r>
              <a:rPr lang="zh-CN" altLang="en-US" dirty="0" smtClean="0">
                <a:solidFill>
                  <a:srgbClr val="00B050"/>
                </a:solidFill>
              </a:rPr>
              <a:t>谁</a:t>
            </a:r>
            <a:r>
              <a:rPr lang="zh-CN" altLang="en-US" dirty="0" smtClean="0"/>
              <a:t>是美国总统？</a:t>
            </a:r>
            <a:endParaRPr lang="en-US" altLang="zh-CN" dirty="0" smtClean="0"/>
          </a:p>
          <a:p>
            <a:endParaRPr lang="en-US" altLang="zh-CN" dirty="0" smtClean="0"/>
          </a:p>
          <a:p>
            <a:r>
              <a:rPr lang="en-US" altLang="zh-CN" dirty="0" smtClean="0"/>
              <a:t>Q3: </a:t>
            </a:r>
            <a:r>
              <a:rPr lang="zh-CN" altLang="en-US" dirty="0" smtClean="0"/>
              <a:t>北京奥运会在</a:t>
            </a:r>
            <a:r>
              <a:rPr lang="zh-CN" altLang="en-US" dirty="0" smtClean="0">
                <a:solidFill>
                  <a:srgbClr val="00B050"/>
                </a:solidFill>
              </a:rPr>
              <a:t>何时</a:t>
            </a:r>
            <a:r>
              <a:rPr lang="zh-CN" altLang="en-US" dirty="0" smtClean="0"/>
              <a:t>举办？</a:t>
            </a:r>
            <a:endParaRPr lang="en-US" altLang="zh-CN"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问句类型</a:t>
            </a:r>
            <a:endParaRPr lang="zh-CN" altLang="en-US" dirty="0"/>
          </a:p>
        </p:txBody>
      </p:sp>
      <p:graphicFrame>
        <p:nvGraphicFramePr>
          <p:cNvPr id="4" name="Group 3"/>
          <p:cNvGraphicFramePr>
            <a:graphicFrameLocks noGrp="1"/>
          </p:cNvGraphicFramePr>
          <p:nvPr>
            <p:ph idx="1"/>
          </p:nvPr>
        </p:nvGraphicFramePr>
        <p:xfrm>
          <a:off x="683568" y="1916832"/>
          <a:ext cx="7772400" cy="2605089"/>
        </p:xfrm>
        <a:graphic>
          <a:graphicData uri="http://schemas.openxmlformats.org/drawingml/2006/table">
            <a:tbl>
              <a:tblPr/>
              <a:tblGrid>
                <a:gridCol w="2587625"/>
                <a:gridCol w="2593975"/>
                <a:gridCol w="2590800"/>
              </a:tblGrid>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问题类型</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疑问词</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例子</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询问人</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谁</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谁发现了北美洲？</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42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询问时间</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什么时候／何时／那年</a:t>
                      </a:r>
                      <a:r>
                        <a:rPr kumimoji="0" lang="en-US" altLang="zh-CN" sz="12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人类哪年登陆月球？</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42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询问数量</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多少／几／多大／多高</a:t>
                      </a:r>
                      <a:r>
                        <a:rPr kumimoji="0" lang="en-US" altLang="zh-CN" sz="12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茉莉花每年能开花几次？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询问地点或位置</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哪／哪里／什么地方</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黄山在哪个省？</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1575</TotalTime>
  <Words>912</Words>
  <Application>Microsoft Office PowerPoint</Application>
  <PresentationFormat>全屏显示(4:3)</PresentationFormat>
  <Paragraphs>104</Paragraphs>
  <Slides>14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17" baseType="lpstr">
      <vt:lpstr>平衡</vt:lpstr>
      <vt:lpstr>Visio.Drawing.11</vt:lpstr>
      <vt:lpstr>Microsoft Word 图片</vt:lpstr>
      <vt:lpstr>问答式检索系统</vt:lpstr>
      <vt:lpstr>搜索引擎的问题</vt:lpstr>
      <vt:lpstr>问答系统(Question Answering)</vt:lpstr>
      <vt:lpstr>问答系统分类</vt:lpstr>
      <vt:lpstr>问答系统分类</vt:lpstr>
      <vt:lpstr>问答系统的一般架构</vt:lpstr>
      <vt:lpstr>问答系统的处理流程</vt:lpstr>
      <vt:lpstr>问题分析</vt:lpstr>
      <vt:lpstr>问句类型</vt:lpstr>
      <vt:lpstr>问句类型</vt:lpstr>
      <vt:lpstr>基于规则的问句分类方法</vt:lpstr>
      <vt:lpstr>文本检索</vt:lpstr>
      <vt:lpstr>答案抽取</vt:lpstr>
      <vt:lpstr>答案排序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面向语料库的信息检索技术</dc:title>
  <dc:creator>Administrator</dc:creator>
  <cp:lastModifiedBy>Lotus</cp:lastModifiedBy>
  <cp:revision>417</cp:revision>
  <dcterms:created xsi:type="dcterms:W3CDTF">2018-04-23T06:42:46Z</dcterms:created>
  <dcterms:modified xsi:type="dcterms:W3CDTF">2018-05-14T15:07:49Z</dcterms:modified>
</cp:coreProperties>
</file>