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F999D-DAD5-B84E-8AF0-EC8EC1F30106}" v="1" dt="2023-06-06T00:20:57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Ознакомлены</a:t>
            </a:r>
            <a:r>
              <a:rPr lang="ru-RU" baseline="0"/>
              <a:t> ли вы с проблемой доходов в нашей стране?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C0-E640-9AA7-C8F559A7A1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C0-E640-9AA7-C8F559A7A10B}"/>
              </c:ext>
            </c:extLst>
          </c:dPt>
          <c:cat>
            <c:strRef>
              <c:f>Лист1!$A$2:$B$2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Лист1!$A$1:$B$1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C0-E640-9AA7-C8F559A7A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Знаете</a:t>
            </a:r>
            <a:r>
              <a:rPr lang="ru-RU" baseline="0"/>
              <a:t> ли, в каких регионах какой уровень доходов?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0B-AE45-A2F4-3EE2EAD34E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0B-AE45-A2F4-3EE2EAD34E7A}"/>
              </c:ext>
            </c:extLst>
          </c:dPt>
          <c:cat>
            <c:strRef>
              <c:f>Лист1!$D$2:$E$2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Лист1!$D$1:$E$1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0B-AE45-A2F4-3EE2EAD34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0" i="0" kern="1200" cap="none" spc="1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76A9A-417E-A744-A1E0-99B26F82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/>
              <a:t>Визуализация доходов населения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26FBB5-19F4-F746-9286-F3D899F4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ru-RU" dirty="0"/>
              <a:t>Благосостояние и качество жизни населения</a:t>
            </a:r>
          </a:p>
          <a:p>
            <a:pPr algn="l"/>
            <a:r>
              <a:rPr lang="ru-RU" dirty="0"/>
              <a:t>Подготовил Герасимов Константин</a:t>
            </a:r>
          </a:p>
        </p:txBody>
      </p:sp>
      <p:pic>
        <p:nvPicPr>
          <p:cNvPr id="4" name="Picture 3" descr="Узор Paint Art">
            <a:extLst>
              <a:ext uri="{FF2B5EF4-FFF2-40B4-BE49-F238E27FC236}">
                <a16:creationId xmlns:a16="http://schemas.microsoft.com/office/drawing/2014/main" id="{904A38F8-40A9-59F7-F4FD-DBC08FFF5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r="1500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8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38572CB4-198F-40EB-A56D-65D841A3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78" y="-11084"/>
            <a:ext cx="7384765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925231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925231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0BA3A-E197-8748-B09A-6A416749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414" y="829620"/>
            <a:ext cx="4906290" cy="3437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Стеки данных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ВоркДримс » Векторная карта России с регионами">
            <a:extLst>
              <a:ext uri="{FF2B5EF4-FFF2-40B4-BE49-F238E27FC236}">
                <a16:creationId xmlns:a16="http://schemas.microsoft.com/office/drawing/2014/main" id="{AAF1C560-C2D1-844F-8CE0-46DCDE9F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9274" y="957943"/>
            <a:ext cx="3619323" cy="189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4858C47-62F8-CF4F-B815-8BB30AA6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59" y="3589444"/>
            <a:ext cx="2735155" cy="2735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EF4BE-63DA-9C40-8592-5238E05A24AE}"/>
              </a:ext>
            </a:extLst>
          </p:cNvPr>
          <p:cNvSpPr txBox="1"/>
          <p:nvPr/>
        </p:nvSpPr>
        <p:spPr>
          <a:xfrm>
            <a:off x="1084414" y="4330405"/>
            <a:ext cx="3987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Географические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Экономические данные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81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30DE-A2D7-4C4F-B30D-46636C68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5313-32C6-BD46-8B42-4500D1DC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решения проблемы (библиотеки </a:t>
            </a:r>
            <a:r>
              <a:rPr lang="en-US" dirty="0"/>
              <a:t>Folium, </a:t>
            </a:r>
            <a:r>
              <a:rPr lang="en-US" dirty="0" err="1"/>
              <a:t>geopandas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Попытки решения проблемы, поиск готовых решений</a:t>
            </a:r>
          </a:p>
          <a:p>
            <a:r>
              <a:rPr lang="ru-RU" dirty="0"/>
              <a:t>Подготовка первых рабочих прототипов</a:t>
            </a:r>
          </a:p>
        </p:txBody>
      </p: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03847305-57B3-BD41-8178-236186BA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890" y="2964426"/>
            <a:ext cx="3596148" cy="35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85DF4F1-3C90-4AD9-AAB9-75BF6CD61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D630B-F0CC-463F-9DEE-2AE410989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D956E-42CC-9443-8244-50D5441A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02942"/>
            <a:ext cx="9144000" cy="918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i="1" cap="all"/>
              <a:t>Рабочие прототипы</a:t>
            </a:r>
          </a:p>
        </p:txBody>
      </p:sp>
      <p:pic>
        <p:nvPicPr>
          <p:cNvPr id="7" name="Рисунок 6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81160A-0683-5445-A919-071D4077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76471"/>
            <a:ext cx="2539180" cy="2031344"/>
          </a:xfrm>
          <a:prstGeom prst="rect">
            <a:avLst/>
          </a:prstGeom>
        </p:spPr>
      </p:pic>
      <p:pic>
        <p:nvPicPr>
          <p:cNvPr id="9" name="Рисунок 8" descr="Изображение выглядит как карта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722892A-5092-7B43-854F-04C33ABC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02" y="1536775"/>
            <a:ext cx="2539180" cy="191073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, текс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7229A0F-69B5-BA49-990B-13B58098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60" y="1546298"/>
            <a:ext cx="2539180" cy="1891689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программное обеспечение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FA05EFA-6B21-244F-A034-4934DB47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124335" y="1698650"/>
            <a:ext cx="2539180" cy="158698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9ACB4-4909-4C3D-BC1F-5BD779547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F3EA5A-8F42-43FA-8863-92076165A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7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7CD0D7-7546-4A49-A543-6F82FF04C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14C143-4F35-4F32-BF9B-2E3FB6483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9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CDF34-0153-F24C-BCF3-31C583D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i="1" cap="all"/>
              <a:t>Готовый проект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310685A6-70B9-154D-98F9-B3EB5D7D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07" y="533400"/>
            <a:ext cx="6955186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5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19AF7-94BE-B941-B3A2-F73EB1FD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3F437-E4B3-AA49-B63C-82604444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Интерактивная карта – прототип</a:t>
            </a:r>
          </a:p>
          <a:p>
            <a:r>
              <a:rPr lang="ru-RU" dirty="0"/>
              <a:t>Графики</a:t>
            </a:r>
          </a:p>
          <a:p>
            <a:r>
              <a:rPr lang="ru-RU" dirty="0"/>
              <a:t>Опыт работы с географическими массивами данных</a:t>
            </a:r>
            <a:endParaRPr lang="en-US" dirty="0"/>
          </a:p>
          <a:p>
            <a:r>
              <a:rPr lang="ru-RU" dirty="0"/>
              <a:t>Хорошие отзывы о проекте от товарищей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43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64193-9BC2-4946-A6D8-A12152D9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литературы и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45445-EDE4-4B40-8C99-73C12505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09554"/>
            <a:ext cx="10157791" cy="3705446"/>
          </a:xfrm>
        </p:spPr>
        <p:txBody>
          <a:bodyPr/>
          <a:lstStyle/>
          <a:p>
            <a:pPr marL="342900" marR="4445" lvl="0" indent="-342900">
              <a:lnSpc>
                <a:spcPct val="106000"/>
              </a:lnSpc>
              <a:spcAft>
                <a:spcPts val="125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Чистик О.Ф. Анализ уровня и дифференциации доходов населения в регионах Российской Федерации // Вестник Самарского государственного экономического университета. - 2015. - №1. - С. 6. </a:t>
            </a:r>
          </a:p>
          <a:p>
            <a:pPr marL="342900" marR="116205" lvl="0" indent="-342900">
              <a:lnSpc>
                <a:spcPct val="110000"/>
              </a:lnSpc>
              <a:spcAft>
                <a:spcPts val="25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Гусейнова В. А., А. А. Богданова*, Т. Н. Афанасьева ВЛИЯНИЕ ИНФЛЯЦИИ НА РЕАЛЬНЫЕ ДОХОДЫ НАСЕЛЕНИЯ // АКТУАЛЬНЫЕ ПРОБЛЕМЫ АВИАЦИИ И КОСМОНАВТИКИ Учредители: Сибирский государственный университет науки и технологий им. акад. М.Ф.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Решетнева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- 2017. - №13. - С. 452-454. </a:t>
            </a:r>
          </a:p>
          <a:p>
            <a:pPr marL="342900" marR="116205" lvl="0" indent="-342900">
              <a:lnSpc>
                <a:spcPct val="110000"/>
              </a:lnSpc>
              <a:spcAft>
                <a:spcPts val="25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Гуляева Т. И., </a:t>
            </a:r>
            <a:r>
              <a:rPr lang="ru-RU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Такмакова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Е. В. //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ОЦЕНКА УРОВНЯ ЖИЗНИ НАСЕЛЕНИЯ РЕГИОНОВ РОССИИ НА ОСНОВЕ ПРИМЕНЕНИЯ КЛАСТЕРНОГО АНАЛИЗА. Экономический анализ: теория и практика. Том 20,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5, 2021.</a:t>
            </a:r>
          </a:p>
          <a:p>
            <a:pPr marL="342900" marR="116205" lvl="0" indent="-342900">
              <a:lnSpc>
                <a:spcPct val="110000"/>
              </a:lnSpc>
              <a:spcAft>
                <a:spcPts val="25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Evsey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Gurvich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Prilepskiy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impact of financial sanctions on the Russian economy // Russian Journal of Economics . – (2015) . - №1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16205" lvl="0" indent="-342900">
              <a:lnSpc>
                <a:spcPct val="110000"/>
              </a:lnSpc>
              <a:spcAft>
                <a:spcPts val="25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Irving B. Kravis, Alan W. Heston and Robert Summers REAL GDP PER CAPITA FOR MORE THAN ONE HUNDRED COUNTRIES* // The Economic Journal. – 1978. - №350. – 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88.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16205" indent="0">
              <a:lnSpc>
                <a:spcPct val="110000"/>
              </a:lnSpc>
              <a:spcAft>
                <a:spcPts val="25"/>
              </a:spcAft>
              <a:buNone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иллюстраций к презентации:</a:t>
            </a:r>
          </a:p>
          <a:p>
            <a:pPr marL="0" marR="116205" indent="0">
              <a:lnSpc>
                <a:spcPct val="110000"/>
              </a:lnSpc>
              <a:spcAft>
                <a:spcPts val="25"/>
              </a:spcAft>
              <a:buNone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 </a:t>
            </a:r>
            <a:r>
              <a:rPr lang="e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www.flaticon.com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3746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80FA5-4CE9-7A47-8A56-21F0D872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ru-RU"/>
              <a:t>Постановка проекта</a:t>
            </a:r>
            <a:endParaRPr lang="ru-RU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DA075-7566-8341-8531-8A5F715E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</a:p>
          <a:p>
            <a:r>
              <a:rPr lang="ru-RU" dirty="0"/>
              <a:t>Актуальность</a:t>
            </a:r>
          </a:p>
          <a:p>
            <a:r>
              <a:rPr lang="ru-RU" dirty="0"/>
              <a:t>Цель</a:t>
            </a:r>
          </a:p>
          <a:p>
            <a:r>
              <a:rPr lang="ru-RU" dirty="0"/>
              <a:t>Задачи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0E7BCD65-FD27-B641-8B13-388E4B3F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1CDC8-59B8-B44F-B9FA-125B69D5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Ознакомленность населения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BB6E939C-D6FD-DF40-A030-29D0DE85DE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34775"/>
              </p:ext>
            </p:extLst>
          </p:nvPr>
        </p:nvGraphicFramePr>
        <p:xfrm>
          <a:off x="513734" y="2275444"/>
          <a:ext cx="5582266" cy="3240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800D7982-D2C5-4543-8E0E-5191E228F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025977"/>
              </p:ext>
            </p:extLst>
          </p:nvPr>
        </p:nvGraphicFramePr>
        <p:xfrm>
          <a:off x="6096000" y="2275444"/>
          <a:ext cx="5363497" cy="3240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0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BE05DF-FE5B-4AC1-8034-4C36C52F3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DE427-91B2-8A49-A997-9E0F2857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399"/>
            <a:ext cx="9905999" cy="1699437"/>
          </a:xfrm>
        </p:spPr>
        <p:txBody>
          <a:bodyPr>
            <a:normAutofit/>
          </a:bodyPr>
          <a:lstStyle/>
          <a:p>
            <a:r>
              <a:rPr lang="ru-RU" dirty="0"/>
              <a:t>Заинтересованность экономистами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82EC9E-12A8-4D45-8873-905DA47BB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9130"/>
            <a:ext cx="579474" cy="35923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C8B98F-EA4E-4364-9AEC-E33A9784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226982" cy="9037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Бьюкенен Джеймс (президент США) - биография, факты из жизни, фотографии,  справочная информация.">
            <a:extLst>
              <a:ext uri="{FF2B5EF4-FFF2-40B4-BE49-F238E27FC236}">
                <a16:creationId xmlns:a16="http://schemas.microsoft.com/office/drawing/2014/main" id="{0B1A87C5-6C88-DD42-84B9-53D41DB54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8" r="2" b="41624"/>
          <a:stretch/>
        </p:blipFill>
        <p:spPr bwMode="auto">
          <a:xfrm>
            <a:off x="-24355" y="4747113"/>
            <a:ext cx="3088588" cy="21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ридрих Август фон Хайек – Гуманитарный портал">
            <a:extLst>
              <a:ext uri="{FF2B5EF4-FFF2-40B4-BE49-F238E27FC236}">
                <a16:creationId xmlns:a16="http://schemas.microsoft.com/office/drawing/2014/main" id="{B836AB79-F486-4F44-A6CE-413982459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2" r="-2" b="34459"/>
          <a:stretch/>
        </p:blipFill>
        <p:spPr bwMode="auto">
          <a:xfrm>
            <a:off x="9104331" y="4747113"/>
            <a:ext cx="3088588" cy="21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Милтон Фридман: экономический предсказатель и борец за права ...">
            <a:extLst>
              <a:ext uri="{FF2B5EF4-FFF2-40B4-BE49-F238E27FC236}">
                <a16:creationId xmlns:a16="http://schemas.microsoft.com/office/drawing/2014/main" id="{5E01FB83-B351-9342-8C25-AEAD83454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9" r="3" b="35271"/>
          <a:stretch/>
        </p:blipFill>
        <p:spPr bwMode="auto">
          <a:xfrm>
            <a:off x="6038164" y="4747113"/>
            <a:ext cx="3088588" cy="21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Экономическая теория. Страница 7">
            <a:extLst>
              <a:ext uri="{FF2B5EF4-FFF2-40B4-BE49-F238E27FC236}">
                <a16:creationId xmlns:a16="http://schemas.microsoft.com/office/drawing/2014/main" id="{964D10C8-E09A-1D4D-8BD2-E3B900D57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3816"/>
          <a:stretch/>
        </p:blipFill>
        <p:spPr bwMode="auto">
          <a:xfrm>
            <a:off x="3018149" y="4747113"/>
            <a:ext cx="3088588" cy="21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7E6DF0-29E2-4EF8-9FE8-B1370135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8436" y="3855493"/>
            <a:ext cx="3723565" cy="8916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EA111-6533-4CF1-85A2-2E328CC8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270861" y="533400"/>
            <a:ext cx="921139" cy="421371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368C6-CC72-214C-9E07-E63C8ED8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25148"/>
            <a:ext cx="5327074" cy="150059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700"/>
              <a:t>Решение проблемы - последствия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585BF-4C33-6E5A-A1FD-776AB356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05038"/>
            <a:ext cx="5198066" cy="4119562"/>
          </a:xfrm>
        </p:spPr>
        <p:txBody>
          <a:bodyPr>
            <a:normAutofit/>
          </a:bodyPr>
          <a:lstStyle/>
          <a:p>
            <a:r>
              <a:rPr lang="ru-RU" dirty="0"/>
              <a:t>Заинтересованность</a:t>
            </a:r>
          </a:p>
          <a:p>
            <a:r>
              <a:rPr lang="ru-RU" dirty="0"/>
              <a:t>Улучшение понимания проблемы</a:t>
            </a:r>
          </a:p>
          <a:p>
            <a:r>
              <a:rPr lang="ru-RU" dirty="0"/>
              <a:t>Мотивация для решения проблемы на глобальном уровне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E8D2118-A033-904B-AA76-D8E5AD67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00" y="533400"/>
            <a:ext cx="2732261" cy="2732261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24D5170A-F68F-2049-BB41-713E3035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19" y="3611978"/>
            <a:ext cx="2712623" cy="27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C4609F-1704-4634-B647-1E4A212F3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9ED05E-B1A7-472C-A411-3F2CB744F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1"/>
            <a:ext cx="502617" cy="51533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75E230-5F44-4D4A-90D5-C511DCD22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D782F-61F3-734D-86B0-6FFD4BDC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2"/>
            <a:ext cx="9548812" cy="1542864"/>
          </a:xfrm>
        </p:spPr>
        <p:txBody>
          <a:bodyPr>
            <a:normAutofit/>
          </a:bodyPr>
          <a:lstStyle/>
          <a:p>
            <a:r>
              <a:rPr lang="ru-RU" dirty="0"/>
              <a:t>Технологии и структура</a:t>
            </a:r>
          </a:p>
        </p:txBody>
      </p:sp>
      <p:pic>
        <p:nvPicPr>
          <p:cNvPr id="5" name="Объект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145CD90-3083-0849-BA9C-1D2609B3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69" y="2243813"/>
            <a:ext cx="1727738" cy="1727738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007CC6E-1A60-034B-8384-6276DF0C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7" y="2243813"/>
            <a:ext cx="1727738" cy="17277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ED19BC1-FBBE-8749-968D-6B8C6B8B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87" y="2243813"/>
            <a:ext cx="1727738" cy="17277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6ED9F-C017-420E-813A-58D34F8EC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77C558B4-36BE-1346-AE69-7BE504D1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479" y="2243813"/>
            <a:ext cx="1727738" cy="172773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891714-64F2-4ED3-AB26-443F54DA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97690" y="6233891"/>
            <a:ext cx="5694310" cy="62410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6DD79F-F375-4218-9514-0D52F599D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20500" y="1955968"/>
            <a:ext cx="571500" cy="490203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7C550E-DF95-A948-95C1-7E9D5BC75B45}"/>
              </a:ext>
            </a:extLst>
          </p:cNvPr>
          <p:cNvSpPr/>
          <p:nvPr/>
        </p:nvSpPr>
        <p:spPr>
          <a:xfrm>
            <a:off x="1447969" y="4691675"/>
            <a:ext cx="2274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Folium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030FB8B-7B24-BA43-A148-122954FE3D51}"/>
              </a:ext>
            </a:extLst>
          </p:cNvPr>
          <p:cNvSpPr/>
          <p:nvPr/>
        </p:nvSpPr>
        <p:spPr>
          <a:xfrm>
            <a:off x="4424709" y="4691675"/>
            <a:ext cx="3342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Matplotlib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63910-66CE-D045-B336-3F714330DEFA}"/>
              </a:ext>
            </a:extLst>
          </p:cNvPr>
          <p:cNvSpPr/>
          <p:nvPr/>
        </p:nvSpPr>
        <p:spPr>
          <a:xfrm>
            <a:off x="8469049" y="4693363"/>
            <a:ext cx="240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3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B3E80-7D52-3A42-89FF-FE4FB309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ru-RU" dirty="0"/>
              <a:t>Почему они?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DF916-1F6B-3A45-B9EA-BC8F76A8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ru-RU" dirty="0"/>
              <a:t>Удобность</a:t>
            </a:r>
          </a:p>
          <a:p>
            <a:r>
              <a:rPr lang="ru-RU" dirty="0"/>
              <a:t>Повсеместное использование</a:t>
            </a:r>
          </a:p>
          <a:p>
            <a:r>
              <a:rPr lang="ru-RU" dirty="0"/>
              <a:t>Простота использования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D9CC60E-5437-5145-B2F0-B2262893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6477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619FBDF9-6D00-4C36-9824-1549E76A8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28DA832B-9545-4F74-8784-793092656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-17062"/>
            <a:ext cx="2817694" cy="6151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F3E87-88F6-764C-B3E8-7CA8342C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542926"/>
            <a:ext cx="4948082" cy="167114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400"/>
              <a:t>Входные/выходные данные</a:t>
            </a:r>
          </a:p>
        </p:txBody>
      </p: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211539EE-8BB6-421F-A9ED-6B45899E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1"/>
            <a:ext cx="998071" cy="44894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245987-BC2F-4D37-866D-DA44375DC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70247"/>
            <a:ext cx="6365240" cy="6877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0D18C7-6D9E-4A48-AF6C-8D2EA6EC7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654040"/>
            <a:ext cx="3318387" cy="121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66FAAB01-6367-BB1C-681B-1F9434FA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14070"/>
            <a:ext cx="4948083" cy="40190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Coordinates System ESPG</a:t>
            </a:r>
          </a:p>
        </p:txBody>
      </p:sp>
      <p:pic>
        <p:nvPicPr>
          <p:cNvPr id="11" name="Рисунок 10" descr="Изображение выглядит как текст, Шрифт, че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7F585716-B7DA-5C40-81DC-5BBEC5D2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165" y="15500"/>
            <a:ext cx="2241938" cy="272599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ACF336A-ADC9-8C4C-95AB-890897C6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056" y="15500"/>
            <a:ext cx="2319130" cy="272599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5450AA6-EE46-FD45-8BF6-E1ACC9B1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500" y="2419272"/>
            <a:ext cx="1929301" cy="2019455"/>
          </a:xfrm>
          <a:prstGeom prst="rect">
            <a:avLst/>
          </a:prstGeom>
        </p:spPr>
      </p:pic>
      <p:pic>
        <p:nvPicPr>
          <p:cNvPr id="5" name="Объект 4" descr="Изображение выглядит как дизайн&#10;&#10;Автоматически созданное описание с низким доверительным уровнем">
            <a:extLst>
              <a:ext uri="{FF2B5EF4-FFF2-40B4-BE49-F238E27FC236}">
                <a16:creationId xmlns:a16="http://schemas.microsoft.com/office/drawing/2014/main" id="{AA6AA6F9-9081-9A44-BF8A-C6DB67C5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693" y="4634835"/>
            <a:ext cx="5066914" cy="17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27C63-AF76-6D42-80D9-F168AD95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/>
              <a:t>Структура и логика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7C2C0-099A-3C46-80CC-CBF47E12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en" dirty="0"/>
              <a:t>p</a:t>
            </a:r>
            <a:r>
              <a:rPr lang="en-US" dirty="0" err="1"/>
              <a:t>andas_map.py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dirty="0" err="1"/>
              <a:t>maps.py</a:t>
            </a:r>
            <a:endParaRPr lang="en-US" dirty="0"/>
          </a:p>
          <a:p>
            <a:r>
              <a:rPr lang="ru-RU" dirty="0"/>
              <a:t>Слияние </a:t>
            </a:r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csv</a:t>
            </a:r>
            <a:endParaRPr lang="ru-RU" dirty="0"/>
          </a:p>
          <a:p>
            <a:r>
              <a:rPr lang="ru-RU" dirty="0"/>
              <a:t>Вывод данных с помощью </a:t>
            </a:r>
            <a:r>
              <a:rPr lang="ru-RU" dirty="0" err="1"/>
              <a:t>p</a:t>
            </a:r>
            <a:r>
              <a:rPr lang="en-US" dirty="0" err="1"/>
              <a:t>andas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/>
              <a:t>g</a:t>
            </a:r>
            <a:r>
              <a:rPr lang="en-US" dirty="0" err="1"/>
              <a:t>eopandas</a:t>
            </a:r>
            <a:endParaRPr lang="ru-RU" dirty="0"/>
          </a:p>
          <a:p>
            <a:r>
              <a:rPr lang="ru-RU" dirty="0"/>
              <a:t>Отображение графиков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3317A72E-B025-F64C-AA11-E6BA8FBE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6477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2236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Walbaum Light Univers Light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C37C3A305942F4098DE28CB909B4A55" ma:contentTypeVersion="4" ma:contentTypeDescription="Создание документа." ma:contentTypeScope="" ma:versionID="00ac170bde3638fd157c653b15c0ac7b">
  <xsd:schema xmlns:xsd="http://www.w3.org/2001/XMLSchema" xmlns:xs="http://www.w3.org/2001/XMLSchema" xmlns:p="http://schemas.microsoft.com/office/2006/metadata/properties" xmlns:ns2="6d6bcbc1-cf9e-4acf-b3cc-100e8b0db16b" targetNamespace="http://schemas.microsoft.com/office/2006/metadata/properties" ma:root="true" ma:fieldsID="fced40ba9e815bfadd9751f191a58a40" ns2:_="">
    <xsd:import namespace="6d6bcbc1-cf9e-4acf-b3cc-100e8b0db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bcbc1-cf9e-4acf-b3cc-100e8b0db1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5AB45-1E29-4C05-9169-D25F210157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6bcbc1-cf9e-4acf-b3cc-100e8b0db1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B4F86-2D1B-42B1-A565-B41731E54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370</Words>
  <Application>Microsoft Macintosh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Microsoft YaHei</vt:lpstr>
      <vt:lpstr>Microsoft YaHei Light</vt:lpstr>
      <vt:lpstr>Arial</vt:lpstr>
      <vt:lpstr>Calibri</vt:lpstr>
      <vt:lpstr>AngleLinesVTI</vt:lpstr>
      <vt:lpstr>Визуализация доходов населения</vt:lpstr>
      <vt:lpstr>Постановка проекта</vt:lpstr>
      <vt:lpstr>Ознакомленность населения</vt:lpstr>
      <vt:lpstr>Заинтересованность экономистами</vt:lpstr>
      <vt:lpstr>Решение проблемы - последствия</vt:lpstr>
      <vt:lpstr>Технологии и структура</vt:lpstr>
      <vt:lpstr>Почему они?</vt:lpstr>
      <vt:lpstr>Входные/выходные данные</vt:lpstr>
      <vt:lpstr>Структура и логика</vt:lpstr>
      <vt:lpstr>Стеки данных</vt:lpstr>
      <vt:lpstr>Процесс разработки</vt:lpstr>
      <vt:lpstr>Рабочие прототипы</vt:lpstr>
      <vt:lpstr>Готовый проект</vt:lpstr>
      <vt:lpstr>Заключение</vt:lpstr>
      <vt:lpstr>Списки литературы и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доходов населения</dc:title>
  <dc:creator>Герасимов Константин Сергеевич</dc:creator>
  <cp:lastModifiedBy>Герасимов Константин Сергеевич</cp:lastModifiedBy>
  <cp:revision>3</cp:revision>
  <dcterms:created xsi:type="dcterms:W3CDTF">2023-06-05T17:06:37Z</dcterms:created>
  <dcterms:modified xsi:type="dcterms:W3CDTF">2023-06-06T00:23:06Z</dcterms:modified>
</cp:coreProperties>
</file>