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9" r:id="rId4"/>
    <p:sldId id="268" r:id="rId5"/>
    <p:sldId id="260" r:id="rId6"/>
    <p:sldId id="261" r:id="rId7"/>
    <p:sldId id="267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Abiuso" initials="M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747676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4621"/>
  </p:normalViewPr>
  <p:slideViewPr>
    <p:cSldViewPr snapToGrid="0" snapToObjects="1">
      <p:cViewPr varScale="1">
        <p:scale>
          <a:sx n="64" d="100"/>
          <a:sy n="64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6258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7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–Giovanni Mela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3"/>
          </p:nvPr>
        </p:nvSpPr>
        <p:spPr>
          <a:xfrm>
            <a:off x="1289154" y="3806544"/>
            <a:ext cx="10148342" cy="4497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it-IT" dirty="0"/>
              <a:t> 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571500" y="912943"/>
            <a:ext cx="11861800" cy="2476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400">
                <a:solidFill>
                  <a:schemeClr val="accent6">
                    <a:hueOff val="268956"/>
                    <a:satOff val="-2801"/>
                    <a:lumOff val="-18156"/>
                  </a:schemeClr>
                </a:solidFill>
              </a:defRPr>
            </a:lvl1pPr>
          </a:lstStyle>
          <a:p>
            <a:r>
              <a:rPr lang="it-IT" dirty="0" smtClean="0"/>
              <a:t>Pubblicità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571500" y="4580104"/>
            <a:ext cx="11861800" cy="3348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67359">
              <a:defRPr sz="4000">
                <a:solidFill>
                  <a:srgbClr val="0000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defRPr>
            </a:pPr>
            <a:r>
              <a:rPr sz="4400" dirty="0"/>
              <a:t>Progetto Ingegneria del Software </a:t>
            </a:r>
          </a:p>
          <a:p>
            <a:pPr defTabSz="467359">
              <a:defRPr sz="38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  <a:p>
            <a:pPr defTabSz="467359"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3600" dirty="0" smtClean="0"/>
              <a:t>Matteo Abiuso </a:t>
            </a:r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3600" dirty="0" smtClean="0"/>
              <a:t>Carlo Barbagiovanni Minciullo</a:t>
            </a:r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lang="it-IT" sz="3600" dirty="0" smtClean="0"/>
              <a:t>Luca Consonni</a:t>
            </a:r>
          </a:p>
          <a:p>
            <a:pPr defTabSz="467359"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</p:txBody>
      </p:sp>
      <p:pic>
        <p:nvPicPr>
          <p:cNvPr id="6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866141" y="1241245"/>
            <a:ext cx="9409871" cy="7437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Use Case </a:t>
            </a: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Diagram</a:t>
            </a:r>
            <a:endParaRPr lang="it-IT" sz="3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Diagram</a:t>
            </a:r>
            <a:endParaRPr lang="it-IT" sz="3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Statechart</a:t>
            </a: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Diagram</a:t>
            </a:r>
            <a:endParaRPr lang="it-IT" sz="3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Activity </a:t>
            </a: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Diagram</a:t>
            </a:r>
            <a:endParaRPr lang="it-IT" sz="36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Sequence</a:t>
            </a: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Diagram</a:t>
            </a:r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39" y="1398001"/>
            <a:ext cx="1003052" cy="943495"/>
          </a:xfrm>
          <a:prstGeom prst="rect">
            <a:avLst/>
          </a:prstGeom>
        </p:spPr>
      </p:pic>
      <p:pic>
        <p:nvPicPr>
          <p:cNvPr id="10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3" name="CasellaDiTesto 1"/>
          <p:cNvSpPr txBox="1"/>
          <p:nvPr/>
        </p:nvSpPr>
        <p:spPr>
          <a:xfrm>
            <a:off x="2041120" y="206769"/>
            <a:ext cx="98584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z="3600" spc="0" dirty="0" smtClean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Indice</a:t>
            </a:r>
          </a:p>
        </p:txBody>
      </p:sp>
      <p:pic>
        <p:nvPicPr>
          <p:cNvPr id="14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39" y="2831612"/>
            <a:ext cx="1003052" cy="943495"/>
          </a:xfrm>
          <a:prstGeom prst="rect">
            <a:avLst/>
          </a:prstGeom>
        </p:spPr>
      </p:pic>
      <p:pic>
        <p:nvPicPr>
          <p:cNvPr id="15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39" y="4150268"/>
            <a:ext cx="1003052" cy="943495"/>
          </a:xfrm>
          <a:prstGeom prst="rect">
            <a:avLst/>
          </a:prstGeom>
        </p:spPr>
      </p:pic>
      <p:pic>
        <p:nvPicPr>
          <p:cNvPr id="1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39" y="5775044"/>
            <a:ext cx="1003052" cy="94349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39" y="7345811"/>
            <a:ext cx="1003052" cy="9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12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293489" y="357117"/>
            <a:ext cx="2763321" cy="651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28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Use Case </a:t>
            </a:r>
            <a:r>
              <a:rPr kumimoji="0" lang="it-IT" sz="2400" b="0" i="0" u="none" strike="noStrike" cap="none" spc="28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Diagram</a:t>
            </a:r>
            <a:endParaRPr kumimoji="0" lang="it-IT" sz="24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6" name="Logo_polim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1" y="1356412"/>
            <a:ext cx="11879364" cy="655413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3" y="7735684"/>
            <a:ext cx="1003052" cy="94349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860529" y="7735684"/>
            <a:ext cx="7218948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Caso</a:t>
            </a:r>
            <a:r>
              <a:rPr kumimoji="0" lang="it-IT" sz="2800" b="0" i="0" u="none" strike="noStrike" cap="none" spc="28" normalizeH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 in cui il Cliente scelga il Progetto “Evento”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1753931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76" y="926552"/>
            <a:ext cx="8377927" cy="775262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568981" y="264785"/>
            <a:ext cx="1890133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28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Class</a:t>
            </a:r>
            <a:r>
              <a:rPr kumimoji="0" lang="it-IT" sz="3600" b="0" i="0" u="none" strike="noStrike" cap="none" spc="28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 </a:t>
            </a:r>
            <a:r>
              <a:rPr kumimoji="0" lang="it-IT" sz="2000" b="0" i="0" u="none" strike="noStrike" cap="none" spc="28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Diagram</a:t>
            </a:r>
            <a:endParaRPr kumimoji="0" lang="it-IT" sz="20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1461499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 25"/>
          <p:cNvSpPr/>
          <p:nvPr/>
        </p:nvSpPr>
        <p:spPr>
          <a:xfrm>
            <a:off x="2075779" y="1043109"/>
            <a:ext cx="6359562" cy="1501833"/>
          </a:xfrm>
          <a:custGeom>
            <a:avLst/>
            <a:gdLst>
              <a:gd name="connsiteX0" fmla="*/ 0 w 5867400"/>
              <a:gd name="connsiteY0" fmla="*/ 1371600 h 1371600"/>
              <a:gd name="connsiteX1" fmla="*/ 57150 w 5867400"/>
              <a:gd name="connsiteY1" fmla="*/ 1295400 h 1371600"/>
              <a:gd name="connsiteX2" fmla="*/ 95250 w 5867400"/>
              <a:gd name="connsiteY2" fmla="*/ 1238250 h 1371600"/>
              <a:gd name="connsiteX3" fmla="*/ 152400 w 5867400"/>
              <a:gd name="connsiteY3" fmla="*/ 1200150 h 1371600"/>
              <a:gd name="connsiteX4" fmla="*/ 304800 w 5867400"/>
              <a:gd name="connsiteY4" fmla="*/ 1028700 h 1371600"/>
              <a:gd name="connsiteX5" fmla="*/ 361950 w 5867400"/>
              <a:gd name="connsiteY5" fmla="*/ 971550 h 1371600"/>
              <a:gd name="connsiteX6" fmla="*/ 514350 w 5867400"/>
              <a:gd name="connsiteY6" fmla="*/ 800100 h 1371600"/>
              <a:gd name="connsiteX7" fmla="*/ 571500 w 5867400"/>
              <a:gd name="connsiteY7" fmla="*/ 742950 h 1371600"/>
              <a:gd name="connsiteX8" fmla="*/ 628650 w 5867400"/>
              <a:gd name="connsiteY8" fmla="*/ 685800 h 1371600"/>
              <a:gd name="connsiteX9" fmla="*/ 742950 w 5867400"/>
              <a:gd name="connsiteY9" fmla="*/ 609600 h 1371600"/>
              <a:gd name="connsiteX10" fmla="*/ 800100 w 5867400"/>
              <a:gd name="connsiteY10" fmla="*/ 571500 h 1371600"/>
              <a:gd name="connsiteX11" fmla="*/ 857250 w 5867400"/>
              <a:gd name="connsiteY11" fmla="*/ 514350 h 1371600"/>
              <a:gd name="connsiteX12" fmla="*/ 933450 w 5867400"/>
              <a:gd name="connsiteY12" fmla="*/ 476250 h 1371600"/>
              <a:gd name="connsiteX13" fmla="*/ 990600 w 5867400"/>
              <a:gd name="connsiteY13" fmla="*/ 438150 h 1371600"/>
              <a:gd name="connsiteX14" fmla="*/ 1143000 w 5867400"/>
              <a:gd name="connsiteY14" fmla="*/ 361950 h 1371600"/>
              <a:gd name="connsiteX15" fmla="*/ 1200150 w 5867400"/>
              <a:gd name="connsiteY15" fmla="*/ 304800 h 1371600"/>
              <a:gd name="connsiteX16" fmla="*/ 1257300 w 5867400"/>
              <a:gd name="connsiteY16" fmla="*/ 285750 h 1371600"/>
              <a:gd name="connsiteX17" fmla="*/ 1314450 w 5867400"/>
              <a:gd name="connsiteY17" fmla="*/ 247650 h 1371600"/>
              <a:gd name="connsiteX18" fmla="*/ 1371600 w 5867400"/>
              <a:gd name="connsiteY18" fmla="*/ 228600 h 1371600"/>
              <a:gd name="connsiteX19" fmla="*/ 1600200 w 5867400"/>
              <a:gd name="connsiteY19" fmla="*/ 114300 h 1371600"/>
              <a:gd name="connsiteX20" fmla="*/ 1676400 w 5867400"/>
              <a:gd name="connsiteY20" fmla="*/ 76200 h 1371600"/>
              <a:gd name="connsiteX21" fmla="*/ 1847850 w 5867400"/>
              <a:gd name="connsiteY21" fmla="*/ 38100 h 1371600"/>
              <a:gd name="connsiteX22" fmla="*/ 1924050 w 5867400"/>
              <a:gd name="connsiteY22" fmla="*/ 19050 h 1371600"/>
              <a:gd name="connsiteX23" fmla="*/ 2095500 w 5867400"/>
              <a:gd name="connsiteY23" fmla="*/ 0 h 1371600"/>
              <a:gd name="connsiteX24" fmla="*/ 2781300 w 5867400"/>
              <a:gd name="connsiteY24" fmla="*/ 38100 h 1371600"/>
              <a:gd name="connsiteX25" fmla="*/ 2971800 w 5867400"/>
              <a:gd name="connsiteY25" fmla="*/ 76200 h 1371600"/>
              <a:gd name="connsiteX26" fmla="*/ 3028950 w 5867400"/>
              <a:gd name="connsiteY26" fmla="*/ 95250 h 1371600"/>
              <a:gd name="connsiteX27" fmla="*/ 3124200 w 5867400"/>
              <a:gd name="connsiteY27" fmla="*/ 114300 h 1371600"/>
              <a:gd name="connsiteX28" fmla="*/ 3238500 w 5867400"/>
              <a:gd name="connsiteY28" fmla="*/ 152400 h 1371600"/>
              <a:gd name="connsiteX29" fmla="*/ 3333750 w 5867400"/>
              <a:gd name="connsiteY29" fmla="*/ 171450 h 1371600"/>
              <a:gd name="connsiteX30" fmla="*/ 3390900 w 5867400"/>
              <a:gd name="connsiteY30" fmla="*/ 190500 h 1371600"/>
              <a:gd name="connsiteX31" fmla="*/ 3581400 w 5867400"/>
              <a:gd name="connsiteY31" fmla="*/ 228600 h 1371600"/>
              <a:gd name="connsiteX32" fmla="*/ 3657600 w 5867400"/>
              <a:gd name="connsiteY32" fmla="*/ 247650 h 1371600"/>
              <a:gd name="connsiteX33" fmla="*/ 3924300 w 5867400"/>
              <a:gd name="connsiteY33" fmla="*/ 285750 h 1371600"/>
              <a:gd name="connsiteX34" fmla="*/ 4152900 w 5867400"/>
              <a:gd name="connsiteY34" fmla="*/ 342900 h 1371600"/>
              <a:gd name="connsiteX35" fmla="*/ 4229100 w 5867400"/>
              <a:gd name="connsiteY35" fmla="*/ 361950 h 1371600"/>
              <a:gd name="connsiteX36" fmla="*/ 4457700 w 5867400"/>
              <a:gd name="connsiteY36" fmla="*/ 400050 h 1371600"/>
              <a:gd name="connsiteX37" fmla="*/ 4552950 w 5867400"/>
              <a:gd name="connsiteY37" fmla="*/ 419100 h 1371600"/>
              <a:gd name="connsiteX38" fmla="*/ 4724400 w 5867400"/>
              <a:gd name="connsiteY38" fmla="*/ 457200 h 1371600"/>
              <a:gd name="connsiteX39" fmla="*/ 4857750 w 5867400"/>
              <a:gd name="connsiteY39" fmla="*/ 476250 h 1371600"/>
              <a:gd name="connsiteX40" fmla="*/ 4914900 w 5867400"/>
              <a:gd name="connsiteY40" fmla="*/ 495300 h 1371600"/>
              <a:gd name="connsiteX41" fmla="*/ 5124450 w 5867400"/>
              <a:gd name="connsiteY41" fmla="*/ 533400 h 1371600"/>
              <a:gd name="connsiteX42" fmla="*/ 5257800 w 5867400"/>
              <a:gd name="connsiteY42" fmla="*/ 571500 h 1371600"/>
              <a:gd name="connsiteX43" fmla="*/ 5410200 w 5867400"/>
              <a:gd name="connsiteY43" fmla="*/ 609600 h 1371600"/>
              <a:gd name="connsiteX44" fmla="*/ 5467350 w 5867400"/>
              <a:gd name="connsiteY44" fmla="*/ 628650 h 1371600"/>
              <a:gd name="connsiteX45" fmla="*/ 5524500 w 5867400"/>
              <a:gd name="connsiteY45" fmla="*/ 666750 h 1371600"/>
              <a:gd name="connsiteX46" fmla="*/ 5581650 w 5867400"/>
              <a:gd name="connsiteY46" fmla="*/ 685800 h 1371600"/>
              <a:gd name="connsiteX47" fmla="*/ 5695950 w 5867400"/>
              <a:gd name="connsiteY47" fmla="*/ 762000 h 1371600"/>
              <a:gd name="connsiteX48" fmla="*/ 5810250 w 5867400"/>
              <a:gd name="connsiteY48" fmla="*/ 800100 h 1371600"/>
              <a:gd name="connsiteX49" fmla="*/ 5867400 w 5867400"/>
              <a:gd name="connsiteY49" fmla="*/ 8382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67400" h="1371600">
                <a:moveTo>
                  <a:pt x="0" y="1371600"/>
                </a:moveTo>
                <a:cubicBezTo>
                  <a:pt x="19050" y="1346200"/>
                  <a:pt x="38696" y="1321236"/>
                  <a:pt x="57150" y="1295400"/>
                </a:cubicBezTo>
                <a:cubicBezTo>
                  <a:pt x="70458" y="1276769"/>
                  <a:pt x="79061" y="1254439"/>
                  <a:pt x="95250" y="1238250"/>
                </a:cubicBezTo>
                <a:cubicBezTo>
                  <a:pt x="111439" y="1222061"/>
                  <a:pt x="133350" y="1212850"/>
                  <a:pt x="152400" y="1200150"/>
                </a:cubicBezTo>
                <a:cubicBezTo>
                  <a:pt x="220388" y="1098168"/>
                  <a:pt x="174311" y="1159189"/>
                  <a:pt x="304800" y="1028700"/>
                </a:cubicBezTo>
                <a:cubicBezTo>
                  <a:pt x="323850" y="1009650"/>
                  <a:pt x="347006" y="993966"/>
                  <a:pt x="361950" y="971550"/>
                </a:cubicBezTo>
                <a:cubicBezTo>
                  <a:pt x="429938" y="869568"/>
                  <a:pt x="383861" y="930589"/>
                  <a:pt x="514350" y="800100"/>
                </a:cubicBezTo>
                <a:lnTo>
                  <a:pt x="571500" y="742950"/>
                </a:lnTo>
                <a:cubicBezTo>
                  <a:pt x="590550" y="723900"/>
                  <a:pt x="606234" y="700744"/>
                  <a:pt x="628650" y="685800"/>
                </a:cubicBezTo>
                <a:lnTo>
                  <a:pt x="742950" y="609600"/>
                </a:lnTo>
                <a:cubicBezTo>
                  <a:pt x="762000" y="596900"/>
                  <a:pt x="783911" y="587689"/>
                  <a:pt x="800100" y="571500"/>
                </a:cubicBezTo>
                <a:cubicBezTo>
                  <a:pt x="819150" y="552450"/>
                  <a:pt x="835327" y="530009"/>
                  <a:pt x="857250" y="514350"/>
                </a:cubicBezTo>
                <a:cubicBezTo>
                  <a:pt x="880358" y="497844"/>
                  <a:pt x="908794" y="490339"/>
                  <a:pt x="933450" y="476250"/>
                </a:cubicBezTo>
                <a:cubicBezTo>
                  <a:pt x="953329" y="464891"/>
                  <a:pt x="970500" y="449113"/>
                  <a:pt x="990600" y="438150"/>
                </a:cubicBezTo>
                <a:cubicBezTo>
                  <a:pt x="1040461" y="410953"/>
                  <a:pt x="1102839" y="402111"/>
                  <a:pt x="1143000" y="361950"/>
                </a:cubicBezTo>
                <a:cubicBezTo>
                  <a:pt x="1162050" y="342900"/>
                  <a:pt x="1177734" y="319744"/>
                  <a:pt x="1200150" y="304800"/>
                </a:cubicBezTo>
                <a:cubicBezTo>
                  <a:pt x="1216858" y="293661"/>
                  <a:pt x="1239339" y="294730"/>
                  <a:pt x="1257300" y="285750"/>
                </a:cubicBezTo>
                <a:cubicBezTo>
                  <a:pt x="1277778" y="275511"/>
                  <a:pt x="1293972" y="257889"/>
                  <a:pt x="1314450" y="247650"/>
                </a:cubicBezTo>
                <a:cubicBezTo>
                  <a:pt x="1332411" y="238670"/>
                  <a:pt x="1353319" y="236909"/>
                  <a:pt x="1371600" y="228600"/>
                </a:cubicBezTo>
                <a:lnTo>
                  <a:pt x="1600200" y="114300"/>
                </a:lnTo>
                <a:cubicBezTo>
                  <a:pt x="1625600" y="101600"/>
                  <a:pt x="1648850" y="83088"/>
                  <a:pt x="1676400" y="76200"/>
                </a:cubicBezTo>
                <a:cubicBezTo>
                  <a:pt x="1862236" y="29741"/>
                  <a:pt x="1630188" y="86469"/>
                  <a:pt x="1847850" y="38100"/>
                </a:cubicBezTo>
                <a:cubicBezTo>
                  <a:pt x="1873408" y="32420"/>
                  <a:pt x="1898173" y="23031"/>
                  <a:pt x="1924050" y="19050"/>
                </a:cubicBezTo>
                <a:cubicBezTo>
                  <a:pt x="1980883" y="10306"/>
                  <a:pt x="2038350" y="6350"/>
                  <a:pt x="2095500" y="0"/>
                </a:cubicBezTo>
                <a:cubicBezTo>
                  <a:pt x="2386073" y="10020"/>
                  <a:pt x="2540293" y="-4431"/>
                  <a:pt x="2781300" y="38100"/>
                </a:cubicBezTo>
                <a:cubicBezTo>
                  <a:pt x="2845072" y="49354"/>
                  <a:pt x="2908300" y="63500"/>
                  <a:pt x="2971800" y="76200"/>
                </a:cubicBezTo>
                <a:cubicBezTo>
                  <a:pt x="2991491" y="80138"/>
                  <a:pt x="3009469" y="90380"/>
                  <a:pt x="3028950" y="95250"/>
                </a:cubicBezTo>
                <a:cubicBezTo>
                  <a:pt x="3060362" y="103103"/>
                  <a:pt x="3092962" y="105781"/>
                  <a:pt x="3124200" y="114300"/>
                </a:cubicBezTo>
                <a:cubicBezTo>
                  <a:pt x="3162946" y="124867"/>
                  <a:pt x="3199119" y="144524"/>
                  <a:pt x="3238500" y="152400"/>
                </a:cubicBezTo>
                <a:cubicBezTo>
                  <a:pt x="3270250" y="158750"/>
                  <a:pt x="3302338" y="163597"/>
                  <a:pt x="3333750" y="171450"/>
                </a:cubicBezTo>
                <a:cubicBezTo>
                  <a:pt x="3353231" y="176320"/>
                  <a:pt x="3371334" y="185985"/>
                  <a:pt x="3390900" y="190500"/>
                </a:cubicBezTo>
                <a:cubicBezTo>
                  <a:pt x="3453999" y="205061"/>
                  <a:pt x="3518576" y="212894"/>
                  <a:pt x="3581400" y="228600"/>
                </a:cubicBezTo>
                <a:cubicBezTo>
                  <a:pt x="3606800" y="234950"/>
                  <a:pt x="3631775" y="243346"/>
                  <a:pt x="3657600" y="247650"/>
                </a:cubicBezTo>
                <a:cubicBezTo>
                  <a:pt x="3796785" y="270847"/>
                  <a:pt x="3798389" y="258769"/>
                  <a:pt x="3924300" y="285750"/>
                </a:cubicBezTo>
                <a:lnTo>
                  <a:pt x="4152900" y="342900"/>
                </a:lnTo>
                <a:cubicBezTo>
                  <a:pt x="4178300" y="349250"/>
                  <a:pt x="4203275" y="357646"/>
                  <a:pt x="4229100" y="361950"/>
                </a:cubicBezTo>
                <a:cubicBezTo>
                  <a:pt x="4305300" y="374650"/>
                  <a:pt x="4381949" y="384900"/>
                  <a:pt x="4457700" y="400050"/>
                </a:cubicBezTo>
                <a:cubicBezTo>
                  <a:pt x="4489450" y="406400"/>
                  <a:pt x="4521342" y="412076"/>
                  <a:pt x="4552950" y="419100"/>
                </a:cubicBezTo>
                <a:cubicBezTo>
                  <a:pt x="4655700" y="441933"/>
                  <a:pt x="4609489" y="438048"/>
                  <a:pt x="4724400" y="457200"/>
                </a:cubicBezTo>
                <a:cubicBezTo>
                  <a:pt x="4768690" y="464582"/>
                  <a:pt x="4813300" y="469900"/>
                  <a:pt x="4857750" y="476250"/>
                </a:cubicBezTo>
                <a:cubicBezTo>
                  <a:pt x="4876800" y="482600"/>
                  <a:pt x="4895419" y="490430"/>
                  <a:pt x="4914900" y="495300"/>
                </a:cubicBezTo>
                <a:cubicBezTo>
                  <a:pt x="4996625" y="515731"/>
                  <a:pt x="5039529" y="516416"/>
                  <a:pt x="5124450" y="533400"/>
                </a:cubicBezTo>
                <a:cubicBezTo>
                  <a:pt x="5243433" y="557197"/>
                  <a:pt x="5157940" y="544265"/>
                  <a:pt x="5257800" y="571500"/>
                </a:cubicBezTo>
                <a:cubicBezTo>
                  <a:pt x="5308318" y="585278"/>
                  <a:pt x="5360524" y="593041"/>
                  <a:pt x="5410200" y="609600"/>
                </a:cubicBezTo>
                <a:cubicBezTo>
                  <a:pt x="5429250" y="615950"/>
                  <a:pt x="5449389" y="619670"/>
                  <a:pt x="5467350" y="628650"/>
                </a:cubicBezTo>
                <a:cubicBezTo>
                  <a:pt x="5487828" y="638889"/>
                  <a:pt x="5504022" y="656511"/>
                  <a:pt x="5524500" y="666750"/>
                </a:cubicBezTo>
                <a:cubicBezTo>
                  <a:pt x="5542461" y="675730"/>
                  <a:pt x="5564097" y="676048"/>
                  <a:pt x="5581650" y="685800"/>
                </a:cubicBezTo>
                <a:cubicBezTo>
                  <a:pt x="5621678" y="708038"/>
                  <a:pt x="5652509" y="747520"/>
                  <a:pt x="5695950" y="762000"/>
                </a:cubicBezTo>
                <a:cubicBezTo>
                  <a:pt x="5734050" y="774700"/>
                  <a:pt x="5776834" y="777823"/>
                  <a:pt x="5810250" y="800100"/>
                </a:cubicBezTo>
                <a:lnTo>
                  <a:pt x="5867400" y="838200"/>
                </a:ln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48" name="CasellaDiTesto 47"/>
          <p:cNvSpPr txBox="1"/>
          <p:nvPr/>
        </p:nvSpPr>
        <p:spPr>
          <a:xfrm>
            <a:off x="1408053" y="347755"/>
            <a:ext cx="2374561" cy="5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28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Statechart</a:t>
            </a:r>
            <a:r>
              <a:rPr kumimoji="0" lang="it-IT" sz="2000" b="0" i="0" u="none" strike="noStrike" cap="none" spc="28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 </a:t>
            </a:r>
            <a:r>
              <a:rPr kumimoji="0" lang="it-IT" sz="2000" b="0" i="0" u="none" strike="noStrike" cap="none" spc="28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Diagram</a:t>
            </a:r>
            <a:endParaRPr kumimoji="0" lang="it-IT" sz="20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10" name="Logo_polim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2" y="1937949"/>
            <a:ext cx="11795873" cy="3281633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894403" y="6750591"/>
            <a:ext cx="7891361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Lo </a:t>
            </a:r>
            <a:r>
              <a:rPr lang="it-IT" dirty="0" err="1" smtClean="0"/>
              <a:t>statechart</a:t>
            </a:r>
            <a:r>
              <a:rPr lang="it-IT" dirty="0" smtClean="0"/>
              <a:t> indica come evolve lo stato dell’ordine durante l’elaborazione del progetto.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 </a:t>
            </a:r>
            <a:endParaRPr kumimoji="0" lang="it-IT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sym typeface="Iowan Old Style Italic"/>
            </a:endParaRPr>
          </a:p>
        </p:txBody>
      </p:sp>
      <p:pic>
        <p:nvPicPr>
          <p:cNvPr id="14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3" y="6967048"/>
            <a:ext cx="1003052" cy="9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2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25" name="CasellaDiTesto 47"/>
          <p:cNvSpPr txBox="1"/>
          <p:nvPr/>
        </p:nvSpPr>
        <p:spPr>
          <a:xfrm>
            <a:off x="1325357" y="335492"/>
            <a:ext cx="2013115" cy="5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dirty="0" smtClean="0">
                <a:solidFill>
                  <a:schemeClr val="bg1"/>
                </a:solidFill>
                <a:latin typeface="+mn-lt"/>
              </a:rPr>
              <a:t>Activity </a:t>
            </a:r>
            <a:r>
              <a:rPr lang="it-IT" sz="2000" dirty="0" err="1" smtClean="0">
                <a:solidFill>
                  <a:schemeClr val="bg1"/>
                </a:solidFill>
                <a:latin typeface="+mn-lt"/>
              </a:rPr>
              <a:t>Diagram</a:t>
            </a:r>
            <a:endParaRPr kumimoji="0" lang="it-IT" sz="20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Iowan Old Style Italic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7" y="1251606"/>
            <a:ext cx="6238677" cy="7409262"/>
          </a:xfrm>
          <a:prstGeom prst="rect">
            <a:avLst/>
          </a:prstGeom>
        </p:spPr>
      </p:pic>
      <p:pic>
        <p:nvPicPr>
          <p:cNvPr id="6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41" y="2948358"/>
            <a:ext cx="685015" cy="64434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80416" y="3091624"/>
            <a:ext cx="3891795" cy="37292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L’Activity </a:t>
            </a:r>
            <a:r>
              <a:rPr kumimoji="0" lang="it-IT" sz="2800" b="0" i="0" u="none" strike="noStrike" cap="none" spc="28" normalizeH="0" baseline="0" dirty="0" err="1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Diagram</a:t>
            </a: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 indica le attività svolte dal sistema,</a:t>
            </a:r>
            <a:r>
              <a:rPr kumimoji="0" lang="it-IT" sz="2800" b="0" i="0" u="none" strike="noStrike" cap="none" spc="28" normalizeH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 il manager e il </a:t>
            </a:r>
            <a:r>
              <a:rPr lang="it-IT" dirty="0" smtClean="0"/>
              <a:t>progettista al fine di</a:t>
            </a:r>
            <a:r>
              <a:rPr kumimoji="0" lang="it-IT" sz="28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 calcolare i costi dovuti</a:t>
            </a:r>
            <a:r>
              <a:rPr kumimoji="0" lang="it-IT" sz="2800" b="0" i="0" u="none" strike="noStrike" cap="none" spc="28" normalizeH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 alla realizzazione del progetto e infine calcola il guadagno. </a:t>
            </a:r>
            <a:endParaRPr kumimoji="0" lang="it-IT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3840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25" name="CasellaDiTesto 47"/>
          <p:cNvSpPr txBox="1"/>
          <p:nvPr/>
        </p:nvSpPr>
        <p:spPr>
          <a:xfrm>
            <a:off x="1325357" y="335492"/>
            <a:ext cx="2356158" cy="5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dirty="0" err="1" smtClean="0">
                <a:solidFill>
                  <a:schemeClr val="bg1"/>
                </a:solidFill>
                <a:latin typeface="+mn-lt"/>
              </a:rPr>
              <a:t>Sequence</a:t>
            </a:r>
            <a:r>
              <a:rPr lang="it-IT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  <a:latin typeface="+mn-lt"/>
              </a:rPr>
              <a:t>Diagram</a:t>
            </a:r>
            <a:endParaRPr kumimoji="0" lang="it-IT" sz="20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Iowan Old Style Italic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1356412"/>
            <a:ext cx="11659812" cy="645543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55283" y="7269264"/>
            <a:ext cx="7417902" cy="13901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400" dirty="0" smtClean="0"/>
              <a:t>Il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indica le iterazioni tra le classi manager, dipendente e progetto per una corretta registrazione del progetto</a:t>
            </a:r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81" y="7530217"/>
            <a:ext cx="598808" cy="5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7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5" y="717044"/>
            <a:ext cx="9000490" cy="79621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24769" y="2596896"/>
            <a:ext cx="4755261" cy="243230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GRAZIE </a:t>
            </a:r>
            <a:br>
              <a:rPr lang="it-IT" sz="3200" dirty="0" smtClean="0"/>
            </a:br>
            <a:r>
              <a:rPr lang="it-IT" sz="3200" dirty="0" smtClean="0"/>
              <a:t>per l’attenzione</a:t>
            </a:r>
            <a:endParaRPr lang="it-IT" sz="3200" dirty="0"/>
          </a:p>
        </p:txBody>
      </p:sp>
      <p:pic>
        <p:nvPicPr>
          <p:cNvPr id="5" name="Logo_polim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679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764</TotalTime>
  <Words>113</Words>
  <Application>Microsoft Macintosh PowerPoint</Application>
  <PresentationFormat>Personalizzato</PresentationFormat>
  <Paragraphs>29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9" baseType="lpstr">
      <vt:lpstr>Baskerville</vt:lpstr>
      <vt:lpstr>Courier</vt:lpstr>
      <vt:lpstr>DIN Alternate</vt:lpstr>
      <vt:lpstr>DIN Condensed</vt:lpstr>
      <vt:lpstr>Helvetica</vt:lpstr>
      <vt:lpstr>Helvetica Neue</vt:lpstr>
      <vt:lpstr>Iowan Old Style Bold</vt:lpstr>
      <vt:lpstr>Iowan Old Style Italic</vt:lpstr>
      <vt:lpstr>Iowan Old Style Roman</vt:lpstr>
      <vt:lpstr>Zapf Dingbats</vt:lpstr>
      <vt:lpstr>New_Template9</vt:lpstr>
      <vt:lpstr>Pubblicità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GRAZIE  per l’attenzione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Pubblicitario</dc:title>
  <cp:lastModifiedBy>Carlo Barbagiovanni</cp:lastModifiedBy>
  <cp:revision>57</cp:revision>
  <dcterms:modified xsi:type="dcterms:W3CDTF">2016-12-04T22:25:55Z</dcterms:modified>
</cp:coreProperties>
</file>