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8288000" cy="10287000"/>
  <p:notesSz cx="6858000" cy="9144000"/>
  <p:embeddedFontLst>
    <p:embeddedFont>
      <p:font typeface="Maven Pro" panose="020B0604020202020204" charset="0"/>
      <p:regular r:id="rId23"/>
    </p:embeddedFont>
    <p:embeddedFont>
      <p:font typeface="Maven Pro Bold"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4" d="100"/>
          <a:sy n="74" d="100"/>
        </p:scale>
        <p:origin x="45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2.sv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2.sv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2.sv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sv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900310" y="3925022"/>
            <a:ext cx="16487381" cy="2154936"/>
          </a:xfrm>
          <a:prstGeom prst="rect">
            <a:avLst/>
          </a:prstGeom>
        </p:spPr>
        <p:txBody>
          <a:bodyPr lIns="0" tIns="0" rIns="0" bIns="0" rtlCol="0" anchor="t">
            <a:spAutoFit/>
          </a:bodyPr>
          <a:lstStyle/>
          <a:p>
            <a:pPr algn="ctr">
              <a:lnSpc>
                <a:spcPts val="8486"/>
              </a:lnSpc>
            </a:pPr>
            <a:r>
              <a:rPr lang="en-US" sz="6899" b="1">
                <a:solidFill>
                  <a:srgbClr val="252930"/>
                </a:solidFill>
                <a:latin typeface="Maven Pro Bold"/>
                <a:ea typeface="Maven Pro Bold"/>
                <a:cs typeface="Maven Pro Bold"/>
                <a:sym typeface="Maven Pro Bold"/>
              </a:rPr>
              <a:t>KIỂM THỬ VÀ ĐÁNH GIÁ CHẤT LƯỢNG PHẦN MỀM QUẢN LÝ TÀI LIỆU ĐIỆN TỬ </a:t>
            </a:r>
          </a:p>
        </p:txBody>
      </p:sp>
      <p:sp>
        <p:nvSpPr>
          <p:cNvPr id="3" name="Freeform 3"/>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flipV="1">
            <a:off x="14297025" y="6296025"/>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0" y="8039083"/>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7657548" y="293921"/>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3711618" y="6794333"/>
            <a:ext cx="10864763" cy="474489"/>
          </a:xfrm>
          <a:prstGeom prst="rect">
            <a:avLst/>
          </a:prstGeom>
        </p:spPr>
        <p:txBody>
          <a:bodyPr lIns="0" tIns="0" rIns="0" bIns="0" rtlCol="0" anchor="t">
            <a:spAutoFit/>
          </a:bodyPr>
          <a:lstStyle/>
          <a:p>
            <a:pPr algn="ctr">
              <a:lnSpc>
                <a:spcPts val="3736"/>
              </a:lnSpc>
            </a:pPr>
            <a:r>
              <a:rPr lang="vi-VN" sz="3736" dirty="0">
                <a:solidFill>
                  <a:srgbClr val="252930"/>
                </a:solidFill>
                <a:latin typeface="Maven Pro"/>
                <a:ea typeface="Maven Pro"/>
                <a:cs typeface="Maven Pro"/>
                <a:sym typeface="Maven Pro"/>
              </a:rPr>
              <a:t>Giảng viên hướng dẫn: Châu Văn Vân</a:t>
            </a:r>
            <a:endParaRPr lang="en-US" sz="3736" dirty="0">
              <a:solidFill>
                <a:srgbClr val="252930"/>
              </a:solidFill>
              <a:latin typeface="Maven Pro"/>
              <a:ea typeface="Maven Pro"/>
              <a:cs typeface="Maven Pro"/>
              <a:sym typeface="Maven Pro"/>
            </a:endParaRPr>
          </a:p>
        </p:txBody>
      </p:sp>
      <p:sp>
        <p:nvSpPr>
          <p:cNvPr id="9" name="Freeform 9"/>
          <p:cNvSpPr/>
          <p:nvPr/>
        </p:nvSpPr>
        <p:spPr>
          <a:xfrm flipV="1">
            <a:off x="14542983" y="-104775"/>
            <a:ext cx="2716317" cy="1358159"/>
          </a:xfrm>
          <a:custGeom>
            <a:avLst/>
            <a:gdLst/>
            <a:ahLst/>
            <a:cxnLst/>
            <a:rect l="l" t="t" r="r" b="b"/>
            <a:pathLst>
              <a:path w="2716317" h="1358159">
                <a:moveTo>
                  <a:pt x="0" y="1358159"/>
                </a:moveTo>
                <a:lnTo>
                  <a:pt x="2716317" y="1358159"/>
                </a:lnTo>
                <a:lnTo>
                  <a:pt x="2716317" y="0"/>
                </a:lnTo>
                <a:lnTo>
                  <a:pt x="0" y="0"/>
                </a:lnTo>
                <a:lnTo>
                  <a:pt x="0" y="135815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TextBox 10"/>
          <p:cNvSpPr txBox="1"/>
          <p:nvPr/>
        </p:nvSpPr>
        <p:spPr>
          <a:xfrm>
            <a:off x="1545934" y="2791594"/>
            <a:ext cx="15196132" cy="503099"/>
          </a:xfrm>
          <a:prstGeom prst="rect">
            <a:avLst/>
          </a:prstGeom>
        </p:spPr>
        <p:txBody>
          <a:bodyPr lIns="0" tIns="0" rIns="0" bIns="0" rtlCol="0" anchor="t">
            <a:spAutoFit/>
          </a:bodyPr>
          <a:lstStyle/>
          <a:p>
            <a:pPr algn="ctr">
              <a:lnSpc>
                <a:spcPts val="3736"/>
              </a:lnSpc>
            </a:pPr>
            <a:r>
              <a:rPr lang="en-US" sz="3736">
                <a:solidFill>
                  <a:srgbClr val="252930"/>
                </a:solidFill>
                <a:latin typeface="Maven Pro"/>
                <a:ea typeface="Maven Pro"/>
                <a:cs typeface="Maven Pro"/>
                <a:sym typeface="Maven Pro"/>
              </a:rPr>
              <a:t>Học viện Công nghệ Bưu chính Viễn thông cơ sở tại TP. Hồ Chí Minh</a:t>
            </a:r>
          </a:p>
        </p:txBody>
      </p:sp>
      <p:sp>
        <p:nvSpPr>
          <p:cNvPr id="11" name="TextBox 8">
            <a:extLst>
              <a:ext uri="{FF2B5EF4-FFF2-40B4-BE49-F238E27FC236}">
                <a16:creationId xmlns:a16="http://schemas.microsoft.com/office/drawing/2014/main" id="{ACE1DC7E-6099-ED25-524E-0DD78A4B1A56}"/>
              </a:ext>
            </a:extLst>
          </p:cNvPr>
          <p:cNvSpPr txBox="1"/>
          <p:nvPr/>
        </p:nvSpPr>
        <p:spPr>
          <a:xfrm>
            <a:off x="3745017" y="7451630"/>
            <a:ext cx="10864763" cy="503099"/>
          </a:xfrm>
          <a:prstGeom prst="rect">
            <a:avLst/>
          </a:prstGeom>
        </p:spPr>
        <p:txBody>
          <a:bodyPr lIns="0" tIns="0" rIns="0" bIns="0" rtlCol="0" anchor="t">
            <a:spAutoFit/>
          </a:bodyPr>
          <a:lstStyle/>
          <a:p>
            <a:pPr algn="ctr">
              <a:lnSpc>
                <a:spcPts val="3736"/>
              </a:lnSpc>
            </a:pPr>
            <a:r>
              <a:rPr lang="en-US" sz="3736">
                <a:solidFill>
                  <a:srgbClr val="252930"/>
                </a:solidFill>
                <a:latin typeface="Maven Pro"/>
                <a:ea typeface="Maven Pro"/>
                <a:cs typeface="Maven Pro"/>
                <a:sym typeface="Maven Pro"/>
              </a:rPr>
              <a:t>Nhóm 4 - D21CQCNPM02-N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965780" y="-123825"/>
            <a:ext cx="3503195" cy="3503195"/>
          </a:xfrm>
          <a:custGeom>
            <a:avLst/>
            <a:gdLst/>
            <a:ahLst/>
            <a:cxnLst/>
            <a:rect l="l" t="t" r="r" b="b"/>
            <a:pathLst>
              <a:path w="3503195" h="3503195">
                <a:moveTo>
                  <a:pt x="0" y="0"/>
                </a:moveTo>
                <a:lnTo>
                  <a:pt x="3503195" y="0"/>
                </a:lnTo>
                <a:lnTo>
                  <a:pt x="3503195" y="3503195"/>
                </a:lnTo>
                <a:lnTo>
                  <a:pt x="0" y="35031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028700" y="1555164"/>
            <a:ext cx="10459679" cy="680720"/>
          </a:xfrm>
          <a:prstGeom prst="rect">
            <a:avLst/>
          </a:prstGeom>
        </p:spPr>
        <p:txBody>
          <a:bodyPr lIns="0" tIns="0" rIns="0" bIns="0" rtlCol="0" anchor="t">
            <a:spAutoFit/>
          </a:bodyPr>
          <a:lstStyle/>
          <a:p>
            <a:pPr algn="ctr">
              <a:lnSpc>
                <a:spcPts val="4720"/>
              </a:lnSpc>
            </a:pPr>
            <a:r>
              <a:rPr lang="en-US" sz="5900" b="1">
                <a:solidFill>
                  <a:srgbClr val="252930"/>
                </a:solidFill>
                <a:latin typeface="Maven Pro Bold"/>
                <a:ea typeface="Maven Pro Bold"/>
                <a:cs typeface="Maven Pro Bold"/>
                <a:sym typeface="Maven Pro Bold"/>
              </a:rPr>
              <a:t>III/ CÁC KỸ THUẬT KIỂM THỬ</a:t>
            </a:r>
          </a:p>
        </p:txBody>
      </p:sp>
      <p:sp>
        <p:nvSpPr>
          <p:cNvPr id="5" name="TextBox 5"/>
          <p:cNvSpPr txBox="1"/>
          <p:nvPr/>
        </p:nvSpPr>
        <p:spPr>
          <a:xfrm>
            <a:off x="1028700" y="2358474"/>
            <a:ext cx="16230600" cy="3366770"/>
          </a:xfrm>
          <a:prstGeom prst="rect">
            <a:avLst/>
          </a:prstGeom>
        </p:spPr>
        <p:txBody>
          <a:bodyPr lIns="0" tIns="0" rIns="0" bIns="0" rtlCol="0" anchor="t">
            <a:spAutoFit/>
          </a:bodyPr>
          <a:lstStyle/>
          <a:p>
            <a:pPr algn="just">
              <a:lnSpc>
                <a:spcPts val="4480"/>
              </a:lnSpc>
            </a:pPr>
            <a:r>
              <a:rPr lang="en-US" sz="3200" b="1" u="sng">
                <a:solidFill>
                  <a:srgbClr val="252930"/>
                </a:solidFill>
                <a:latin typeface="Maven Pro Bold"/>
                <a:ea typeface="Maven Pro Bold"/>
                <a:cs typeface="Maven Pro Bold"/>
                <a:sym typeface="Maven Pro Bold"/>
              </a:rPr>
              <a:t>1. Kiểm thử đơn vị (Unit Testing):</a:t>
            </a:r>
          </a:p>
          <a:p>
            <a:pPr marL="690881" lvl="1" indent="-345440" algn="just">
              <a:lnSpc>
                <a:spcPts val="4480"/>
              </a:lnSpc>
              <a:buFont typeface="Arial"/>
              <a:buChar char="•"/>
            </a:pPr>
            <a:r>
              <a:rPr lang="en-US" sz="3200">
                <a:solidFill>
                  <a:srgbClr val="252930"/>
                </a:solidFill>
                <a:latin typeface="Maven Pro"/>
                <a:ea typeface="Maven Pro"/>
                <a:cs typeface="Maven Pro"/>
                <a:sym typeface="Maven Pro"/>
              </a:rPr>
              <a:t>Bước 1: Xác định các phương thức cần kiểm thử (ví dụ: phương thức trong controller, service).</a:t>
            </a:r>
          </a:p>
          <a:p>
            <a:pPr marL="690881" lvl="1" indent="-345440" algn="just">
              <a:lnSpc>
                <a:spcPts val="4480"/>
              </a:lnSpc>
              <a:buFont typeface="Arial"/>
              <a:buChar char="•"/>
            </a:pPr>
            <a:r>
              <a:rPr lang="en-US" sz="3200">
                <a:solidFill>
                  <a:srgbClr val="252930"/>
                </a:solidFill>
                <a:latin typeface="Maven Pro"/>
                <a:ea typeface="Maven Pro"/>
                <a:cs typeface="Maven Pro"/>
                <a:sym typeface="Maven Pro"/>
              </a:rPr>
              <a:t>Bước 2: Viết các trường hợp kiểm thử cho từng phương thức, kiểm tra đầu vào, đầu ra và hành vi của phương thức.</a:t>
            </a:r>
          </a:p>
          <a:p>
            <a:pPr marL="690881" lvl="1" indent="-345440" algn="just">
              <a:lnSpc>
                <a:spcPts val="4480"/>
              </a:lnSpc>
              <a:buFont typeface="Arial"/>
              <a:buChar char="•"/>
            </a:pPr>
            <a:r>
              <a:rPr lang="en-US" sz="3200">
                <a:solidFill>
                  <a:srgbClr val="252930"/>
                </a:solidFill>
                <a:latin typeface="Maven Pro"/>
                <a:ea typeface="Maven Pro"/>
                <a:cs typeface="Maven Pro"/>
                <a:sym typeface="Maven Pro"/>
              </a:rPr>
              <a:t>Bước 3: Xác nhận kết quả.</a:t>
            </a:r>
          </a:p>
        </p:txBody>
      </p:sp>
      <p:sp>
        <p:nvSpPr>
          <p:cNvPr id="6" name="TextBox 6"/>
          <p:cNvSpPr txBox="1"/>
          <p:nvPr/>
        </p:nvSpPr>
        <p:spPr>
          <a:xfrm>
            <a:off x="1028700" y="5946140"/>
            <a:ext cx="16230600" cy="3928745"/>
          </a:xfrm>
          <a:prstGeom prst="rect">
            <a:avLst/>
          </a:prstGeom>
        </p:spPr>
        <p:txBody>
          <a:bodyPr lIns="0" tIns="0" rIns="0" bIns="0" rtlCol="0" anchor="t">
            <a:spAutoFit/>
          </a:bodyPr>
          <a:lstStyle/>
          <a:p>
            <a:pPr algn="just">
              <a:lnSpc>
                <a:spcPts val="4480"/>
              </a:lnSpc>
            </a:pPr>
            <a:r>
              <a:rPr lang="en-US" sz="3200" b="1" u="sng">
                <a:solidFill>
                  <a:srgbClr val="252930"/>
                </a:solidFill>
                <a:latin typeface="Maven Pro Bold"/>
                <a:ea typeface="Maven Pro Bold"/>
                <a:cs typeface="Maven Pro Bold"/>
                <a:sym typeface="Maven Pro Bold"/>
              </a:rPr>
              <a:t>2. Kiểm thử tích hợp (Integration Testing):</a:t>
            </a:r>
          </a:p>
          <a:p>
            <a:pPr marL="690881" lvl="1" indent="-345440" algn="just">
              <a:lnSpc>
                <a:spcPts val="4480"/>
              </a:lnSpc>
              <a:buFont typeface="Arial"/>
              <a:buChar char="•"/>
            </a:pPr>
            <a:r>
              <a:rPr lang="en-US" sz="3200">
                <a:solidFill>
                  <a:srgbClr val="252930"/>
                </a:solidFill>
                <a:latin typeface="Maven Pro"/>
                <a:ea typeface="Maven Pro"/>
                <a:cs typeface="Maven Pro"/>
                <a:sym typeface="Maven Pro"/>
              </a:rPr>
              <a:t>Bước 1: Xác định các phần của ứng dụng cần được kiểm thử cùng nhau (ví dụ: controller và service).</a:t>
            </a:r>
          </a:p>
          <a:p>
            <a:pPr marL="690881" lvl="1" indent="-345440" algn="just">
              <a:lnSpc>
                <a:spcPts val="4480"/>
              </a:lnSpc>
              <a:buFont typeface="Arial"/>
              <a:buChar char="•"/>
            </a:pPr>
            <a:r>
              <a:rPr lang="en-US" sz="3200">
                <a:solidFill>
                  <a:srgbClr val="252930"/>
                </a:solidFill>
                <a:latin typeface="Maven Pro"/>
                <a:ea typeface="Maven Pro"/>
                <a:cs typeface="Maven Pro"/>
                <a:sym typeface="Maven Pro"/>
              </a:rPr>
              <a:t>Bước 2: Thiết lập môi trường kiểm thử để kiểm tra toàn bộ luồng dữ liệu và tương tác giữa các thành phần.</a:t>
            </a:r>
          </a:p>
          <a:p>
            <a:pPr marL="690881" lvl="1" indent="-345440" algn="just">
              <a:lnSpc>
                <a:spcPts val="4480"/>
              </a:lnSpc>
              <a:buFont typeface="Arial"/>
              <a:buChar char="•"/>
            </a:pPr>
            <a:r>
              <a:rPr lang="en-US" sz="3200">
                <a:solidFill>
                  <a:srgbClr val="252930"/>
                </a:solidFill>
                <a:latin typeface="Maven Pro"/>
                <a:ea typeface="Maven Pro"/>
                <a:cs typeface="Maven Pro"/>
                <a:sym typeface="Maven Pro"/>
              </a:rPr>
              <a:t>Bước 3: Chạy các kiểm thử để đảm bảo rằng các phần  tương tác chính xác.</a:t>
            </a:r>
          </a:p>
          <a:p>
            <a:pPr marL="690881" lvl="1" indent="-345440" algn="just">
              <a:lnSpc>
                <a:spcPts val="4480"/>
              </a:lnSpc>
              <a:buFont typeface="Arial"/>
              <a:buChar char="•"/>
            </a:pPr>
            <a:r>
              <a:rPr lang="en-US" sz="3200">
                <a:solidFill>
                  <a:srgbClr val="252930"/>
                </a:solidFill>
                <a:latin typeface="Maven Pro"/>
                <a:ea typeface="Maven Pro"/>
                <a:cs typeface="Maven Pro"/>
                <a:sym typeface="Maven Pro"/>
              </a:rPr>
              <a:t>Bước 4: Xác nhận các phản hồi hợp lệ từ API và các tình huống lỗi.</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965780" y="-123825"/>
            <a:ext cx="3503195" cy="3503195"/>
          </a:xfrm>
          <a:custGeom>
            <a:avLst/>
            <a:gdLst/>
            <a:ahLst/>
            <a:cxnLst/>
            <a:rect l="l" t="t" r="r" b="b"/>
            <a:pathLst>
              <a:path w="3503195" h="3503195">
                <a:moveTo>
                  <a:pt x="0" y="0"/>
                </a:moveTo>
                <a:lnTo>
                  <a:pt x="3503195" y="0"/>
                </a:lnTo>
                <a:lnTo>
                  <a:pt x="3503195" y="3503195"/>
                </a:lnTo>
                <a:lnTo>
                  <a:pt x="0" y="35031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028700" y="1555164"/>
            <a:ext cx="10459679" cy="680720"/>
          </a:xfrm>
          <a:prstGeom prst="rect">
            <a:avLst/>
          </a:prstGeom>
        </p:spPr>
        <p:txBody>
          <a:bodyPr lIns="0" tIns="0" rIns="0" bIns="0" rtlCol="0" anchor="t">
            <a:spAutoFit/>
          </a:bodyPr>
          <a:lstStyle/>
          <a:p>
            <a:pPr algn="ctr">
              <a:lnSpc>
                <a:spcPts val="4720"/>
              </a:lnSpc>
            </a:pPr>
            <a:r>
              <a:rPr lang="en-US" sz="5900" b="1">
                <a:solidFill>
                  <a:srgbClr val="252930"/>
                </a:solidFill>
                <a:latin typeface="Maven Pro Bold"/>
                <a:ea typeface="Maven Pro Bold"/>
                <a:cs typeface="Maven Pro Bold"/>
                <a:sym typeface="Maven Pro Bold"/>
              </a:rPr>
              <a:t>III/ CÁC KỸ THUẬT KIỂM THỬ</a:t>
            </a:r>
          </a:p>
        </p:txBody>
      </p:sp>
      <p:sp>
        <p:nvSpPr>
          <p:cNvPr id="5" name="TextBox 5"/>
          <p:cNvSpPr txBox="1"/>
          <p:nvPr/>
        </p:nvSpPr>
        <p:spPr>
          <a:xfrm>
            <a:off x="1028700" y="2639461"/>
            <a:ext cx="16230600" cy="3928745"/>
          </a:xfrm>
          <a:prstGeom prst="rect">
            <a:avLst/>
          </a:prstGeom>
        </p:spPr>
        <p:txBody>
          <a:bodyPr lIns="0" tIns="0" rIns="0" bIns="0" rtlCol="0" anchor="t">
            <a:spAutoFit/>
          </a:bodyPr>
          <a:lstStyle/>
          <a:p>
            <a:pPr algn="just">
              <a:lnSpc>
                <a:spcPts val="4480"/>
              </a:lnSpc>
            </a:pPr>
            <a:r>
              <a:rPr lang="en-US" sz="3200" b="1" u="sng">
                <a:solidFill>
                  <a:srgbClr val="252930"/>
                </a:solidFill>
                <a:latin typeface="Maven Pro Bold"/>
                <a:ea typeface="Maven Pro Bold"/>
                <a:cs typeface="Maven Pro Bold"/>
                <a:sym typeface="Maven Pro Bold"/>
              </a:rPr>
              <a:t>3. Kiểm thử API (Unit Testing):</a:t>
            </a:r>
          </a:p>
          <a:p>
            <a:pPr marL="690881" lvl="1" indent="-345440" algn="just">
              <a:lnSpc>
                <a:spcPts val="4480"/>
              </a:lnSpc>
              <a:buFont typeface="Arial"/>
              <a:buChar char="•"/>
            </a:pPr>
            <a:r>
              <a:rPr lang="en-US" sz="3200">
                <a:solidFill>
                  <a:srgbClr val="252930"/>
                </a:solidFill>
                <a:latin typeface="Maven Pro"/>
                <a:ea typeface="Maven Pro"/>
                <a:cs typeface="Maven Pro"/>
                <a:sym typeface="Maven Pro"/>
              </a:rPr>
              <a:t>Bước 1: Xác định các endpoint API cần kiểm thử (ví dụ: GET, POST, PUT, DELETE).</a:t>
            </a:r>
          </a:p>
          <a:p>
            <a:pPr marL="690881" lvl="1" indent="-345440" algn="just">
              <a:lnSpc>
                <a:spcPts val="4480"/>
              </a:lnSpc>
              <a:buFont typeface="Arial"/>
              <a:buChar char="•"/>
            </a:pPr>
            <a:r>
              <a:rPr lang="en-US" sz="3200">
                <a:solidFill>
                  <a:srgbClr val="252930"/>
                </a:solidFill>
                <a:latin typeface="Maven Pro"/>
                <a:ea typeface="Maven Pro"/>
                <a:cs typeface="Maven Pro"/>
                <a:sym typeface="Maven Pro"/>
              </a:rPr>
              <a:t>Bước 2: Sử dụng công cụ kiểm thử API như MockMvc để giả lập các yêu cầu HTTP.</a:t>
            </a:r>
          </a:p>
          <a:p>
            <a:pPr marL="690881" lvl="1" indent="-345440" algn="just">
              <a:lnSpc>
                <a:spcPts val="4480"/>
              </a:lnSpc>
              <a:buFont typeface="Arial"/>
              <a:buChar char="•"/>
            </a:pPr>
            <a:r>
              <a:rPr lang="en-US" sz="3200">
                <a:solidFill>
                  <a:srgbClr val="252930"/>
                </a:solidFill>
                <a:latin typeface="Maven Pro"/>
                <a:ea typeface="Maven Pro"/>
                <a:cs typeface="Maven Pro"/>
                <a:sym typeface="Maven Pro"/>
              </a:rPr>
              <a:t>Bước 3: Gửi các yêu cầu API với dữ liệu đầu vào và xác minh phản hồi (trạng thái HTTP, dữ liệu trả về).</a:t>
            </a:r>
          </a:p>
          <a:p>
            <a:pPr marL="690881" lvl="1" indent="-345440" algn="just">
              <a:lnSpc>
                <a:spcPts val="4480"/>
              </a:lnSpc>
              <a:buFont typeface="Arial"/>
              <a:buChar char="•"/>
            </a:pPr>
            <a:r>
              <a:rPr lang="en-US" sz="3200">
                <a:solidFill>
                  <a:srgbClr val="252930"/>
                </a:solidFill>
                <a:latin typeface="Maven Pro"/>
                <a:ea typeface="Maven Pro"/>
                <a:cs typeface="Maven Pro"/>
                <a:sym typeface="Maven Pro"/>
              </a:rPr>
              <a:t>Bước 4: Kiểm tra các tình huống hợp lệ và không hợp lệ (ví dụ: yêu cầu không hợp lệ, lỗi xác thực).</a:t>
            </a:r>
          </a:p>
        </p:txBody>
      </p:sp>
      <p:sp>
        <p:nvSpPr>
          <p:cNvPr id="6" name="TextBox 6"/>
          <p:cNvSpPr txBox="1"/>
          <p:nvPr/>
        </p:nvSpPr>
        <p:spPr>
          <a:xfrm>
            <a:off x="1028700" y="6839017"/>
            <a:ext cx="16230600" cy="3366770"/>
          </a:xfrm>
          <a:prstGeom prst="rect">
            <a:avLst/>
          </a:prstGeom>
        </p:spPr>
        <p:txBody>
          <a:bodyPr lIns="0" tIns="0" rIns="0" bIns="0" rtlCol="0" anchor="t">
            <a:spAutoFit/>
          </a:bodyPr>
          <a:lstStyle/>
          <a:p>
            <a:pPr algn="just">
              <a:lnSpc>
                <a:spcPts val="4480"/>
              </a:lnSpc>
            </a:pPr>
            <a:r>
              <a:rPr lang="en-US" sz="3200" b="1" u="sng">
                <a:solidFill>
                  <a:srgbClr val="252930"/>
                </a:solidFill>
                <a:latin typeface="Maven Pro Bold"/>
                <a:ea typeface="Maven Pro Bold"/>
                <a:cs typeface="Maven Pro Bold"/>
                <a:sym typeface="Maven Pro Bold"/>
              </a:rPr>
              <a:t>4. Kiểm thử truy cập (Accessing Control Testing):</a:t>
            </a:r>
          </a:p>
          <a:p>
            <a:pPr marL="690881" lvl="1" indent="-345440" algn="just">
              <a:lnSpc>
                <a:spcPts val="4480"/>
              </a:lnSpc>
              <a:buFont typeface="Arial"/>
              <a:buChar char="•"/>
            </a:pPr>
            <a:r>
              <a:rPr lang="en-US" sz="3200">
                <a:solidFill>
                  <a:srgbClr val="252930"/>
                </a:solidFill>
                <a:latin typeface="Maven Pro"/>
                <a:ea typeface="Maven Pro"/>
                <a:cs typeface="Maven Pro"/>
                <a:sym typeface="Maven Pro"/>
              </a:rPr>
              <a:t>Bước 1: Kiểm tra quyền truy cập đối với các hành động của controller, đặc biệt là các hành động nhạy cảm như tạo, cập nhật, và xóa danh mục.</a:t>
            </a:r>
          </a:p>
          <a:p>
            <a:pPr marL="690881" lvl="1" indent="-345440" algn="just">
              <a:lnSpc>
                <a:spcPts val="4480"/>
              </a:lnSpc>
              <a:buFont typeface="Arial"/>
              <a:buChar char="•"/>
            </a:pPr>
            <a:r>
              <a:rPr lang="en-US" sz="3200">
                <a:solidFill>
                  <a:srgbClr val="252930"/>
                </a:solidFill>
                <a:latin typeface="Maven Pro"/>
                <a:ea typeface="Maven Pro"/>
                <a:cs typeface="Maven Pro"/>
                <a:sym typeface="Maven Pro"/>
              </a:rPr>
              <a:t>Bước 2: Viết kiểm thử để kiểm tra rằng chỉ có người dùng có quyền "admin" mới có thể thực hiện các hành động này, còn người dùng với quyền khác ("user") sẽ nhận mã lỗi 403 (Forbidden).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965780" y="-123825"/>
            <a:ext cx="3503195" cy="3503195"/>
          </a:xfrm>
          <a:custGeom>
            <a:avLst/>
            <a:gdLst/>
            <a:ahLst/>
            <a:cxnLst/>
            <a:rect l="l" t="t" r="r" b="b"/>
            <a:pathLst>
              <a:path w="3503195" h="3503195">
                <a:moveTo>
                  <a:pt x="0" y="0"/>
                </a:moveTo>
                <a:lnTo>
                  <a:pt x="3503195" y="0"/>
                </a:lnTo>
                <a:lnTo>
                  <a:pt x="3503195" y="3503195"/>
                </a:lnTo>
                <a:lnTo>
                  <a:pt x="0" y="35031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028700" y="1555164"/>
            <a:ext cx="11101363" cy="680720"/>
          </a:xfrm>
          <a:prstGeom prst="rect">
            <a:avLst/>
          </a:prstGeom>
        </p:spPr>
        <p:txBody>
          <a:bodyPr lIns="0" tIns="0" rIns="0" bIns="0" rtlCol="0" anchor="t">
            <a:spAutoFit/>
          </a:bodyPr>
          <a:lstStyle/>
          <a:p>
            <a:pPr algn="ctr">
              <a:lnSpc>
                <a:spcPts val="4720"/>
              </a:lnSpc>
            </a:pPr>
            <a:r>
              <a:rPr lang="en-US" sz="5900" b="1">
                <a:solidFill>
                  <a:srgbClr val="252930"/>
                </a:solidFill>
                <a:latin typeface="Maven Pro Bold"/>
                <a:ea typeface="Maven Pro Bold"/>
                <a:cs typeface="Maven Pro Bold"/>
                <a:sym typeface="Maven Pro Bold"/>
              </a:rPr>
              <a:t>IV/ XÂY DỰNG CÁC TEST CASE</a:t>
            </a:r>
          </a:p>
        </p:txBody>
      </p:sp>
      <p:sp>
        <p:nvSpPr>
          <p:cNvPr id="5" name="TextBox 5"/>
          <p:cNvSpPr txBox="1"/>
          <p:nvPr/>
        </p:nvSpPr>
        <p:spPr>
          <a:xfrm>
            <a:off x="1028700" y="2781835"/>
            <a:ext cx="16230600" cy="3366770"/>
          </a:xfrm>
          <a:prstGeom prst="rect">
            <a:avLst/>
          </a:prstGeom>
        </p:spPr>
        <p:txBody>
          <a:bodyPr lIns="0" tIns="0" rIns="0" bIns="0" rtlCol="0" anchor="t">
            <a:spAutoFit/>
          </a:bodyPr>
          <a:lstStyle/>
          <a:p>
            <a:pPr algn="just">
              <a:lnSpc>
                <a:spcPts val="4480"/>
              </a:lnSpc>
            </a:pPr>
            <a:r>
              <a:rPr lang="en-US" sz="3200" b="1" u="sng" dirty="0" err="1">
                <a:solidFill>
                  <a:srgbClr val="252930"/>
                </a:solidFill>
                <a:latin typeface="Maven Pro Bold"/>
                <a:ea typeface="Maven Pro Bold"/>
                <a:cs typeface="Maven Pro Bold"/>
                <a:sym typeface="Maven Pro Bold"/>
              </a:rPr>
              <a:t>Kịch</a:t>
            </a:r>
            <a:r>
              <a:rPr lang="en-US" sz="3200" b="1" u="sng" dirty="0">
                <a:solidFill>
                  <a:srgbClr val="252930"/>
                </a:solidFill>
                <a:latin typeface="Maven Pro Bold"/>
                <a:ea typeface="Maven Pro Bold"/>
                <a:cs typeface="Maven Pro Bold"/>
                <a:sym typeface="Maven Pro Bold"/>
              </a:rPr>
              <a:t> </a:t>
            </a:r>
            <a:r>
              <a:rPr lang="en-US" sz="3200" b="1" u="sng" dirty="0" err="1">
                <a:solidFill>
                  <a:srgbClr val="252930"/>
                </a:solidFill>
                <a:latin typeface="Maven Pro Bold"/>
                <a:ea typeface="Maven Pro Bold"/>
                <a:cs typeface="Maven Pro Bold"/>
                <a:sym typeface="Maven Pro Bold"/>
              </a:rPr>
              <a:t>bản</a:t>
            </a:r>
            <a:r>
              <a:rPr lang="en-US" sz="3200" b="1" u="sng" dirty="0">
                <a:solidFill>
                  <a:srgbClr val="252930"/>
                </a:solidFill>
                <a:latin typeface="Maven Pro Bold"/>
                <a:ea typeface="Maven Pro Bold"/>
                <a:cs typeface="Maven Pro Bold"/>
                <a:sym typeface="Maven Pro Bold"/>
              </a:rPr>
              <a:t> 1: </a:t>
            </a:r>
            <a:r>
              <a:rPr lang="en-US" sz="3200" b="1" u="sng" dirty="0" err="1">
                <a:solidFill>
                  <a:srgbClr val="252930"/>
                </a:solidFill>
                <a:latin typeface="Maven Pro Bold"/>
                <a:ea typeface="Maven Pro Bold"/>
                <a:cs typeface="Maven Pro Bold"/>
                <a:sym typeface="Maven Pro Bold"/>
              </a:rPr>
              <a:t>Kiểm</a:t>
            </a:r>
            <a:r>
              <a:rPr lang="en-US" sz="3200" b="1" u="sng" dirty="0">
                <a:solidFill>
                  <a:srgbClr val="252930"/>
                </a:solidFill>
                <a:latin typeface="Maven Pro Bold"/>
                <a:ea typeface="Maven Pro Bold"/>
                <a:cs typeface="Maven Pro Bold"/>
                <a:sym typeface="Maven Pro Bold"/>
              </a:rPr>
              <a:t> </a:t>
            </a:r>
            <a:r>
              <a:rPr lang="en-US" sz="3200" b="1" u="sng" dirty="0" err="1">
                <a:solidFill>
                  <a:srgbClr val="252930"/>
                </a:solidFill>
                <a:latin typeface="Maven Pro Bold"/>
                <a:ea typeface="Maven Pro Bold"/>
                <a:cs typeface="Maven Pro Bold"/>
                <a:sym typeface="Maven Pro Bold"/>
              </a:rPr>
              <a:t>tra</a:t>
            </a:r>
            <a:r>
              <a:rPr lang="en-US" sz="3200" b="1" u="sng" dirty="0">
                <a:solidFill>
                  <a:srgbClr val="252930"/>
                </a:solidFill>
                <a:latin typeface="Maven Pro Bold"/>
                <a:ea typeface="Maven Pro Bold"/>
                <a:cs typeface="Maven Pro Bold"/>
                <a:sym typeface="Maven Pro Bold"/>
              </a:rPr>
              <a:t> </a:t>
            </a:r>
            <a:r>
              <a:rPr lang="en-US" sz="3200" b="1" u="sng" dirty="0" err="1">
                <a:solidFill>
                  <a:srgbClr val="252930"/>
                </a:solidFill>
                <a:latin typeface="Maven Pro Bold"/>
                <a:ea typeface="Maven Pro Bold"/>
                <a:cs typeface="Maven Pro Bold"/>
                <a:sym typeface="Maven Pro Bold"/>
              </a:rPr>
              <a:t>thông</a:t>
            </a:r>
            <a:r>
              <a:rPr lang="en-US" sz="3200" b="1" u="sng" dirty="0">
                <a:solidFill>
                  <a:srgbClr val="252930"/>
                </a:solidFill>
                <a:latin typeface="Maven Pro Bold"/>
                <a:ea typeface="Maven Pro Bold"/>
                <a:cs typeface="Maven Pro Bold"/>
                <a:sym typeface="Maven Pro Bold"/>
              </a:rPr>
              <a:t> tin </a:t>
            </a:r>
            <a:r>
              <a:rPr lang="en-US" sz="3200" b="1" u="sng" dirty="0" err="1">
                <a:solidFill>
                  <a:srgbClr val="252930"/>
                </a:solidFill>
                <a:latin typeface="Maven Pro Bold"/>
                <a:ea typeface="Maven Pro Bold"/>
                <a:cs typeface="Maven Pro Bold"/>
                <a:sym typeface="Maven Pro Bold"/>
              </a:rPr>
              <a:t>tài</a:t>
            </a:r>
            <a:r>
              <a:rPr lang="en-US" sz="3200" b="1" u="sng" dirty="0">
                <a:solidFill>
                  <a:srgbClr val="252930"/>
                </a:solidFill>
                <a:latin typeface="Maven Pro Bold"/>
                <a:ea typeface="Maven Pro Bold"/>
                <a:cs typeface="Maven Pro Bold"/>
                <a:sym typeface="Maven Pro Bold"/>
              </a:rPr>
              <a:t> </a:t>
            </a:r>
            <a:r>
              <a:rPr lang="en-US" sz="3200" b="1" u="sng" dirty="0" err="1">
                <a:solidFill>
                  <a:srgbClr val="252930"/>
                </a:solidFill>
                <a:latin typeface="Maven Pro Bold"/>
                <a:ea typeface="Maven Pro Bold"/>
                <a:cs typeface="Maven Pro Bold"/>
                <a:sym typeface="Maven Pro Bold"/>
              </a:rPr>
              <a:t>khoản</a:t>
            </a:r>
            <a:r>
              <a:rPr lang="en-US" sz="3200" b="1" u="sng" dirty="0">
                <a:solidFill>
                  <a:srgbClr val="252930"/>
                </a:solidFill>
                <a:latin typeface="Maven Pro Bold"/>
                <a:ea typeface="Maven Pro Bold"/>
                <a:cs typeface="Maven Pro Bold"/>
                <a:sym typeface="Maven Pro Bold"/>
              </a:rPr>
              <a:t> </a:t>
            </a:r>
            <a:r>
              <a:rPr lang="en-US" sz="3200" b="1" u="sng" dirty="0" err="1">
                <a:solidFill>
                  <a:srgbClr val="252930"/>
                </a:solidFill>
                <a:latin typeface="Maven Pro Bold"/>
                <a:ea typeface="Maven Pro Bold"/>
                <a:cs typeface="Maven Pro Bold"/>
                <a:sym typeface="Maven Pro Bold"/>
              </a:rPr>
              <a:t>đăng</a:t>
            </a:r>
            <a:r>
              <a:rPr lang="en-US" sz="3200" b="1" u="sng" dirty="0">
                <a:solidFill>
                  <a:srgbClr val="252930"/>
                </a:solidFill>
                <a:latin typeface="Maven Pro Bold"/>
                <a:ea typeface="Maven Pro Bold"/>
                <a:cs typeface="Maven Pro Bold"/>
                <a:sym typeface="Maven Pro Bold"/>
              </a:rPr>
              <a:t> </a:t>
            </a:r>
            <a:r>
              <a:rPr lang="en-US" sz="3200" b="1" u="sng" dirty="0" err="1">
                <a:solidFill>
                  <a:srgbClr val="252930"/>
                </a:solidFill>
                <a:latin typeface="Maven Pro Bold"/>
                <a:ea typeface="Maven Pro Bold"/>
                <a:cs typeface="Maven Pro Bold"/>
                <a:sym typeface="Maven Pro Bold"/>
              </a:rPr>
              <a:t>nhập</a:t>
            </a:r>
            <a:endParaRPr lang="en-US" sz="3200" b="1" u="sng" dirty="0">
              <a:solidFill>
                <a:srgbClr val="252930"/>
              </a:solidFill>
              <a:latin typeface="Maven Pro Bold"/>
              <a:ea typeface="Maven Pro Bold"/>
              <a:cs typeface="Maven Pro Bold"/>
              <a:sym typeface="Maven Pro Bold"/>
            </a:endParaRPr>
          </a:p>
          <a:p>
            <a:pPr algn="just">
              <a:lnSpc>
                <a:spcPts val="4480"/>
              </a:lnSpc>
            </a:pPr>
            <a:r>
              <a:rPr lang="en-US" sz="3200" dirty="0">
                <a:solidFill>
                  <a:srgbClr val="252930"/>
                </a:solidFill>
                <a:latin typeface="Maven Pro"/>
                <a:ea typeface="Maven Pro"/>
                <a:cs typeface="Maven Pro"/>
                <a:sym typeface="Maven Pro"/>
              </a:rPr>
              <a:t>Input: </a:t>
            </a:r>
            <a:r>
              <a:rPr lang="en-US" sz="3200" dirty="0" err="1">
                <a:solidFill>
                  <a:srgbClr val="252930"/>
                </a:solidFill>
                <a:latin typeface="Maven Pro"/>
                <a:ea typeface="Maven Pro"/>
                <a:cs typeface="Maven Pro"/>
                <a:sym typeface="Maven Pro"/>
              </a:rPr>
              <a:t>Nhập</a:t>
            </a:r>
            <a:r>
              <a:rPr lang="en-US" sz="3200" dirty="0">
                <a:solidFill>
                  <a:srgbClr val="252930"/>
                </a:solidFill>
                <a:latin typeface="Maven Pro"/>
                <a:ea typeface="Maven Pro"/>
                <a:cs typeface="Maven Pro"/>
                <a:sym typeface="Maven Pro"/>
              </a:rPr>
              <a:t> </a:t>
            </a:r>
            <a:r>
              <a:rPr lang="en-US" sz="3200" dirty="0" err="1">
                <a:solidFill>
                  <a:srgbClr val="252930"/>
                </a:solidFill>
                <a:latin typeface="Maven Pro"/>
                <a:ea typeface="Maven Pro"/>
                <a:cs typeface="Maven Pro"/>
                <a:sym typeface="Maven Pro"/>
              </a:rPr>
              <a:t>thông</a:t>
            </a:r>
            <a:r>
              <a:rPr lang="en-US" sz="3200" dirty="0">
                <a:solidFill>
                  <a:srgbClr val="252930"/>
                </a:solidFill>
                <a:latin typeface="Maven Pro"/>
                <a:ea typeface="Maven Pro"/>
                <a:cs typeface="Maven Pro"/>
                <a:sym typeface="Maven Pro"/>
              </a:rPr>
              <a:t> tin </a:t>
            </a:r>
            <a:r>
              <a:rPr lang="en-US" sz="3200" dirty="0" err="1">
                <a:solidFill>
                  <a:srgbClr val="252930"/>
                </a:solidFill>
                <a:latin typeface="Maven Pro"/>
                <a:ea typeface="Maven Pro"/>
                <a:cs typeface="Maven Pro"/>
                <a:sym typeface="Maven Pro"/>
              </a:rPr>
              <a:t>tài</a:t>
            </a:r>
            <a:r>
              <a:rPr lang="en-US" sz="3200" dirty="0">
                <a:solidFill>
                  <a:srgbClr val="252930"/>
                </a:solidFill>
                <a:latin typeface="Maven Pro"/>
                <a:ea typeface="Maven Pro"/>
                <a:cs typeface="Maven Pro"/>
                <a:sym typeface="Maven Pro"/>
              </a:rPr>
              <a:t> </a:t>
            </a:r>
            <a:r>
              <a:rPr lang="en-US" sz="3200" dirty="0" err="1">
                <a:solidFill>
                  <a:srgbClr val="252930"/>
                </a:solidFill>
                <a:latin typeface="Maven Pro"/>
                <a:ea typeface="Maven Pro"/>
                <a:cs typeface="Maven Pro"/>
                <a:sym typeface="Maven Pro"/>
              </a:rPr>
              <a:t>khoản</a:t>
            </a:r>
            <a:r>
              <a:rPr lang="en-US" sz="3200" dirty="0">
                <a:solidFill>
                  <a:srgbClr val="252930"/>
                </a:solidFill>
                <a:latin typeface="Maven Pro"/>
                <a:ea typeface="Maven Pro"/>
                <a:cs typeface="Maven Pro"/>
                <a:sym typeface="Maven Pro"/>
              </a:rPr>
              <a:t> (</a:t>
            </a:r>
            <a:r>
              <a:rPr lang="en-US" sz="3200" dirty="0" err="1">
                <a:solidFill>
                  <a:srgbClr val="252930"/>
                </a:solidFill>
                <a:latin typeface="Maven Pro"/>
                <a:ea typeface="Maven Pro"/>
                <a:cs typeface="Maven Pro"/>
                <a:sym typeface="Maven Pro"/>
              </a:rPr>
              <a:t>gồm</a:t>
            </a:r>
            <a:r>
              <a:rPr lang="en-US" sz="3200" dirty="0">
                <a:solidFill>
                  <a:srgbClr val="252930"/>
                </a:solidFill>
                <a:latin typeface="Maven Pro"/>
                <a:ea typeface="Maven Pro"/>
                <a:cs typeface="Maven Pro"/>
                <a:sym typeface="Maven Pro"/>
              </a:rPr>
              <a:t> </a:t>
            </a:r>
            <a:r>
              <a:rPr lang="en-US" sz="3200" dirty="0" err="1">
                <a:solidFill>
                  <a:srgbClr val="252930"/>
                </a:solidFill>
                <a:latin typeface="Maven Pro"/>
                <a:ea typeface="Maven Pro"/>
                <a:cs typeface="Maven Pro"/>
                <a:sym typeface="Maven Pro"/>
              </a:rPr>
              <a:t>tên</a:t>
            </a:r>
            <a:r>
              <a:rPr lang="en-US" sz="3200" dirty="0">
                <a:solidFill>
                  <a:srgbClr val="252930"/>
                </a:solidFill>
                <a:latin typeface="Maven Pro"/>
                <a:ea typeface="Maven Pro"/>
                <a:cs typeface="Maven Pro"/>
                <a:sym typeface="Maven Pro"/>
              </a:rPr>
              <a:t> </a:t>
            </a:r>
            <a:r>
              <a:rPr lang="en-US" sz="3200" dirty="0" err="1">
                <a:solidFill>
                  <a:srgbClr val="252930"/>
                </a:solidFill>
                <a:latin typeface="Maven Pro"/>
                <a:ea typeface="Maven Pro"/>
                <a:cs typeface="Maven Pro"/>
                <a:sym typeface="Maven Pro"/>
              </a:rPr>
              <a:t>đăng</a:t>
            </a:r>
            <a:r>
              <a:rPr lang="en-US" sz="3200" dirty="0">
                <a:solidFill>
                  <a:srgbClr val="252930"/>
                </a:solidFill>
                <a:latin typeface="Maven Pro"/>
                <a:ea typeface="Maven Pro"/>
                <a:cs typeface="Maven Pro"/>
                <a:sym typeface="Maven Pro"/>
              </a:rPr>
              <a:t> </a:t>
            </a:r>
            <a:r>
              <a:rPr lang="en-US" sz="3200" dirty="0" err="1">
                <a:solidFill>
                  <a:srgbClr val="252930"/>
                </a:solidFill>
                <a:latin typeface="Maven Pro"/>
                <a:ea typeface="Maven Pro"/>
                <a:cs typeface="Maven Pro"/>
                <a:sym typeface="Maven Pro"/>
              </a:rPr>
              <a:t>nhập</a:t>
            </a:r>
            <a:r>
              <a:rPr lang="en-US" sz="3200" dirty="0">
                <a:solidFill>
                  <a:srgbClr val="252930"/>
                </a:solidFill>
                <a:latin typeface="Maven Pro"/>
                <a:ea typeface="Maven Pro"/>
                <a:cs typeface="Maven Pro"/>
                <a:sym typeface="Maven Pro"/>
              </a:rPr>
              <a:t> </a:t>
            </a:r>
            <a:r>
              <a:rPr lang="en-US" sz="3200" dirty="0" err="1">
                <a:solidFill>
                  <a:srgbClr val="252930"/>
                </a:solidFill>
                <a:latin typeface="Maven Pro"/>
                <a:ea typeface="Maven Pro"/>
                <a:cs typeface="Maven Pro"/>
                <a:sym typeface="Maven Pro"/>
              </a:rPr>
              <a:t>và</a:t>
            </a:r>
            <a:r>
              <a:rPr lang="en-US" sz="3200" dirty="0">
                <a:solidFill>
                  <a:srgbClr val="252930"/>
                </a:solidFill>
                <a:latin typeface="Maven Pro"/>
                <a:ea typeface="Maven Pro"/>
                <a:cs typeface="Maven Pro"/>
                <a:sym typeface="Maven Pro"/>
              </a:rPr>
              <a:t> </a:t>
            </a:r>
            <a:r>
              <a:rPr lang="en-US" sz="3200" dirty="0" err="1">
                <a:solidFill>
                  <a:srgbClr val="252930"/>
                </a:solidFill>
                <a:latin typeface="Maven Pro"/>
                <a:ea typeface="Maven Pro"/>
                <a:cs typeface="Maven Pro"/>
                <a:sym typeface="Maven Pro"/>
              </a:rPr>
              <a:t>mật</a:t>
            </a:r>
            <a:r>
              <a:rPr lang="en-US" sz="3200" dirty="0">
                <a:solidFill>
                  <a:srgbClr val="252930"/>
                </a:solidFill>
                <a:latin typeface="Maven Pro"/>
                <a:ea typeface="Maven Pro"/>
                <a:cs typeface="Maven Pro"/>
                <a:sym typeface="Maven Pro"/>
              </a:rPr>
              <a:t> </a:t>
            </a:r>
            <a:r>
              <a:rPr lang="en-US" sz="3200" dirty="0" err="1">
                <a:solidFill>
                  <a:srgbClr val="252930"/>
                </a:solidFill>
                <a:latin typeface="Maven Pro"/>
                <a:ea typeface="Maven Pro"/>
                <a:cs typeface="Maven Pro"/>
                <a:sym typeface="Maven Pro"/>
              </a:rPr>
              <a:t>khẩu</a:t>
            </a:r>
            <a:r>
              <a:rPr lang="en-US" sz="3200" dirty="0">
                <a:solidFill>
                  <a:srgbClr val="252930"/>
                </a:solidFill>
                <a:latin typeface="Maven Pro"/>
                <a:ea typeface="Maven Pro"/>
                <a:cs typeface="Maven Pro"/>
                <a:sym typeface="Maven Pro"/>
              </a:rPr>
              <a:t>)</a:t>
            </a:r>
          </a:p>
          <a:p>
            <a:pPr algn="just">
              <a:lnSpc>
                <a:spcPts val="4480"/>
              </a:lnSpc>
            </a:pPr>
            <a:r>
              <a:rPr lang="en-US" sz="3200" dirty="0" err="1">
                <a:solidFill>
                  <a:srgbClr val="252930"/>
                </a:solidFill>
                <a:latin typeface="Maven Pro"/>
                <a:ea typeface="Maven Pro"/>
                <a:cs typeface="Maven Pro"/>
                <a:sym typeface="Maven Pro"/>
              </a:rPr>
              <a:t>Kết</a:t>
            </a:r>
            <a:r>
              <a:rPr lang="en-US" sz="3200" dirty="0">
                <a:solidFill>
                  <a:srgbClr val="252930"/>
                </a:solidFill>
                <a:latin typeface="Maven Pro"/>
                <a:ea typeface="Maven Pro"/>
                <a:cs typeface="Maven Pro"/>
                <a:sym typeface="Maven Pro"/>
              </a:rPr>
              <a:t> </a:t>
            </a:r>
            <a:r>
              <a:rPr lang="en-US" sz="3200" dirty="0" err="1">
                <a:solidFill>
                  <a:srgbClr val="252930"/>
                </a:solidFill>
                <a:latin typeface="Maven Pro"/>
                <a:ea typeface="Maven Pro"/>
                <a:cs typeface="Maven Pro"/>
                <a:sym typeface="Maven Pro"/>
              </a:rPr>
              <a:t>quả</a:t>
            </a:r>
            <a:r>
              <a:rPr lang="en-US" sz="3200" dirty="0">
                <a:solidFill>
                  <a:srgbClr val="252930"/>
                </a:solidFill>
                <a:latin typeface="Maven Pro"/>
                <a:ea typeface="Maven Pro"/>
                <a:cs typeface="Maven Pro"/>
                <a:sym typeface="Maven Pro"/>
              </a:rPr>
              <a:t>:</a:t>
            </a:r>
          </a:p>
          <a:p>
            <a:pPr marL="690881" lvl="1" indent="-345440" algn="just">
              <a:lnSpc>
                <a:spcPts val="4480"/>
              </a:lnSpc>
              <a:buFont typeface="Arial"/>
              <a:buChar char="•"/>
            </a:pPr>
            <a:r>
              <a:rPr lang="en-US" sz="3200" dirty="0" err="1">
                <a:solidFill>
                  <a:srgbClr val="252930"/>
                </a:solidFill>
                <a:latin typeface="Maven Pro"/>
                <a:ea typeface="Maven Pro"/>
                <a:cs typeface="Maven Pro"/>
                <a:sym typeface="Maven Pro"/>
              </a:rPr>
              <a:t>Thông</a:t>
            </a:r>
            <a:r>
              <a:rPr lang="en-US" sz="3200" dirty="0">
                <a:solidFill>
                  <a:srgbClr val="252930"/>
                </a:solidFill>
                <a:latin typeface="Maven Pro"/>
                <a:ea typeface="Maven Pro"/>
                <a:cs typeface="Maven Pro"/>
                <a:sym typeface="Maven Pro"/>
              </a:rPr>
              <a:t> </a:t>
            </a:r>
            <a:r>
              <a:rPr lang="en-US" sz="3200" dirty="0" err="1">
                <a:solidFill>
                  <a:srgbClr val="252930"/>
                </a:solidFill>
                <a:latin typeface="Maven Pro"/>
                <a:ea typeface="Maven Pro"/>
                <a:cs typeface="Maven Pro"/>
                <a:sym typeface="Maven Pro"/>
              </a:rPr>
              <a:t>báo</a:t>
            </a:r>
            <a:r>
              <a:rPr lang="en-US" sz="3200" dirty="0">
                <a:solidFill>
                  <a:srgbClr val="252930"/>
                </a:solidFill>
                <a:latin typeface="Maven Pro"/>
                <a:ea typeface="Maven Pro"/>
                <a:cs typeface="Maven Pro"/>
                <a:sym typeface="Maven Pro"/>
              </a:rPr>
              <a:t> </a:t>
            </a:r>
            <a:r>
              <a:rPr lang="en-US" sz="3200" dirty="0" err="1">
                <a:solidFill>
                  <a:srgbClr val="252930"/>
                </a:solidFill>
                <a:latin typeface="Maven Pro"/>
                <a:ea typeface="Maven Pro"/>
                <a:cs typeface="Maven Pro"/>
                <a:sym typeface="Maven Pro"/>
              </a:rPr>
              <a:t>thành</a:t>
            </a:r>
            <a:r>
              <a:rPr lang="en-US" sz="3200" dirty="0">
                <a:solidFill>
                  <a:srgbClr val="252930"/>
                </a:solidFill>
                <a:latin typeface="Maven Pro"/>
                <a:ea typeface="Maven Pro"/>
                <a:cs typeface="Maven Pro"/>
                <a:sym typeface="Maven Pro"/>
              </a:rPr>
              <a:t> </a:t>
            </a:r>
            <a:r>
              <a:rPr lang="en-US" sz="3200" dirty="0" err="1">
                <a:solidFill>
                  <a:srgbClr val="252930"/>
                </a:solidFill>
                <a:latin typeface="Maven Pro"/>
                <a:ea typeface="Maven Pro"/>
                <a:cs typeface="Maven Pro"/>
                <a:sym typeface="Maven Pro"/>
              </a:rPr>
              <a:t>công</a:t>
            </a:r>
            <a:r>
              <a:rPr lang="en-US" sz="3200" dirty="0">
                <a:solidFill>
                  <a:srgbClr val="252930"/>
                </a:solidFill>
                <a:latin typeface="Maven Pro"/>
                <a:ea typeface="Maven Pro"/>
                <a:cs typeface="Maven Pro"/>
                <a:sym typeface="Maven Pro"/>
              </a:rPr>
              <a:t> </a:t>
            </a:r>
            <a:r>
              <a:rPr lang="en-US" sz="3200" dirty="0" err="1">
                <a:solidFill>
                  <a:srgbClr val="252930"/>
                </a:solidFill>
                <a:latin typeface="Maven Pro"/>
                <a:ea typeface="Maven Pro"/>
                <a:cs typeface="Maven Pro"/>
                <a:sym typeface="Maven Pro"/>
              </a:rPr>
              <a:t>khi</a:t>
            </a:r>
            <a:r>
              <a:rPr lang="en-US" sz="3200" dirty="0">
                <a:solidFill>
                  <a:srgbClr val="252930"/>
                </a:solidFill>
                <a:latin typeface="Maven Pro"/>
                <a:ea typeface="Maven Pro"/>
                <a:cs typeface="Maven Pro"/>
                <a:sym typeface="Maven Pro"/>
              </a:rPr>
              <a:t> </a:t>
            </a:r>
            <a:r>
              <a:rPr lang="en-US" sz="3200" dirty="0" err="1">
                <a:solidFill>
                  <a:srgbClr val="252930"/>
                </a:solidFill>
                <a:latin typeface="Maven Pro"/>
                <a:ea typeface="Maven Pro"/>
                <a:cs typeface="Maven Pro"/>
                <a:sym typeface="Maven Pro"/>
              </a:rPr>
              <a:t>thông</a:t>
            </a:r>
            <a:r>
              <a:rPr lang="en-US" sz="3200" dirty="0">
                <a:solidFill>
                  <a:srgbClr val="252930"/>
                </a:solidFill>
                <a:latin typeface="Maven Pro"/>
                <a:ea typeface="Maven Pro"/>
                <a:cs typeface="Maven Pro"/>
                <a:sym typeface="Maven Pro"/>
              </a:rPr>
              <a:t> tin </a:t>
            </a:r>
            <a:r>
              <a:rPr lang="en-US" sz="3200" dirty="0" err="1">
                <a:solidFill>
                  <a:srgbClr val="252930"/>
                </a:solidFill>
                <a:latin typeface="Maven Pro"/>
                <a:ea typeface="Maven Pro"/>
                <a:cs typeface="Maven Pro"/>
                <a:sym typeface="Maven Pro"/>
              </a:rPr>
              <a:t>đăng</a:t>
            </a:r>
            <a:r>
              <a:rPr lang="en-US" sz="3200" dirty="0">
                <a:solidFill>
                  <a:srgbClr val="252930"/>
                </a:solidFill>
                <a:latin typeface="Maven Pro"/>
                <a:ea typeface="Maven Pro"/>
                <a:cs typeface="Maven Pro"/>
                <a:sym typeface="Maven Pro"/>
              </a:rPr>
              <a:t> </a:t>
            </a:r>
            <a:r>
              <a:rPr lang="en-US" sz="3200" dirty="0" err="1">
                <a:solidFill>
                  <a:srgbClr val="252930"/>
                </a:solidFill>
                <a:latin typeface="Maven Pro"/>
                <a:ea typeface="Maven Pro"/>
                <a:cs typeface="Maven Pro"/>
                <a:sym typeface="Maven Pro"/>
              </a:rPr>
              <a:t>nhập</a:t>
            </a:r>
            <a:r>
              <a:rPr lang="en-US" sz="3200" dirty="0">
                <a:solidFill>
                  <a:srgbClr val="252930"/>
                </a:solidFill>
                <a:latin typeface="Maven Pro"/>
                <a:ea typeface="Maven Pro"/>
                <a:cs typeface="Maven Pro"/>
                <a:sym typeface="Maven Pro"/>
              </a:rPr>
              <a:t> </a:t>
            </a:r>
            <a:r>
              <a:rPr lang="en-US" sz="3200" dirty="0" err="1">
                <a:solidFill>
                  <a:srgbClr val="252930"/>
                </a:solidFill>
                <a:latin typeface="Maven Pro"/>
                <a:ea typeface="Maven Pro"/>
                <a:cs typeface="Maven Pro"/>
                <a:sym typeface="Maven Pro"/>
              </a:rPr>
              <a:t>chính</a:t>
            </a:r>
            <a:r>
              <a:rPr lang="en-US" sz="3200" dirty="0">
                <a:solidFill>
                  <a:srgbClr val="252930"/>
                </a:solidFill>
                <a:latin typeface="Maven Pro"/>
                <a:ea typeface="Maven Pro"/>
                <a:cs typeface="Maven Pro"/>
                <a:sym typeface="Maven Pro"/>
              </a:rPr>
              <a:t> </a:t>
            </a:r>
            <a:r>
              <a:rPr lang="en-US" sz="3200" dirty="0" err="1">
                <a:solidFill>
                  <a:srgbClr val="252930"/>
                </a:solidFill>
                <a:latin typeface="Maven Pro"/>
                <a:ea typeface="Maven Pro"/>
                <a:cs typeface="Maven Pro"/>
                <a:sym typeface="Maven Pro"/>
              </a:rPr>
              <a:t>xác</a:t>
            </a:r>
            <a:r>
              <a:rPr lang="en-US" sz="3200" dirty="0">
                <a:solidFill>
                  <a:srgbClr val="252930"/>
                </a:solidFill>
                <a:latin typeface="Maven Pro"/>
                <a:ea typeface="Maven Pro"/>
                <a:cs typeface="Maven Pro"/>
                <a:sym typeface="Maven Pro"/>
              </a:rPr>
              <a:t>.</a:t>
            </a:r>
          </a:p>
          <a:p>
            <a:pPr marL="690881" lvl="1" indent="-345440" algn="just">
              <a:lnSpc>
                <a:spcPts val="4480"/>
              </a:lnSpc>
              <a:buFont typeface="Arial"/>
              <a:buChar char="•"/>
            </a:pPr>
            <a:r>
              <a:rPr lang="en-US" sz="3200" dirty="0" err="1">
                <a:solidFill>
                  <a:srgbClr val="252930"/>
                </a:solidFill>
                <a:latin typeface="Maven Pro"/>
                <a:ea typeface="Maven Pro"/>
                <a:cs typeface="Maven Pro"/>
                <a:sym typeface="Maven Pro"/>
              </a:rPr>
              <a:t>Thông</a:t>
            </a:r>
            <a:r>
              <a:rPr lang="en-US" sz="3200" dirty="0">
                <a:solidFill>
                  <a:srgbClr val="252930"/>
                </a:solidFill>
                <a:latin typeface="Maven Pro"/>
                <a:ea typeface="Maven Pro"/>
                <a:cs typeface="Maven Pro"/>
                <a:sym typeface="Maven Pro"/>
              </a:rPr>
              <a:t> </a:t>
            </a:r>
            <a:r>
              <a:rPr lang="en-US" sz="3200" dirty="0" err="1">
                <a:solidFill>
                  <a:srgbClr val="252930"/>
                </a:solidFill>
                <a:latin typeface="Maven Pro"/>
                <a:ea typeface="Maven Pro"/>
                <a:cs typeface="Maven Pro"/>
                <a:sym typeface="Maven Pro"/>
              </a:rPr>
              <a:t>báo</a:t>
            </a:r>
            <a:r>
              <a:rPr lang="en-US" sz="3200" dirty="0">
                <a:solidFill>
                  <a:srgbClr val="252930"/>
                </a:solidFill>
                <a:latin typeface="Maven Pro"/>
                <a:ea typeface="Maven Pro"/>
                <a:cs typeface="Maven Pro"/>
                <a:sym typeface="Maven Pro"/>
              </a:rPr>
              <a:t> </a:t>
            </a:r>
            <a:r>
              <a:rPr lang="en-US" sz="3200" dirty="0" err="1">
                <a:solidFill>
                  <a:srgbClr val="252930"/>
                </a:solidFill>
                <a:latin typeface="Maven Pro"/>
                <a:ea typeface="Maven Pro"/>
                <a:cs typeface="Maven Pro"/>
                <a:sym typeface="Maven Pro"/>
              </a:rPr>
              <a:t>thất</a:t>
            </a:r>
            <a:r>
              <a:rPr lang="en-US" sz="3200" dirty="0">
                <a:solidFill>
                  <a:srgbClr val="252930"/>
                </a:solidFill>
                <a:latin typeface="Maven Pro"/>
                <a:ea typeface="Maven Pro"/>
                <a:cs typeface="Maven Pro"/>
                <a:sym typeface="Maven Pro"/>
              </a:rPr>
              <a:t> </a:t>
            </a:r>
            <a:r>
              <a:rPr lang="en-US" sz="3200" dirty="0" err="1">
                <a:solidFill>
                  <a:srgbClr val="252930"/>
                </a:solidFill>
                <a:latin typeface="Maven Pro"/>
                <a:ea typeface="Maven Pro"/>
                <a:cs typeface="Maven Pro"/>
                <a:sym typeface="Maven Pro"/>
              </a:rPr>
              <a:t>bại</a:t>
            </a:r>
            <a:r>
              <a:rPr lang="en-US" sz="3200" dirty="0">
                <a:solidFill>
                  <a:srgbClr val="252930"/>
                </a:solidFill>
                <a:latin typeface="Maven Pro"/>
                <a:ea typeface="Maven Pro"/>
                <a:cs typeface="Maven Pro"/>
                <a:sym typeface="Maven Pro"/>
              </a:rPr>
              <a:t> </a:t>
            </a:r>
            <a:r>
              <a:rPr lang="en-US" sz="3200" dirty="0" err="1">
                <a:solidFill>
                  <a:srgbClr val="252930"/>
                </a:solidFill>
                <a:latin typeface="Maven Pro"/>
                <a:ea typeface="Maven Pro"/>
                <a:cs typeface="Maven Pro"/>
                <a:sym typeface="Maven Pro"/>
              </a:rPr>
              <a:t>khi</a:t>
            </a:r>
            <a:r>
              <a:rPr lang="en-US" sz="3200" dirty="0">
                <a:solidFill>
                  <a:srgbClr val="252930"/>
                </a:solidFill>
                <a:latin typeface="Maven Pro"/>
                <a:ea typeface="Maven Pro"/>
                <a:cs typeface="Maven Pro"/>
                <a:sym typeface="Maven Pro"/>
              </a:rPr>
              <a:t> </a:t>
            </a:r>
            <a:r>
              <a:rPr lang="en-US" sz="3200" dirty="0" err="1">
                <a:solidFill>
                  <a:srgbClr val="252930"/>
                </a:solidFill>
                <a:latin typeface="Maven Pro"/>
                <a:ea typeface="Maven Pro"/>
                <a:cs typeface="Maven Pro"/>
                <a:sym typeface="Maven Pro"/>
              </a:rPr>
              <a:t>thông</a:t>
            </a:r>
            <a:r>
              <a:rPr lang="en-US" sz="3200" dirty="0">
                <a:solidFill>
                  <a:srgbClr val="252930"/>
                </a:solidFill>
                <a:latin typeface="Maven Pro"/>
                <a:ea typeface="Maven Pro"/>
                <a:cs typeface="Maven Pro"/>
                <a:sym typeface="Maven Pro"/>
              </a:rPr>
              <a:t> tin </a:t>
            </a:r>
            <a:r>
              <a:rPr lang="en-US" sz="3200" dirty="0" err="1">
                <a:solidFill>
                  <a:srgbClr val="252930"/>
                </a:solidFill>
                <a:latin typeface="Maven Pro"/>
                <a:ea typeface="Maven Pro"/>
                <a:cs typeface="Maven Pro"/>
                <a:sym typeface="Maven Pro"/>
              </a:rPr>
              <a:t>đăng</a:t>
            </a:r>
            <a:r>
              <a:rPr lang="en-US" sz="3200" dirty="0">
                <a:solidFill>
                  <a:srgbClr val="252930"/>
                </a:solidFill>
                <a:latin typeface="Maven Pro"/>
                <a:ea typeface="Maven Pro"/>
                <a:cs typeface="Maven Pro"/>
                <a:sym typeface="Maven Pro"/>
              </a:rPr>
              <a:t> </a:t>
            </a:r>
            <a:r>
              <a:rPr lang="en-US" sz="3200" dirty="0" err="1">
                <a:solidFill>
                  <a:srgbClr val="252930"/>
                </a:solidFill>
                <a:latin typeface="Maven Pro"/>
                <a:ea typeface="Maven Pro"/>
                <a:cs typeface="Maven Pro"/>
                <a:sym typeface="Maven Pro"/>
              </a:rPr>
              <a:t>nhập</a:t>
            </a:r>
            <a:r>
              <a:rPr lang="en-US" sz="3200" dirty="0">
                <a:solidFill>
                  <a:srgbClr val="252930"/>
                </a:solidFill>
                <a:latin typeface="Maven Pro"/>
                <a:ea typeface="Maven Pro"/>
                <a:cs typeface="Maven Pro"/>
                <a:sym typeface="Maven Pro"/>
              </a:rPr>
              <a:t> </a:t>
            </a:r>
            <a:r>
              <a:rPr lang="en-US" sz="3200" dirty="0" err="1">
                <a:solidFill>
                  <a:srgbClr val="252930"/>
                </a:solidFill>
                <a:latin typeface="Maven Pro"/>
                <a:ea typeface="Maven Pro"/>
                <a:cs typeface="Maven Pro"/>
                <a:sym typeface="Maven Pro"/>
              </a:rPr>
              <a:t>không</a:t>
            </a:r>
            <a:r>
              <a:rPr lang="en-US" sz="3200" dirty="0">
                <a:solidFill>
                  <a:srgbClr val="252930"/>
                </a:solidFill>
                <a:latin typeface="Maven Pro"/>
                <a:ea typeface="Maven Pro"/>
                <a:cs typeface="Maven Pro"/>
                <a:sym typeface="Maven Pro"/>
              </a:rPr>
              <a:t> </a:t>
            </a:r>
            <a:r>
              <a:rPr lang="en-US" sz="3200" dirty="0" err="1">
                <a:solidFill>
                  <a:srgbClr val="252930"/>
                </a:solidFill>
                <a:latin typeface="Maven Pro"/>
                <a:ea typeface="Maven Pro"/>
                <a:cs typeface="Maven Pro"/>
                <a:sym typeface="Maven Pro"/>
              </a:rPr>
              <a:t>chính</a:t>
            </a:r>
            <a:r>
              <a:rPr lang="en-US" sz="3200" dirty="0">
                <a:solidFill>
                  <a:srgbClr val="252930"/>
                </a:solidFill>
                <a:latin typeface="Maven Pro"/>
                <a:ea typeface="Maven Pro"/>
                <a:cs typeface="Maven Pro"/>
                <a:sym typeface="Maven Pro"/>
              </a:rPr>
              <a:t> </a:t>
            </a:r>
            <a:r>
              <a:rPr lang="en-US" sz="3200" dirty="0" err="1">
                <a:solidFill>
                  <a:srgbClr val="252930"/>
                </a:solidFill>
                <a:latin typeface="Maven Pro"/>
                <a:ea typeface="Maven Pro"/>
                <a:cs typeface="Maven Pro"/>
                <a:sym typeface="Maven Pro"/>
              </a:rPr>
              <a:t>xác</a:t>
            </a:r>
            <a:r>
              <a:rPr lang="en-US" sz="3200" dirty="0">
                <a:solidFill>
                  <a:srgbClr val="252930"/>
                </a:solidFill>
                <a:latin typeface="Maven Pro"/>
                <a:ea typeface="Maven Pro"/>
                <a:cs typeface="Maven Pro"/>
                <a:sym typeface="Maven Pro"/>
              </a:rPr>
              <a:t> (</a:t>
            </a:r>
            <a:r>
              <a:rPr lang="en-US" sz="3200" dirty="0" err="1">
                <a:solidFill>
                  <a:srgbClr val="252930"/>
                </a:solidFill>
                <a:latin typeface="Maven Pro"/>
                <a:ea typeface="Maven Pro"/>
                <a:cs typeface="Maven Pro"/>
                <a:sym typeface="Maven Pro"/>
              </a:rPr>
              <a:t>đúng</a:t>
            </a:r>
            <a:r>
              <a:rPr lang="en-US" sz="3200" dirty="0">
                <a:solidFill>
                  <a:srgbClr val="252930"/>
                </a:solidFill>
                <a:latin typeface="Maven Pro"/>
                <a:ea typeface="Maven Pro"/>
                <a:cs typeface="Maven Pro"/>
                <a:sym typeface="Maven Pro"/>
              </a:rPr>
              <a:t> </a:t>
            </a:r>
            <a:r>
              <a:rPr lang="en-US" sz="3200" dirty="0" err="1">
                <a:solidFill>
                  <a:srgbClr val="252930"/>
                </a:solidFill>
                <a:latin typeface="Maven Pro"/>
                <a:ea typeface="Maven Pro"/>
                <a:cs typeface="Maven Pro"/>
                <a:sym typeface="Maven Pro"/>
              </a:rPr>
              <a:t>tài</a:t>
            </a:r>
            <a:r>
              <a:rPr lang="en-US" sz="3200" dirty="0">
                <a:solidFill>
                  <a:srgbClr val="252930"/>
                </a:solidFill>
                <a:latin typeface="Maven Pro"/>
                <a:ea typeface="Maven Pro"/>
                <a:cs typeface="Maven Pro"/>
                <a:sym typeface="Maven Pro"/>
              </a:rPr>
              <a:t> </a:t>
            </a:r>
            <a:r>
              <a:rPr lang="en-US" sz="3200" dirty="0" err="1">
                <a:solidFill>
                  <a:srgbClr val="252930"/>
                </a:solidFill>
                <a:latin typeface="Maven Pro"/>
                <a:ea typeface="Maven Pro"/>
                <a:cs typeface="Maven Pro"/>
                <a:sym typeface="Maven Pro"/>
              </a:rPr>
              <a:t>khoản</a:t>
            </a:r>
            <a:r>
              <a:rPr lang="en-US" sz="3200" dirty="0">
                <a:solidFill>
                  <a:srgbClr val="252930"/>
                </a:solidFill>
                <a:latin typeface="Maven Pro"/>
                <a:ea typeface="Maven Pro"/>
                <a:cs typeface="Maven Pro"/>
                <a:sym typeface="Maven Pro"/>
              </a:rPr>
              <a:t> </a:t>
            </a:r>
            <a:r>
              <a:rPr lang="en-US" sz="3200" dirty="0" err="1">
                <a:solidFill>
                  <a:srgbClr val="252930"/>
                </a:solidFill>
                <a:latin typeface="Maven Pro"/>
                <a:ea typeface="Maven Pro"/>
                <a:cs typeface="Maven Pro"/>
                <a:sym typeface="Maven Pro"/>
              </a:rPr>
              <a:t>nhưng</a:t>
            </a:r>
            <a:r>
              <a:rPr lang="en-US" sz="3200" dirty="0">
                <a:solidFill>
                  <a:srgbClr val="252930"/>
                </a:solidFill>
                <a:latin typeface="Maven Pro"/>
                <a:ea typeface="Maven Pro"/>
                <a:cs typeface="Maven Pro"/>
                <a:sym typeface="Maven Pro"/>
              </a:rPr>
              <a:t> </a:t>
            </a:r>
            <a:r>
              <a:rPr lang="en-US" sz="3200" dirty="0" err="1">
                <a:solidFill>
                  <a:srgbClr val="252930"/>
                </a:solidFill>
                <a:latin typeface="Maven Pro"/>
                <a:ea typeface="Maven Pro"/>
                <a:cs typeface="Maven Pro"/>
                <a:sym typeface="Maven Pro"/>
              </a:rPr>
              <a:t>sai</a:t>
            </a:r>
            <a:r>
              <a:rPr lang="en-US" sz="3200" dirty="0">
                <a:solidFill>
                  <a:srgbClr val="252930"/>
                </a:solidFill>
                <a:latin typeface="Maven Pro"/>
                <a:ea typeface="Maven Pro"/>
                <a:cs typeface="Maven Pro"/>
                <a:sym typeface="Maven Pro"/>
              </a:rPr>
              <a:t> </a:t>
            </a:r>
            <a:r>
              <a:rPr lang="en-US" sz="3200" dirty="0" err="1">
                <a:solidFill>
                  <a:srgbClr val="252930"/>
                </a:solidFill>
                <a:latin typeface="Maven Pro"/>
                <a:ea typeface="Maven Pro"/>
                <a:cs typeface="Maven Pro"/>
                <a:sym typeface="Maven Pro"/>
              </a:rPr>
              <a:t>mật</a:t>
            </a:r>
            <a:r>
              <a:rPr lang="en-US" sz="3200" dirty="0">
                <a:solidFill>
                  <a:srgbClr val="252930"/>
                </a:solidFill>
                <a:latin typeface="Maven Pro"/>
                <a:ea typeface="Maven Pro"/>
                <a:cs typeface="Maven Pro"/>
                <a:sym typeface="Maven Pro"/>
              </a:rPr>
              <a:t> </a:t>
            </a:r>
            <a:r>
              <a:rPr lang="en-US" sz="3200" dirty="0" err="1">
                <a:solidFill>
                  <a:srgbClr val="252930"/>
                </a:solidFill>
                <a:latin typeface="Maven Pro"/>
                <a:ea typeface="Maven Pro"/>
                <a:cs typeface="Maven Pro"/>
                <a:sym typeface="Maven Pro"/>
              </a:rPr>
              <a:t>khẩu</a:t>
            </a:r>
            <a:r>
              <a:rPr lang="en-US" sz="3200" dirty="0">
                <a:solidFill>
                  <a:srgbClr val="252930"/>
                </a:solidFill>
                <a:latin typeface="Maven Pro"/>
                <a:ea typeface="Maven Pro"/>
                <a:cs typeface="Maven Pro"/>
                <a:sym typeface="Maven Pro"/>
              </a:rPr>
              <a:t>, </a:t>
            </a:r>
            <a:r>
              <a:rPr lang="en-US" sz="3200" dirty="0" err="1">
                <a:solidFill>
                  <a:srgbClr val="252930"/>
                </a:solidFill>
                <a:latin typeface="Maven Pro"/>
                <a:ea typeface="Maven Pro"/>
                <a:cs typeface="Maven Pro"/>
                <a:sym typeface="Maven Pro"/>
              </a:rPr>
              <a:t>tên</a:t>
            </a:r>
            <a:r>
              <a:rPr lang="en-US" sz="3200" dirty="0">
                <a:solidFill>
                  <a:srgbClr val="252930"/>
                </a:solidFill>
                <a:latin typeface="Maven Pro"/>
                <a:ea typeface="Maven Pro"/>
                <a:cs typeface="Maven Pro"/>
                <a:sym typeface="Maven Pro"/>
              </a:rPr>
              <a:t> </a:t>
            </a:r>
            <a:r>
              <a:rPr lang="en-US" sz="3200" dirty="0" err="1">
                <a:solidFill>
                  <a:srgbClr val="252930"/>
                </a:solidFill>
                <a:latin typeface="Maven Pro"/>
                <a:ea typeface="Maven Pro"/>
                <a:cs typeface="Maven Pro"/>
                <a:sym typeface="Maven Pro"/>
              </a:rPr>
              <a:t>đăng</a:t>
            </a:r>
            <a:r>
              <a:rPr lang="en-US" sz="3200" dirty="0">
                <a:solidFill>
                  <a:srgbClr val="252930"/>
                </a:solidFill>
                <a:latin typeface="Maven Pro"/>
                <a:ea typeface="Maven Pro"/>
                <a:cs typeface="Maven Pro"/>
                <a:sym typeface="Maven Pro"/>
              </a:rPr>
              <a:t> </a:t>
            </a:r>
            <a:r>
              <a:rPr lang="en-US" sz="3200" dirty="0" err="1">
                <a:solidFill>
                  <a:srgbClr val="252930"/>
                </a:solidFill>
                <a:latin typeface="Maven Pro"/>
                <a:ea typeface="Maven Pro"/>
                <a:cs typeface="Maven Pro"/>
                <a:sym typeface="Maven Pro"/>
              </a:rPr>
              <a:t>nhập</a:t>
            </a:r>
            <a:r>
              <a:rPr lang="en-US" sz="3200" dirty="0">
                <a:solidFill>
                  <a:srgbClr val="252930"/>
                </a:solidFill>
                <a:latin typeface="Maven Pro"/>
                <a:ea typeface="Maven Pro"/>
                <a:cs typeface="Maven Pro"/>
                <a:sym typeface="Maven Pro"/>
              </a:rPr>
              <a:t> </a:t>
            </a:r>
            <a:r>
              <a:rPr lang="en-US" sz="3200" dirty="0" err="1">
                <a:solidFill>
                  <a:srgbClr val="252930"/>
                </a:solidFill>
                <a:latin typeface="Maven Pro"/>
                <a:ea typeface="Maven Pro"/>
                <a:cs typeface="Maven Pro"/>
                <a:sym typeface="Maven Pro"/>
              </a:rPr>
              <a:t>không</a:t>
            </a:r>
            <a:r>
              <a:rPr lang="en-US" sz="3200" dirty="0">
                <a:solidFill>
                  <a:srgbClr val="252930"/>
                </a:solidFill>
                <a:latin typeface="Maven Pro"/>
                <a:ea typeface="Maven Pro"/>
                <a:cs typeface="Maven Pro"/>
                <a:sym typeface="Maven Pro"/>
              </a:rPr>
              <a:t> </a:t>
            </a:r>
            <a:r>
              <a:rPr lang="en-US" sz="3200" dirty="0" err="1">
                <a:solidFill>
                  <a:srgbClr val="252930"/>
                </a:solidFill>
                <a:latin typeface="Maven Pro"/>
                <a:ea typeface="Maven Pro"/>
                <a:cs typeface="Maven Pro"/>
                <a:sym typeface="Maven Pro"/>
              </a:rPr>
              <a:t>tồn</a:t>
            </a:r>
            <a:r>
              <a:rPr lang="en-US" sz="3200" dirty="0">
                <a:solidFill>
                  <a:srgbClr val="252930"/>
                </a:solidFill>
                <a:latin typeface="Maven Pro"/>
                <a:ea typeface="Maven Pro"/>
                <a:cs typeface="Maven Pro"/>
                <a:sym typeface="Maven Pro"/>
              </a:rPr>
              <a:t> </a:t>
            </a:r>
            <a:r>
              <a:rPr lang="en-US" sz="3200" dirty="0" err="1">
                <a:solidFill>
                  <a:srgbClr val="252930"/>
                </a:solidFill>
                <a:latin typeface="Maven Pro"/>
                <a:ea typeface="Maven Pro"/>
                <a:cs typeface="Maven Pro"/>
                <a:sym typeface="Maven Pro"/>
              </a:rPr>
              <a:t>tại</a:t>
            </a:r>
            <a:r>
              <a:rPr lang="en-US" sz="3200" dirty="0">
                <a:solidFill>
                  <a:srgbClr val="252930"/>
                </a:solidFill>
                <a:latin typeface="Maven Pro"/>
                <a:ea typeface="Maven Pro"/>
                <a:cs typeface="Maven Pro"/>
                <a:sym typeface="Maven Pro"/>
              </a:rPr>
              <a:t>)</a:t>
            </a:r>
          </a:p>
        </p:txBody>
      </p:sp>
      <p:sp>
        <p:nvSpPr>
          <p:cNvPr id="6" name="TextBox 6"/>
          <p:cNvSpPr txBox="1"/>
          <p:nvPr/>
        </p:nvSpPr>
        <p:spPr>
          <a:xfrm>
            <a:off x="1028700" y="6343182"/>
            <a:ext cx="16230600" cy="2804795"/>
          </a:xfrm>
          <a:prstGeom prst="rect">
            <a:avLst/>
          </a:prstGeom>
        </p:spPr>
        <p:txBody>
          <a:bodyPr lIns="0" tIns="0" rIns="0" bIns="0" rtlCol="0" anchor="t">
            <a:spAutoFit/>
          </a:bodyPr>
          <a:lstStyle/>
          <a:p>
            <a:pPr algn="just">
              <a:lnSpc>
                <a:spcPts val="4480"/>
              </a:lnSpc>
            </a:pPr>
            <a:r>
              <a:rPr lang="en-US" sz="3200" b="1" u="sng">
                <a:solidFill>
                  <a:srgbClr val="252930"/>
                </a:solidFill>
                <a:latin typeface="Maven Pro Bold"/>
                <a:ea typeface="Maven Pro Bold"/>
                <a:cs typeface="Maven Pro Bold"/>
                <a:sym typeface="Maven Pro Bold"/>
              </a:rPr>
              <a:t>Kịch bản 2: Kiểm tra truy xuất thông tin thể loại tài liệu điện tử:</a:t>
            </a:r>
          </a:p>
          <a:p>
            <a:pPr algn="just">
              <a:lnSpc>
                <a:spcPts val="4480"/>
              </a:lnSpc>
            </a:pPr>
            <a:r>
              <a:rPr lang="en-US" sz="3200">
                <a:solidFill>
                  <a:srgbClr val="252930"/>
                </a:solidFill>
                <a:latin typeface="Maven Pro"/>
                <a:ea typeface="Maven Pro"/>
                <a:cs typeface="Maven Pro"/>
                <a:sym typeface="Maven Pro"/>
              </a:rPr>
              <a:t>Input: Nhập mã hoặc tên thể loại tài liệu</a:t>
            </a:r>
          </a:p>
          <a:p>
            <a:pPr algn="just">
              <a:lnSpc>
                <a:spcPts val="4480"/>
              </a:lnSpc>
            </a:pPr>
            <a:r>
              <a:rPr lang="en-US" sz="3200">
                <a:solidFill>
                  <a:srgbClr val="252930"/>
                </a:solidFill>
                <a:latin typeface="Maven Pro"/>
                <a:ea typeface="Maven Pro"/>
                <a:cs typeface="Maven Pro"/>
                <a:sym typeface="Maven Pro"/>
              </a:rPr>
              <a:t>Kết quả:</a:t>
            </a:r>
          </a:p>
          <a:p>
            <a:pPr marL="690881" lvl="1" indent="-345440" algn="just">
              <a:lnSpc>
                <a:spcPts val="4480"/>
              </a:lnSpc>
              <a:buFont typeface="Arial"/>
              <a:buChar char="•"/>
            </a:pPr>
            <a:r>
              <a:rPr lang="en-US" sz="3200">
                <a:solidFill>
                  <a:srgbClr val="252930"/>
                </a:solidFill>
                <a:latin typeface="Maven Pro"/>
                <a:ea typeface="Maven Pro"/>
                <a:cs typeface="Maven Pro"/>
                <a:sym typeface="Maven Pro"/>
              </a:rPr>
              <a:t>Thành công khi truy xuất được thông tin thể loại</a:t>
            </a:r>
          </a:p>
          <a:p>
            <a:pPr marL="690881" lvl="1" indent="-345440" algn="just">
              <a:lnSpc>
                <a:spcPts val="4480"/>
              </a:lnSpc>
              <a:buFont typeface="Arial"/>
              <a:buChar char="•"/>
            </a:pPr>
            <a:r>
              <a:rPr lang="en-US" sz="3200">
                <a:solidFill>
                  <a:srgbClr val="252930"/>
                </a:solidFill>
                <a:latin typeface="Maven Pro"/>
                <a:ea typeface="Maven Pro"/>
                <a:cs typeface="Maven Pro"/>
                <a:sym typeface="Maven Pro"/>
              </a:rPr>
              <a:t>Thất bại khi không truy xuất được (lý do: không tồn tại hoặc thông tin đầu vào sai)</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965780" y="-123825"/>
            <a:ext cx="3503195" cy="3503195"/>
          </a:xfrm>
          <a:custGeom>
            <a:avLst/>
            <a:gdLst/>
            <a:ahLst/>
            <a:cxnLst/>
            <a:rect l="l" t="t" r="r" b="b"/>
            <a:pathLst>
              <a:path w="3503195" h="3503195">
                <a:moveTo>
                  <a:pt x="0" y="0"/>
                </a:moveTo>
                <a:lnTo>
                  <a:pt x="3503195" y="0"/>
                </a:lnTo>
                <a:lnTo>
                  <a:pt x="3503195" y="3503195"/>
                </a:lnTo>
                <a:lnTo>
                  <a:pt x="0" y="35031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028700" y="1555164"/>
            <a:ext cx="11101363" cy="680720"/>
          </a:xfrm>
          <a:prstGeom prst="rect">
            <a:avLst/>
          </a:prstGeom>
        </p:spPr>
        <p:txBody>
          <a:bodyPr lIns="0" tIns="0" rIns="0" bIns="0" rtlCol="0" anchor="t">
            <a:spAutoFit/>
          </a:bodyPr>
          <a:lstStyle/>
          <a:p>
            <a:pPr algn="ctr">
              <a:lnSpc>
                <a:spcPts val="4720"/>
              </a:lnSpc>
            </a:pPr>
            <a:r>
              <a:rPr lang="en-US" sz="5900" b="1">
                <a:solidFill>
                  <a:srgbClr val="252930"/>
                </a:solidFill>
                <a:latin typeface="Maven Pro Bold"/>
                <a:ea typeface="Maven Pro Bold"/>
                <a:cs typeface="Maven Pro Bold"/>
                <a:sym typeface="Maven Pro Bold"/>
              </a:rPr>
              <a:t>IV/ XÂY DỰNG CÁC TEST CASE</a:t>
            </a:r>
          </a:p>
        </p:txBody>
      </p:sp>
      <p:sp>
        <p:nvSpPr>
          <p:cNvPr id="5" name="TextBox 5"/>
          <p:cNvSpPr txBox="1"/>
          <p:nvPr/>
        </p:nvSpPr>
        <p:spPr>
          <a:xfrm>
            <a:off x="1028700" y="2606148"/>
            <a:ext cx="16230600" cy="3366770"/>
          </a:xfrm>
          <a:prstGeom prst="rect">
            <a:avLst/>
          </a:prstGeom>
        </p:spPr>
        <p:txBody>
          <a:bodyPr lIns="0" tIns="0" rIns="0" bIns="0" rtlCol="0" anchor="t">
            <a:spAutoFit/>
          </a:bodyPr>
          <a:lstStyle/>
          <a:p>
            <a:pPr algn="just">
              <a:lnSpc>
                <a:spcPts val="4480"/>
              </a:lnSpc>
            </a:pPr>
            <a:r>
              <a:rPr lang="en-US" sz="3200" b="1" u="sng">
                <a:solidFill>
                  <a:srgbClr val="252930"/>
                </a:solidFill>
                <a:latin typeface="Maven Pro Bold"/>
                <a:ea typeface="Maven Pro Bold"/>
                <a:cs typeface="Maven Pro Bold"/>
                <a:sym typeface="Maven Pro Bold"/>
              </a:rPr>
              <a:t>Kịch bản 3: Kiểm tra module quản lý thể loại tài liệu:</a:t>
            </a:r>
          </a:p>
          <a:p>
            <a:pPr algn="just">
              <a:lnSpc>
                <a:spcPts val="4480"/>
              </a:lnSpc>
            </a:pPr>
            <a:r>
              <a:rPr lang="en-US" sz="3200">
                <a:solidFill>
                  <a:srgbClr val="252930"/>
                </a:solidFill>
                <a:latin typeface="Maven Pro"/>
                <a:ea typeface="Maven Pro"/>
                <a:cs typeface="Maven Pro"/>
                <a:sym typeface="Maven Pro"/>
              </a:rPr>
              <a:t>Input: thực hiện chức năng thêm, xóa, sửa thể loại.</a:t>
            </a:r>
          </a:p>
          <a:p>
            <a:pPr algn="just">
              <a:lnSpc>
                <a:spcPts val="4480"/>
              </a:lnSpc>
            </a:pPr>
            <a:r>
              <a:rPr lang="en-US" sz="3200">
                <a:solidFill>
                  <a:srgbClr val="252930"/>
                </a:solidFill>
                <a:latin typeface="Maven Pro"/>
                <a:ea typeface="Maven Pro"/>
                <a:cs typeface="Maven Pro"/>
                <a:sym typeface="Maven Pro"/>
              </a:rPr>
              <a:t>Kết quả:</a:t>
            </a:r>
          </a:p>
          <a:p>
            <a:pPr marL="690881" lvl="1" indent="-345440" algn="just">
              <a:lnSpc>
                <a:spcPts val="4480"/>
              </a:lnSpc>
              <a:buFont typeface="Arial"/>
              <a:buChar char="•"/>
            </a:pPr>
            <a:r>
              <a:rPr lang="en-US" sz="3200">
                <a:solidFill>
                  <a:srgbClr val="252930"/>
                </a:solidFill>
                <a:latin typeface="Maven Pro"/>
                <a:ea typeface="Maven Pro"/>
                <a:cs typeface="Maven Pro"/>
                <a:sym typeface="Maven Pro"/>
              </a:rPr>
              <a:t>Thông báo thành công khi hoàn tất tác vụ và database được cập nhật.</a:t>
            </a:r>
          </a:p>
          <a:p>
            <a:pPr marL="690881" lvl="1" indent="-345440" algn="just">
              <a:lnSpc>
                <a:spcPts val="4480"/>
              </a:lnSpc>
              <a:buFont typeface="Arial"/>
              <a:buChar char="•"/>
            </a:pPr>
            <a:r>
              <a:rPr lang="en-US" sz="3200">
                <a:solidFill>
                  <a:srgbClr val="252930"/>
                </a:solidFill>
                <a:latin typeface="Maven Pro"/>
                <a:ea typeface="Maven Pro"/>
                <a:cs typeface="Maven Pro"/>
                <a:sym typeface="Maven Pro"/>
              </a:rPr>
              <a:t>Thông báo thất bại và báo lỗi (thêm: trùng tên; xóa, sửa: mã hoặc tên thể loại không tồn tại)</a:t>
            </a:r>
          </a:p>
        </p:txBody>
      </p:sp>
      <p:sp>
        <p:nvSpPr>
          <p:cNvPr id="6" name="TextBox 6"/>
          <p:cNvSpPr txBox="1"/>
          <p:nvPr/>
        </p:nvSpPr>
        <p:spPr>
          <a:xfrm>
            <a:off x="1028700" y="6343182"/>
            <a:ext cx="16230600" cy="2804795"/>
          </a:xfrm>
          <a:prstGeom prst="rect">
            <a:avLst/>
          </a:prstGeom>
        </p:spPr>
        <p:txBody>
          <a:bodyPr lIns="0" tIns="0" rIns="0" bIns="0" rtlCol="0" anchor="t">
            <a:spAutoFit/>
          </a:bodyPr>
          <a:lstStyle/>
          <a:p>
            <a:pPr algn="just">
              <a:lnSpc>
                <a:spcPts val="4480"/>
              </a:lnSpc>
            </a:pPr>
            <a:r>
              <a:rPr lang="en-US" sz="3200" b="1" u="sng">
                <a:solidFill>
                  <a:srgbClr val="252930"/>
                </a:solidFill>
                <a:latin typeface="Maven Pro Bold"/>
                <a:ea typeface="Maven Pro Bold"/>
                <a:cs typeface="Maven Pro Bold"/>
                <a:sym typeface="Maven Pro Bold"/>
              </a:rPr>
              <a:t>Kịch bản 4: Kiểm tra truy xuất thông tin một tài liệu điện tử:</a:t>
            </a:r>
          </a:p>
          <a:p>
            <a:pPr algn="just">
              <a:lnSpc>
                <a:spcPts val="4480"/>
              </a:lnSpc>
            </a:pPr>
            <a:r>
              <a:rPr lang="en-US" sz="3200">
                <a:solidFill>
                  <a:srgbClr val="252930"/>
                </a:solidFill>
                <a:latin typeface="Maven Pro"/>
                <a:ea typeface="Maven Pro"/>
                <a:cs typeface="Maven Pro"/>
                <a:sym typeface="Maven Pro"/>
              </a:rPr>
              <a:t>Input: Nhập mã hoặc tên một tài liệu.</a:t>
            </a:r>
          </a:p>
          <a:p>
            <a:pPr algn="just">
              <a:lnSpc>
                <a:spcPts val="4480"/>
              </a:lnSpc>
            </a:pPr>
            <a:r>
              <a:rPr lang="en-US" sz="3200">
                <a:solidFill>
                  <a:srgbClr val="252930"/>
                </a:solidFill>
                <a:latin typeface="Maven Pro"/>
                <a:ea typeface="Maven Pro"/>
                <a:cs typeface="Maven Pro"/>
                <a:sym typeface="Maven Pro"/>
              </a:rPr>
              <a:t>Kết quả:</a:t>
            </a:r>
          </a:p>
          <a:p>
            <a:pPr marL="690881" lvl="1" indent="-345440" algn="just">
              <a:lnSpc>
                <a:spcPts val="4480"/>
              </a:lnSpc>
              <a:buFont typeface="Arial"/>
              <a:buChar char="•"/>
            </a:pPr>
            <a:r>
              <a:rPr lang="en-US" sz="3200">
                <a:solidFill>
                  <a:srgbClr val="252930"/>
                </a:solidFill>
                <a:latin typeface="Maven Pro"/>
                <a:ea typeface="Maven Pro"/>
                <a:cs typeface="Maven Pro"/>
                <a:sym typeface="Maven Pro"/>
              </a:rPr>
              <a:t>Thành công khi truy xuất được thông tin tài liệu (tiêu đề, nội dung,...)</a:t>
            </a:r>
          </a:p>
          <a:p>
            <a:pPr marL="690881" lvl="1" indent="-345440" algn="just">
              <a:lnSpc>
                <a:spcPts val="4480"/>
              </a:lnSpc>
              <a:buFont typeface="Arial"/>
              <a:buChar char="•"/>
            </a:pPr>
            <a:r>
              <a:rPr lang="en-US" sz="3200">
                <a:solidFill>
                  <a:srgbClr val="252930"/>
                </a:solidFill>
                <a:latin typeface="Maven Pro"/>
                <a:ea typeface="Maven Pro"/>
                <a:cs typeface="Maven Pro"/>
                <a:sym typeface="Maven Pro"/>
              </a:rPr>
              <a:t>Thất bại khi không truy xuất được (lý do: không tồn tại hoặc thông tin đầu vào sai)</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965780" y="-123825"/>
            <a:ext cx="3503195" cy="3503195"/>
          </a:xfrm>
          <a:custGeom>
            <a:avLst/>
            <a:gdLst/>
            <a:ahLst/>
            <a:cxnLst/>
            <a:rect l="l" t="t" r="r" b="b"/>
            <a:pathLst>
              <a:path w="3503195" h="3503195">
                <a:moveTo>
                  <a:pt x="0" y="0"/>
                </a:moveTo>
                <a:lnTo>
                  <a:pt x="3503195" y="0"/>
                </a:lnTo>
                <a:lnTo>
                  <a:pt x="3503195" y="3503195"/>
                </a:lnTo>
                <a:lnTo>
                  <a:pt x="0" y="35031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028700" y="1555164"/>
            <a:ext cx="11101363" cy="680720"/>
          </a:xfrm>
          <a:prstGeom prst="rect">
            <a:avLst/>
          </a:prstGeom>
        </p:spPr>
        <p:txBody>
          <a:bodyPr lIns="0" tIns="0" rIns="0" bIns="0" rtlCol="0" anchor="t">
            <a:spAutoFit/>
          </a:bodyPr>
          <a:lstStyle/>
          <a:p>
            <a:pPr algn="ctr">
              <a:lnSpc>
                <a:spcPts val="4720"/>
              </a:lnSpc>
            </a:pPr>
            <a:r>
              <a:rPr lang="en-US" sz="5900" b="1">
                <a:solidFill>
                  <a:srgbClr val="252930"/>
                </a:solidFill>
                <a:latin typeface="Maven Pro Bold"/>
                <a:ea typeface="Maven Pro Bold"/>
                <a:cs typeface="Maven Pro Bold"/>
                <a:sym typeface="Maven Pro Bold"/>
              </a:rPr>
              <a:t>IV/ XÂY DỰNG CÁC TEST CASE</a:t>
            </a:r>
          </a:p>
        </p:txBody>
      </p:sp>
      <p:sp>
        <p:nvSpPr>
          <p:cNvPr id="5" name="TextBox 5"/>
          <p:cNvSpPr txBox="1"/>
          <p:nvPr/>
        </p:nvSpPr>
        <p:spPr>
          <a:xfrm>
            <a:off x="1028700" y="2781835"/>
            <a:ext cx="16230600" cy="2804795"/>
          </a:xfrm>
          <a:prstGeom prst="rect">
            <a:avLst/>
          </a:prstGeom>
        </p:spPr>
        <p:txBody>
          <a:bodyPr lIns="0" tIns="0" rIns="0" bIns="0" rtlCol="0" anchor="t">
            <a:spAutoFit/>
          </a:bodyPr>
          <a:lstStyle/>
          <a:p>
            <a:pPr algn="just">
              <a:lnSpc>
                <a:spcPts val="4480"/>
              </a:lnSpc>
            </a:pPr>
            <a:r>
              <a:rPr lang="en-US" sz="3200" b="1" u="sng">
                <a:solidFill>
                  <a:srgbClr val="252930"/>
                </a:solidFill>
                <a:latin typeface="Maven Pro Bold"/>
                <a:ea typeface="Maven Pro Bold"/>
                <a:cs typeface="Maven Pro Bold"/>
                <a:sym typeface="Maven Pro Bold"/>
              </a:rPr>
              <a:t>Kịch bản 5: Kiểm tra truy xuất danh sách tài liệu:</a:t>
            </a:r>
          </a:p>
          <a:p>
            <a:pPr algn="just">
              <a:lnSpc>
                <a:spcPts val="4480"/>
              </a:lnSpc>
            </a:pPr>
            <a:r>
              <a:rPr lang="en-US" sz="3200">
                <a:solidFill>
                  <a:srgbClr val="252930"/>
                </a:solidFill>
                <a:latin typeface="Maven Pro"/>
                <a:ea typeface="Maven Pro"/>
                <a:cs typeface="Maven Pro"/>
                <a:sym typeface="Maven Pro"/>
              </a:rPr>
              <a:t>Input: thực hiện chức năng xem tất cả tài liệu hoặc lọc theo thể loại, tác giả</a:t>
            </a:r>
          </a:p>
          <a:p>
            <a:pPr algn="just">
              <a:lnSpc>
                <a:spcPts val="4480"/>
              </a:lnSpc>
            </a:pPr>
            <a:r>
              <a:rPr lang="en-US" sz="3200">
                <a:solidFill>
                  <a:srgbClr val="252930"/>
                </a:solidFill>
                <a:latin typeface="Maven Pro"/>
                <a:ea typeface="Maven Pro"/>
                <a:cs typeface="Maven Pro"/>
                <a:sym typeface="Maven Pro"/>
              </a:rPr>
              <a:t>Kết quả:</a:t>
            </a:r>
          </a:p>
          <a:p>
            <a:pPr marL="690881" lvl="1" indent="-345440" algn="just">
              <a:lnSpc>
                <a:spcPts val="4480"/>
              </a:lnSpc>
              <a:buFont typeface="Arial"/>
              <a:buChar char="•"/>
            </a:pPr>
            <a:r>
              <a:rPr lang="en-US" sz="3200">
                <a:solidFill>
                  <a:srgbClr val="252930"/>
                </a:solidFill>
                <a:latin typeface="Maven Pro"/>
                <a:ea typeface="Maven Pro"/>
                <a:cs typeface="Maven Pro"/>
                <a:sym typeface="Maven Pro"/>
              </a:rPr>
              <a:t>Thông báo thành công và hiển thị danh sách.</a:t>
            </a:r>
          </a:p>
          <a:p>
            <a:pPr marL="690881" lvl="1" indent="-345440" algn="just">
              <a:lnSpc>
                <a:spcPts val="4480"/>
              </a:lnSpc>
              <a:buFont typeface="Arial"/>
              <a:buChar char="•"/>
            </a:pPr>
            <a:r>
              <a:rPr lang="en-US" sz="3200">
                <a:solidFill>
                  <a:srgbClr val="252930"/>
                </a:solidFill>
                <a:latin typeface="Maven Pro"/>
                <a:ea typeface="Maven Pro"/>
                <a:cs typeface="Maven Pro"/>
                <a:sym typeface="Maven Pro"/>
              </a:rPr>
              <a:t>Hiển thị trang trống nếu không tồn tại tài liệu theo tiêu chí lọc.</a:t>
            </a:r>
          </a:p>
        </p:txBody>
      </p:sp>
      <p:sp>
        <p:nvSpPr>
          <p:cNvPr id="6" name="TextBox 6"/>
          <p:cNvSpPr txBox="1"/>
          <p:nvPr/>
        </p:nvSpPr>
        <p:spPr>
          <a:xfrm>
            <a:off x="1028700" y="5821813"/>
            <a:ext cx="16230600" cy="3366770"/>
          </a:xfrm>
          <a:prstGeom prst="rect">
            <a:avLst/>
          </a:prstGeom>
        </p:spPr>
        <p:txBody>
          <a:bodyPr lIns="0" tIns="0" rIns="0" bIns="0" rtlCol="0" anchor="t">
            <a:spAutoFit/>
          </a:bodyPr>
          <a:lstStyle/>
          <a:p>
            <a:pPr algn="just">
              <a:lnSpc>
                <a:spcPts val="4480"/>
              </a:lnSpc>
            </a:pPr>
            <a:r>
              <a:rPr lang="en-US" sz="3200" b="1" u="sng">
                <a:solidFill>
                  <a:srgbClr val="252930"/>
                </a:solidFill>
                <a:latin typeface="Maven Pro Bold"/>
                <a:ea typeface="Maven Pro Bold"/>
                <a:cs typeface="Maven Pro Bold"/>
                <a:sym typeface="Maven Pro Bold"/>
              </a:rPr>
              <a:t>Kịch bản 6: Kiểm tra module quản lý tài liệu điện tử:</a:t>
            </a:r>
          </a:p>
          <a:p>
            <a:pPr algn="just">
              <a:lnSpc>
                <a:spcPts val="4480"/>
              </a:lnSpc>
            </a:pPr>
            <a:r>
              <a:rPr lang="en-US" sz="3200">
                <a:solidFill>
                  <a:srgbClr val="252930"/>
                </a:solidFill>
                <a:latin typeface="Maven Pro"/>
                <a:ea typeface="Maven Pro"/>
                <a:cs typeface="Maven Pro"/>
                <a:sym typeface="Maven Pro"/>
              </a:rPr>
              <a:t>Input: thực hiện chức năng thêm, xóa, sửa tài liệu.</a:t>
            </a:r>
          </a:p>
          <a:p>
            <a:pPr algn="just">
              <a:lnSpc>
                <a:spcPts val="4480"/>
              </a:lnSpc>
            </a:pPr>
            <a:r>
              <a:rPr lang="en-US" sz="3200">
                <a:solidFill>
                  <a:srgbClr val="252930"/>
                </a:solidFill>
                <a:latin typeface="Maven Pro"/>
                <a:ea typeface="Maven Pro"/>
                <a:cs typeface="Maven Pro"/>
                <a:sym typeface="Maven Pro"/>
              </a:rPr>
              <a:t>Kết quả:</a:t>
            </a:r>
          </a:p>
          <a:p>
            <a:pPr marL="690881" lvl="1" indent="-345440" algn="just">
              <a:lnSpc>
                <a:spcPts val="4480"/>
              </a:lnSpc>
              <a:buFont typeface="Arial"/>
              <a:buChar char="•"/>
            </a:pPr>
            <a:r>
              <a:rPr lang="en-US" sz="3200">
                <a:solidFill>
                  <a:srgbClr val="252930"/>
                </a:solidFill>
                <a:latin typeface="Maven Pro"/>
                <a:ea typeface="Maven Pro"/>
                <a:cs typeface="Maven Pro"/>
                <a:sym typeface="Maven Pro"/>
              </a:rPr>
              <a:t>Thông báo thành công khi hoàn tất tác vụ và database được cập nhật.</a:t>
            </a:r>
          </a:p>
          <a:p>
            <a:pPr marL="690881" lvl="1" indent="-345440" algn="just">
              <a:lnSpc>
                <a:spcPts val="4480"/>
              </a:lnSpc>
              <a:buFont typeface="Arial"/>
              <a:buChar char="•"/>
            </a:pPr>
            <a:r>
              <a:rPr lang="en-US" sz="3200">
                <a:solidFill>
                  <a:srgbClr val="252930"/>
                </a:solidFill>
                <a:latin typeface="Maven Pro"/>
                <a:ea typeface="Maven Pro"/>
                <a:cs typeface="Maven Pro"/>
                <a:sym typeface="Maven Pro"/>
              </a:rPr>
              <a:t>Thông báo thất bại và báo lỗi (thêm: trùng tên; xóa, sửa: mã hoặc tên tài liệu không tồn tại)</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965780" y="-123825"/>
            <a:ext cx="3503195" cy="3503195"/>
          </a:xfrm>
          <a:custGeom>
            <a:avLst/>
            <a:gdLst/>
            <a:ahLst/>
            <a:cxnLst/>
            <a:rect l="l" t="t" r="r" b="b"/>
            <a:pathLst>
              <a:path w="3503195" h="3503195">
                <a:moveTo>
                  <a:pt x="0" y="0"/>
                </a:moveTo>
                <a:lnTo>
                  <a:pt x="3503195" y="0"/>
                </a:lnTo>
                <a:lnTo>
                  <a:pt x="3503195" y="3503195"/>
                </a:lnTo>
                <a:lnTo>
                  <a:pt x="0" y="35031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028700" y="1555164"/>
            <a:ext cx="11101363" cy="680720"/>
          </a:xfrm>
          <a:prstGeom prst="rect">
            <a:avLst/>
          </a:prstGeom>
        </p:spPr>
        <p:txBody>
          <a:bodyPr lIns="0" tIns="0" rIns="0" bIns="0" rtlCol="0" anchor="t">
            <a:spAutoFit/>
          </a:bodyPr>
          <a:lstStyle/>
          <a:p>
            <a:pPr algn="ctr">
              <a:lnSpc>
                <a:spcPts val="4720"/>
              </a:lnSpc>
            </a:pPr>
            <a:r>
              <a:rPr lang="en-US" sz="5900" b="1">
                <a:solidFill>
                  <a:srgbClr val="252930"/>
                </a:solidFill>
                <a:latin typeface="Maven Pro Bold"/>
                <a:ea typeface="Maven Pro Bold"/>
                <a:cs typeface="Maven Pro Bold"/>
                <a:sym typeface="Maven Pro Bold"/>
              </a:rPr>
              <a:t>IV/ XÂY DỰNG CÁC TEST CASE</a:t>
            </a:r>
          </a:p>
        </p:txBody>
      </p:sp>
      <p:sp>
        <p:nvSpPr>
          <p:cNvPr id="5" name="TextBox 5"/>
          <p:cNvSpPr txBox="1"/>
          <p:nvPr/>
        </p:nvSpPr>
        <p:spPr>
          <a:xfrm>
            <a:off x="1028700" y="6267483"/>
            <a:ext cx="16230600" cy="3366770"/>
          </a:xfrm>
          <a:prstGeom prst="rect">
            <a:avLst/>
          </a:prstGeom>
        </p:spPr>
        <p:txBody>
          <a:bodyPr lIns="0" tIns="0" rIns="0" bIns="0" rtlCol="0" anchor="t">
            <a:spAutoFit/>
          </a:bodyPr>
          <a:lstStyle/>
          <a:p>
            <a:pPr algn="just">
              <a:lnSpc>
                <a:spcPts val="4480"/>
              </a:lnSpc>
            </a:pPr>
            <a:r>
              <a:rPr lang="en-US" sz="3200" b="1" u="sng">
                <a:solidFill>
                  <a:srgbClr val="252930"/>
                </a:solidFill>
                <a:latin typeface="Maven Pro Bold"/>
                <a:ea typeface="Maven Pro Bold"/>
                <a:cs typeface="Maven Pro Bold"/>
                <a:sym typeface="Maven Pro Bold"/>
              </a:rPr>
              <a:t>Kịch bản 8: Kiểm tra module duyệt các tài liệu do người dùng đăng tải:</a:t>
            </a:r>
          </a:p>
          <a:p>
            <a:pPr algn="just">
              <a:lnSpc>
                <a:spcPts val="4480"/>
              </a:lnSpc>
            </a:pPr>
            <a:r>
              <a:rPr lang="en-US" sz="3200">
                <a:solidFill>
                  <a:srgbClr val="252930"/>
                </a:solidFill>
                <a:latin typeface="Maven Pro"/>
                <a:ea typeface="Maven Pro"/>
                <a:cs typeface="Maven Pro"/>
                <a:sym typeface="Maven Pro"/>
              </a:rPr>
              <a:t>Input: mã tài liệu của người dùng cần duyệt</a:t>
            </a:r>
          </a:p>
          <a:p>
            <a:pPr algn="just">
              <a:lnSpc>
                <a:spcPts val="4480"/>
              </a:lnSpc>
            </a:pPr>
            <a:r>
              <a:rPr lang="en-US" sz="3200">
                <a:solidFill>
                  <a:srgbClr val="252930"/>
                </a:solidFill>
                <a:latin typeface="Maven Pro"/>
                <a:ea typeface="Maven Pro"/>
                <a:cs typeface="Maven Pro"/>
                <a:sym typeface="Maven Pro"/>
              </a:rPr>
              <a:t>Kết quả:</a:t>
            </a:r>
          </a:p>
          <a:p>
            <a:pPr marL="690881" lvl="1" indent="-345440" algn="just">
              <a:lnSpc>
                <a:spcPts val="4480"/>
              </a:lnSpc>
              <a:buFont typeface="Arial"/>
              <a:buChar char="•"/>
            </a:pPr>
            <a:r>
              <a:rPr lang="en-US" sz="3200">
                <a:solidFill>
                  <a:srgbClr val="252930"/>
                </a:solidFill>
                <a:latin typeface="Maven Pro"/>
                <a:ea typeface="Maven Pro"/>
                <a:cs typeface="Maven Pro"/>
                <a:sym typeface="Maven Pro"/>
              </a:rPr>
              <a:t>Thông báo duyệt hoàn tất (duyệt nếu tài liệu hợp lệ hoặc từ chối nếu tài liệu không hợp lệ)</a:t>
            </a:r>
          </a:p>
          <a:p>
            <a:pPr marL="690881" lvl="1" indent="-345440" algn="just">
              <a:lnSpc>
                <a:spcPts val="4480"/>
              </a:lnSpc>
              <a:buFont typeface="Arial"/>
              <a:buChar char="•"/>
            </a:pPr>
            <a:r>
              <a:rPr lang="en-US" sz="3200">
                <a:solidFill>
                  <a:srgbClr val="252930"/>
                </a:solidFill>
                <a:latin typeface="Maven Pro"/>
                <a:ea typeface="Maven Pro"/>
                <a:cs typeface="Maven Pro"/>
                <a:sym typeface="Maven Pro"/>
              </a:rPr>
              <a:t>Thông báo thất bại (không tìm thấy mã tài liệu hoặc thông tin tài liệu)</a:t>
            </a:r>
          </a:p>
        </p:txBody>
      </p:sp>
      <p:sp>
        <p:nvSpPr>
          <p:cNvPr id="6" name="TextBox 6"/>
          <p:cNvSpPr txBox="1"/>
          <p:nvPr/>
        </p:nvSpPr>
        <p:spPr>
          <a:xfrm>
            <a:off x="1028700" y="2688615"/>
            <a:ext cx="16230600" cy="3366770"/>
          </a:xfrm>
          <a:prstGeom prst="rect">
            <a:avLst/>
          </a:prstGeom>
        </p:spPr>
        <p:txBody>
          <a:bodyPr lIns="0" tIns="0" rIns="0" bIns="0" rtlCol="0" anchor="t">
            <a:spAutoFit/>
          </a:bodyPr>
          <a:lstStyle/>
          <a:p>
            <a:pPr algn="just">
              <a:lnSpc>
                <a:spcPts val="4480"/>
              </a:lnSpc>
            </a:pPr>
            <a:r>
              <a:rPr lang="en-US" sz="3200" b="1" u="sng">
                <a:solidFill>
                  <a:srgbClr val="252930"/>
                </a:solidFill>
                <a:latin typeface="Maven Pro Bold"/>
                <a:ea typeface="Maven Pro Bold"/>
                <a:cs typeface="Maven Pro Bold"/>
                <a:sym typeface="Maven Pro Bold"/>
              </a:rPr>
              <a:t>Kịch bản 7: Kiểm tra module quản lý tài khoản:</a:t>
            </a:r>
          </a:p>
          <a:p>
            <a:pPr algn="just">
              <a:lnSpc>
                <a:spcPts val="4480"/>
              </a:lnSpc>
            </a:pPr>
            <a:r>
              <a:rPr lang="en-US" sz="3200">
                <a:solidFill>
                  <a:srgbClr val="252930"/>
                </a:solidFill>
                <a:latin typeface="Maven Pro"/>
                <a:ea typeface="Maven Pro"/>
                <a:cs typeface="Maven Pro"/>
                <a:sym typeface="Maven Pro"/>
              </a:rPr>
              <a:t>Input: mã tài khoản</a:t>
            </a:r>
          </a:p>
          <a:p>
            <a:pPr algn="just">
              <a:lnSpc>
                <a:spcPts val="4480"/>
              </a:lnSpc>
            </a:pPr>
            <a:r>
              <a:rPr lang="en-US" sz="3200">
                <a:solidFill>
                  <a:srgbClr val="252930"/>
                </a:solidFill>
                <a:latin typeface="Maven Pro"/>
                <a:ea typeface="Maven Pro"/>
                <a:cs typeface="Maven Pro"/>
                <a:sym typeface="Maven Pro"/>
              </a:rPr>
              <a:t>Kết quả:</a:t>
            </a:r>
          </a:p>
          <a:p>
            <a:pPr marL="690881" lvl="1" indent="-345440" algn="just">
              <a:lnSpc>
                <a:spcPts val="4480"/>
              </a:lnSpc>
              <a:buFont typeface="Arial"/>
              <a:buChar char="•"/>
            </a:pPr>
            <a:r>
              <a:rPr lang="en-US" sz="3200">
                <a:solidFill>
                  <a:srgbClr val="252930"/>
                </a:solidFill>
                <a:latin typeface="Maven Pro"/>
                <a:ea typeface="Maven Pro"/>
                <a:cs typeface="Maven Pro"/>
                <a:sym typeface="Maven Pro"/>
              </a:rPr>
              <a:t>Thông báo thành công khi hoàn tất tác vụ và database được cập nhật.</a:t>
            </a:r>
          </a:p>
          <a:p>
            <a:pPr marL="690881" lvl="1" indent="-345440" algn="just">
              <a:lnSpc>
                <a:spcPts val="4480"/>
              </a:lnSpc>
              <a:buFont typeface="Arial"/>
              <a:buChar char="•"/>
            </a:pPr>
            <a:r>
              <a:rPr lang="en-US" sz="3200">
                <a:solidFill>
                  <a:srgbClr val="252930"/>
                </a:solidFill>
                <a:latin typeface="Maven Pro"/>
                <a:ea typeface="Maven Pro"/>
                <a:cs typeface="Maven Pro"/>
                <a:sym typeface="Maven Pro"/>
              </a:rPr>
              <a:t>Thông báo thất bại và báo lỗi (thêm: trùng tên; xóa, sửa: mã hoặc tên tài khoản không tồn tại)</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965780" y="-123825"/>
            <a:ext cx="3503195" cy="3503195"/>
          </a:xfrm>
          <a:custGeom>
            <a:avLst/>
            <a:gdLst/>
            <a:ahLst/>
            <a:cxnLst/>
            <a:rect l="l" t="t" r="r" b="b"/>
            <a:pathLst>
              <a:path w="3503195" h="3503195">
                <a:moveTo>
                  <a:pt x="0" y="0"/>
                </a:moveTo>
                <a:lnTo>
                  <a:pt x="3503195" y="0"/>
                </a:lnTo>
                <a:lnTo>
                  <a:pt x="3503195" y="3503195"/>
                </a:lnTo>
                <a:lnTo>
                  <a:pt x="0" y="35031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028700" y="1555164"/>
            <a:ext cx="11101363" cy="680720"/>
          </a:xfrm>
          <a:prstGeom prst="rect">
            <a:avLst/>
          </a:prstGeom>
        </p:spPr>
        <p:txBody>
          <a:bodyPr lIns="0" tIns="0" rIns="0" bIns="0" rtlCol="0" anchor="t">
            <a:spAutoFit/>
          </a:bodyPr>
          <a:lstStyle/>
          <a:p>
            <a:pPr algn="ctr">
              <a:lnSpc>
                <a:spcPts val="4720"/>
              </a:lnSpc>
            </a:pPr>
            <a:r>
              <a:rPr lang="en-US" sz="5900" b="1">
                <a:solidFill>
                  <a:srgbClr val="252930"/>
                </a:solidFill>
                <a:latin typeface="Maven Pro Bold"/>
                <a:ea typeface="Maven Pro Bold"/>
                <a:cs typeface="Maven Pro Bold"/>
                <a:sym typeface="Maven Pro Bold"/>
              </a:rPr>
              <a:t>IV/ XÂY DỰNG CÁC TEST CASE</a:t>
            </a:r>
          </a:p>
        </p:txBody>
      </p:sp>
      <p:sp>
        <p:nvSpPr>
          <p:cNvPr id="5" name="TextBox 5"/>
          <p:cNvSpPr txBox="1"/>
          <p:nvPr/>
        </p:nvSpPr>
        <p:spPr>
          <a:xfrm>
            <a:off x="1028700" y="5950610"/>
            <a:ext cx="16230600" cy="2804795"/>
          </a:xfrm>
          <a:prstGeom prst="rect">
            <a:avLst/>
          </a:prstGeom>
        </p:spPr>
        <p:txBody>
          <a:bodyPr lIns="0" tIns="0" rIns="0" bIns="0" rtlCol="0" anchor="t">
            <a:spAutoFit/>
          </a:bodyPr>
          <a:lstStyle/>
          <a:p>
            <a:pPr algn="just">
              <a:lnSpc>
                <a:spcPts val="4480"/>
              </a:lnSpc>
            </a:pPr>
            <a:r>
              <a:rPr lang="en-US" sz="3200" b="1" u="sng">
                <a:solidFill>
                  <a:srgbClr val="252930"/>
                </a:solidFill>
                <a:latin typeface="Maven Pro Bold"/>
                <a:ea typeface="Maven Pro Bold"/>
                <a:cs typeface="Maven Pro Bold"/>
                <a:sym typeface="Maven Pro Bold"/>
              </a:rPr>
              <a:t>Kịch bản 10: Kiểm tra module đăng tải tài liệu điện tử của người dùng:</a:t>
            </a:r>
          </a:p>
          <a:p>
            <a:pPr algn="just">
              <a:lnSpc>
                <a:spcPts val="4480"/>
              </a:lnSpc>
            </a:pPr>
            <a:r>
              <a:rPr lang="en-US" sz="3200">
                <a:solidFill>
                  <a:srgbClr val="252930"/>
                </a:solidFill>
                <a:latin typeface="Maven Pro"/>
                <a:ea typeface="Maven Pro"/>
                <a:cs typeface="Maven Pro"/>
                <a:sym typeface="Maven Pro"/>
              </a:rPr>
              <a:t>Input: thực hiện chức năng đăng tải (nhập tên, phân loại, đính kèm file)</a:t>
            </a:r>
          </a:p>
          <a:p>
            <a:pPr algn="just">
              <a:lnSpc>
                <a:spcPts val="4480"/>
              </a:lnSpc>
            </a:pPr>
            <a:r>
              <a:rPr lang="en-US" sz="3200">
                <a:solidFill>
                  <a:srgbClr val="252930"/>
                </a:solidFill>
                <a:latin typeface="Maven Pro"/>
                <a:ea typeface="Maven Pro"/>
                <a:cs typeface="Maven Pro"/>
                <a:sym typeface="Maven Pro"/>
              </a:rPr>
              <a:t>Kết quả:</a:t>
            </a:r>
          </a:p>
          <a:p>
            <a:pPr marL="690881" lvl="1" indent="-345440" algn="just">
              <a:lnSpc>
                <a:spcPts val="4480"/>
              </a:lnSpc>
              <a:buFont typeface="Arial"/>
              <a:buChar char="•"/>
            </a:pPr>
            <a:r>
              <a:rPr lang="en-US" sz="3200">
                <a:solidFill>
                  <a:srgbClr val="252930"/>
                </a:solidFill>
                <a:latin typeface="Maven Pro"/>
                <a:ea typeface="Maven Pro"/>
                <a:cs typeface="Maven Pro"/>
                <a:sym typeface="Maven Pro"/>
              </a:rPr>
              <a:t>Thông báo thành công khi hoàn tất tác vụ và database được cập nhật.</a:t>
            </a:r>
          </a:p>
          <a:p>
            <a:pPr marL="690881" lvl="1" indent="-345440" algn="just">
              <a:lnSpc>
                <a:spcPts val="4480"/>
              </a:lnSpc>
              <a:buFont typeface="Arial"/>
              <a:buChar char="•"/>
            </a:pPr>
            <a:r>
              <a:rPr lang="en-US" sz="3200">
                <a:solidFill>
                  <a:srgbClr val="252930"/>
                </a:solidFill>
                <a:latin typeface="Maven Pro"/>
                <a:ea typeface="Maven Pro"/>
                <a:cs typeface="Maven Pro"/>
                <a:sym typeface="Maven Pro"/>
              </a:rPr>
              <a:t>Thông báo thất bại và báo lỗi (trùng tên, file không hợp lệ,...)</a:t>
            </a:r>
          </a:p>
        </p:txBody>
      </p:sp>
      <p:sp>
        <p:nvSpPr>
          <p:cNvPr id="6" name="TextBox 6"/>
          <p:cNvSpPr txBox="1"/>
          <p:nvPr/>
        </p:nvSpPr>
        <p:spPr>
          <a:xfrm>
            <a:off x="1028700" y="2688615"/>
            <a:ext cx="16230600" cy="2804795"/>
          </a:xfrm>
          <a:prstGeom prst="rect">
            <a:avLst/>
          </a:prstGeom>
        </p:spPr>
        <p:txBody>
          <a:bodyPr lIns="0" tIns="0" rIns="0" bIns="0" rtlCol="0" anchor="t">
            <a:spAutoFit/>
          </a:bodyPr>
          <a:lstStyle/>
          <a:p>
            <a:pPr algn="just">
              <a:lnSpc>
                <a:spcPts val="4480"/>
              </a:lnSpc>
            </a:pPr>
            <a:r>
              <a:rPr lang="en-US" sz="3200" b="1" u="sng">
                <a:solidFill>
                  <a:srgbClr val="252930"/>
                </a:solidFill>
                <a:latin typeface="Maven Pro Bold"/>
                <a:ea typeface="Maven Pro Bold"/>
                <a:cs typeface="Maven Pro Bold"/>
                <a:sym typeface="Maven Pro Bold"/>
              </a:rPr>
              <a:t>Kịch bản 9: Kiểm tra truy xuất lịch sử tải tài liệu:</a:t>
            </a:r>
          </a:p>
          <a:p>
            <a:pPr algn="just">
              <a:lnSpc>
                <a:spcPts val="4480"/>
              </a:lnSpc>
            </a:pPr>
            <a:r>
              <a:rPr lang="en-US" sz="3200">
                <a:solidFill>
                  <a:srgbClr val="252930"/>
                </a:solidFill>
                <a:latin typeface="Maven Pro"/>
                <a:ea typeface="Maven Pro"/>
                <a:cs typeface="Maven Pro"/>
                <a:sym typeface="Maven Pro"/>
              </a:rPr>
              <a:t>Input: nhập mã người dùng.</a:t>
            </a:r>
          </a:p>
          <a:p>
            <a:pPr algn="just">
              <a:lnSpc>
                <a:spcPts val="4480"/>
              </a:lnSpc>
            </a:pPr>
            <a:r>
              <a:rPr lang="en-US" sz="3200">
                <a:solidFill>
                  <a:srgbClr val="252930"/>
                </a:solidFill>
                <a:latin typeface="Maven Pro"/>
                <a:ea typeface="Maven Pro"/>
                <a:cs typeface="Maven Pro"/>
                <a:sym typeface="Maven Pro"/>
              </a:rPr>
              <a:t>Kết quả:</a:t>
            </a:r>
          </a:p>
          <a:p>
            <a:pPr marL="690881" lvl="1" indent="-345440" algn="just">
              <a:lnSpc>
                <a:spcPts val="4480"/>
              </a:lnSpc>
              <a:buFont typeface="Arial"/>
              <a:buChar char="•"/>
            </a:pPr>
            <a:r>
              <a:rPr lang="en-US" sz="3200">
                <a:solidFill>
                  <a:srgbClr val="252930"/>
                </a:solidFill>
                <a:latin typeface="Maven Pro"/>
                <a:ea typeface="Maven Pro"/>
                <a:cs typeface="Maven Pro"/>
                <a:sym typeface="Maven Pro"/>
              </a:rPr>
              <a:t>Thông báo thành công danh sách các tài liệu người dùng đã tải.</a:t>
            </a:r>
          </a:p>
          <a:p>
            <a:pPr marL="690881" lvl="1" indent="-345440" algn="just">
              <a:lnSpc>
                <a:spcPts val="4480"/>
              </a:lnSpc>
              <a:buFont typeface="Arial"/>
              <a:buChar char="•"/>
            </a:pPr>
            <a:r>
              <a:rPr lang="en-US" sz="3200">
                <a:solidFill>
                  <a:srgbClr val="252930"/>
                </a:solidFill>
                <a:latin typeface="Maven Pro"/>
                <a:ea typeface="Maven Pro"/>
                <a:cs typeface="Maven Pro"/>
                <a:sym typeface="Maven Pro"/>
              </a:rPr>
              <a:t>Thông báo thất bại và báo lỗi (người dùng không tồn tại hoặc sai thông tin)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965780" y="-123825"/>
            <a:ext cx="3503195" cy="3503195"/>
          </a:xfrm>
          <a:custGeom>
            <a:avLst/>
            <a:gdLst/>
            <a:ahLst/>
            <a:cxnLst/>
            <a:rect l="l" t="t" r="r" b="b"/>
            <a:pathLst>
              <a:path w="3503195" h="3503195">
                <a:moveTo>
                  <a:pt x="0" y="0"/>
                </a:moveTo>
                <a:lnTo>
                  <a:pt x="3503195" y="0"/>
                </a:lnTo>
                <a:lnTo>
                  <a:pt x="3503195" y="3503195"/>
                </a:lnTo>
                <a:lnTo>
                  <a:pt x="0" y="35031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028700" y="1317039"/>
            <a:ext cx="10198995" cy="1834896"/>
          </a:xfrm>
          <a:prstGeom prst="rect">
            <a:avLst/>
          </a:prstGeom>
        </p:spPr>
        <p:txBody>
          <a:bodyPr lIns="0" tIns="0" rIns="0" bIns="0" rtlCol="0" anchor="t">
            <a:spAutoFit/>
          </a:bodyPr>
          <a:lstStyle/>
          <a:p>
            <a:pPr algn="ctr">
              <a:lnSpc>
                <a:spcPts val="7257"/>
              </a:lnSpc>
            </a:pPr>
            <a:r>
              <a:rPr lang="en-US" sz="5900" b="1" dirty="0">
                <a:solidFill>
                  <a:srgbClr val="252930"/>
                </a:solidFill>
                <a:latin typeface="Maven Pro Bold"/>
                <a:ea typeface="Maven Pro Bold"/>
                <a:cs typeface="Maven Pro Bold"/>
                <a:sym typeface="Maven Pro Bold"/>
              </a:rPr>
              <a:t>V/ CÁC MODULE CHÍNH VÀ TIẾN HÀNH KIỂM THỬ:</a:t>
            </a:r>
          </a:p>
        </p:txBody>
      </p:sp>
      <p:sp>
        <p:nvSpPr>
          <p:cNvPr id="5" name="TextBox 5">
            <a:extLst>
              <a:ext uri="{FF2B5EF4-FFF2-40B4-BE49-F238E27FC236}">
                <a16:creationId xmlns:a16="http://schemas.microsoft.com/office/drawing/2014/main" id="{2FA4DA58-180D-426E-B1F8-5438291528D0}"/>
              </a:ext>
            </a:extLst>
          </p:cNvPr>
          <p:cNvSpPr txBox="1"/>
          <p:nvPr/>
        </p:nvSpPr>
        <p:spPr>
          <a:xfrm>
            <a:off x="1028700" y="3151935"/>
            <a:ext cx="16230600" cy="520848"/>
          </a:xfrm>
          <a:prstGeom prst="rect">
            <a:avLst/>
          </a:prstGeom>
        </p:spPr>
        <p:txBody>
          <a:bodyPr lIns="0" tIns="0" rIns="0" bIns="0" rtlCol="0" anchor="t">
            <a:spAutoFit/>
          </a:bodyPr>
          <a:lstStyle/>
          <a:p>
            <a:pPr algn="just">
              <a:lnSpc>
                <a:spcPts val="4480"/>
              </a:lnSpc>
            </a:pPr>
            <a:r>
              <a:rPr lang="en-US" sz="3200" b="1" u="sng" dirty="0" err="1">
                <a:solidFill>
                  <a:srgbClr val="252930"/>
                </a:solidFill>
                <a:latin typeface="Maven Pro Bold"/>
                <a:ea typeface="Maven Pro Bold"/>
                <a:cs typeface="Maven Pro Bold"/>
                <a:sym typeface="Maven Pro Bold"/>
              </a:rPr>
              <a:t>Kiểm</a:t>
            </a:r>
            <a:r>
              <a:rPr lang="en-US" sz="3200" b="1" u="sng" dirty="0">
                <a:solidFill>
                  <a:srgbClr val="252930"/>
                </a:solidFill>
                <a:latin typeface="Maven Pro Bold"/>
                <a:ea typeface="Maven Pro Bold"/>
                <a:cs typeface="Maven Pro Bold"/>
                <a:sym typeface="Maven Pro Bold"/>
              </a:rPr>
              <a:t> </a:t>
            </a:r>
            <a:r>
              <a:rPr lang="en-US" sz="3200" b="1" u="sng" dirty="0" err="1">
                <a:solidFill>
                  <a:srgbClr val="252930"/>
                </a:solidFill>
                <a:latin typeface="Maven Pro Bold"/>
                <a:ea typeface="Maven Pro Bold"/>
                <a:cs typeface="Maven Pro Bold"/>
                <a:sym typeface="Maven Pro Bold"/>
              </a:rPr>
              <a:t>tra</a:t>
            </a:r>
            <a:r>
              <a:rPr lang="en-US" sz="3200" b="1" u="sng" dirty="0">
                <a:solidFill>
                  <a:srgbClr val="252930"/>
                </a:solidFill>
                <a:latin typeface="Maven Pro Bold"/>
                <a:ea typeface="Maven Pro Bold"/>
                <a:cs typeface="Maven Pro Bold"/>
                <a:sym typeface="Maven Pro Bold"/>
              </a:rPr>
              <a:t> </a:t>
            </a:r>
            <a:r>
              <a:rPr lang="en-US" sz="3200" b="1" u="sng" dirty="0" err="1">
                <a:solidFill>
                  <a:srgbClr val="252930"/>
                </a:solidFill>
                <a:latin typeface="Maven Pro Bold"/>
                <a:ea typeface="Maven Pro Bold"/>
                <a:cs typeface="Maven Pro Bold"/>
                <a:sym typeface="Maven Pro Bold"/>
              </a:rPr>
              <a:t>thông</a:t>
            </a:r>
            <a:r>
              <a:rPr lang="en-US" sz="3200" b="1" u="sng" dirty="0">
                <a:solidFill>
                  <a:srgbClr val="252930"/>
                </a:solidFill>
                <a:latin typeface="Maven Pro Bold"/>
                <a:ea typeface="Maven Pro Bold"/>
                <a:cs typeface="Maven Pro Bold"/>
                <a:sym typeface="Maven Pro Bold"/>
              </a:rPr>
              <a:t> tin </a:t>
            </a:r>
            <a:r>
              <a:rPr lang="en-US" sz="3200" b="1" u="sng" dirty="0" err="1">
                <a:solidFill>
                  <a:srgbClr val="252930"/>
                </a:solidFill>
                <a:latin typeface="Maven Pro Bold"/>
                <a:ea typeface="Maven Pro Bold"/>
                <a:cs typeface="Maven Pro Bold"/>
                <a:sym typeface="Maven Pro Bold"/>
              </a:rPr>
              <a:t>tài</a:t>
            </a:r>
            <a:r>
              <a:rPr lang="en-US" sz="3200" b="1" u="sng" dirty="0">
                <a:solidFill>
                  <a:srgbClr val="252930"/>
                </a:solidFill>
                <a:latin typeface="Maven Pro Bold"/>
                <a:ea typeface="Maven Pro Bold"/>
                <a:cs typeface="Maven Pro Bold"/>
                <a:sym typeface="Maven Pro Bold"/>
              </a:rPr>
              <a:t> </a:t>
            </a:r>
            <a:r>
              <a:rPr lang="en-US" sz="3200" b="1" u="sng" dirty="0" err="1">
                <a:solidFill>
                  <a:srgbClr val="252930"/>
                </a:solidFill>
                <a:latin typeface="Maven Pro Bold"/>
                <a:ea typeface="Maven Pro Bold"/>
                <a:cs typeface="Maven Pro Bold"/>
                <a:sym typeface="Maven Pro Bold"/>
              </a:rPr>
              <a:t>khoản</a:t>
            </a:r>
            <a:r>
              <a:rPr lang="en-US" sz="3200" b="1" u="sng" dirty="0">
                <a:solidFill>
                  <a:srgbClr val="252930"/>
                </a:solidFill>
                <a:latin typeface="Maven Pro Bold"/>
                <a:ea typeface="Maven Pro Bold"/>
                <a:cs typeface="Maven Pro Bold"/>
                <a:sym typeface="Maven Pro Bold"/>
              </a:rPr>
              <a:t> </a:t>
            </a:r>
            <a:r>
              <a:rPr lang="en-US" sz="3200" b="1" u="sng" dirty="0" err="1">
                <a:solidFill>
                  <a:srgbClr val="252930"/>
                </a:solidFill>
                <a:latin typeface="Maven Pro Bold"/>
                <a:ea typeface="Maven Pro Bold"/>
                <a:cs typeface="Maven Pro Bold"/>
                <a:sym typeface="Maven Pro Bold"/>
              </a:rPr>
              <a:t>đăng</a:t>
            </a:r>
            <a:r>
              <a:rPr lang="en-US" sz="3200" b="1" u="sng" dirty="0">
                <a:solidFill>
                  <a:srgbClr val="252930"/>
                </a:solidFill>
                <a:latin typeface="Maven Pro Bold"/>
                <a:ea typeface="Maven Pro Bold"/>
                <a:cs typeface="Maven Pro Bold"/>
                <a:sym typeface="Maven Pro Bold"/>
              </a:rPr>
              <a:t> </a:t>
            </a:r>
            <a:r>
              <a:rPr lang="en-US" sz="3200" b="1" u="sng" dirty="0" err="1">
                <a:solidFill>
                  <a:srgbClr val="252930"/>
                </a:solidFill>
                <a:latin typeface="Maven Pro Bold"/>
                <a:ea typeface="Maven Pro Bold"/>
                <a:cs typeface="Maven Pro Bold"/>
                <a:sym typeface="Maven Pro Bold"/>
              </a:rPr>
              <a:t>nhập</a:t>
            </a:r>
            <a:r>
              <a:rPr lang="en-US" sz="3200" b="1" u="sng" dirty="0">
                <a:solidFill>
                  <a:srgbClr val="252930"/>
                </a:solidFill>
                <a:latin typeface="Maven Pro Bold"/>
                <a:ea typeface="Maven Pro Bold"/>
                <a:cs typeface="Maven Pro Bold"/>
                <a:sym typeface="Maven Pro Bold"/>
              </a:rPr>
              <a:t> </a:t>
            </a:r>
            <a:r>
              <a:rPr lang="en-US" sz="3200" b="1" u="sng" dirty="0" err="1">
                <a:solidFill>
                  <a:srgbClr val="252930"/>
                </a:solidFill>
                <a:latin typeface="Maven Pro Bold"/>
                <a:ea typeface="Maven Pro Bold"/>
                <a:cs typeface="Maven Pro Bold"/>
                <a:sym typeface="Maven Pro Bold"/>
              </a:rPr>
              <a:t>khi</a:t>
            </a:r>
            <a:r>
              <a:rPr lang="en-US" sz="3200" b="1" u="sng" dirty="0">
                <a:solidFill>
                  <a:srgbClr val="252930"/>
                </a:solidFill>
                <a:latin typeface="Maven Pro Bold"/>
                <a:ea typeface="Maven Pro Bold"/>
                <a:cs typeface="Maven Pro Bold"/>
                <a:sym typeface="Maven Pro Bold"/>
              </a:rPr>
              <a:t> </a:t>
            </a:r>
            <a:r>
              <a:rPr lang="en-US" sz="3200" b="1" u="sng" dirty="0" err="1">
                <a:solidFill>
                  <a:srgbClr val="252930"/>
                </a:solidFill>
                <a:latin typeface="Maven Pro Bold"/>
                <a:ea typeface="Maven Pro Bold"/>
                <a:cs typeface="Maven Pro Bold"/>
                <a:sym typeface="Maven Pro Bold"/>
              </a:rPr>
              <a:t>đăng</a:t>
            </a:r>
            <a:r>
              <a:rPr lang="en-US" sz="3200" b="1" u="sng" dirty="0">
                <a:solidFill>
                  <a:srgbClr val="252930"/>
                </a:solidFill>
                <a:latin typeface="Maven Pro Bold"/>
                <a:ea typeface="Maven Pro Bold"/>
                <a:cs typeface="Maven Pro Bold"/>
                <a:sym typeface="Maven Pro Bold"/>
              </a:rPr>
              <a:t> </a:t>
            </a:r>
            <a:r>
              <a:rPr lang="en-US" sz="3200" b="1" u="sng" dirty="0" err="1">
                <a:solidFill>
                  <a:srgbClr val="252930"/>
                </a:solidFill>
                <a:latin typeface="Maven Pro Bold"/>
                <a:ea typeface="Maven Pro Bold"/>
                <a:cs typeface="Maven Pro Bold"/>
                <a:sym typeface="Maven Pro Bold"/>
              </a:rPr>
              <a:t>nhập</a:t>
            </a:r>
            <a:r>
              <a:rPr lang="en-US" sz="3200" b="1" u="sng" dirty="0">
                <a:solidFill>
                  <a:srgbClr val="252930"/>
                </a:solidFill>
                <a:latin typeface="Maven Pro Bold"/>
                <a:ea typeface="Maven Pro Bold"/>
                <a:cs typeface="Maven Pro Bold"/>
                <a:sym typeface="Maven Pro Bold"/>
              </a:rPr>
              <a:t> </a:t>
            </a:r>
            <a:r>
              <a:rPr lang="en-US" sz="3200" b="1" u="sng" dirty="0" err="1">
                <a:solidFill>
                  <a:srgbClr val="252930"/>
                </a:solidFill>
                <a:latin typeface="Maven Pro Bold"/>
                <a:ea typeface="Maven Pro Bold"/>
                <a:cs typeface="Maven Pro Bold"/>
                <a:sym typeface="Maven Pro Bold"/>
              </a:rPr>
              <a:t>thành</a:t>
            </a:r>
            <a:r>
              <a:rPr lang="en-US" sz="3200" b="1" u="sng" dirty="0">
                <a:solidFill>
                  <a:srgbClr val="252930"/>
                </a:solidFill>
                <a:latin typeface="Maven Pro Bold"/>
                <a:ea typeface="Maven Pro Bold"/>
                <a:cs typeface="Maven Pro Bold"/>
                <a:sym typeface="Maven Pro Bold"/>
              </a:rPr>
              <a:t> </a:t>
            </a:r>
            <a:r>
              <a:rPr lang="en-US" sz="3200" b="1" u="sng" dirty="0" err="1">
                <a:solidFill>
                  <a:srgbClr val="252930"/>
                </a:solidFill>
                <a:latin typeface="Maven Pro Bold"/>
                <a:ea typeface="Maven Pro Bold"/>
                <a:cs typeface="Maven Pro Bold"/>
                <a:sym typeface="Maven Pro Bold"/>
              </a:rPr>
              <a:t>công</a:t>
            </a:r>
            <a:endParaRPr lang="en-US" sz="3200" b="1" u="sng" dirty="0">
              <a:solidFill>
                <a:srgbClr val="252930"/>
              </a:solidFill>
              <a:latin typeface="Maven Pro Bold"/>
              <a:ea typeface="Maven Pro Bold"/>
              <a:cs typeface="Maven Pro Bold"/>
              <a:sym typeface="Maven Pro Bold"/>
            </a:endParaRPr>
          </a:p>
        </p:txBody>
      </p:sp>
      <p:pic>
        <p:nvPicPr>
          <p:cNvPr id="6" name="Picture 5">
            <a:extLst>
              <a:ext uri="{FF2B5EF4-FFF2-40B4-BE49-F238E27FC236}">
                <a16:creationId xmlns:a16="http://schemas.microsoft.com/office/drawing/2014/main" id="{064227EC-AA7E-48C8-8745-C0BEEAD04F3A}"/>
              </a:ext>
            </a:extLst>
          </p:cNvPr>
          <p:cNvPicPr>
            <a:picLocks noChangeAspect="1"/>
          </p:cNvPicPr>
          <p:nvPr/>
        </p:nvPicPr>
        <p:blipFill>
          <a:blip r:embed="rId6"/>
          <a:stretch>
            <a:fillRect/>
          </a:stretch>
        </p:blipFill>
        <p:spPr>
          <a:xfrm>
            <a:off x="1054099" y="3841136"/>
            <a:ext cx="9930487" cy="5950564"/>
          </a:xfrm>
          <a:prstGeom prst="rect">
            <a:avLst/>
          </a:prstGeom>
        </p:spPr>
      </p:pic>
      <p:pic>
        <p:nvPicPr>
          <p:cNvPr id="8" name="Picture 7">
            <a:extLst>
              <a:ext uri="{FF2B5EF4-FFF2-40B4-BE49-F238E27FC236}">
                <a16:creationId xmlns:a16="http://schemas.microsoft.com/office/drawing/2014/main" id="{6CE19C0E-E8D1-40B6-BB68-D400DDD52D59}"/>
              </a:ext>
            </a:extLst>
          </p:cNvPr>
          <p:cNvPicPr>
            <a:picLocks noChangeAspect="1"/>
          </p:cNvPicPr>
          <p:nvPr/>
        </p:nvPicPr>
        <p:blipFill>
          <a:blip r:embed="rId7"/>
          <a:stretch>
            <a:fillRect/>
          </a:stretch>
        </p:blipFill>
        <p:spPr>
          <a:xfrm>
            <a:off x="11963400" y="3841136"/>
            <a:ext cx="5012224" cy="32766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965780" y="-123825"/>
            <a:ext cx="3503195" cy="3503195"/>
          </a:xfrm>
          <a:custGeom>
            <a:avLst/>
            <a:gdLst/>
            <a:ahLst/>
            <a:cxnLst/>
            <a:rect l="l" t="t" r="r" b="b"/>
            <a:pathLst>
              <a:path w="3503195" h="3503195">
                <a:moveTo>
                  <a:pt x="0" y="0"/>
                </a:moveTo>
                <a:lnTo>
                  <a:pt x="3503195" y="0"/>
                </a:lnTo>
                <a:lnTo>
                  <a:pt x="3503195" y="3503195"/>
                </a:lnTo>
                <a:lnTo>
                  <a:pt x="0" y="35031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028700" y="1317039"/>
            <a:ext cx="10198995" cy="1834896"/>
          </a:xfrm>
          <a:prstGeom prst="rect">
            <a:avLst/>
          </a:prstGeom>
        </p:spPr>
        <p:txBody>
          <a:bodyPr lIns="0" tIns="0" rIns="0" bIns="0" rtlCol="0" anchor="t">
            <a:spAutoFit/>
          </a:bodyPr>
          <a:lstStyle/>
          <a:p>
            <a:pPr algn="ctr">
              <a:lnSpc>
                <a:spcPts val="7257"/>
              </a:lnSpc>
            </a:pPr>
            <a:r>
              <a:rPr lang="en-US" sz="5900" b="1" dirty="0">
                <a:solidFill>
                  <a:srgbClr val="252930"/>
                </a:solidFill>
                <a:latin typeface="Maven Pro Bold"/>
                <a:ea typeface="Maven Pro Bold"/>
                <a:cs typeface="Maven Pro Bold"/>
                <a:sym typeface="Maven Pro Bold"/>
              </a:rPr>
              <a:t>V/ CÁC MODULE CHÍNH VÀ TIẾN HÀNH KIỂM THỬ:</a:t>
            </a:r>
          </a:p>
        </p:txBody>
      </p:sp>
      <p:sp>
        <p:nvSpPr>
          <p:cNvPr id="5" name="TextBox 5">
            <a:extLst>
              <a:ext uri="{FF2B5EF4-FFF2-40B4-BE49-F238E27FC236}">
                <a16:creationId xmlns:a16="http://schemas.microsoft.com/office/drawing/2014/main" id="{2FA4DA58-180D-426E-B1F8-5438291528D0}"/>
              </a:ext>
            </a:extLst>
          </p:cNvPr>
          <p:cNvSpPr txBox="1"/>
          <p:nvPr/>
        </p:nvSpPr>
        <p:spPr>
          <a:xfrm>
            <a:off x="1028700" y="3151935"/>
            <a:ext cx="16230600" cy="520848"/>
          </a:xfrm>
          <a:prstGeom prst="rect">
            <a:avLst/>
          </a:prstGeom>
        </p:spPr>
        <p:txBody>
          <a:bodyPr lIns="0" tIns="0" rIns="0" bIns="0" rtlCol="0" anchor="t">
            <a:spAutoFit/>
          </a:bodyPr>
          <a:lstStyle/>
          <a:p>
            <a:pPr algn="just">
              <a:lnSpc>
                <a:spcPts val="4480"/>
              </a:lnSpc>
            </a:pPr>
            <a:r>
              <a:rPr lang="en-US" sz="3200" b="1" u="sng" dirty="0" err="1">
                <a:solidFill>
                  <a:srgbClr val="252930"/>
                </a:solidFill>
                <a:latin typeface="Maven Pro Bold"/>
                <a:ea typeface="Maven Pro Bold"/>
                <a:cs typeface="Maven Pro Bold"/>
                <a:sym typeface="Maven Pro Bold"/>
              </a:rPr>
              <a:t>Kiểm</a:t>
            </a:r>
            <a:r>
              <a:rPr lang="en-US" sz="3200" b="1" u="sng" dirty="0">
                <a:solidFill>
                  <a:srgbClr val="252930"/>
                </a:solidFill>
                <a:latin typeface="Maven Pro Bold"/>
                <a:ea typeface="Maven Pro Bold"/>
                <a:cs typeface="Maven Pro Bold"/>
                <a:sym typeface="Maven Pro Bold"/>
              </a:rPr>
              <a:t> </a:t>
            </a:r>
            <a:r>
              <a:rPr lang="en-US" sz="3200" b="1" u="sng" dirty="0" err="1">
                <a:solidFill>
                  <a:srgbClr val="252930"/>
                </a:solidFill>
                <a:latin typeface="Maven Pro Bold"/>
                <a:ea typeface="Maven Pro Bold"/>
                <a:cs typeface="Maven Pro Bold"/>
                <a:sym typeface="Maven Pro Bold"/>
              </a:rPr>
              <a:t>tra</a:t>
            </a:r>
            <a:r>
              <a:rPr lang="en-US" sz="3200" b="1" u="sng" dirty="0">
                <a:solidFill>
                  <a:srgbClr val="252930"/>
                </a:solidFill>
                <a:latin typeface="Maven Pro Bold"/>
                <a:ea typeface="Maven Pro Bold"/>
                <a:cs typeface="Maven Pro Bold"/>
                <a:sym typeface="Maven Pro Bold"/>
              </a:rPr>
              <a:t> </a:t>
            </a:r>
            <a:r>
              <a:rPr lang="en-US" sz="3200" b="1" u="sng" dirty="0" err="1">
                <a:solidFill>
                  <a:srgbClr val="252930"/>
                </a:solidFill>
                <a:latin typeface="Maven Pro Bold"/>
                <a:ea typeface="Maven Pro Bold"/>
                <a:cs typeface="Maven Pro Bold"/>
                <a:sym typeface="Maven Pro Bold"/>
              </a:rPr>
              <a:t>đăng</a:t>
            </a:r>
            <a:r>
              <a:rPr lang="en-US" sz="3200" b="1" u="sng" dirty="0">
                <a:solidFill>
                  <a:srgbClr val="252930"/>
                </a:solidFill>
                <a:latin typeface="Maven Pro Bold"/>
                <a:ea typeface="Maven Pro Bold"/>
                <a:cs typeface="Maven Pro Bold"/>
                <a:sym typeface="Maven Pro Bold"/>
              </a:rPr>
              <a:t> </a:t>
            </a:r>
            <a:r>
              <a:rPr lang="en-US" sz="3200" b="1" u="sng" dirty="0" err="1">
                <a:solidFill>
                  <a:srgbClr val="252930"/>
                </a:solidFill>
                <a:latin typeface="Maven Pro Bold"/>
                <a:ea typeface="Maven Pro Bold"/>
                <a:cs typeface="Maven Pro Bold"/>
                <a:sym typeface="Maven Pro Bold"/>
              </a:rPr>
              <a:t>ký</a:t>
            </a:r>
            <a:r>
              <a:rPr lang="en-US" sz="3200" b="1" u="sng" dirty="0">
                <a:solidFill>
                  <a:srgbClr val="252930"/>
                </a:solidFill>
                <a:latin typeface="Maven Pro Bold"/>
                <a:ea typeface="Maven Pro Bold"/>
                <a:cs typeface="Maven Pro Bold"/>
                <a:sym typeface="Maven Pro Bold"/>
              </a:rPr>
              <a:t> </a:t>
            </a:r>
            <a:r>
              <a:rPr lang="en-US" sz="3200" b="1" u="sng" dirty="0" err="1">
                <a:solidFill>
                  <a:srgbClr val="252930"/>
                </a:solidFill>
                <a:latin typeface="Maven Pro Bold"/>
                <a:ea typeface="Maven Pro Bold"/>
                <a:cs typeface="Maven Pro Bold"/>
                <a:sym typeface="Maven Pro Bold"/>
              </a:rPr>
              <a:t>tài</a:t>
            </a:r>
            <a:r>
              <a:rPr lang="en-US" sz="3200" b="1" u="sng" dirty="0">
                <a:solidFill>
                  <a:srgbClr val="252930"/>
                </a:solidFill>
                <a:latin typeface="Maven Pro Bold"/>
                <a:ea typeface="Maven Pro Bold"/>
                <a:cs typeface="Maven Pro Bold"/>
                <a:sym typeface="Maven Pro Bold"/>
              </a:rPr>
              <a:t> </a:t>
            </a:r>
            <a:r>
              <a:rPr lang="en-US" sz="3200" b="1" u="sng" dirty="0" err="1">
                <a:solidFill>
                  <a:srgbClr val="252930"/>
                </a:solidFill>
                <a:latin typeface="Maven Pro Bold"/>
                <a:ea typeface="Maven Pro Bold"/>
                <a:cs typeface="Maven Pro Bold"/>
                <a:sym typeface="Maven Pro Bold"/>
              </a:rPr>
              <a:t>khoản</a:t>
            </a:r>
            <a:r>
              <a:rPr lang="en-US" sz="3200" b="1" u="sng" dirty="0">
                <a:solidFill>
                  <a:srgbClr val="252930"/>
                </a:solidFill>
                <a:latin typeface="Maven Pro Bold"/>
                <a:ea typeface="Maven Pro Bold"/>
                <a:cs typeface="Maven Pro Bold"/>
                <a:sym typeface="Maven Pro Bold"/>
              </a:rPr>
              <a:t> </a:t>
            </a:r>
            <a:r>
              <a:rPr lang="en-US" sz="3200" b="1" u="sng" dirty="0" err="1">
                <a:solidFill>
                  <a:srgbClr val="252930"/>
                </a:solidFill>
                <a:latin typeface="Maven Pro Bold"/>
                <a:ea typeface="Maven Pro Bold"/>
                <a:cs typeface="Maven Pro Bold"/>
                <a:sym typeface="Maven Pro Bold"/>
              </a:rPr>
              <a:t>thành</a:t>
            </a:r>
            <a:r>
              <a:rPr lang="en-US" sz="3200" b="1" u="sng" dirty="0">
                <a:solidFill>
                  <a:srgbClr val="252930"/>
                </a:solidFill>
                <a:latin typeface="Maven Pro Bold"/>
                <a:ea typeface="Maven Pro Bold"/>
                <a:cs typeface="Maven Pro Bold"/>
                <a:sym typeface="Maven Pro Bold"/>
              </a:rPr>
              <a:t> </a:t>
            </a:r>
            <a:r>
              <a:rPr lang="en-US" sz="3200" b="1" u="sng" dirty="0" err="1">
                <a:solidFill>
                  <a:srgbClr val="252930"/>
                </a:solidFill>
                <a:latin typeface="Maven Pro Bold"/>
                <a:ea typeface="Maven Pro Bold"/>
                <a:cs typeface="Maven Pro Bold"/>
                <a:sym typeface="Maven Pro Bold"/>
              </a:rPr>
              <a:t>công</a:t>
            </a:r>
            <a:endParaRPr lang="en-US" sz="3200" b="1" u="sng" dirty="0">
              <a:solidFill>
                <a:srgbClr val="252930"/>
              </a:solidFill>
              <a:latin typeface="Maven Pro Bold"/>
              <a:ea typeface="Maven Pro Bold"/>
              <a:cs typeface="Maven Pro Bold"/>
              <a:sym typeface="Maven Pro Bold"/>
            </a:endParaRPr>
          </a:p>
        </p:txBody>
      </p:sp>
      <p:pic>
        <p:nvPicPr>
          <p:cNvPr id="7" name="Picture 6">
            <a:extLst>
              <a:ext uri="{FF2B5EF4-FFF2-40B4-BE49-F238E27FC236}">
                <a16:creationId xmlns:a16="http://schemas.microsoft.com/office/drawing/2014/main" id="{C1951A2B-ACB1-40F5-83BB-9CD26604832F}"/>
              </a:ext>
            </a:extLst>
          </p:cNvPr>
          <p:cNvPicPr>
            <a:picLocks noChangeAspect="1"/>
          </p:cNvPicPr>
          <p:nvPr/>
        </p:nvPicPr>
        <p:blipFill>
          <a:blip r:embed="rId6"/>
          <a:stretch>
            <a:fillRect/>
          </a:stretch>
        </p:blipFill>
        <p:spPr>
          <a:xfrm>
            <a:off x="1028700" y="4000500"/>
            <a:ext cx="11227444" cy="5486400"/>
          </a:xfrm>
          <a:prstGeom prst="rect">
            <a:avLst/>
          </a:prstGeom>
        </p:spPr>
      </p:pic>
      <p:pic>
        <p:nvPicPr>
          <p:cNvPr id="9" name="Picture 8">
            <a:extLst>
              <a:ext uri="{FF2B5EF4-FFF2-40B4-BE49-F238E27FC236}">
                <a16:creationId xmlns:a16="http://schemas.microsoft.com/office/drawing/2014/main" id="{EF3757E1-B8AE-4BBB-BEBC-5D7DA7F81645}"/>
              </a:ext>
            </a:extLst>
          </p:cNvPr>
          <p:cNvPicPr>
            <a:picLocks noChangeAspect="1"/>
          </p:cNvPicPr>
          <p:nvPr/>
        </p:nvPicPr>
        <p:blipFill>
          <a:blip r:embed="rId7"/>
          <a:stretch>
            <a:fillRect/>
          </a:stretch>
        </p:blipFill>
        <p:spPr>
          <a:xfrm>
            <a:off x="12420600" y="4000500"/>
            <a:ext cx="5415302" cy="3348567"/>
          </a:xfrm>
          <a:prstGeom prst="rect">
            <a:avLst/>
          </a:prstGeom>
        </p:spPr>
      </p:pic>
    </p:spTree>
    <p:extLst>
      <p:ext uri="{BB962C8B-B14F-4D97-AF65-F5344CB8AC3E}">
        <p14:creationId xmlns:p14="http://schemas.microsoft.com/office/powerpoint/2010/main" val="3486457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965780" y="-123825"/>
            <a:ext cx="3503195" cy="3503195"/>
          </a:xfrm>
          <a:custGeom>
            <a:avLst/>
            <a:gdLst/>
            <a:ahLst/>
            <a:cxnLst/>
            <a:rect l="l" t="t" r="r" b="b"/>
            <a:pathLst>
              <a:path w="3503195" h="3503195">
                <a:moveTo>
                  <a:pt x="0" y="0"/>
                </a:moveTo>
                <a:lnTo>
                  <a:pt x="3503195" y="0"/>
                </a:lnTo>
                <a:lnTo>
                  <a:pt x="3503195" y="3503195"/>
                </a:lnTo>
                <a:lnTo>
                  <a:pt x="0" y="35031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028700" y="1317039"/>
            <a:ext cx="10198995" cy="1834896"/>
          </a:xfrm>
          <a:prstGeom prst="rect">
            <a:avLst/>
          </a:prstGeom>
        </p:spPr>
        <p:txBody>
          <a:bodyPr lIns="0" tIns="0" rIns="0" bIns="0" rtlCol="0" anchor="t">
            <a:spAutoFit/>
          </a:bodyPr>
          <a:lstStyle/>
          <a:p>
            <a:pPr algn="ctr">
              <a:lnSpc>
                <a:spcPts val="7257"/>
              </a:lnSpc>
            </a:pPr>
            <a:r>
              <a:rPr lang="en-US" sz="5900" b="1" dirty="0">
                <a:solidFill>
                  <a:srgbClr val="252930"/>
                </a:solidFill>
                <a:latin typeface="Maven Pro Bold"/>
                <a:ea typeface="Maven Pro Bold"/>
                <a:cs typeface="Maven Pro Bold"/>
                <a:sym typeface="Maven Pro Bold"/>
              </a:rPr>
              <a:t>V/ CÁC MODULE CHÍNH VÀ TIẾN HÀNH KIỂM THỬ:</a:t>
            </a:r>
          </a:p>
        </p:txBody>
      </p:sp>
      <p:sp>
        <p:nvSpPr>
          <p:cNvPr id="5" name="TextBox 5">
            <a:extLst>
              <a:ext uri="{FF2B5EF4-FFF2-40B4-BE49-F238E27FC236}">
                <a16:creationId xmlns:a16="http://schemas.microsoft.com/office/drawing/2014/main" id="{2FA4DA58-180D-426E-B1F8-5438291528D0}"/>
              </a:ext>
            </a:extLst>
          </p:cNvPr>
          <p:cNvSpPr txBox="1"/>
          <p:nvPr/>
        </p:nvSpPr>
        <p:spPr>
          <a:xfrm>
            <a:off x="1028700" y="3151935"/>
            <a:ext cx="16230600" cy="520848"/>
          </a:xfrm>
          <a:prstGeom prst="rect">
            <a:avLst/>
          </a:prstGeom>
        </p:spPr>
        <p:txBody>
          <a:bodyPr lIns="0" tIns="0" rIns="0" bIns="0" rtlCol="0" anchor="t">
            <a:spAutoFit/>
          </a:bodyPr>
          <a:lstStyle/>
          <a:p>
            <a:pPr algn="just">
              <a:lnSpc>
                <a:spcPts val="4480"/>
              </a:lnSpc>
            </a:pPr>
            <a:r>
              <a:rPr lang="en-US" sz="3200" b="1" u="sng" dirty="0" err="1">
                <a:solidFill>
                  <a:srgbClr val="252930"/>
                </a:solidFill>
                <a:latin typeface="Maven Pro Bold"/>
                <a:ea typeface="Maven Pro Bold"/>
                <a:cs typeface="Maven Pro Bold"/>
                <a:sym typeface="Maven Pro Bold"/>
              </a:rPr>
              <a:t>Kiểm</a:t>
            </a:r>
            <a:r>
              <a:rPr lang="en-US" sz="3200" b="1" u="sng" dirty="0">
                <a:solidFill>
                  <a:srgbClr val="252930"/>
                </a:solidFill>
                <a:latin typeface="Maven Pro Bold"/>
                <a:ea typeface="Maven Pro Bold"/>
                <a:cs typeface="Maven Pro Bold"/>
                <a:sym typeface="Maven Pro Bold"/>
              </a:rPr>
              <a:t> </a:t>
            </a:r>
            <a:r>
              <a:rPr lang="en-US" sz="3200" b="1" u="sng" dirty="0" err="1">
                <a:solidFill>
                  <a:srgbClr val="252930"/>
                </a:solidFill>
                <a:latin typeface="Maven Pro Bold"/>
                <a:ea typeface="Maven Pro Bold"/>
                <a:cs typeface="Maven Pro Bold"/>
                <a:sym typeface="Maven Pro Bold"/>
              </a:rPr>
              <a:t>tra</a:t>
            </a:r>
            <a:r>
              <a:rPr lang="en-US" sz="3200" b="1" u="sng" dirty="0">
                <a:solidFill>
                  <a:srgbClr val="252930"/>
                </a:solidFill>
                <a:latin typeface="Maven Pro Bold"/>
                <a:ea typeface="Maven Pro Bold"/>
                <a:cs typeface="Maven Pro Bold"/>
                <a:sym typeface="Maven Pro Bold"/>
              </a:rPr>
              <a:t> </a:t>
            </a:r>
            <a:r>
              <a:rPr lang="en-US" sz="3200" b="1" u="sng" dirty="0" err="1">
                <a:solidFill>
                  <a:srgbClr val="252930"/>
                </a:solidFill>
                <a:latin typeface="Maven Pro Bold"/>
                <a:ea typeface="Maven Pro Bold"/>
                <a:cs typeface="Maven Pro Bold"/>
                <a:sym typeface="Maven Pro Bold"/>
              </a:rPr>
              <a:t>truy</a:t>
            </a:r>
            <a:r>
              <a:rPr lang="en-US" sz="3200" b="1" u="sng" dirty="0">
                <a:solidFill>
                  <a:srgbClr val="252930"/>
                </a:solidFill>
                <a:latin typeface="Maven Pro Bold"/>
                <a:ea typeface="Maven Pro Bold"/>
                <a:cs typeface="Maven Pro Bold"/>
                <a:sym typeface="Maven Pro Bold"/>
              </a:rPr>
              <a:t> </a:t>
            </a:r>
            <a:r>
              <a:rPr lang="en-US" sz="3200" b="1" u="sng" dirty="0" err="1">
                <a:solidFill>
                  <a:srgbClr val="252930"/>
                </a:solidFill>
                <a:latin typeface="Maven Pro Bold"/>
                <a:ea typeface="Maven Pro Bold"/>
                <a:cs typeface="Maven Pro Bold"/>
                <a:sym typeface="Maven Pro Bold"/>
              </a:rPr>
              <a:t>xuất</a:t>
            </a:r>
            <a:r>
              <a:rPr lang="en-US" sz="3200" b="1" u="sng" dirty="0">
                <a:solidFill>
                  <a:srgbClr val="252930"/>
                </a:solidFill>
                <a:latin typeface="Maven Pro Bold"/>
                <a:ea typeface="Maven Pro Bold"/>
                <a:cs typeface="Maven Pro Bold"/>
                <a:sym typeface="Maven Pro Bold"/>
              </a:rPr>
              <a:t> </a:t>
            </a:r>
            <a:r>
              <a:rPr lang="en-US" sz="3200" b="1" u="sng" dirty="0" err="1">
                <a:solidFill>
                  <a:srgbClr val="252930"/>
                </a:solidFill>
                <a:latin typeface="Maven Pro Bold"/>
                <a:ea typeface="Maven Pro Bold"/>
                <a:cs typeface="Maven Pro Bold"/>
                <a:sym typeface="Maven Pro Bold"/>
              </a:rPr>
              <a:t>danh</a:t>
            </a:r>
            <a:r>
              <a:rPr lang="en-US" sz="3200" b="1" u="sng" dirty="0">
                <a:solidFill>
                  <a:srgbClr val="252930"/>
                </a:solidFill>
                <a:latin typeface="Maven Pro Bold"/>
                <a:ea typeface="Maven Pro Bold"/>
                <a:cs typeface="Maven Pro Bold"/>
                <a:sym typeface="Maven Pro Bold"/>
              </a:rPr>
              <a:t> </a:t>
            </a:r>
            <a:r>
              <a:rPr lang="en-US" sz="3200" b="1" u="sng" dirty="0" err="1">
                <a:solidFill>
                  <a:srgbClr val="252930"/>
                </a:solidFill>
                <a:latin typeface="Maven Pro Bold"/>
                <a:ea typeface="Maven Pro Bold"/>
                <a:cs typeface="Maven Pro Bold"/>
                <a:sym typeface="Maven Pro Bold"/>
              </a:rPr>
              <a:t>sách</a:t>
            </a:r>
            <a:r>
              <a:rPr lang="en-US" sz="3200" b="1" u="sng" dirty="0">
                <a:solidFill>
                  <a:srgbClr val="252930"/>
                </a:solidFill>
                <a:latin typeface="Maven Pro Bold"/>
                <a:ea typeface="Maven Pro Bold"/>
                <a:cs typeface="Maven Pro Bold"/>
                <a:sym typeface="Maven Pro Bold"/>
              </a:rPr>
              <a:t> </a:t>
            </a:r>
            <a:r>
              <a:rPr lang="en-US" sz="3200" b="1" u="sng" dirty="0" err="1">
                <a:solidFill>
                  <a:srgbClr val="252930"/>
                </a:solidFill>
                <a:latin typeface="Maven Pro Bold"/>
                <a:ea typeface="Maven Pro Bold"/>
                <a:cs typeface="Maven Pro Bold"/>
                <a:sym typeface="Maven Pro Bold"/>
              </a:rPr>
              <a:t>tài</a:t>
            </a:r>
            <a:r>
              <a:rPr lang="en-US" sz="3200" b="1" u="sng" dirty="0">
                <a:solidFill>
                  <a:srgbClr val="252930"/>
                </a:solidFill>
                <a:latin typeface="Maven Pro Bold"/>
                <a:ea typeface="Maven Pro Bold"/>
                <a:cs typeface="Maven Pro Bold"/>
                <a:sym typeface="Maven Pro Bold"/>
              </a:rPr>
              <a:t> </a:t>
            </a:r>
            <a:r>
              <a:rPr lang="en-US" sz="3200" b="1" u="sng" dirty="0" err="1">
                <a:solidFill>
                  <a:srgbClr val="252930"/>
                </a:solidFill>
                <a:latin typeface="Maven Pro Bold"/>
                <a:ea typeface="Maven Pro Bold"/>
                <a:cs typeface="Maven Pro Bold"/>
                <a:sym typeface="Maven Pro Bold"/>
              </a:rPr>
              <a:t>liệu</a:t>
            </a:r>
            <a:endParaRPr lang="en-US" sz="3200" b="1" u="sng" dirty="0">
              <a:solidFill>
                <a:srgbClr val="252930"/>
              </a:solidFill>
              <a:latin typeface="Maven Pro Bold"/>
              <a:ea typeface="Maven Pro Bold"/>
              <a:cs typeface="Maven Pro Bold"/>
              <a:sym typeface="Maven Pro Bold"/>
            </a:endParaRPr>
          </a:p>
        </p:txBody>
      </p:sp>
      <p:pic>
        <p:nvPicPr>
          <p:cNvPr id="6" name="Picture 5">
            <a:extLst>
              <a:ext uri="{FF2B5EF4-FFF2-40B4-BE49-F238E27FC236}">
                <a16:creationId xmlns:a16="http://schemas.microsoft.com/office/drawing/2014/main" id="{502BC13A-3368-45CB-9547-648253BB32C3}"/>
              </a:ext>
            </a:extLst>
          </p:cNvPr>
          <p:cNvPicPr>
            <a:picLocks noChangeAspect="1"/>
          </p:cNvPicPr>
          <p:nvPr/>
        </p:nvPicPr>
        <p:blipFill>
          <a:blip r:embed="rId6"/>
          <a:stretch>
            <a:fillRect/>
          </a:stretch>
        </p:blipFill>
        <p:spPr>
          <a:xfrm>
            <a:off x="1028700" y="3850096"/>
            <a:ext cx="11240160" cy="5636803"/>
          </a:xfrm>
          <a:prstGeom prst="rect">
            <a:avLst/>
          </a:prstGeom>
        </p:spPr>
      </p:pic>
      <p:pic>
        <p:nvPicPr>
          <p:cNvPr id="8" name="Picture 7">
            <a:extLst>
              <a:ext uri="{FF2B5EF4-FFF2-40B4-BE49-F238E27FC236}">
                <a16:creationId xmlns:a16="http://schemas.microsoft.com/office/drawing/2014/main" id="{10E2A5F5-45A3-4212-B87A-1894C9DADB6E}"/>
              </a:ext>
            </a:extLst>
          </p:cNvPr>
          <p:cNvPicPr>
            <a:picLocks noChangeAspect="1"/>
          </p:cNvPicPr>
          <p:nvPr/>
        </p:nvPicPr>
        <p:blipFill>
          <a:blip r:embed="rId7"/>
          <a:stretch>
            <a:fillRect/>
          </a:stretch>
        </p:blipFill>
        <p:spPr>
          <a:xfrm>
            <a:off x="12496800" y="3877174"/>
            <a:ext cx="5305648" cy="1875925"/>
          </a:xfrm>
          <a:prstGeom prst="rect">
            <a:avLst/>
          </a:prstGeom>
        </p:spPr>
      </p:pic>
    </p:spTree>
    <p:extLst>
      <p:ext uri="{BB962C8B-B14F-4D97-AF65-F5344CB8AC3E}">
        <p14:creationId xmlns:p14="http://schemas.microsoft.com/office/powerpoint/2010/main" val="4023098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4441293" y="2820937"/>
            <a:ext cx="9405413" cy="680720"/>
          </a:xfrm>
          <a:prstGeom prst="rect">
            <a:avLst/>
          </a:prstGeom>
        </p:spPr>
        <p:txBody>
          <a:bodyPr lIns="0" tIns="0" rIns="0" bIns="0" rtlCol="0" anchor="t">
            <a:spAutoFit/>
          </a:bodyPr>
          <a:lstStyle/>
          <a:p>
            <a:pPr algn="ctr">
              <a:lnSpc>
                <a:spcPts val="4720"/>
              </a:lnSpc>
            </a:pPr>
            <a:r>
              <a:rPr lang="en-US" sz="5900" b="1">
                <a:solidFill>
                  <a:srgbClr val="252930"/>
                </a:solidFill>
                <a:latin typeface="Maven Pro Bold"/>
                <a:ea typeface="Maven Pro Bold"/>
                <a:cs typeface="Maven Pro Bold"/>
                <a:sym typeface="Maven Pro Bold"/>
              </a:rPr>
              <a:t>THÀNH VIÊN NHÓM 4:</a:t>
            </a:r>
          </a:p>
        </p:txBody>
      </p:sp>
      <p:sp>
        <p:nvSpPr>
          <p:cNvPr id="3" name="TextBox 3"/>
          <p:cNvSpPr txBox="1"/>
          <p:nvPr/>
        </p:nvSpPr>
        <p:spPr>
          <a:xfrm>
            <a:off x="3540712" y="3861911"/>
            <a:ext cx="11206575" cy="3840480"/>
          </a:xfrm>
          <a:prstGeom prst="rect">
            <a:avLst/>
          </a:prstGeom>
        </p:spPr>
        <p:txBody>
          <a:bodyPr lIns="0" tIns="0" rIns="0" bIns="0" rtlCol="0" anchor="t">
            <a:spAutoFit/>
          </a:bodyPr>
          <a:lstStyle/>
          <a:p>
            <a:pPr marL="906780" lvl="1" indent="-453390" algn="just">
              <a:lnSpc>
                <a:spcPts val="10500"/>
              </a:lnSpc>
              <a:buFont typeface="Arial"/>
              <a:buChar char="•"/>
            </a:pPr>
            <a:r>
              <a:rPr lang="en-US" sz="4200">
                <a:solidFill>
                  <a:srgbClr val="252930"/>
                </a:solidFill>
                <a:latin typeface="Maven Pro"/>
                <a:ea typeface="Maven Pro"/>
                <a:cs typeface="Maven Pro"/>
                <a:sym typeface="Maven Pro"/>
              </a:rPr>
              <a:t>Nguyễn Tấn Nguyên - N21DCCN156</a:t>
            </a:r>
          </a:p>
          <a:p>
            <a:pPr marL="906780" lvl="1" indent="-453390" algn="just">
              <a:lnSpc>
                <a:spcPts val="10500"/>
              </a:lnSpc>
              <a:buFont typeface="Arial"/>
              <a:buChar char="•"/>
            </a:pPr>
            <a:r>
              <a:rPr lang="en-US" sz="4200">
                <a:solidFill>
                  <a:srgbClr val="252930"/>
                </a:solidFill>
                <a:latin typeface="Maven Pro"/>
                <a:ea typeface="Maven Pro"/>
                <a:cs typeface="Maven Pro"/>
                <a:sym typeface="Maven Pro"/>
              </a:rPr>
              <a:t>Nguyễn Phi Long - N21DCCN142</a:t>
            </a:r>
          </a:p>
          <a:p>
            <a:pPr marL="906780" lvl="1" indent="-453390" algn="just">
              <a:lnSpc>
                <a:spcPts val="10500"/>
              </a:lnSpc>
              <a:buFont typeface="Arial"/>
              <a:buChar char="•"/>
            </a:pPr>
            <a:r>
              <a:rPr lang="en-US" sz="4200">
                <a:solidFill>
                  <a:srgbClr val="252930"/>
                </a:solidFill>
                <a:latin typeface="Maven Pro"/>
                <a:ea typeface="Maven Pro"/>
                <a:cs typeface="Maven Pro"/>
                <a:sym typeface="Maven Pro"/>
              </a:rPr>
              <a:t>Nguyễn Phúc Minh Khang - N21DCCN133</a:t>
            </a:r>
          </a:p>
        </p:txBody>
      </p:sp>
      <p:sp>
        <p:nvSpPr>
          <p:cNvPr id="4" name="Freeform 4"/>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965780" y="-123825"/>
            <a:ext cx="3503195" cy="3503195"/>
          </a:xfrm>
          <a:custGeom>
            <a:avLst/>
            <a:gdLst/>
            <a:ahLst/>
            <a:cxnLst/>
            <a:rect l="l" t="t" r="r" b="b"/>
            <a:pathLst>
              <a:path w="3503195" h="3503195">
                <a:moveTo>
                  <a:pt x="0" y="0"/>
                </a:moveTo>
                <a:lnTo>
                  <a:pt x="3503195" y="0"/>
                </a:lnTo>
                <a:lnTo>
                  <a:pt x="3503195" y="3503195"/>
                </a:lnTo>
                <a:lnTo>
                  <a:pt x="0" y="35031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028700" y="1317039"/>
            <a:ext cx="10198995" cy="1834896"/>
          </a:xfrm>
          <a:prstGeom prst="rect">
            <a:avLst/>
          </a:prstGeom>
        </p:spPr>
        <p:txBody>
          <a:bodyPr lIns="0" tIns="0" rIns="0" bIns="0" rtlCol="0" anchor="t">
            <a:spAutoFit/>
          </a:bodyPr>
          <a:lstStyle/>
          <a:p>
            <a:pPr algn="ctr">
              <a:lnSpc>
                <a:spcPts val="7257"/>
              </a:lnSpc>
            </a:pPr>
            <a:r>
              <a:rPr lang="en-US" sz="5900" b="1" dirty="0">
                <a:solidFill>
                  <a:srgbClr val="252930"/>
                </a:solidFill>
                <a:latin typeface="Maven Pro Bold"/>
                <a:ea typeface="Maven Pro Bold"/>
                <a:cs typeface="Maven Pro Bold"/>
                <a:sym typeface="Maven Pro Bold"/>
              </a:rPr>
              <a:t>V/ CÁC MODULE CHÍNH VÀ TIẾN HÀNH KIỂM THỬ:</a:t>
            </a:r>
          </a:p>
        </p:txBody>
      </p:sp>
      <p:sp>
        <p:nvSpPr>
          <p:cNvPr id="5" name="TextBox 5">
            <a:extLst>
              <a:ext uri="{FF2B5EF4-FFF2-40B4-BE49-F238E27FC236}">
                <a16:creationId xmlns:a16="http://schemas.microsoft.com/office/drawing/2014/main" id="{2FA4DA58-180D-426E-B1F8-5438291528D0}"/>
              </a:ext>
            </a:extLst>
          </p:cNvPr>
          <p:cNvSpPr txBox="1"/>
          <p:nvPr/>
        </p:nvSpPr>
        <p:spPr>
          <a:xfrm>
            <a:off x="1028700" y="3151935"/>
            <a:ext cx="16230600" cy="520848"/>
          </a:xfrm>
          <a:prstGeom prst="rect">
            <a:avLst/>
          </a:prstGeom>
        </p:spPr>
        <p:txBody>
          <a:bodyPr lIns="0" tIns="0" rIns="0" bIns="0" rtlCol="0" anchor="t">
            <a:spAutoFit/>
          </a:bodyPr>
          <a:lstStyle/>
          <a:p>
            <a:pPr algn="just">
              <a:lnSpc>
                <a:spcPts val="4480"/>
              </a:lnSpc>
            </a:pPr>
            <a:r>
              <a:rPr lang="en-US" sz="3200" b="1" u="sng" dirty="0" err="1">
                <a:solidFill>
                  <a:srgbClr val="252930"/>
                </a:solidFill>
                <a:latin typeface="Maven Pro Bold"/>
                <a:ea typeface="Maven Pro Bold"/>
                <a:cs typeface="Maven Pro Bold"/>
                <a:sym typeface="Maven Pro Bold"/>
              </a:rPr>
              <a:t>Kiểm</a:t>
            </a:r>
            <a:r>
              <a:rPr lang="en-US" sz="3200" b="1" u="sng" dirty="0">
                <a:solidFill>
                  <a:srgbClr val="252930"/>
                </a:solidFill>
                <a:latin typeface="Maven Pro Bold"/>
                <a:ea typeface="Maven Pro Bold"/>
                <a:cs typeface="Maven Pro Bold"/>
                <a:sym typeface="Maven Pro Bold"/>
              </a:rPr>
              <a:t> </a:t>
            </a:r>
            <a:r>
              <a:rPr lang="en-US" sz="3200" b="1" u="sng" dirty="0" err="1">
                <a:solidFill>
                  <a:srgbClr val="252930"/>
                </a:solidFill>
                <a:latin typeface="Maven Pro Bold"/>
                <a:ea typeface="Maven Pro Bold"/>
                <a:cs typeface="Maven Pro Bold"/>
                <a:sym typeface="Maven Pro Bold"/>
              </a:rPr>
              <a:t>tra</a:t>
            </a:r>
            <a:r>
              <a:rPr lang="en-US" sz="3200" b="1" u="sng" dirty="0">
                <a:solidFill>
                  <a:srgbClr val="252930"/>
                </a:solidFill>
                <a:latin typeface="Maven Pro Bold"/>
                <a:ea typeface="Maven Pro Bold"/>
                <a:cs typeface="Maven Pro Bold"/>
                <a:sym typeface="Maven Pro Bold"/>
              </a:rPr>
              <a:t> </a:t>
            </a:r>
            <a:r>
              <a:rPr lang="en-US" sz="3200" b="1" u="sng" dirty="0" err="1">
                <a:solidFill>
                  <a:srgbClr val="252930"/>
                </a:solidFill>
                <a:latin typeface="Maven Pro Bold"/>
                <a:ea typeface="Maven Pro Bold"/>
                <a:cs typeface="Maven Pro Bold"/>
                <a:sym typeface="Maven Pro Bold"/>
              </a:rPr>
              <a:t>truy</a:t>
            </a:r>
            <a:r>
              <a:rPr lang="en-US" sz="3200" b="1" u="sng" dirty="0">
                <a:solidFill>
                  <a:srgbClr val="252930"/>
                </a:solidFill>
                <a:latin typeface="Maven Pro Bold"/>
                <a:ea typeface="Maven Pro Bold"/>
                <a:cs typeface="Maven Pro Bold"/>
                <a:sym typeface="Maven Pro Bold"/>
              </a:rPr>
              <a:t> </a:t>
            </a:r>
            <a:r>
              <a:rPr lang="en-US" sz="3200" b="1" u="sng" dirty="0" err="1">
                <a:solidFill>
                  <a:srgbClr val="252930"/>
                </a:solidFill>
                <a:latin typeface="Maven Pro Bold"/>
                <a:ea typeface="Maven Pro Bold"/>
                <a:cs typeface="Maven Pro Bold"/>
                <a:sym typeface="Maven Pro Bold"/>
              </a:rPr>
              <a:t>xuất</a:t>
            </a:r>
            <a:r>
              <a:rPr lang="en-US" sz="3200" b="1" u="sng" dirty="0">
                <a:solidFill>
                  <a:srgbClr val="252930"/>
                </a:solidFill>
                <a:latin typeface="Maven Pro Bold"/>
                <a:ea typeface="Maven Pro Bold"/>
                <a:cs typeface="Maven Pro Bold"/>
                <a:sym typeface="Maven Pro Bold"/>
              </a:rPr>
              <a:t> </a:t>
            </a:r>
            <a:r>
              <a:rPr lang="en-US" sz="3200" b="1" u="sng" dirty="0" err="1">
                <a:solidFill>
                  <a:srgbClr val="252930"/>
                </a:solidFill>
                <a:latin typeface="Maven Pro Bold"/>
                <a:ea typeface="Maven Pro Bold"/>
                <a:cs typeface="Maven Pro Bold"/>
                <a:sym typeface="Maven Pro Bold"/>
              </a:rPr>
              <a:t>danh</a:t>
            </a:r>
            <a:r>
              <a:rPr lang="en-US" sz="3200" b="1" u="sng" dirty="0">
                <a:solidFill>
                  <a:srgbClr val="252930"/>
                </a:solidFill>
                <a:latin typeface="Maven Pro Bold"/>
                <a:ea typeface="Maven Pro Bold"/>
                <a:cs typeface="Maven Pro Bold"/>
                <a:sym typeface="Maven Pro Bold"/>
              </a:rPr>
              <a:t> </a:t>
            </a:r>
            <a:r>
              <a:rPr lang="en-US" sz="3200" b="1" u="sng" dirty="0" err="1">
                <a:solidFill>
                  <a:srgbClr val="252930"/>
                </a:solidFill>
                <a:latin typeface="Maven Pro Bold"/>
                <a:ea typeface="Maven Pro Bold"/>
                <a:cs typeface="Maven Pro Bold"/>
                <a:sym typeface="Maven Pro Bold"/>
              </a:rPr>
              <a:t>sách</a:t>
            </a:r>
            <a:r>
              <a:rPr lang="en-US" sz="3200" b="1" u="sng" dirty="0">
                <a:solidFill>
                  <a:srgbClr val="252930"/>
                </a:solidFill>
                <a:latin typeface="Maven Pro Bold"/>
                <a:ea typeface="Maven Pro Bold"/>
                <a:cs typeface="Maven Pro Bold"/>
                <a:sym typeface="Maven Pro Bold"/>
              </a:rPr>
              <a:t> </a:t>
            </a:r>
            <a:r>
              <a:rPr lang="en-US" sz="3200" b="1" u="sng" dirty="0" err="1">
                <a:solidFill>
                  <a:srgbClr val="252930"/>
                </a:solidFill>
                <a:latin typeface="Maven Pro Bold"/>
                <a:ea typeface="Maven Pro Bold"/>
                <a:cs typeface="Maven Pro Bold"/>
                <a:sym typeface="Maven Pro Bold"/>
              </a:rPr>
              <a:t>thể</a:t>
            </a:r>
            <a:r>
              <a:rPr lang="en-US" sz="3200" b="1" u="sng" dirty="0">
                <a:solidFill>
                  <a:srgbClr val="252930"/>
                </a:solidFill>
                <a:latin typeface="Maven Pro Bold"/>
                <a:ea typeface="Maven Pro Bold"/>
                <a:cs typeface="Maven Pro Bold"/>
                <a:sym typeface="Maven Pro Bold"/>
              </a:rPr>
              <a:t> </a:t>
            </a:r>
            <a:r>
              <a:rPr lang="en-US" sz="3200" b="1" u="sng" dirty="0" err="1">
                <a:solidFill>
                  <a:srgbClr val="252930"/>
                </a:solidFill>
                <a:latin typeface="Maven Pro Bold"/>
                <a:ea typeface="Maven Pro Bold"/>
                <a:cs typeface="Maven Pro Bold"/>
                <a:sym typeface="Maven Pro Bold"/>
              </a:rPr>
              <a:t>loại</a:t>
            </a:r>
            <a:r>
              <a:rPr lang="en-US" sz="3200" b="1" u="sng" dirty="0">
                <a:solidFill>
                  <a:srgbClr val="252930"/>
                </a:solidFill>
                <a:latin typeface="Maven Pro Bold"/>
                <a:ea typeface="Maven Pro Bold"/>
                <a:cs typeface="Maven Pro Bold"/>
                <a:sym typeface="Maven Pro Bold"/>
              </a:rPr>
              <a:t> </a:t>
            </a:r>
            <a:r>
              <a:rPr lang="en-US" sz="3200" b="1" u="sng" dirty="0" err="1">
                <a:solidFill>
                  <a:srgbClr val="252930"/>
                </a:solidFill>
                <a:latin typeface="Maven Pro Bold"/>
                <a:ea typeface="Maven Pro Bold"/>
                <a:cs typeface="Maven Pro Bold"/>
                <a:sym typeface="Maven Pro Bold"/>
              </a:rPr>
              <a:t>tài</a:t>
            </a:r>
            <a:r>
              <a:rPr lang="en-US" sz="3200" b="1" u="sng" dirty="0">
                <a:solidFill>
                  <a:srgbClr val="252930"/>
                </a:solidFill>
                <a:latin typeface="Maven Pro Bold"/>
                <a:ea typeface="Maven Pro Bold"/>
                <a:cs typeface="Maven Pro Bold"/>
                <a:sym typeface="Maven Pro Bold"/>
              </a:rPr>
              <a:t> </a:t>
            </a:r>
            <a:r>
              <a:rPr lang="en-US" sz="3200" b="1" u="sng" dirty="0" err="1">
                <a:solidFill>
                  <a:srgbClr val="252930"/>
                </a:solidFill>
                <a:latin typeface="Maven Pro Bold"/>
                <a:ea typeface="Maven Pro Bold"/>
                <a:cs typeface="Maven Pro Bold"/>
                <a:sym typeface="Maven Pro Bold"/>
              </a:rPr>
              <a:t>liệu</a:t>
            </a:r>
            <a:endParaRPr lang="en-US" sz="3200" b="1" u="sng" dirty="0">
              <a:solidFill>
                <a:srgbClr val="252930"/>
              </a:solidFill>
              <a:latin typeface="Maven Pro Bold"/>
              <a:ea typeface="Maven Pro Bold"/>
              <a:cs typeface="Maven Pro Bold"/>
              <a:sym typeface="Maven Pro Bold"/>
            </a:endParaRPr>
          </a:p>
        </p:txBody>
      </p:sp>
      <p:pic>
        <p:nvPicPr>
          <p:cNvPr id="7" name="Picture 6">
            <a:extLst>
              <a:ext uri="{FF2B5EF4-FFF2-40B4-BE49-F238E27FC236}">
                <a16:creationId xmlns:a16="http://schemas.microsoft.com/office/drawing/2014/main" id="{2E743367-476A-483A-893A-49930D549AD9}"/>
              </a:ext>
            </a:extLst>
          </p:cNvPr>
          <p:cNvPicPr>
            <a:picLocks noChangeAspect="1"/>
          </p:cNvPicPr>
          <p:nvPr/>
        </p:nvPicPr>
        <p:blipFill>
          <a:blip r:embed="rId6"/>
          <a:stretch>
            <a:fillRect/>
          </a:stretch>
        </p:blipFill>
        <p:spPr>
          <a:xfrm>
            <a:off x="1028699" y="3856006"/>
            <a:ext cx="10862517" cy="5554694"/>
          </a:xfrm>
          <a:prstGeom prst="rect">
            <a:avLst/>
          </a:prstGeom>
        </p:spPr>
      </p:pic>
      <p:pic>
        <p:nvPicPr>
          <p:cNvPr id="9" name="Picture 8">
            <a:extLst>
              <a:ext uri="{FF2B5EF4-FFF2-40B4-BE49-F238E27FC236}">
                <a16:creationId xmlns:a16="http://schemas.microsoft.com/office/drawing/2014/main" id="{1B5D22C2-3036-4038-8103-3F832FA63545}"/>
              </a:ext>
            </a:extLst>
          </p:cNvPr>
          <p:cNvPicPr>
            <a:picLocks noChangeAspect="1"/>
          </p:cNvPicPr>
          <p:nvPr/>
        </p:nvPicPr>
        <p:blipFill>
          <a:blip r:embed="rId7"/>
          <a:stretch>
            <a:fillRect/>
          </a:stretch>
        </p:blipFill>
        <p:spPr>
          <a:xfrm>
            <a:off x="12173124" y="3856006"/>
            <a:ext cx="5086176" cy="2049494"/>
          </a:xfrm>
          <a:prstGeom prst="rect">
            <a:avLst/>
          </a:prstGeom>
        </p:spPr>
      </p:pic>
    </p:spTree>
    <p:extLst>
      <p:ext uri="{BB962C8B-B14F-4D97-AF65-F5344CB8AC3E}">
        <p14:creationId xmlns:p14="http://schemas.microsoft.com/office/powerpoint/2010/main" val="1957700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965780" y="-123825"/>
            <a:ext cx="3503195" cy="3503195"/>
          </a:xfrm>
          <a:custGeom>
            <a:avLst/>
            <a:gdLst/>
            <a:ahLst/>
            <a:cxnLst/>
            <a:rect l="l" t="t" r="r" b="b"/>
            <a:pathLst>
              <a:path w="3503195" h="3503195">
                <a:moveTo>
                  <a:pt x="0" y="0"/>
                </a:moveTo>
                <a:lnTo>
                  <a:pt x="3503195" y="0"/>
                </a:lnTo>
                <a:lnTo>
                  <a:pt x="3503195" y="3503195"/>
                </a:lnTo>
                <a:lnTo>
                  <a:pt x="0" y="35031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028700" y="1317039"/>
            <a:ext cx="10198995" cy="1834896"/>
          </a:xfrm>
          <a:prstGeom prst="rect">
            <a:avLst/>
          </a:prstGeom>
        </p:spPr>
        <p:txBody>
          <a:bodyPr lIns="0" tIns="0" rIns="0" bIns="0" rtlCol="0" anchor="t">
            <a:spAutoFit/>
          </a:bodyPr>
          <a:lstStyle/>
          <a:p>
            <a:pPr algn="ctr">
              <a:lnSpc>
                <a:spcPts val="7257"/>
              </a:lnSpc>
            </a:pPr>
            <a:r>
              <a:rPr lang="en-US" sz="5900" b="1" dirty="0">
                <a:solidFill>
                  <a:srgbClr val="252930"/>
                </a:solidFill>
                <a:latin typeface="Maven Pro Bold"/>
                <a:ea typeface="Maven Pro Bold"/>
                <a:cs typeface="Maven Pro Bold"/>
                <a:sym typeface="Maven Pro Bold"/>
              </a:rPr>
              <a:t>V/ CÁC MODULE CHÍNH VÀ TIẾN HÀNH KIỂM THỬ:</a:t>
            </a:r>
          </a:p>
        </p:txBody>
      </p:sp>
      <p:sp>
        <p:nvSpPr>
          <p:cNvPr id="5" name="TextBox 5">
            <a:extLst>
              <a:ext uri="{FF2B5EF4-FFF2-40B4-BE49-F238E27FC236}">
                <a16:creationId xmlns:a16="http://schemas.microsoft.com/office/drawing/2014/main" id="{2FA4DA58-180D-426E-B1F8-5438291528D0}"/>
              </a:ext>
            </a:extLst>
          </p:cNvPr>
          <p:cNvSpPr txBox="1"/>
          <p:nvPr/>
        </p:nvSpPr>
        <p:spPr>
          <a:xfrm>
            <a:off x="1028700" y="3151935"/>
            <a:ext cx="16230600" cy="520848"/>
          </a:xfrm>
          <a:prstGeom prst="rect">
            <a:avLst/>
          </a:prstGeom>
        </p:spPr>
        <p:txBody>
          <a:bodyPr lIns="0" tIns="0" rIns="0" bIns="0" rtlCol="0" anchor="t">
            <a:spAutoFit/>
          </a:bodyPr>
          <a:lstStyle/>
          <a:p>
            <a:pPr algn="just">
              <a:lnSpc>
                <a:spcPts val="4480"/>
              </a:lnSpc>
            </a:pPr>
            <a:r>
              <a:rPr lang="en-US" sz="3200" b="1" u="sng" dirty="0" err="1">
                <a:solidFill>
                  <a:srgbClr val="252930"/>
                </a:solidFill>
                <a:latin typeface="Maven Pro Bold"/>
                <a:ea typeface="Maven Pro Bold"/>
                <a:cs typeface="Maven Pro Bold"/>
                <a:sym typeface="Maven Pro Bold"/>
              </a:rPr>
              <a:t>Kiểm</a:t>
            </a:r>
            <a:r>
              <a:rPr lang="en-US" sz="3200" b="1" u="sng" dirty="0">
                <a:solidFill>
                  <a:srgbClr val="252930"/>
                </a:solidFill>
                <a:latin typeface="Maven Pro Bold"/>
                <a:ea typeface="Maven Pro Bold"/>
                <a:cs typeface="Maven Pro Bold"/>
                <a:sym typeface="Maven Pro Bold"/>
              </a:rPr>
              <a:t> </a:t>
            </a:r>
            <a:r>
              <a:rPr lang="en-US" sz="3200" b="1" u="sng" dirty="0" err="1">
                <a:solidFill>
                  <a:srgbClr val="252930"/>
                </a:solidFill>
                <a:latin typeface="Maven Pro Bold"/>
                <a:ea typeface="Maven Pro Bold"/>
                <a:cs typeface="Maven Pro Bold"/>
                <a:sym typeface="Maven Pro Bold"/>
              </a:rPr>
              <a:t>tra</a:t>
            </a:r>
            <a:r>
              <a:rPr lang="en-US" sz="3200" b="1" u="sng" dirty="0">
                <a:solidFill>
                  <a:srgbClr val="252930"/>
                </a:solidFill>
                <a:latin typeface="Maven Pro Bold"/>
                <a:ea typeface="Maven Pro Bold"/>
                <a:cs typeface="Maven Pro Bold"/>
                <a:sym typeface="Maven Pro Bold"/>
              </a:rPr>
              <a:t> </a:t>
            </a:r>
            <a:r>
              <a:rPr lang="en-US" sz="3200" b="1" u="sng" dirty="0" err="1">
                <a:solidFill>
                  <a:srgbClr val="252930"/>
                </a:solidFill>
                <a:latin typeface="Maven Pro Bold"/>
                <a:ea typeface="Maven Pro Bold"/>
                <a:cs typeface="Maven Pro Bold"/>
                <a:sym typeface="Maven Pro Bold"/>
              </a:rPr>
              <a:t>đăng</a:t>
            </a:r>
            <a:r>
              <a:rPr lang="en-US" sz="3200" b="1" u="sng" dirty="0">
                <a:solidFill>
                  <a:srgbClr val="252930"/>
                </a:solidFill>
                <a:latin typeface="Maven Pro Bold"/>
                <a:ea typeface="Maven Pro Bold"/>
                <a:cs typeface="Maven Pro Bold"/>
                <a:sym typeface="Maven Pro Bold"/>
              </a:rPr>
              <a:t> </a:t>
            </a:r>
            <a:r>
              <a:rPr lang="en-US" sz="3200" b="1" u="sng" dirty="0" err="1">
                <a:solidFill>
                  <a:srgbClr val="252930"/>
                </a:solidFill>
                <a:latin typeface="Maven Pro Bold"/>
                <a:ea typeface="Maven Pro Bold"/>
                <a:cs typeface="Maven Pro Bold"/>
                <a:sym typeface="Maven Pro Bold"/>
              </a:rPr>
              <a:t>tải</a:t>
            </a:r>
            <a:r>
              <a:rPr lang="en-US" sz="3200" b="1" u="sng" dirty="0">
                <a:solidFill>
                  <a:srgbClr val="252930"/>
                </a:solidFill>
                <a:latin typeface="Maven Pro Bold"/>
                <a:ea typeface="Maven Pro Bold"/>
                <a:cs typeface="Maven Pro Bold"/>
                <a:sym typeface="Maven Pro Bold"/>
              </a:rPr>
              <a:t> </a:t>
            </a:r>
            <a:r>
              <a:rPr lang="en-US" sz="3200" b="1" u="sng" dirty="0" err="1">
                <a:solidFill>
                  <a:srgbClr val="252930"/>
                </a:solidFill>
                <a:latin typeface="Maven Pro Bold"/>
                <a:ea typeface="Maven Pro Bold"/>
                <a:cs typeface="Maven Pro Bold"/>
                <a:sym typeface="Maven Pro Bold"/>
              </a:rPr>
              <a:t>tài</a:t>
            </a:r>
            <a:r>
              <a:rPr lang="en-US" sz="3200" b="1" u="sng" dirty="0">
                <a:solidFill>
                  <a:srgbClr val="252930"/>
                </a:solidFill>
                <a:latin typeface="Maven Pro Bold"/>
                <a:ea typeface="Maven Pro Bold"/>
                <a:cs typeface="Maven Pro Bold"/>
                <a:sym typeface="Maven Pro Bold"/>
              </a:rPr>
              <a:t> </a:t>
            </a:r>
            <a:r>
              <a:rPr lang="en-US" sz="3200" b="1" u="sng" dirty="0" err="1">
                <a:solidFill>
                  <a:srgbClr val="252930"/>
                </a:solidFill>
                <a:latin typeface="Maven Pro Bold"/>
                <a:ea typeface="Maven Pro Bold"/>
                <a:cs typeface="Maven Pro Bold"/>
                <a:sym typeface="Maven Pro Bold"/>
              </a:rPr>
              <a:t>liệu</a:t>
            </a:r>
            <a:endParaRPr lang="en-US" sz="3200" b="1" u="sng" dirty="0">
              <a:solidFill>
                <a:srgbClr val="252930"/>
              </a:solidFill>
              <a:latin typeface="Maven Pro Bold"/>
              <a:ea typeface="Maven Pro Bold"/>
              <a:cs typeface="Maven Pro Bold"/>
              <a:sym typeface="Maven Pro Bold"/>
            </a:endParaRPr>
          </a:p>
        </p:txBody>
      </p:sp>
      <p:pic>
        <p:nvPicPr>
          <p:cNvPr id="6" name="Picture 5">
            <a:extLst>
              <a:ext uri="{FF2B5EF4-FFF2-40B4-BE49-F238E27FC236}">
                <a16:creationId xmlns:a16="http://schemas.microsoft.com/office/drawing/2014/main" id="{E87B13E7-C65B-4231-B20B-B69655E04222}"/>
              </a:ext>
            </a:extLst>
          </p:cNvPr>
          <p:cNvPicPr>
            <a:picLocks noChangeAspect="1"/>
          </p:cNvPicPr>
          <p:nvPr/>
        </p:nvPicPr>
        <p:blipFill>
          <a:blip r:embed="rId6"/>
          <a:stretch>
            <a:fillRect/>
          </a:stretch>
        </p:blipFill>
        <p:spPr>
          <a:xfrm>
            <a:off x="1028700" y="3685483"/>
            <a:ext cx="10252686" cy="6411017"/>
          </a:xfrm>
          <a:prstGeom prst="rect">
            <a:avLst/>
          </a:prstGeom>
        </p:spPr>
      </p:pic>
      <p:pic>
        <p:nvPicPr>
          <p:cNvPr id="8" name="Picture 7">
            <a:extLst>
              <a:ext uri="{FF2B5EF4-FFF2-40B4-BE49-F238E27FC236}">
                <a16:creationId xmlns:a16="http://schemas.microsoft.com/office/drawing/2014/main" id="{1EEB242B-7A25-4DDC-B0BC-8228FB2A9635}"/>
              </a:ext>
            </a:extLst>
          </p:cNvPr>
          <p:cNvPicPr>
            <a:picLocks noChangeAspect="1"/>
          </p:cNvPicPr>
          <p:nvPr/>
        </p:nvPicPr>
        <p:blipFill>
          <a:blip r:embed="rId7"/>
          <a:stretch>
            <a:fillRect/>
          </a:stretch>
        </p:blipFill>
        <p:spPr>
          <a:xfrm>
            <a:off x="11785399" y="3685482"/>
            <a:ext cx="4695911" cy="2296217"/>
          </a:xfrm>
          <a:prstGeom prst="rect">
            <a:avLst/>
          </a:prstGeom>
        </p:spPr>
      </p:pic>
    </p:spTree>
    <p:extLst>
      <p:ext uri="{BB962C8B-B14F-4D97-AF65-F5344CB8AC3E}">
        <p14:creationId xmlns:p14="http://schemas.microsoft.com/office/powerpoint/2010/main" val="3696981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4995148" y="1472431"/>
            <a:ext cx="8297704" cy="680720"/>
          </a:xfrm>
          <a:prstGeom prst="rect">
            <a:avLst/>
          </a:prstGeom>
        </p:spPr>
        <p:txBody>
          <a:bodyPr lIns="0" tIns="0" rIns="0" bIns="0" rtlCol="0" anchor="t">
            <a:spAutoFit/>
          </a:bodyPr>
          <a:lstStyle/>
          <a:p>
            <a:pPr algn="ctr">
              <a:lnSpc>
                <a:spcPts val="4720"/>
              </a:lnSpc>
            </a:pPr>
            <a:r>
              <a:rPr lang="en-US" sz="5900" b="1">
                <a:solidFill>
                  <a:srgbClr val="252D37"/>
                </a:solidFill>
                <a:latin typeface="Maven Pro Bold"/>
                <a:ea typeface="Maven Pro Bold"/>
                <a:cs typeface="Maven Pro Bold"/>
                <a:sym typeface="Maven Pro Bold"/>
              </a:rPr>
              <a:t>NỘI DUNG BÁO CÁO</a:t>
            </a:r>
          </a:p>
        </p:txBody>
      </p:sp>
      <p:sp>
        <p:nvSpPr>
          <p:cNvPr id="3" name="Freeform 3"/>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4542983" y="8928841"/>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6" name="Group 6"/>
          <p:cNvGrpSpPr/>
          <p:nvPr/>
        </p:nvGrpSpPr>
        <p:grpSpPr>
          <a:xfrm>
            <a:off x="2109877" y="2685697"/>
            <a:ext cx="14068246" cy="6243144"/>
            <a:chOff x="0" y="0"/>
            <a:chExt cx="18757661" cy="8324192"/>
          </a:xfrm>
        </p:grpSpPr>
        <p:grpSp>
          <p:nvGrpSpPr>
            <p:cNvPr id="7" name="Group 7"/>
            <p:cNvGrpSpPr/>
            <p:nvPr/>
          </p:nvGrpSpPr>
          <p:grpSpPr>
            <a:xfrm>
              <a:off x="0" y="0"/>
              <a:ext cx="18757661" cy="8324192"/>
              <a:chOff x="0" y="0"/>
              <a:chExt cx="3705217" cy="1644285"/>
            </a:xfrm>
          </p:grpSpPr>
          <p:sp>
            <p:nvSpPr>
              <p:cNvPr id="8" name="Freeform 8"/>
              <p:cNvSpPr/>
              <p:nvPr/>
            </p:nvSpPr>
            <p:spPr>
              <a:xfrm>
                <a:off x="0" y="0"/>
                <a:ext cx="3705217" cy="1644285"/>
              </a:xfrm>
              <a:custGeom>
                <a:avLst/>
                <a:gdLst/>
                <a:ahLst/>
                <a:cxnLst/>
                <a:rect l="l" t="t" r="r" b="b"/>
                <a:pathLst>
                  <a:path w="3705217" h="1644285">
                    <a:moveTo>
                      <a:pt x="28066" y="0"/>
                    </a:moveTo>
                    <a:lnTo>
                      <a:pt x="3677151" y="0"/>
                    </a:lnTo>
                    <a:cubicBezTo>
                      <a:pt x="3692651" y="0"/>
                      <a:pt x="3705217" y="12566"/>
                      <a:pt x="3705217" y="28066"/>
                    </a:cubicBezTo>
                    <a:lnTo>
                      <a:pt x="3705217" y="1616219"/>
                    </a:lnTo>
                    <a:cubicBezTo>
                      <a:pt x="3705217" y="1631719"/>
                      <a:pt x="3692651" y="1644285"/>
                      <a:pt x="3677151" y="1644285"/>
                    </a:cubicBezTo>
                    <a:lnTo>
                      <a:pt x="28066" y="1644285"/>
                    </a:lnTo>
                    <a:cubicBezTo>
                      <a:pt x="12566" y="1644285"/>
                      <a:pt x="0" y="1631719"/>
                      <a:pt x="0" y="1616219"/>
                    </a:cubicBezTo>
                    <a:lnTo>
                      <a:pt x="0" y="28066"/>
                    </a:lnTo>
                    <a:cubicBezTo>
                      <a:pt x="0" y="12566"/>
                      <a:pt x="12566" y="0"/>
                      <a:pt x="28066" y="0"/>
                    </a:cubicBezTo>
                    <a:close/>
                  </a:path>
                </a:pathLst>
              </a:custGeom>
              <a:solidFill>
                <a:srgbClr val="C0B3A0">
                  <a:alpha val="20784"/>
                </a:srgbClr>
              </a:solidFill>
              <a:ln w="47625" cap="rnd">
                <a:solidFill>
                  <a:srgbClr val="000000">
                    <a:alpha val="20784"/>
                  </a:srgbClr>
                </a:solidFill>
                <a:prstDash val="solid"/>
                <a:round/>
              </a:ln>
            </p:spPr>
          </p:sp>
          <p:sp>
            <p:nvSpPr>
              <p:cNvPr id="9" name="TextBox 9"/>
              <p:cNvSpPr txBox="1"/>
              <p:nvPr/>
            </p:nvSpPr>
            <p:spPr>
              <a:xfrm>
                <a:off x="0" y="-38100"/>
                <a:ext cx="3705217" cy="1682385"/>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996421" y="402518"/>
              <a:ext cx="17005498" cy="1117859"/>
            </a:xfrm>
            <a:prstGeom prst="rect">
              <a:avLst/>
            </a:prstGeom>
          </p:spPr>
          <p:txBody>
            <a:bodyPr lIns="0" tIns="0" rIns="0" bIns="0" rtlCol="0" anchor="t">
              <a:spAutoFit/>
            </a:bodyPr>
            <a:lstStyle/>
            <a:p>
              <a:pPr marL="872741" lvl="1" indent="-436370" algn="just">
                <a:lnSpc>
                  <a:spcPts val="8084"/>
                </a:lnSpc>
                <a:buFont typeface="Arial"/>
                <a:buChar char="•"/>
              </a:pPr>
              <a:r>
                <a:rPr lang="en-US" sz="4042">
                  <a:solidFill>
                    <a:srgbClr val="252930"/>
                  </a:solidFill>
                  <a:latin typeface="Maven Pro"/>
                  <a:ea typeface="Maven Pro"/>
                  <a:cs typeface="Maven Pro"/>
                  <a:sym typeface="Maven Pro"/>
                </a:rPr>
                <a:t>Giới thiệu về phần mềm quản lý tài liệu điện tử</a:t>
              </a:r>
            </a:p>
          </p:txBody>
        </p:sp>
        <p:sp>
          <p:nvSpPr>
            <p:cNvPr id="11" name="TextBox 11"/>
            <p:cNvSpPr txBox="1"/>
            <p:nvPr/>
          </p:nvSpPr>
          <p:spPr>
            <a:xfrm>
              <a:off x="996421" y="1953859"/>
              <a:ext cx="17005498" cy="1117859"/>
            </a:xfrm>
            <a:prstGeom prst="rect">
              <a:avLst/>
            </a:prstGeom>
          </p:spPr>
          <p:txBody>
            <a:bodyPr lIns="0" tIns="0" rIns="0" bIns="0" rtlCol="0" anchor="t">
              <a:spAutoFit/>
            </a:bodyPr>
            <a:lstStyle/>
            <a:p>
              <a:pPr marL="872741" lvl="1" indent="-436370" algn="just">
                <a:lnSpc>
                  <a:spcPts val="8084"/>
                </a:lnSpc>
                <a:buFont typeface="Arial"/>
                <a:buChar char="•"/>
              </a:pPr>
              <a:r>
                <a:rPr lang="en-US" sz="4042">
                  <a:solidFill>
                    <a:srgbClr val="252930"/>
                  </a:solidFill>
                  <a:latin typeface="Maven Pro"/>
                  <a:ea typeface="Maven Pro"/>
                  <a:cs typeface="Maven Pro"/>
                  <a:sym typeface="Maven Pro"/>
                </a:rPr>
                <a:t>Checklist review</a:t>
              </a:r>
            </a:p>
          </p:txBody>
        </p:sp>
        <p:sp>
          <p:nvSpPr>
            <p:cNvPr id="12" name="TextBox 12"/>
            <p:cNvSpPr txBox="1"/>
            <p:nvPr/>
          </p:nvSpPr>
          <p:spPr>
            <a:xfrm>
              <a:off x="996421" y="3505201"/>
              <a:ext cx="17005498" cy="1117859"/>
            </a:xfrm>
            <a:prstGeom prst="rect">
              <a:avLst/>
            </a:prstGeom>
          </p:spPr>
          <p:txBody>
            <a:bodyPr lIns="0" tIns="0" rIns="0" bIns="0" rtlCol="0" anchor="t">
              <a:spAutoFit/>
            </a:bodyPr>
            <a:lstStyle/>
            <a:p>
              <a:pPr marL="872741" lvl="1" indent="-436370" algn="just">
                <a:lnSpc>
                  <a:spcPts val="8084"/>
                </a:lnSpc>
                <a:buFont typeface="Arial"/>
                <a:buChar char="•"/>
              </a:pPr>
              <a:r>
                <a:rPr lang="en-US" sz="4042">
                  <a:solidFill>
                    <a:srgbClr val="252930"/>
                  </a:solidFill>
                  <a:latin typeface="Maven Pro"/>
                  <a:ea typeface="Maven Pro"/>
                  <a:cs typeface="Maven Pro"/>
                  <a:sym typeface="Maven Pro"/>
                </a:rPr>
                <a:t>Các kỹ thuật kiểm thử</a:t>
              </a:r>
            </a:p>
          </p:txBody>
        </p:sp>
        <p:sp>
          <p:nvSpPr>
            <p:cNvPr id="13" name="TextBox 13"/>
            <p:cNvSpPr txBox="1"/>
            <p:nvPr/>
          </p:nvSpPr>
          <p:spPr>
            <a:xfrm>
              <a:off x="996421" y="5056542"/>
              <a:ext cx="17005498" cy="1117859"/>
            </a:xfrm>
            <a:prstGeom prst="rect">
              <a:avLst/>
            </a:prstGeom>
          </p:spPr>
          <p:txBody>
            <a:bodyPr lIns="0" tIns="0" rIns="0" bIns="0" rtlCol="0" anchor="t">
              <a:spAutoFit/>
            </a:bodyPr>
            <a:lstStyle/>
            <a:p>
              <a:pPr marL="872741" lvl="1" indent="-436370" algn="just">
                <a:lnSpc>
                  <a:spcPts val="8084"/>
                </a:lnSpc>
                <a:buFont typeface="Arial"/>
                <a:buChar char="•"/>
              </a:pPr>
              <a:r>
                <a:rPr lang="en-US" sz="4042">
                  <a:solidFill>
                    <a:srgbClr val="252930"/>
                  </a:solidFill>
                  <a:latin typeface="Maven Pro"/>
                  <a:ea typeface="Maven Pro"/>
                  <a:cs typeface="Maven Pro"/>
                  <a:sym typeface="Maven Pro"/>
                </a:rPr>
                <a:t>Xây dựng các test case:</a:t>
              </a:r>
            </a:p>
          </p:txBody>
        </p:sp>
        <p:sp>
          <p:nvSpPr>
            <p:cNvPr id="14" name="TextBox 14"/>
            <p:cNvSpPr txBox="1"/>
            <p:nvPr/>
          </p:nvSpPr>
          <p:spPr>
            <a:xfrm>
              <a:off x="996421" y="6606202"/>
              <a:ext cx="17005498" cy="1117859"/>
            </a:xfrm>
            <a:prstGeom prst="rect">
              <a:avLst/>
            </a:prstGeom>
          </p:spPr>
          <p:txBody>
            <a:bodyPr lIns="0" tIns="0" rIns="0" bIns="0" rtlCol="0" anchor="t">
              <a:spAutoFit/>
            </a:bodyPr>
            <a:lstStyle/>
            <a:p>
              <a:pPr marL="872741" lvl="1" indent="-436370" algn="just">
                <a:lnSpc>
                  <a:spcPts val="8084"/>
                </a:lnSpc>
                <a:buFont typeface="Arial"/>
                <a:buChar char="•"/>
              </a:pPr>
              <a:r>
                <a:rPr lang="en-US" sz="4042">
                  <a:solidFill>
                    <a:srgbClr val="252930"/>
                  </a:solidFill>
                  <a:latin typeface="Maven Pro"/>
                  <a:ea typeface="Maven Pro"/>
                  <a:cs typeface="Maven Pro"/>
                  <a:sym typeface="Maven Pro"/>
                </a:rPr>
                <a:t>Các module chính của hệ thống và kiểm thử</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1028700" y="1555164"/>
            <a:ext cx="9878153" cy="680720"/>
          </a:xfrm>
          <a:prstGeom prst="rect">
            <a:avLst/>
          </a:prstGeom>
        </p:spPr>
        <p:txBody>
          <a:bodyPr lIns="0" tIns="0" rIns="0" bIns="0" rtlCol="0" anchor="t">
            <a:spAutoFit/>
          </a:bodyPr>
          <a:lstStyle/>
          <a:p>
            <a:pPr algn="ctr">
              <a:lnSpc>
                <a:spcPts val="4720"/>
              </a:lnSpc>
            </a:pPr>
            <a:r>
              <a:rPr lang="en-US" sz="5900" b="1">
                <a:solidFill>
                  <a:srgbClr val="252930"/>
                </a:solidFill>
                <a:latin typeface="Maven Pro Bold"/>
                <a:ea typeface="Maven Pro Bold"/>
                <a:cs typeface="Maven Pro Bold"/>
                <a:sym typeface="Maven Pro Bold"/>
              </a:rPr>
              <a:t>I/ GIỚI THIỆU VỀ HỆ THỐNG</a:t>
            </a:r>
          </a:p>
        </p:txBody>
      </p:sp>
      <p:sp>
        <p:nvSpPr>
          <p:cNvPr id="3" name="TextBox 3"/>
          <p:cNvSpPr txBox="1"/>
          <p:nvPr/>
        </p:nvSpPr>
        <p:spPr>
          <a:xfrm>
            <a:off x="1028700" y="2830496"/>
            <a:ext cx="15382875" cy="556895"/>
          </a:xfrm>
          <a:prstGeom prst="rect">
            <a:avLst/>
          </a:prstGeom>
        </p:spPr>
        <p:txBody>
          <a:bodyPr lIns="0" tIns="0" rIns="0" bIns="0" rtlCol="0" anchor="t">
            <a:spAutoFit/>
          </a:bodyPr>
          <a:lstStyle/>
          <a:p>
            <a:pPr algn="just">
              <a:lnSpc>
                <a:spcPts val="4480"/>
              </a:lnSpc>
            </a:pPr>
            <a:r>
              <a:rPr lang="en-US" sz="3200">
                <a:solidFill>
                  <a:srgbClr val="252930"/>
                </a:solidFill>
                <a:latin typeface="Maven Pro"/>
                <a:ea typeface="Maven Pro"/>
                <a:cs typeface="Maven Pro"/>
                <a:sym typeface="Maven Pro"/>
              </a:rPr>
              <a:t>Hệ thống được xây dựng để quản lý tài liệu điện tử, có 2 đối tượng sử dụng chính:</a:t>
            </a:r>
          </a:p>
        </p:txBody>
      </p:sp>
      <p:sp>
        <p:nvSpPr>
          <p:cNvPr id="4" name="Freeform 4"/>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7"/>
          <p:cNvSpPr txBox="1"/>
          <p:nvPr/>
        </p:nvSpPr>
        <p:spPr>
          <a:xfrm>
            <a:off x="1028700" y="6322603"/>
            <a:ext cx="15382875" cy="2242820"/>
          </a:xfrm>
          <a:prstGeom prst="rect">
            <a:avLst/>
          </a:prstGeom>
        </p:spPr>
        <p:txBody>
          <a:bodyPr lIns="0" tIns="0" rIns="0" bIns="0" rtlCol="0" anchor="t">
            <a:spAutoFit/>
          </a:bodyPr>
          <a:lstStyle/>
          <a:p>
            <a:pPr algn="just">
              <a:lnSpc>
                <a:spcPts val="4480"/>
              </a:lnSpc>
            </a:pPr>
            <a:r>
              <a:rPr lang="en-US" sz="3200" b="1" u="sng">
                <a:solidFill>
                  <a:srgbClr val="252930"/>
                </a:solidFill>
                <a:latin typeface="Maven Pro Bold"/>
                <a:ea typeface="Maven Pro Bold"/>
                <a:cs typeface="Maven Pro Bold"/>
                <a:sym typeface="Maven Pro Bold"/>
              </a:rPr>
              <a:t>Quản trị viên:</a:t>
            </a:r>
          </a:p>
          <a:p>
            <a:pPr marL="690881" lvl="1" indent="-345440" algn="just">
              <a:lnSpc>
                <a:spcPts val="4480"/>
              </a:lnSpc>
              <a:buFont typeface="Arial"/>
              <a:buChar char="•"/>
            </a:pPr>
            <a:r>
              <a:rPr lang="en-US" sz="3200">
                <a:solidFill>
                  <a:srgbClr val="252930"/>
                </a:solidFill>
                <a:latin typeface="Maven Pro"/>
                <a:ea typeface="Maven Pro"/>
                <a:cs typeface="Maven Pro"/>
                <a:sym typeface="Maven Pro"/>
              </a:rPr>
              <a:t>quản lý danh sách các tài khoản người dùng</a:t>
            </a:r>
          </a:p>
          <a:p>
            <a:pPr marL="690881" lvl="1" indent="-345440" algn="just">
              <a:lnSpc>
                <a:spcPts val="4480"/>
              </a:lnSpc>
              <a:buFont typeface="Arial"/>
              <a:buChar char="•"/>
            </a:pPr>
            <a:r>
              <a:rPr lang="en-US" sz="3200">
                <a:solidFill>
                  <a:srgbClr val="252930"/>
                </a:solidFill>
                <a:latin typeface="Maven Pro"/>
                <a:ea typeface="Maven Pro"/>
                <a:cs typeface="Maven Pro"/>
                <a:sym typeface="Maven Pro"/>
              </a:rPr>
              <a:t>Quản lý danh sách các tài liệu hiện có của hệ thống và đăng tải tài liệu mới</a:t>
            </a:r>
          </a:p>
          <a:p>
            <a:pPr marL="690881" lvl="1" indent="-345440" algn="just">
              <a:lnSpc>
                <a:spcPts val="4480"/>
              </a:lnSpc>
              <a:buFont typeface="Arial"/>
              <a:buChar char="•"/>
            </a:pPr>
            <a:r>
              <a:rPr lang="en-US" sz="3200">
                <a:solidFill>
                  <a:srgbClr val="252930"/>
                </a:solidFill>
                <a:latin typeface="Maven Pro"/>
                <a:ea typeface="Maven Pro"/>
                <a:cs typeface="Maven Pro"/>
                <a:sym typeface="Maven Pro"/>
              </a:rPr>
              <a:t>Duyệt các tài liệu điện tử được người dùng cung cấp</a:t>
            </a:r>
          </a:p>
        </p:txBody>
      </p:sp>
      <p:sp>
        <p:nvSpPr>
          <p:cNvPr id="8" name="TextBox 8"/>
          <p:cNvSpPr txBox="1"/>
          <p:nvPr/>
        </p:nvSpPr>
        <p:spPr>
          <a:xfrm>
            <a:off x="1028700" y="3644098"/>
            <a:ext cx="15382875" cy="2242820"/>
          </a:xfrm>
          <a:prstGeom prst="rect">
            <a:avLst/>
          </a:prstGeom>
        </p:spPr>
        <p:txBody>
          <a:bodyPr lIns="0" tIns="0" rIns="0" bIns="0" rtlCol="0" anchor="t">
            <a:spAutoFit/>
          </a:bodyPr>
          <a:lstStyle/>
          <a:p>
            <a:pPr algn="just">
              <a:lnSpc>
                <a:spcPts val="4480"/>
              </a:lnSpc>
            </a:pPr>
            <a:r>
              <a:rPr lang="en-US" sz="3200" b="1" u="sng">
                <a:solidFill>
                  <a:srgbClr val="252930"/>
                </a:solidFill>
                <a:latin typeface="Maven Pro Bold"/>
                <a:ea typeface="Maven Pro Bold"/>
                <a:cs typeface="Maven Pro Bold"/>
                <a:sym typeface="Maven Pro Bold"/>
              </a:rPr>
              <a:t>Người dùng có tài khoản:</a:t>
            </a:r>
          </a:p>
          <a:p>
            <a:pPr marL="690881" lvl="1" indent="-345440" algn="just">
              <a:lnSpc>
                <a:spcPts val="4480"/>
              </a:lnSpc>
              <a:buFont typeface="Arial"/>
              <a:buChar char="•"/>
            </a:pPr>
            <a:r>
              <a:rPr lang="en-US" sz="3200">
                <a:solidFill>
                  <a:srgbClr val="252930"/>
                </a:solidFill>
                <a:latin typeface="Maven Pro"/>
                <a:ea typeface="Maven Pro"/>
                <a:cs typeface="Maven Pro"/>
                <a:sym typeface="Maven Pro"/>
              </a:rPr>
              <a:t>Tìm kiếm và xem các tài liệu điện tử.</a:t>
            </a:r>
          </a:p>
          <a:p>
            <a:pPr marL="690881" lvl="1" indent="-345440" algn="just">
              <a:lnSpc>
                <a:spcPts val="4480"/>
              </a:lnSpc>
              <a:buFont typeface="Arial"/>
              <a:buChar char="•"/>
            </a:pPr>
            <a:r>
              <a:rPr lang="en-US" sz="3200">
                <a:solidFill>
                  <a:srgbClr val="252930"/>
                </a:solidFill>
                <a:latin typeface="Maven Pro"/>
                <a:ea typeface="Maven Pro"/>
                <a:cs typeface="Maven Pro"/>
                <a:sym typeface="Maven Pro"/>
              </a:rPr>
              <a:t>Tải xuống các tài liệu điện tử.</a:t>
            </a:r>
          </a:p>
          <a:p>
            <a:pPr marL="690881" lvl="1" indent="-345440" algn="just">
              <a:lnSpc>
                <a:spcPts val="4480"/>
              </a:lnSpc>
              <a:buFont typeface="Arial"/>
              <a:buChar char="•"/>
            </a:pPr>
            <a:r>
              <a:rPr lang="en-US" sz="3200">
                <a:solidFill>
                  <a:srgbClr val="252930"/>
                </a:solidFill>
                <a:latin typeface="Maven Pro"/>
                <a:ea typeface="Maven Pro"/>
                <a:cs typeface="Maven Pro"/>
                <a:sym typeface="Maven Pro"/>
              </a:rPr>
              <a:t>Đăng tải các tài liệu điện tử cá nhân.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1028700" y="1555164"/>
            <a:ext cx="9878153" cy="680720"/>
          </a:xfrm>
          <a:prstGeom prst="rect">
            <a:avLst/>
          </a:prstGeom>
        </p:spPr>
        <p:txBody>
          <a:bodyPr lIns="0" tIns="0" rIns="0" bIns="0" rtlCol="0" anchor="t">
            <a:spAutoFit/>
          </a:bodyPr>
          <a:lstStyle/>
          <a:p>
            <a:pPr algn="ctr">
              <a:lnSpc>
                <a:spcPts val="4720"/>
              </a:lnSpc>
            </a:pPr>
            <a:r>
              <a:rPr lang="en-US" sz="5900" b="1">
                <a:solidFill>
                  <a:srgbClr val="252930"/>
                </a:solidFill>
                <a:latin typeface="Maven Pro Bold"/>
                <a:ea typeface="Maven Pro Bold"/>
                <a:cs typeface="Maven Pro Bold"/>
                <a:sym typeface="Maven Pro Bold"/>
              </a:rPr>
              <a:t>I/ GIỚI THIỆU VỀ HỆ THỐNG</a:t>
            </a:r>
          </a:p>
        </p:txBody>
      </p:sp>
      <p:sp>
        <p:nvSpPr>
          <p:cNvPr id="3" name="Freeform 3"/>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516220" y="3215053"/>
            <a:ext cx="8281247" cy="4877230"/>
          </a:xfrm>
          <a:custGeom>
            <a:avLst/>
            <a:gdLst/>
            <a:ahLst/>
            <a:cxnLst/>
            <a:rect l="l" t="t" r="r" b="b"/>
            <a:pathLst>
              <a:path w="8281247" h="4877230">
                <a:moveTo>
                  <a:pt x="0" y="0"/>
                </a:moveTo>
                <a:lnTo>
                  <a:pt x="8281247" y="0"/>
                </a:lnTo>
                <a:lnTo>
                  <a:pt x="8281247" y="4877231"/>
                </a:lnTo>
                <a:lnTo>
                  <a:pt x="0" y="4877231"/>
                </a:lnTo>
                <a:lnTo>
                  <a:pt x="0" y="0"/>
                </a:lnTo>
                <a:close/>
              </a:path>
            </a:pathLst>
          </a:custGeom>
          <a:blipFill>
            <a:blip r:embed="rId8"/>
            <a:stretch>
              <a:fillRect b="-815"/>
            </a:stretch>
          </a:blipFill>
        </p:spPr>
      </p:sp>
      <p:sp>
        <p:nvSpPr>
          <p:cNvPr id="7" name="Freeform 7"/>
          <p:cNvSpPr/>
          <p:nvPr/>
        </p:nvSpPr>
        <p:spPr>
          <a:xfrm>
            <a:off x="9144000" y="3215053"/>
            <a:ext cx="8492954" cy="4877230"/>
          </a:xfrm>
          <a:custGeom>
            <a:avLst/>
            <a:gdLst/>
            <a:ahLst/>
            <a:cxnLst/>
            <a:rect l="l" t="t" r="r" b="b"/>
            <a:pathLst>
              <a:path w="8492954" h="4877230">
                <a:moveTo>
                  <a:pt x="0" y="0"/>
                </a:moveTo>
                <a:lnTo>
                  <a:pt x="8492954" y="0"/>
                </a:lnTo>
                <a:lnTo>
                  <a:pt x="8492954" y="4877231"/>
                </a:lnTo>
                <a:lnTo>
                  <a:pt x="0" y="4877231"/>
                </a:lnTo>
                <a:lnTo>
                  <a:pt x="0" y="0"/>
                </a:lnTo>
                <a:close/>
              </a:path>
            </a:pathLst>
          </a:custGeom>
          <a:blipFill>
            <a:blip r:embed="rId9"/>
            <a:stretch>
              <a:fillRect l="-6300" r="-6300"/>
            </a:stretch>
          </a:blipFill>
        </p:spPr>
      </p:sp>
      <p:sp>
        <p:nvSpPr>
          <p:cNvPr id="8" name="TextBox 8"/>
          <p:cNvSpPr txBox="1"/>
          <p:nvPr/>
        </p:nvSpPr>
        <p:spPr>
          <a:xfrm>
            <a:off x="3535279" y="8520413"/>
            <a:ext cx="1907507" cy="556895"/>
          </a:xfrm>
          <a:prstGeom prst="rect">
            <a:avLst/>
          </a:prstGeom>
        </p:spPr>
        <p:txBody>
          <a:bodyPr lIns="0" tIns="0" rIns="0" bIns="0" rtlCol="0" anchor="t">
            <a:spAutoFit/>
          </a:bodyPr>
          <a:lstStyle/>
          <a:p>
            <a:pPr algn="just">
              <a:lnSpc>
                <a:spcPts val="4480"/>
              </a:lnSpc>
            </a:pPr>
            <a:r>
              <a:rPr lang="en-US" sz="3200">
                <a:solidFill>
                  <a:srgbClr val="252930"/>
                </a:solidFill>
                <a:latin typeface="Maven Pro"/>
                <a:ea typeface="Maven Pro"/>
                <a:cs typeface="Maven Pro"/>
                <a:sym typeface="Maven Pro"/>
              </a:rPr>
              <a:t>Trang chủ</a:t>
            </a:r>
          </a:p>
        </p:txBody>
      </p:sp>
      <p:sp>
        <p:nvSpPr>
          <p:cNvPr id="9" name="TextBox 9"/>
          <p:cNvSpPr txBox="1"/>
          <p:nvPr/>
        </p:nvSpPr>
        <p:spPr>
          <a:xfrm>
            <a:off x="11313776" y="8520413"/>
            <a:ext cx="4153401" cy="556895"/>
          </a:xfrm>
          <a:prstGeom prst="rect">
            <a:avLst/>
          </a:prstGeom>
        </p:spPr>
        <p:txBody>
          <a:bodyPr lIns="0" tIns="0" rIns="0" bIns="0" rtlCol="0" anchor="t">
            <a:spAutoFit/>
          </a:bodyPr>
          <a:lstStyle/>
          <a:p>
            <a:pPr algn="just">
              <a:lnSpc>
                <a:spcPts val="4480"/>
              </a:lnSpc>
            </a:pPr>
            <a:r>
              <a:rPr lang="en-US" sz="3200">
                <a:solidFill>
                  <a:srgbClr val="252930"/>
                </a:solidFill>
                <a:latin typeface="Maven Pro"/>
                <a:ea typeface="Maven Pro"/>
                <a:cs typeface="Maven Pro"/>
                <a:sym typeface="Maven Pro"/>
              </a:rPr>
              <a:t>Chi tiết tài liệu điện tử</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1028700" y="1555164"/>
            <a:ext cx="9878153" cy="680720"/>
          </a:xfrm>
          <a:prstGeom prst="rect">
            <a:avLst/>
          </a:prstGeom>
        </p:spPr>
        <p:txBody>
          <a:bodyPr lIns="0" tIns="0" rIns="0" bIns="0" rtlCol="0" anchor="t">
            <a:spAutoFit/>
          </a:bodyPr>
          <a:lstStyle/>
          <a:p>
            <a:pPr algn="ctr">
              <a:lnSpc>
                <a:spcPts val="4720"/>
              </a:lnSpc>
            </a:pPr>
            <a:r>
              <a:rPr lang="en-US" sz="5900" b="1">
                <a:solidFill>
                  <a:srgbClr val="252930"/>
                </a:solidFill>
                <a:latin typeface="Maven Pro Bold"/>
                <a:ea typeface="Maven Pro Bold"/>
                <a:cs typeface="Maven Pro Bold"/>
                <a:sym typeface="Maven Pro Bold"/>
              </a:rPr>
              <a:t>I/ GIỚI THIỆU VỀ HỆ THỐNG</a:t>
            </a:r>
          </a:p>
        </p:txBody>
      </p:sp>
      <p:sp>
        <p:nvSpPr>
          <p:cNvPr id="3" name="Freeform 3"/>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877168" y="3635585"/>
            <a:ext cx="8216865" cy="4159788"/>
          </a:xfrm>
          <a:custGeom>
            <a:avLst/>
            <a:gdLst/>
            <a:ahLst/>
            <a:cxnLst/>
            <a:rect l="l" t="t" r="r" b="b"/>
            <a:pathLst>
              <a:path w="8216865" h="4159788">
                <a:moveTo>
                  <a:pt x="0" y="0"/>
                </a:moveTo>
                <a:lnTo>
                  <a:pt x="8216865" y="0"/>
                </a:lnTo>
                <a:lnTo>
                  <a:pt x="8216865" y="4159788"/>
                </a:lnTo>
                <a:lnTo>
                  <a:pt x="0" y="4159788"/>
                </a:lnTo>
                <a:lnTo>
                  <a:pt x="0" y="0"/>
                </a:lnTo>
                <a:close/>
              </a:path>
            </a:pathLst>
          </a:custGeom>
          <a:blipFill>
            <a:blip r:embed="rId8"/>
            <a:stretch>
              <a:fillRect/>
            </a:stretch>
          </a:blipFill>
        </p:spPr>
      </p:sp>
      <p:sp>
        <p:nvSpPr>
          <p:cNvPr id="7" name="Freeform 7"/>
          <p:cNvSpPr/>
          <p:nvPr/>
        </p:nvSpPr>
        <p:spPr>
          <a:xfrm>
            <a:off x="9449904" y="3635585"/>
            <a:ext cx="8196626" cy="4159788"/>
          </a:xfrm>
          <a:custGeom>
            <a:avLst/>
            <a:gdLst/>
            <a:ahLst/>
            <a:cxnLst/>
            <a:rect l="l" t="t" r="r" b="b"/>
            <a:pathLst>
              <a:path w="8196626" h="4159788">
                <a:moveTo>
                  <a:pt x="0" y="0"/>
                </a:moveTo>
                <a:lnTo>
                  <a:pt x="8196626" y="0"/>
                </a:lnTo>
                <a:lnTo>
                  <a:pt x="8196626" y="4159788"/>
                </a:lnTo>
                <a:lnTo>
                  <a:pt x="0" y="4159788"/>
                </a:lnTo>
                <a:lnTo>
                  <a:pt x="0" y="0"/>
                </a:lnTo>
                <a:close/>
              </a:path>
            </a:pathLst>
          </a:custGeom>
          <a:blipFill>
            <a:blip r:embed="rId9"/>
            <a:stretch>
              <a:fillRect/>
            </a:stretch>
          </a:blipFill>
        </p:spPr>
      </p:sp>
      <p:sp>
        <p:nvSpPr>
          <p:cNvPr id="8" name="TextBox 8"/>
          <p:cNvSpPr txBox="1"/>
          <p:nvPr/>
        </p:nvSpPr>
        <p:spPr>
          <a:xfrm>
            <a:off x="2908900" y="8153400"/>
            <a:ext cx="4153401" cy="556895"/>
          </a:xfrm>
          <a:prstGeom prst="rect">
            <a:avLst/>
          </a:prstGeom>
        </p:spPr>
        <p:txBody>
          <a:bodyPr lIns="0" tIns="0" rIns="0" bIns="0" rtlCol="0" anchor="t">
            <a:spAutoFit/>
          </a:bodyPr>
          <a:lstStyle/>
          <a:p>
            <a:pPr algn="just">
              <a:lnSpc>
                <a:spcPts val="4480"/>
              </a:lnSpc>
            </a:pPr>
            <a:r>
              <a:rPr lang="en-US" sz="3200">
                <a:solidFill>
                  <a:srgbClr val="252930"/>
                </a:solidFill>
                <a:latin typeface="Maven Pro"/>
                <a:ea typeface="Maven Pro"/>
                <a:cs typeface="Maven Pro"/>
                <a:sym typeface="Maven Pro"/>
              </a:rPr>
              <a:t>Trang đăng tải tài liệu</a:t>
            </a:r>
          </a:p>
        </p:txBody>
      </p:sp>
      <p:sp>
        <p:nvSpPr>
          <p:cNvPr id="9" name="TextBox 9"/>
          <p:cNvSpPr txBox="1"/>
          <p:nvPr/>
        </p:nvSpPr>
        <p:spPr>
          <a:xfrm>
            <a:off x="11190779" y="8153400"/>
            <a:ext cx="4714875" cy="556895"/>
          </a:xfrm>
          <a:prstGeom prst="rect">
            <a:avLst/>
          </a:prstGeom>
        </p:spPr>
        <p:txBody>
          <a:bodyPr lIns="0" tIns="0" rIns="0" bIns="0" rtlCol="0" anchor="t">
            <a:spAutoFit/>
          </a:bodyPr>
          <a:lstStyle/>
          <a:p>
            <a:pPr algn="just">
              <a:lnSpc>
                <a:spcPts val="4480"/>
              </a:lnSpc>
            </a:pPr>
            <a:r>
              <a:rPr lang="en-US" sz="3200">
                <a:solidFill>
                  <a:srgbClr val="252930"/>
                </a:solidFill>
                <a:latin typeface="Maven Pro"/>
                <a:ea typeface="Maven Pro"/>
                <a:cs typeface="Maven Pro"/>
                <a:sym typeface="Maven Pro"/>
              </a:rPr>
              <a:t>Danh sách tài liệu của tôi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258110" y="3404478"/>
            <a:ext cx="8853538" cy="4504237"/>
          </a:xfrm>
          <a:custGeom>
            <a:avLst/>
            <a:gdLst/>
            <a:ahLst/>
            <a:cxnLst/>
            <a:rect l="l" t="t" r="r" b="b"/>
            <a:pathLst>
              <a:path w="8853538" h="4504237">
                <a:moveTo>
                  <a:pt x="0" y="0"/>
                </a:moveTo>
                <a:lnTo>
                  <a:pt x="8853538" y="0"/>
                </a:lnTo>
                <a:lnTo>
                  <a:pt x="8853538" y="4504237"/>
                </a:lnTo>
                <a:lnTo>
                  <a:pt x="0" y="4504237"/>
                </a:lnTo>
                <a:lnTo>
                  <a:pt x="0" y="0"/>
                </a:lnTo>
                <a:close/>
              </a:path>
            </a:pathLst>
          </a:custGeom>
          <a:blipFill>
            <a:blip r:embed="rId8"/>
            <a:stretch>
              <a:fillRect/>
            </a:stretch>
          </a:blipFill>
        </p:spPr>
      </p:sp>
      <p:sp>
        <p:nvSpPr>
          <p:cNvPr id="6" name="Freeform 6"/>
          <p:cNvSpPr/>
          <p:nvPr/>
        </p:nvSpPr>
        <p:spPr>
          <a:xfrm>
            <a:off x="9328686" y="3404478"/>
            <a:ext cx="8788756" cy="4504237"/>
          </a:xfrm>
          <a:custGeom>
            <a:avLst/>
            <a:gdLst/>
            <a:ahLst/>
            <a:cxnLst/>
            <a:rect l="l" t="t" r="r" b="b"/>
            <a:pathLst>
              <a:path w="8788756" h="4504237">
                <a:moveTo>
                  <a:pt x="0" y="0"/>
                </a:moveTo>
                <a:lnTo>
                  <a:pt x="8788756" y="0"/>
                </a:lnTo>
                <a:lnTo>
                  <a:pt x="8788756" y="4504237"/>
                </a:lnTo>
                <a:lnTo>
                  <a:pt x="0" y="4504237"/>
                </a:lnTo>
                <a:lnTo>
                  <a:pt x="0" y="0"/>
                </a:lnTo>
                <a:close/>
              </a:path>
            </a:pathLst>
          </a:custGeom>
          <a:blipFill>
            <a:blip r:embed="rId9"/>
            <a:stretch>
              <a:fillRect/>
            </a:stretch>
          </a:blipFill>
        </p:spPr>
      </p:sp>
      <p:sp>
        <p:nvSpPr>
          <p:cNvPr id="7" name="TextBox 7"/>
          <p:cNvSpPr txBox="1"/>
          <p:nvPr/>
        </p:nvSpPr>
        <p:spPr>
          <a:xfrm>
            <a:off x="1028700" y="1555164"/>
            <a:ext cx="9878153" cy="680720"/>
          </a:xfrm>
          <a:prstGeom prst="rect">
            <a:avLst/>
          </a:prstGeom>
        </p:spPr>
        <p:txBody>
          <a:bodyPr lIns="0" tIns="0" rIns="0" bIns="0" rtlCol="0" anchor="t">
            <a:spAutoFit/>
          </a:bodyPr>
          <a:lstStyle/>
          <a:p>
            <a:pPr algn="ctr">
              <a:lnSpc>
                <a:spcPts val="4720"/>
              </a:lnSpc>
            </a:pPr>
            <a:r>
              <a:rPr lang="en-US" sz="5900" b="1">
                <a:solidFill>
                  <a:srgbClr val="252930"/>
                </a:solidFill>
                <a:latin typeface="Maven Pro Bold"/>
                <a:ea typeface="Maven Pro Bold"/>
                <a:cs typeface="Maven Pro Bold"/>
                <a:sym typeface="Maven Pro Bold"/>
              </a:rPr>
              <a:t>I/ GIỚI THIỆU VỀ HỆ THỐNG</a:t>
            </a:r>
          </a:p>
        </p:txBody>
      </p:sp>
      <p:sp>
        <p:nvSpPr>
          <p:cNvPr id="8" name="TextBox 8"/>
          <p:cNvSpPr txBox="1"/>
          <p:nvPr/>
        </p:nvSpPr>
        <p:spPr>
          <a:xfrm>
            <a:off x="2608178" y="8319887"/>
            <a:ext cx="4153401" cy="556895"/>
          </a:xfrm>
          <a:prstGeom prst="rect">
            <a:avLst/>
          </a:prstGeom>
        </p:spPr>
        <p:txBody>
          <a:bodyPr lIns="0" tIns="0" rIns="0" bIns="0" rtlCol="0" anchor="t">
            <a:spAutoFit/>
          </a:bodyPr>
          <a:lstStyle/>
          <a:p>
            <a:pPr algn="ctr">
              <a:lnSpc>
                <a:spcPts val="4480"/>
              </a:lnSpc>
            </a:pPr>
            <a:r>
              <a:rPr lang="en-US" sz="3200">
                <a:solidFill>
                  <a:srgbClr val="252930"/>
                </a:solidFill>
                <a:latin typeface="Maven Pro"/>
                <a:ea typeface="Maven Pro"/>
                <a:cs typeface="Maven Pro"/>
                <a:sym typeface="Maven Pro"/>
              </a:rPr>
              <a:t>Lịch sử tải</a:t>
            </a:r>
          </a:p>
        </p:txBody>
      </p:sp>
      <p:sp>
        <p:nvSpPr>
          <p:cNvPr id="9" name="TextBox 9"/>
          <p:cNvSpPr txBox="1"/>
          <p:nvPr/>
        </p:nvSpPr>
        <p:spPr>
          <a:xfrm>
            <a:off x="10393074" y="8319887"/>
            <a:ext cx="6659980" cy="556895"/>
          </a:xfrm>
          <a:prstGeom prst="rect">
            <a:avLst/>
          </a:prstGeom>
        </p:spPr>
        <p:txBody>
          <a:bodyPr lIns="0" tIns="0" rIns="0" bIns="0" rtlCol="0" anchor="t">
            <a:spAutoFit/>
          </a:bodyPr>
          <a:lstStyle/>
          <a:p>
            <a:pPr algn="just">
              <a:lnSpc>
                <a:spcPts val="4480"/>
              </a:lnSpc>
            </a:pPr>
            <a:r>
              <a:rPr lang="en-US" sz="3200">
                <a:solidFill>
                  <a:srgbClr val="252930"/>
                </a:solidFill>
                <a:latin typeface="Maven Pro"/>
                <a:ea typeface="Maven Pro"/>
                <a:cs typeface="Maven Pro"/>
                <a:sym typeface="Maven Pro"/>
              </a:rPr>
              <a:t>Danh sách các tài liệu trên hệ thông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1028700" y="1555164"/>
            <a:ext cx="9878153" cy="680720"/>
          </a:xfrm>
          <a:prstGeom prst="rect">
            <a:avLst/>
          </a:prstGeom>
        </p:spPr>
        <p:txBody>
          <a:bodyPr lIns="0" tIns="0" rIns="0" bIns="0" rtlCol="0" anchor="t">
            <a:spAutoFit/>
          </a:bodyPr>
          <a:lstStyle/>
          <a:p>
            <a:pPr algn="ctr">
              <a:lnSpc>
                <a:spcPts val="4720"/>
              </a:lnSpc>
            </a:pPr>
            <a:r>
              <a:rPr lang="en-US" sz="5900" b="1">
                <a:solidFill>
                  <a:srgbClr val="252930"/>
                </a:solidFill>
                <a:latin typeface="Maven Pro Bold"/>
                <a:ea typeface="Maven Pro Bold"/>
                <a:cs typeface="Maven Pro Bold"/>
                <a:sym typeface="Maven Pro Bold"/>
              </a:rPr>
              <a:t>I/ GIỚI THIỆU VỀ HỆ THỐNG</a:t>
            </a:r>
          </a:p>
        </p:txBody>
      </p:sp>
      <p:sp>
        <p:nvSpPr>
          <p:cNvPr id="3" name="Freeform 3"/>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715773" y="3690210"/>
            <a:ext cx="8428227" cy="4256254"/>
          </a:xfrm>
          <a:custGeom>
            <a:avLst/>
            <a:gdLst/>
            <a:ahLst/>
            <a:cxnLst/>
            <a:rect l="l" t="t" r="r" b="b"/>
            <a:pathLst>
              <a:path w="8428227" h="4256254">
                <a:moveTo>
                  <a:pt x="0" y="0"/>
                </a:moveTo>
                <a:lnTo>
                  <a:pt x="8428227" y="0"/>
                </a:lnTo>
                <a:lnTo>
                  <a:pt x="8428227" y="4256255"/>
                </a:lnTo>
                <a:lnTo>
                  <a:pt x="0" y="4256255"/>
                </a:lnTo>
                <a:lnTo>
                  <a:pt x="0" y="0"/>
                </a:lnTo>
                <a:close/>
              </a:path>
            </a:pathLst>
          </a:custGeom>
          <a:blipFill>
            <a:blip r:embed="rId8"/>
            <a:stretch>
              <a:fillRect/>
            </a:stretch>
          </a:blipFill>
        </p:spPr>
      </p:sp>
      <p:sp>
        <p:nvSpPr>
          <p:cNvPr id="7" name="Freeform 7"/>
          <p:cNvSpPr/>
          <p:nvPr/>
        </p:nvSpPr>
        <p:spPr>
          <a:xfrm>
            <a:off x="9427141" y="3690210"/>
            <a:ext cx="8386708" cy="4256254"/>
          </a:xfrm>
          <a:custGeom>
            <a:avLst/>
            <a:gdLst/>
            <a:ahLst/>
            <a:cxnLst/>
            <a:rect l="l" t="t" r="r" b="b"/>
            <a:pathLst>
              <a:path w="8386708" h="4256254">
                <a:moveTo>
                  <a:pt x="0" y="0"/>
                </a:moveTo>
                <a:lnTo>
                  <a:pt x="8386708" y="0"/>
                </a:lnTo>
                <a:lnTo>
                  <a:pt x="8386708" y="4256255"/>
                </a:lnTo>
                <a:lnTo>
                  <a:pt x="0" y="4256255"/>
                </a:lnTo>
                <a:lnTo>
                  <a:pt x="0" y="0"/>
                </a:lnTo>
                <a:close/>
              </a:path>
            </a:pathLst>
          </a:custGeom>
          <a:blipFill>
            <a:blip r:embed="rId9"/>
            <a:stretch>
              <a:fillRect/>
            </a:stretch>
          </a:blipFill>
        </p:spPr>
      </p:sp>
      <p:sp>
        <p:nvSpPr>
          <p:cNvPr id="8" name="TextBox 8"/>
          <p:cNvSpPr txBox="1"/>
          <p:nvPr/>
        </p:nvSpPr>
        <p:spPr>
          <a:xfrm>
            <a:off x="2853186" y="8319887"/>
            <a:ext cx="4153401" cy="556895"/>
          </a:xfrm>
          <a:prstGeom prst="rect">
            <a:avLst/>
          </a:prstGeom>
        </p:spPr>
        <p:txBody>
          <a:bodyPr lIns="0" tIns="0" rIns="0" bIns="0" rtlCol="0" anchor="t">
            <a:spAutoFit/>
          </a:bodyPr>
          <a:lstStyle/>
          <a:p>
            <a:pPr algn="ctr">
              <a:lnSpc>
                <a:spcPts val="4480"/>
              </a:lnSpc>
            </a:pPr>
            <a:r>
              <a:rPr lang="en-US" sz="3200">
                <a:solidFill>
                  <a:srgbClr val="252930"/>
                </a:solidFill>
                <a:latin typeface="Maven Pro"/>
                <a:ea typeface="Maven Pro"/>
                <a:cs typeface="Maven Pro"/>
                <a:sym typeface="Maven Pro"/>
              </a:rPr>
              <a:t>Trang duyệt tài liệu</a:t>
            </a:r>
          </a:p>
        </p:txBody>
      </p:sp>
      <p:sp>
        <p:nvSpPr>
          <p:cNvPr id="9" name="TextBox 9"/>
          <p:cNvSpPr txBox="1"/>
          <p:nvPr/>
        </p:nvSpPr>
        <p:spPr>
          <a:xfrm>
            <a:off x="11543794" y="8319887"/>
            <a:ext cx="4153401" cy="556895"/>
          </a:xfrm>
          <a:prstGeom prst="rect">
            <a:avLst/>
          </a:prstGeom>
        </p:spPr>
        <p:txBody>
          <a:bodyPr lIns="0" tIns="0" rIns="0" bIns="0" rtlCol="0" anchor="t">
            <a:spAutoFit/>
          </a:bodyPr>
          <a:lstStyle/>
          <a:p>
            <a:pPr algn="ctr">
              <a:lnSpc>
                <a:spcPts val="4480"/>
              </a:lnSpc>
            </a:pPr>
            <a:r>
              <a:rPr lang="en-US" sz="3200">
                <a:solidFill>
                  <a:srgbClr val="252930"/>
                </a:solidFill>
                <a:latin typeface="Maven Pro"/>
                <a:ea typeface="Maven Pro"/>
                <a:cs typeface="Maven Pro"/>
                <a:sym typeface="Maven Pro"/>
              </a:rPr>
              <a:t>Quản lý người dùng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965780" y="-123825"/>
            <a:ext cx="3503195" cy="3503195"/>
          </a:xfrm>
          <a:custGeom>
            <a:avLst/>
            <a:gdLst/>
            <a:ahLst/>
            <a:cxnLst/>
            <a:rect l="l" t="t" r="r" b="b"/>
            <a:pathLst>
              <a:path w="3503195" h="3503195">
                <a:moveTo>
                  <a:pt x="0" y="0"/>
                </a:moveTo>
                <a:lnTo>
                  <a:pt x="3503195" y="0"/>
                </a:lnTo>
                <a:lnTo>
                  <a:pt x="3503195" y="3503195"/>
                </a:lnTo>
                <a:lnTo>
                  <a:pt x="0" y="35031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aphicFrame>
        <p:nvGraphicFramePr>
          <p:cNvPr id="4" name="Table 4"/>
          <p:cNvGraphicFramePr>
            <a:graphicFrameLocks noGrp="1"/>
          </p:cNvGraphicFramePr>
          <p:nvPr/>
        </p:nvGraphicFramePr>
        <p:xfrm>
          <a:off x="757989" y="3164020"/>
          <a:ext cx="16772020" cy="5396979"/>
        </p:xfrm>
        <a:graphic>
          <a:graphicData uri="http://schemas.openxmlformats.org/drawingml/2006/table">
            <a:tbl>
              <a:tblPr/>
              <a:tblGrid>
                <a:gridCol w="3354404">
                  <a:extLst>
                    <a:ext uri="{9D8B030D-6E8A-4147-A177-3AD203B41FA5}">
                      <a16:colId xmlns:a16="http://schemas.microsoft.com/office/drawing/2014/main" val="20000"/>
                    </a:ext>
                  </a:extLst>
                </a:gridCol>
                <a:gridCol w="3354404">
                  <a:extLst>
                    <a:ext uri="{9D8B030D-6E8A-4147-A177-3AD203B41FA5}">
                      <a16:colId xmlns:a16="http://schemas.microsoft.com/office/drawing/2014/main" val="20001"/>
                    </a:ext>
                  </a:extLst>
                </a:gridCol>
                <a:gridCol w="3354404">
                  <a:extLst>
                    <a:ext uri="{9D8B030D-6E8A-4147-A177-3AD203B41FA5}">
                      <a16:colId xmlns:a16="http://schemas.microsoft.com/office/drawing/2014/main" val="20002"/>
                    </a:ext>
                  </a:extLst>
                </a:gridCol>
                <a:gridCol w="3354404">
                  <a:extLst>
                    <a:ext uri="{9D8B030D-6E8A-4147-A177-3AD203B41FA5}">
                      <a16:colId xmlns:a16="http://schemas.microsoft.com/office/drawing/2014/main" val="20003"/>
                    </a:ext>
                  </a:extLst>
                </a:gridCol>
                <a:gridCol w="3354404">
                  <a:extLst>
                    <a:ext uri="{9D8B030D-6E8A-4147-A177-3AD203B41FA5}">
                      <a16:colId xmlns:a16="http://schemas.microsoft.com/office/drawing/2014/main" val="20004"/>
                    </a:ext>
                  </a:extLst>
                </a:gridCol>
              </a:tblGrid>
              <a:tr h="1348851">
                <a:tc>
                  <a:txBody>
                    <a:bodyPr/>
                    <a:lstStyle/>
                    <a:p>
                      <a:pPr marL="0" lvl="0" indent="0" algn="ctr">
                        <a:lnSpc>
                          <a:spcPts val="2560"/>
                        </a:lnSpc>
                        <a:spcBef>
                          <a:spcPct val="0"/>
                        </a:spcBef>
                        <a:defRPr/>
                      </a:pPr>
                      <a:r>
                        <a:rPr lang="en-US" sz="3200" b="1">
                          <a:solidFill>
                            <a:srgbClr val="252930"/>
                          </a:solidFill>
                          <a:latin typeface="Maven Pro Bold"/>
                          <a:ea typeface="Maven Pro Bold"/>
                          <a:cs typeface="Maven Pro Bold"/>
                          <a:sym typeface="Maven Pro Bold"/>
                        </a:rPr>
                        <a:t>GIAI ĐOẠN 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C0B3A0"/>
                    </a:solidFill>
                  </a:tcPr>
                </a:tc>
                <a:tc>
                  <a:txBody>
                    <a:bodyPr/>
                    <a:lstStyle/>
                    <a:p>
                      <a:pPr marL="0" lvl="0" indent="0" algn="ctr">
                        <a:lnSpc>
                          <a:spcPts val="2560"/>
                        </a:lnSpc>
                        <a:spcBef>
                          <a:spcPct val="0"/>
                        </a:spcBef>
                        <a:defRPr/>
                      </a:pPr>
                      <a:r>
                        <a:rPr lang="en-US" sz="3200" b="1">
                          <a:solidFill>
                            <a:srgbClr val="252930"/>
                          </a:solidFill>
                          <a:latin typeface="Maven Pro Bold"/>
                          <a:ea typeface="Maven Pro Bold"/>
                          <a:cs typeface="Maven Pro Bold"/>
                          <a:sym typeface="Maven Pro Bold"/>
                        </a:rPr>
                        <a:t>GIAI ĐOẠN 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C0B3A0"/>
                    </a:solidFill>
                  </a:tcPr>
                </a:tc>
                <a:tc>
                  <a:txBody>
                    <a:bodyPr/>
                    <a:lstStyle/>
                    <a:p>
                      <a:pPr marL="0" lvl="0" indent="0" algn="ctr">
                        <a:lnSpc>
                          <a:spcPts val="2560"/>
                        </a:lnSpc>
                        <a:spcBef>
                          <a:spcPct val="0"/>
                        </a:spcBef>
                        <a:defRPr/>
                      </a:pPr>
                      <a:r>
                        <a:rPr lang="en-US" sz="3200" b="1">
                          <a:solidFill>
                            <a:srgbClr val="252930"/>
                          </a:solidFill>
                          <a:latin typeface="Maven Pro Bold"/>
                          <a:ea typeface="Maven Pro Bold"/>
                          <a:cs typeface="Maven Pro Bold"/>
                          <a:sym typeface="Maven Pro Bold"/>
                        </a:rPr>
                        <a:t>GIAI ĐOẠN 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C0B3A0"/>
                    </a:solidFill>
                  </a:tcPr>
                </a:tc>
                <a:tc>
                  <a:txBody>
                    <a:bodyPr/>
                    <a:lstStyle/>
                    <a:p>
                      <a:pPr marL="0" lvl="0" indent="0" algn="ctr">
                        <a:lnSpc>
                          <a:spcPts val="2560"/>
                        </a:lnSpc>
                        <a:spcBef>
                          <a:spcPct val="0"/>
                        </a:spcBef>
                        <a:defRPr/>
                      </a:pPr>
                      <a:r>
                        <a:rPr lang="en-US" sz="3200" b="1">
                          <a:solidFill>
                            <a:srgbClr val="252930"/>
                          </a:solidFill>
                          <a:latin typeface="Maven Pro Bold"/>
                          <a:ea typeface="Maven Pro Bold"/>
                          <a:cs typeface="Maven Pro Bold"/>
                          <a:sym typeface="Maven Pro Bold"/>
                        </a:rPr>
                        <a:t>GIAI ĐOẠN 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C0B3A0"/>
                    </a:solidFill>
                  </a:tcPr>
                </a:tc>
                <a:tc>
                  <a:txBody>
                    <a:bodyPr/>
                    <a:lstStyle/>
                    <a:p>
                      <a:pPr marL="0" lvl="0" indent="0" algn="ctr">
                        <a:lnSpc>
                          <a:spcPts val="2560"/>
                        </a:lnSpc>
                        <a:spcBef>
                          <a:spcPct val="0"/>
                        </a:spcBef>
                        <a:defRPr/>
                      </a:pPr>
                      <a:r>
                        <a:rPr lang="en-US" sz="3200" b="1">
                          <a:solidFill>
                            <a:srgbClr val="252930"/>
                          </a:solidFill>
                          <a:latin typeface="Maven Pro Bold"/>
                          <a:ea typeface="Maven Pro Bold"/>
                          <a:cs typeface="Maven Pro Bold"/>
                          <a:sym typeface="Maven Pro Bold"/>
                        </a:rPr>
                        <a:t>GIAI ĐOẠN 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C0B3A0"/>
                    </a:solidFill>
                  </a:tcPr>
                </a:tc>
                <a:extLst>
                  <a:ext uri="{0D108BD9-81ED-4DB2-BD59-A6C34878D82A}">
                    <a16:rowId xmlns:a16="http://schemas.microsoft.com/office/drawing/2014/main" val="10000"/>
                  </a:ext>
                </a:extLst>
              </a:tr>
              <a:tr h="920961">
                <a:tc rowSpan="3">
                  <a:txBody>
                    <a:bodyPr/>
                    <a:lstStyle/>
                    <a:p>
                      <a:pPr marL="604519" lvl="1" indent="-302260" algn="l">
                        <a:lnSpc>
                          <a:spcPts val="3499"/>
                        </a:lnSpc>
                        <a:buFont typeface="Arial"/>
                        <a:buChar char="•"/>
                        <a:defRPr/>
                      </a:pPr>
                      <a:r>
                        <a:rPr lang="en-US" sz="2799">
                          <a:solidFill>
                            <a:srgbClr val="252930"/>
                          </a:solidFill>
                          <a:latin typeface="Maven Pro"/>
                          <a:ea typeface="Maven Pro"/>
                          <a:cs typeface="Maven Pro"/>
                          <a:sym typeface="Maven Pro"/>
                        </a:rPr>
                        <a:t>Xác định yêu cầu hệ thống</a:t>
                      </a:r>
                      <a:endParaRPr lang="en-US" sz="1100"/>
                    </a:p>
                    <a:p>
                      <a:pPr marL="604519" lvl="1" indent="-302260" algn="l">
                        <a:lnSpc>
                          <a:spcPts val="3499"/>
                        </a:lnSpc>
                        <a:buFont typeface="Arial"/>
                        <a:buChar char="•"/>
                      </a:pPr>
                      <a:r>
                        <a:rPr lang="en-US" sz="2799">
                          <a:solidFill>
                            <a:srgbClr val="252930"/>
                          </a:solidFill>
                          <a:latin typeface="Maven Pro"/>
                          <a:ea typeface="Maven Pro"/>
                          <a:cs typeface="Maven Pro"/>
                          <a:sym typeface="Maven Pro"/>
                        </a:rPr>
                        <a:t>Phân tích nghiệp vụ</a:t>
                      </a:r>
                    </a:p>
                    <a:p>
                      <a:pPr marL="604519" lvl="1" indent="-302260" algn="l">
                        <a:lnSpc>
                          <a:spcPts val="3499"/>
                        </a:lnSpc>
                        <a:buFont typeface="Arial"/>
                        <a:buChar char="•"/>
                      </a:pPr>
                      <a:r>
                        <a:rPr lang="en-US" sz="2799">
                          <a:solidFill>
                            <a:srgbClr val="252930"/>
                          </a:solidFill>
                          <a:latin typeface="Maven Pro"/>
                          <a:ea typeface="Maven Pro"/>
                          <a:cs typeface="Maven Pro"/>
                          <a:sym typeface="Maven Pro"/>
                        </a:rPr>
                        <a:t>Thiết kế database</a:t>
                      </a:r>
                    </a:p>
                    <a:p>
                      <a:pPr marL="604519" lvl="1" indent="-302260" algn="l">
                        <a:lnSpc>
                          <a:spcPts val="3499"/>
                        </a:lnSpc>
                        <a:buFont typeface="Arial"/>
                        <a:buChar char="•"/>
                      </a:pPr>
                      <a:r>
                        <a:rPr lang="en-US" sz="2799">
                          <a:solidFill>
                            <a:srgbClr val="252930"/>
                          </a:solidFill>
                          <a:latin typeface="Maven Pro"/>
                          <a:ea typeface="Maven Pro"/>
                          <a:cs typeface="Maven Pro"/>
                          <a:sym typeface="Maven Pro"/>
                        </a:rPr>
                        <a:t>Thiết kế giao diện</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rowSpan="3">
                  <a:txBody>
                    <a:bodyPr/>
                    <a:lstStyle/>
                    <a:p>
                      <a:pPr marL="604519" lvl="1" indent="-302260" algn="l">
                        <a:lnSpc>
                          <a:spcPts val="3499"/>
                        </a:lnSpc>
                        <a:buFont typeface="Arial"/>
                        <a:buChar char="•"/>
                        <a:defRPr/>
                      </a:pPr>
                      <a:r>
                        <a:rPr lang="en-US" sz="2799">
                          <a:solidFill>
                            <a:srgbClr val="252930"/>
                          </a:solidFill>
                          <a:latin typeface="Maven Pro"/>
                          <a:ea typeface="Maven Pro"/>
                          <a:cs typeface="Maven Pro"/>
                          <a:sym typeface="Maven Pro"/>
                        </a:rPr>
                        <a:t>Xây dựng chức năng</a:t>
                      </a:r>
                      <a:endParaRPr lang="en-US" sz="1100"/>
                    </a:p>
                    <a:p>
                      <a:pPr marL="604519" lvl="1" indent="-302260" algn="l">
                        <a:lnSpc>
                          <a:spcPts val="3499"/>
                        </a:lnSpc>
                        <a:buFont typeface="Arial"/>
                        <a:buChar char="•"/>
                      </a:pPr>
                      <a:r>
                        <a:rPr lang="en-US" sz="2799">
                          <a:solidFill>
                            <a:srgbClr val="252930"/>
                          </a:solidFill>
                          <a:latin typeface="Maven Pro"/>
                          <a:ea typeface="Maven Pro"/>
                          <a:cs typeface="Maven Pro"/>
                          <a:sym typeface="Maven Pro"/>
                        </a:rPr>
                        <a:t>Phát triển giao diện người dùng</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rowSpan="3">
                  <a:txBody>
                    <a:bodyPr/>
                    <a:lstStyle/>
                    <a:p>
                      <a:pPr marL="604519" lvl="1" indent="-302260" algn="l">
                        <a:lnSpc>
                          <a:spcPts val="3499"/>
                        </a:lnSpc>
                        <a:buFont typeface="Arial"/>
                        <a:buChar char="•"/>
                        <a:defRPr/>
                      </a:pPr>
                      <a:r>
                        <a:rPr lang="en-US" sz="2799">
                          <a:solidFill>
                            <a:srgbClr val="252930"/>
                          </a:solidFill>
                          <a:latin typeface="Maven Pro"/>
                          <a:ea typeface="Maven Pro"/>
                          <a:cs typeface="Maven Pro"/>
                          <a:sym typeface="Maven Pro"/>
                        </a:rPr>
                        <a:t>Lập kế hoạch kiểm thử</a:t>
                      </a:r>
                      <a:endParaRPr lang="en-US" sz="1100"/>
                    </a:p>
                    <a:p>
                      <a:pPr marL="604519" lvl="1" indent="-302260" algn="l">
                        <a:lnSpc>
                          <a:spcPts val="3499"/>
                        </a:lnSpc>
                        <a:buFont typeface="Arial"/>
                        <a:buChar char="•"/>
                      </a:pPr>
                      <a:r>
                        <a:rPr lang="en-US" sz="2799">
                          <a:solidFill>
                            <a:srgbClr val="252930"/>
                          </a:solidFill>
                          <a:latin typeface="Maven Pro"/>
                          <a:ea typeface="Maven Pro"/>
                          <a:cs typeface="Maven Pro"/>
                          <a:sym typeface="Maven Pro"/>
                        </a:rPr>
                        <a:t>Chuẩn bị môi trường kiểm thử</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rowSpan="3">
                  <a:txBody>
                    <a:bodyPr/>
                    <a:lstStyle/>
                    <a:p>
                      <a:pPr marL="604519" lvl="1" indent="-302260" algn="l">
                        <a:lnSpc>
                          <a:spcPts val="3499"/>
                        </a:lnSpc>
                        <a:buFont typeface="Arial"/>
                        <a:buChar char="•"/>
                        <a:defRPr/>
                      </a:pPr>
                      <a:r>
                        <a:rPr lang="en-US" sz="2799">
                          <a:solidFill>
                            <a:srgbClr val="252930"/>
                          </a:solidFill>
                          <a:latin typeface="Maven Pro"/>
                          <a:ea typeface="Maven Pro"/>
                          <a:cs typeface="Maven Pro"/>
                          <a:sym typeface="Maven Pro"/>
                        </a:rPr>
                        <a:t>Xác định các test case</a:t>
                      </a:r>
                      <a:endParaRPr lang="en-US" sz="1100"/>
                    </a:p>
                    <a:p>
                      <a:pPr marL="604519" lvl="1" indent="-302260" algn="l">
                        <a:lnSpc>
                          <a:spcPts val="3499"/>
                        </a:lnSpc>
                        <a:buFont typeface="Arial"/>
                        <a:buChar char="•"/>
                      </a:pPr>
                      <a:r>
                        <a:rPr lang="en-US" sz="2799">
                          <a:solidFill>
                            <a:srgbClr val="252930"/>
                          </a:solidFill>
                          <a:latin typeface="Maven Pro"/>
                          <a:ea typeface="Maven Pro"/>
                          <a:cs typeface="Maven Pro"/>
                          <a:sym typeface="Maven Pro"/>
                        </a:rPr>
                        <a:t>Thực hiển kiểm thử trên từng module</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rowSpan="3">
                  <a:txBody>
                    <a:bodyPr/>
                    <a:lstStyle/>
                    <a:p>
                      <a:pPr marL="604519" lvl="1" indent="-302260" algn="l">
                        <a:lnSpc>
                          <a:spcPts val="3499"/>
                        </a:lnSpc>
                        <a:buFont typeface="Arial"/>
                        <a:buChar char="•"/>
                        <a:defRPr/>
                      </a:pPr>
                      <a:r>
                        <a:rPr lang="en-US" sz="2799">
                          <a:solidFill>
                            <a:srgbClr val="252930"/>
                          </a:solidFill>
                          <a:latin typeface="Maven Pro"/>
                          <a:ea typeface="Maven Pro"/>
                          <a:cs typeface="Maven Pro"/>
                          <a:sym typeface="Maven Pro"/>
                        </a:rPr>
                        <a:t>Tổng hợp kết quả kiểm thử</a:t>
                      </a:r>
                      <a:endParaRPr lang="en-US" sz="1100"/>
                    </a:p>
                    <a:p>
                      <a:pPr marL="604519" lvl="1" indent="-302260" algn="l">
                        <a:lnSpc>
                          <a:spcPts val="3499"/>
                        </a:lnSpc>
                        <a:buFont typeface="Arial"/>
                        <a:buChar char="•"/>
                      </a:pPr>
                      <a:r>
                        <a:rPr lang="en-US" sz="2799">
                          <a:solidFill>
                            <a:srgbClr val="252930"/>
                          </a:solidFill>
                          <a:latin typeface="Maven Pro"/>
                          <a:ea typeface="Maven Pro"/>
                          <a:cs typeface="Maven Pro"/>
                          <a:sym typeface="Maven Pro"/>
                        </a:rPr>
                        <a:t>Đánh giá chất lượng phần mềm</a:t>
                      </a:r>
                    </a:p>
                    <a:p>
                      <a:pPr marL="604519" lvl="1" indent="-302260" algn="l">
                        <a:lnSpc>
                          <a:spcPts val="3499"/>
                        </a:lnSpc>
                        <a:buFont typeface="Arial"/>
                        <a:buChar char="•"/>
                      </a:pPr>
                      <a:r>
                        <a:rPr lang="en-US" sz="2799">
                          <a:solidFill>
                            <a:srgbClr val="252930"/>
                          </a:solidFill>
                          <a:latin typeface="Maven Pro"/>
                          <a:ea typeface="Maven Pro"/>
                          <a:cs typeface="Maven Pro"/>
                          <a:sym typeface="Maven Pro"/>
                        </a:rPr>
                        <a:t>Viết báo cáo</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179717">
                <a:tc vMerge="1">
                  <a:txBody>
                    <a:bodyPr/>
                    <a:lstStyle/>
                    <a:p>
                      <a:pPr marL="604519" lvl="1" indent="-302260" algn="l">
                        <a:lnSpc>
                          <a:spcPts val="3499"/>
                        </a:lnSpc>
                        <a:buFont typeface="Arial"/>
                        <a:buChar char="•"/>
                        <a:defRPr/>
                      </a:pPr>
                      <a:r>
                        <a:rPr lang="en-US" sz="2799">
                          <a:solidFill>
                            <a:srgbClr val="252930"/>
                          </a:solidFill>
                          <a:latin typeface="Maven Pro"/>
                          <a:ea typeface="Maven Pro"/>
                          <a:cs typeface="Maven Pro"/>
                          <a:sym typeface="Maven Pro"/>
                        </a:rPr>
                        <a:t>Xác định yêu cầu hệ thống</a:t>
                      </a:r>
                      <a:endParaRPr lang="en-US" sz="1100"/>
                    </a:p>
                    <a:p>
                      <a:pPr marL="604519" lvl="1" indent="-302260" algn="l">
                        <a:lnSpc>
                          <a:spcPts val="3499"/>
                        </a:lnSpc>
                        <a:buFont typeface="Arial"/>
                        <a:buChar char="•"/>
                      </a:pPr>
                      <a:r>
                        <a:rPr lang="en-US" sz="2799">
                          <a:solidFill>
                            <a:srgbClr val="252930"/>
                          </a:solidFill>
                          <a:latin typeface="Maven Pro"/>
                          <a:ea typeface="Maven Pro"/>
                          <a:cs typeface="Maven Pro"/>
                          <a:sym typeface="Maven Pro"/>
                        </a:rPr>
                        <a:t>Phân tích nghiệp vụ</a:t>
                      </a:r>
                    </a:p>
                    <a:p>
                      <a:pPr marL="604519" lvl="1" indent="-302260" algn="l">
                        <a:lnSpc>
                          <a:spcPts val="3499"/>
                        </a:lnSpc>
                        <a:buFont typeface="Arial"/>
                        <a:buChar char="•"/>
                      </a:pPr>
                      <a:r>
                        <a:rPr lang="en-US" sz="2799">
                          <a:solidFill>
                            <a:srgbClr val="252930"/>
                          </a:solidFill>
                          <a:latin typeface="Maven Pro"/>
                          <a:ea typeface="Maven Pro"/>
                          <a:cs typeface="Maven Pro"/>
                          <a:sym typeface="Maven Pro"/>
                        </a:rPr>
                        <a:t>Thiết kế database</a:t>
                      </a:r>
                    </a:p>
                    <a:p>
                      <a:pPr marL="604519" lvl="1" indent="-302260" algn="l">
                        <a:lnSpc>
                          <a:spcPts val="3499"/>
                        </a:lnSpc>
                        <a:buFont typeface="Arial"/>
                        <a:buChar char="•"/>
                      </a:pPr>
                      <a:r>
                        <a:rPr lang="en-US" sz="2799">
                          <a:solidFill>
                            <a:srgbClr val="252930"/>
                          </a:solidFill>
                          <a:latin typeface="Maven Pro"/>
                          <a:ea typeface="Maven Pro"/>
                          <a:cs typeface="Maven Pro"/>
                          <a:sym typeface="Maven Pro"/>
                        </a:rPr>
                        <a:t>Thiết kế giao diện</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vMerge="1">
                  <a:txBody>
                    <a:bodyPr/>
                    <a:lstStyle/>
                    <a:p>
                      <a:pPr marL="604519" lvl="1" indent="-302260" algn="l">
                        <a:lnSpc>
                          <a:spcPts val="3499"/>
                        </a:lnSpc>
                        <a:buFont typeface="Arial"/>
                        <a:buChar char="•"/>
                        <a:defRPr/>
                      </a:pPr>
                      <a:r>
                        <a:rPr lang="en-US" sz="2799">
                          <a:solidFill>
                            <a:srgbClr val="252930"/>
                          </a:solidFill>
                          <a:latin typeface="Maven Pro"/>
                          <a:ea typeface="Maven Pro"/>
                          <a:cs typeface="Maven Pro"/>
                          <a:sym typeface="Maven Pro"/>
                        </a:rPr>
                        <a:t>Xây dựng chức năng</a:t>
                      </a:r>
                      <a:endParaRPr lang="en-US" sz="1100"/>
                    </a:p>
                    <a:p>
                      <a:pPr marL="604519" lvl="1" indent="-302260" algn="l">
                        <a:lnSpc>
                          <a:spcPts val="3499"/>
                        </a:lnSpc>
                        <a:buFont typeface="Arial"/>
                        <a:buChar char="•"/>
                      </a:pPr>
                      <a:r>
                        <a:rPr lang="en-US" sz="2799">
                          <a:solidFill>
                            <a:srgbClr val="252930"/>
                          </a:solidFill>
                          <a:latin typeface="Maven Pro"/>
                          <a:ea typeface="Maven Pro"/>
                          <a:cs typeface="Maven Pro"/>
                          <a:sym typeface="Maven Pro"/>
                        </a:rPr>
                        <a:t>Phát triển giao diện người dùng</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vMerge="1">
                  <a:txBody>
                    <a:bodyPr/>
                    <a:lstStyle/>
                    <a:p>
                      <a:pPr marL="604519" lvl="1" indent="-302260" algn="l">
                        <a:lnSpc>
                          <a:spcPts val="3499"/>
                        </a:lnSpc>
                        <a:buFont typeface="Arial"/>
                        <a:buChar char="•"/>
                        <a:defRPr/>
                      </a:pPr>
                      <a:r>
                        <a:rPr lang="en-US" sz="2799">
                          <a:solidFill>
                            <a:srgbClr val="252930"/>
                          </a:solidFill>
                          <a:latin typeface="Maven Pro"/>
                          <a:ea typeface="Maven Pro"/>
                          <a:cs typeface="Maven Pro"/>
                          <a:sym typeface="Maven Pro"/>
                        </a:rPr>
                        <a:t>Lập kế hoạch kiểm thử</a:t>
                      </a:r>
                      <a:endParaRPr lang="en-US" sz="1100"/>
                    </a:p>
                    <a:p>
                      <a:pPr marL="604519" lvl="1" indent="-302260" algn="l">
                        <a:lnSpc>
                          <a:spcPts val="3499"/>
                        </a:lnSpc>
                        <a:buFont typeface="Arial"/>
                        <a:buChar char="•"/>
                      </a:pPr>
                      <a:r>
                        <a:rPr lang="en-US" sz="2799">
                          <a:solidFill>
                            <a:srgbClr val="252930"/>
                          </a:solidFill>
                          <a:latin typeface="Maven Pro"/>
                          <a:ea typeface="Maven Pro"/>
                          <a:cs typeface="Maven Pro"/>
                          <a:sym typeface="Maven Pro"/>
                        </a:rPr>
                        <a:t>Chuẩn bị môi trường kiểm thử</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vMerge="1">
                  <a:txBody>
                    <a:bodyPr/>
                    <a:lstStyle/>
                    <a:p>
                      <a:pPr marL="604519" lvl="1" indent="-302260" algn="l">
                        <a:lnSpc>
                          <a:spcPts val="3499"/>
                        </a:lnSpc>
                        <a:buFont typeface="Arial"/>
                        <a:buChar char="•"/>
                        <a:defRPr/>
                      </a:pPr>
                      <a:r>
                        <a:rPr lang="en-US" sz="2799">
                          <a:solidFill>
                            <a:srgbClr val="252930"/>
                          </a:solidFill>
                          <a:latin typeface="Maven Pro"/>
                          <a:ea typeface="Maven Pro"/>
                          <a:cs typeface="Maven Pro"/>
                          <a:sym typeface="Maven Pro"/>
                        </a:rPr>
                        <a:t>Xác định các test case</a:t>
                      </a:r>
                      <a:endParaRPr lang="en-US" sz="1100"/>
                    </a:p>
                    <a:p>
                      <a:pPr marL="604519" lvl="1" indent="-302260" algn="l">
                        <a:lnSpc>
                          <a:spcPts val="3499"/>
                        </a:lnSpc>
                        <a:buFont typeface="Arial"/>
                        <a:buChar char="•"/>
                      </a:pPr>
                      <a:r>
                        <a:rPr lang="en-US" sz="2799">
                          <a:solidFill>
                            <a:srgbClr val="252930"/>
                          </a:solidFill>
                          <a:latin typeface="Maven Pro"/>
                          <a:ea typeface="Maven Pro"/>
                          <a:cs typeface="Maven Pro"/>
                          <a:sym typeface="Maven Pro"/>
                        </a:rPr>
                        <a:t>Thực hiển kiểm thử trên từng module</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vMerge="1">
                  <a:txBody>
                    <a:bodyPr/>
                    <a:lstStyle/>
                    <a:p>
                      <a:pPr marL="604519" lvl="1" indent="-302260" algn="l">
                        <a:lnSpc>
                          <a:spcPts val="3499"/>
                        </a:lnSpc>
                        <a:buFont typeface="Arial"/>
                        <a:buChar char="•"/>
                        <a:defRPr/>
                      </a:pPr>
                      <a:r>
                        <a:rPr lang="en-US" sz="2799">
                          <a:solidFill>
                            <a:srgbClr val="252930"/>
                          </a:solidFill>
                          <a:latin typeface="Maven Pro"/>
                          <a:ea typeface="Maven Pro"/>
                          <a:cs typeface="Maven Pro"/>
                          <a:sym typeface="Maven Pro"/>
                        </a:rPr>
                        <a:t>Tổng hợp kết quả kiểm thử</a:t>
                      </a:r>
                      <a:endParaRPr lang="en-US" sz="1100"/>
                    </a:p>
                    <a:p>
                      <a:pPr marL="604519" lvl="1" indent="-302260" algn="l">
                        <a:lnSpc>
                          <a:spcPts val="3499"/>
                        </a:lnSpc>
                        <a:buFont typeface="Arial"/>
                        <a:buChar char="•"/>
                      </a:pPr>
                      <a:r>
                        <a:rPr lang="en-US" sz="2799">
                          <a:solidFill>
                            <a:srgbClr val="252930"/>
                          </a:solidFill>
                          <a:latin typeface="Maven Pro"/>
                          <a:ea typeface="Maven Pro"/>
                          <a:cs typeface="Maven Pro"/>
                          <a:sym typeface="Maven Pro"/>
                        </a:rPr>
                        <a:t>Đánh giá chất lượng phần mềm</a:t>
                      </a:r>
                    </a:p>
                    <a:p>
                      <a:pPr marL="604519" lvl="1" indent="-302260" algn="l">
                        <a:lnSpc>
                          <a:spcPts val="3499"/>
                        </a:lnSpc>
                        <a:buFont typeface="Arial"/>
                        <a:buChar char="•"/>
                      </a:pPr>
                      <a:r>
                        <a:rPr lang="en-US" sz="2799">
                          <a:solidFill>
                            <a:srgbClr val="252930"/>
                          </a:solidFill>
                          <a:latin typeface="Maven Pro"/>
                          <a:ea typeface="Maven Pro"/>
                          <a:cs typeface="Maven Pro"/>
                          <a:sym typeface="Maven Pro"/>
                        </a:rPr>
                        <a:t>Viết báo cáo</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47450">
                <a:tc vMerge="1">
                  <a:txBody>
                    <a:bodyPr/>
                    <a:lstStyle/>
                    <a:p>
                      <a:pPr marL="604519" lvl="1" indent="-302260" algn="l">
                        <a:lnSpc>
                          <a:spcPts val="3499"/>
                        </a:lnSpc>
                        <a:buFont typeface="Arial"/>
                        <a:buChar char="•"/>
                        <a:defRPr/>
                      </a:pPr>
                      <a:r>
                        <a:rPr lang="en-US" sz="2799">
                          <a:solidFill>
                            <a:srgbClr val="252930"/>
                          </a:solidFill>
                          <a:latin typeface="Maven Pro"/>
                          <a:ea typeface="Maven Pro"/>
                          <a:cs typeface="Maven Pro"/>
                          <a:sym typeface="Maven Pro"/>
                        </a:rPr>
                        <a:t>Xác định yêu cầu hệ thống</a:t>
                      </a:r>
                      <a:endParaRPr lang="en-US" sz="1100"/>
                    </a:p>
                    <a:p>
                      <a:pPr marL="604519" lvl="1" indent="-302260" algn="l">
                        <a:lnSpc>
                          <a:spcPts val="3499"/>
                        </a:lnSpc>
                        <a:buFont typeface="Arial"/>
                        <a:buChar char="•"/>
                      </a:pPr>
                      <a:r>
                        <a:rPr lang="en-US" sz="2799">
                          <a:solidFill>
                            <a:srgbClr val="252930"/>
                          </a:solidFill>
                          <a:latin typeface="Maven Pro"/>
                          <a:ea typeface="Maven Pro"/>
                          <a:cs typeface="Maven Pro"/>
                          <a:sym typeface="Maven Pro"/>
                        </a:rPr>
                        <a:t>Phân tích nghiệp vụ</a:t>
                      </a:r>
                    </a:p>
                    <a:p>
                      <a:pPr marL="604519" lvl="1" indent="-302260" algn="l">
                        <a:lnSpc>
                          <a:spcPts val="3499"/>
                        </a:lnSpc>
                        <a:buFont typeface="Arial"/>
                        <a:buChar char="•"/>
                      </a:pPr>
                      <a:r>
                        <a:rPr lang="en-US" sz="2799">
                          <a:solidFill>
                            <a:srgbClr val="252930"/>
                          </a:solidFill>
                          <a:latin typeface="Maven Pro"/>
                          <a:ea typeface="Maven Pro"/>
                          <a:cs typeface="Maven Pro"/>
                          <a:sym typeface="Maven Pro"/>
                        </a:rPr>
                        <a:t>Thiết kế database</a:t>
                      </a:r>
                    </a:p>
                    <a:p>
                      <a:pPr marL="604519" lvl="1" indent="-302260" algn="l">
                        <a:lnSpc>
                          <a:spcPts val="3499"/>
                        </a:lnSpc>
                        <a:buFont typeface="Arial"/>
                        <a:buChar char="•"/>
                      </a:pPr>
                      <a:r>
                        <a:rPr lang="en-US" sz="2799">
                          <a:solidFill>
                            <a:srgbClr val="252930"/>
                          </a:solidFill>
                          <a:latin typeface="Maven Pro"/>
                          <a:ea typeface="Maven Pro"/>
                          <a:cs typeface="Maven Pro"/>
                          <a:sym typeface="Maven Pro"/>
                        </a:rPr>
                        <a:t>Thiết kế giao diện</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vMerge="1">
                  <a:txBody>
                    <a:bodyPr/>
                    <a:lstStyle/>
                    <a:p>
                      <a:pPr marL="604519" lvl="1" indent="-302260" algn="l">
                        <a:lnSpc>
                          <a:spcPts val="3499"/>
                        </a:lnSpc>
                        <a:buFont typeface="Arial"/>
                        <a:buChar char="•"/>
                        <a:defRPr/>
                      </a:pPr>
                      <a:r>
                        <a:rPr lang="en-US" sz="2799">
                          <a:solidFill>
                            <a:srgbClr val="252930"/>
                          </a:solidFill>
                          <a:latin typeface="Maven Pro"/>
                          <a:ea typeface="Maven Pro"/>
                          <a:cs typeface="Maven Pro"/>
                          <a:sym typeface="Maven Pro"/>
                        </a:rPr>
                        <a:t>Xây dựng chức năng</a:t>
                      </a:r>
                      <a:endParaRPr lang="en-US" sz="1100"/>
                    </a:p>
                    <a:p>
                      <a:pPr marL="604519" lvl="1" indent="-302260" algn="l">
                        <a:lnSpc>
                          <a:spcPts val="3499"/>
                        </a:lnSpc>
                        <a:buFont typeface="Arial"/>
                        <a:buChar char="•"/>
                      </a:pPr>
                      <a:r>
                        <a:rPr lang="en-US" sz="2799">
                          <a:solidFill>
                            <a:srgbClr val="252930"/>
                          </a:solidFill>
                          <a:latin typeface="Maven Pro"/>
                          <a:ea typeface="Maven Pro"/>
                          <a:cs typeface="Maven Pro"/>
                          <a:sym typeface="Maven Pro"/>
                        </a:rPr>
                        <a:t>Phát triển giao diện người dùng</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vMerge="1">
                  <a:txBody>
                    <a:bodyPr/>
                    <a:lstStyle/>
                    <a:p>
                      <a:pPr marL="604519" lvl="1" indent="-302260" algn="l">
                        <a:lnSpc>
                          <a:spcPts val="3499"/>
                        </a:lnSpc>
                        <a:buFont typeface="Arial"/>
                        <a:buChar char="•"/>
                        <a:defRPr/>
                      </a:pPr>
                      <a:r>
                        <a:rPr lang="en-US" sz="2799">
                          <a:solidFill>
                            <a:srgbClr val="252930"/>
                          </a:solidFill>
                          <a:latin typeface="Maven Pro"/>
                          <a:ea typeface="Maven Pro"/>
                          <a:cs typeface="Maven Pro"/>
                          <a:sym typeface="Maven Pro"/>
                        </a:rPr>
                        <a:t>Lập kế hoạch kiểm thử</a:t>
                      </a:r>
                      <a:endParaRPr lang="en-US" sz="1100"/>
                    </a:p>
                    <a:p>
                      <a:pPr marL="604519" lvl="1" indent="-302260" algn="l">
                        <a:lnSpc>
                          <a:spcPts val="3499"/>
                        </a:lnSpc>
                        <a:buFont typeface="Arial"/>
                        <a:buChar char="•"/>
                      </a:pPr>
                      <a:r>
                        <a:rPr lang="en-US" sz="2799">
                          <a:solidFill>
                            <a:srgbClr val="252930"/>
                          </a:solidFill>
                          <a:latin typeface="Maven Pro"/>
                          <a:ea typeface="Maven Pro"/>
                          <a:cs typeface="Maven Pro"/>
                          <a:sym typeface="Maven Pro"/>
                        </a:rPr>
                        <a:t>Chuẩn bị môi trường kiểm thử</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vMerge="1">
                  <a:txBody>
                    <a:bodyPr/>
                    <a:lstStyle/>
                    <a:p>
                      <a:pPr marL="604519" lvl="1" indent="-302260" algn="l">
                        <a:lnSpc>
                          <a:spcPts val="3499"/>
                        </a:lnSpc>
                        <a:buFont typeface="Arial"/>
                        <a:buChar char="•"/>
                        <a:defRPr/>
                      </a:pPr>
                      <a:r>
                        <a:rPr lang="en-US" sz="2799">
                          <a:solidFill>
                            <a:srgbClr val="252930"/>
                          </a:solidFill>
                          <a:latin typeface="Maven Pro"/>
                          <a:ea typeface="Maven Pro"/>
                          <a:cs typeface="Maven Pro"/>
                          <a:sym typeface="Maven Pro"/>
                        </a:rPr>
                        <a:t>Xác định các test case</a:t>
                      </a:r>
                      <a:endParaRPr lang="en-US" sz="1100"/>
                    </a:p>
                    <a:p>
                      <a:pPr marL="604519" lvl="1" indent="-302260" algn="l">
                        <a:lnSpc>
                          <a:spcPts val="3499"/>
                        </a:lnSpc>
                        <a:buFont typeface="Arial"/>
                        <a:buChar char="•"/>
                      </a:pPr>
                      <a:r>
                        <a:rPr lang="en-US" sz="2799">
                          <a:solidFill>
                            <a:srgbClr val="252930"/>
                          </a:solidFill>
                          <a:latin typeface="Maven Pro"/>
                          <a:ea typeface="Maven Pro"/>
                          <a:cs typeface="Maven Pro"/>
                          <a:sym typeface="Maven Pro"/>
                        </a:rPr>
                        <a:t>Thực hiển kiểm thử trên từng module</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vMerge="1">
                  <a:txBody>
                    <a:bodyPr/>
                    <a:lstStyle/>
                    <a:p>
                      <a:pPr marL="604519" lvl="1" indent="-302260" algn="l">
                        <a:lnSpc>
                          <a:spcPts val="3499"/>
                        </a:lnSpc>
                        <a:buFont typeface="Arial"/>
                        <a:buChar char="•"/>
                        <a:defRPr/>
                      </a:pPr>
                      <a:r>
                        <a:rPr lang="en-US" sz="2799">
                          <a:solidFill>
                            <a:srgbClr val="252930"/>
                          </a:solidFill>
                          <a:latin typeface="Maven Pro"/>
                          <a:ea typeface="Maven Pro"/>
                          <a:cs typeface="Maven Pro"/>
                          <a:sym typeface="Maven Pro"/>
                        </a:rPr>
                        <a:t>Tổng hợp kết quả kiểm thử</a:t>
                      </a:r>
                      <a:endParaRPr lang="en-US" sz="1100"/>
                    </a:p>
                    <a:p>
                      <a:pPr marL="604519" lvl="1" indent="-302260" algn="l">
                        <a:lnSpc>
                          <a:spcPts val="3499"/>
                        </a:lnSpc>
                        <a:buFont typeface="Arial"/>
                        <a:buChar char="•"/>
                      </a:pPr>
                      <a:r>
                        <a:rPr lang="en-US" sz="2799">
                          <a:solidFill>
                            <a:srgbClr val="252930"/>
                          </a:solidFill>
                          <a:latin typeface="Maven Pro"/>
                          <a:ea typeface="Maven Pro"/>
                          <a:cs typeface="Maven Pro"/>
                          <a:sym typeface="Maven Pro"/>
                        </a:rPr>
                        <a:t>Đánh giá chất lượng phần mềm</a:t>
                      </a:r>
                    </a:p>
                    <a:p>
                      <a:pPr marL="604519" lvl="1" indent="-302260" algn="l">
                        <a:lnSpc>
                          <a:spcPts val="3499"/>
                        </a:lnSpc>
                        <a:buFont typeface="Arial"/>
                        <a:buChar char="•"/>
                      </a:pPr>
                      <a:r>
                        <a:rPr lang="en-US" sz="2799">
                          <a:solidFill>
                            <a:srgbClr val="252930"/>
                          </a:solidFill>
                          <a:latin typeface="Maven Pro"/>
                          <a:ea typeface="Maven Pro"/>
                          <a:cs typeface="Maven Pro"/>
                          <a:sym typeface="Maven Pro"/>
                        </a:rPr>
                        <a:t>Viết báo cáo</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TextBox 5"/>
          <p:cNvSpPr txBox="1"/>
          <p:nvPr/>
        </p:nvSpPr>
        <p:spPr>
          <a:xfrm>
            <a:off x="1028700" y="1555164"/>
            <a:ext cx="9878153" cy="680720"/>
          </a:xfrm>
          <a:prstGeom prst="rect">
            <a:avLst/>
          </a:prstGeom>
        </p:spPr>
        <p:txBody>
          <a:bodyPr lIns="0" tIns="0" rIns="0" bIns="0" rtlCol="0" anchor="t">
            <a:spAutoFit/>
          </a:bodyPr>
          <a:lstStyle/>
          <a:p>
            <a:pPr algn="ctr">
              <a:lnSpc>
                <a:spcPts val="4720"/>
              </a:lnSpc>
            </a:pPr>
            <a:r>
              <a:rPr lang="en-US" sz="5900" b="1">
                <a:solidFill>
                  <a:srgbClr val="252930"/>
                </a:solidFill>
                <a:latin typeface="Maven Pro Bold"/>
                <a:ea typeface="Maven Pro Bold"/>
                <a:cs typeface="Maven Pro Bold"/>
                <a:sym typeface="Maven Pro Bold"/>
              </a:rPr>
              <a:t>II/ CHECKLIST REVIEW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1526</Words>
  <Application>Microsoft Office PowerPoint</Application>
  <PresentationFormat>Custom</PresentationFormat>
  <Paragraphs>139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Maven Pro</vt:lpstr>
      <vt:lpstr>Calibri</vt:lpstr>
      <vt:lpstr>Maven Pro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project</dc:title>
  <cp:lastModifiedBy>Nguyen Nguyen Tan</cp:lastModifiedBy>
  <cp:revision>7</cp:revision>
  <dcterms:created xsi:type="dcterms:W3CDTF">2006-08-16T00:00:00Z</dcterms:created>
  <dcterms:modified xsi:type="dcterms:W3CDTF">2025-04-09T06:50:46Z</dcterms:modified>
  <dc:identifier>DAGkEG56Ro4</dc:identifier>
</cp:coreProperties>
</file>