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60" r:id="rId2"/>
    <p:sldMasterId id="2147483686" r:id="rId3"/>
    <p:sldMasterId id="2147483816" r:id="rId4"/>
  </p:sldMasterIdLst>
  <p:notesMasterIdLst>
    <p:notesMasterId r:id="rId21"/>
  </p:notesMasterIdLst>
  <p:sldIdLst>
    <p:sldId id="257" r:id="rId5"/>
    <p:sldId id="273" r:id="rId6"/>
    <p:sldId id="280" r:id="rId7"/>
    <p:sldId id="264" r:id="rId8"/>
    <p:sldId id="283" r:id="rId9"/>
    <p:sldId id="285" r:id="rId10"/>
    <p:sldId id="286" r:id="rId11"/>
    <p:sldId id="277" r:id="rId12"/>
    <p:sldId id="287" r:id="rId13"/>
    <p:sldId id="281" r:id="rId14"/>
    <p:sldId id="291" r:id="rId15"/>
    <p:sldId id="292" r:id="rId16"/>
    <p:sldId id="293" r:id="rId17"/>
    <p:sldId id="294" r:id="rId18"/>
    <p:sldId id="270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474"/>
    <a:srgbClr val="98D4FF"/>
    <a:srgbClr val="071840"/>
    <a:srgbClr val="DEDEDE"/>
    <a:srgbClr val="081D4C"/>
    <a:srgbClr val="FBFBFB"/>
    <a:srgbClr val="040D22"/>
    <a:srgbClr val="092157"/>
    <a:srgbClr val="0B2765"/>
    <a:srgbClr val="0C3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0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8B9AD-C37D-4348-813B-F2AF5F031D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E8F99A-DA52-45C3-A8EB-E51A8BCA57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OLTP</a:t>
          </a:r>
          <a:r>
            <a:rPr lang="en-US" dirty="0"/>
            <a:t> DATABASE MIGRATION</a:t>
          </a:r>
        </a:p>
      </dgm:t>
    </dgm:pt>
    <dgm:pt modelId="{4B5CA568-B5EA-4355-ABC0-E7A51D980B58}" type="parTrans" cxnId="{7E091CF6-3BD0-4936-B65B-1211B68DEDD5}">
      <dgm:prSet/>
      <dgm:spPr/>
      <dgm:t>
        <a:bodyPr/>
        <a:lstStyle/>
        <a:p>
          <a:endParaRPr lang="en-US"/>
        </a:p>
      </dgm:t>
    </dgm:pt>
    <dgm:pt modelId="{8610E314-0EAE-42F7-8B0C-C14D01487F9C}" type="sibTrans" cxnId="{7E091CF6-3BD0-4936-B65B-1211B68DEDD5}">
      <dgm:prSet/>
      <dgm:spPr/>
      <dgm:t>
        <a:bodyPr/>
        <a:lstStyle/>
        <a:p>
          <a:endParaRPr lang="en-US"/>
        </a:p>
      </dgm:t>
    </dgm:pt>
    <dgm:pt modelId="{9158D736-EF45-48F3-AF69-27EAE6390C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warehouse design.</a:t>
          </a:r>
        </a:p>
      </dgm:t>
    </dgm:pt>
    <dgm:pt modelId="{9C3F3E40-D4AC-4354-A2A7-E1D45BA51CBF}" type="parTrans" cxnId="{4249278F-D7B6-411B-81D2-BAE0B273B89F}">
      <dgm:prSet/>
      <dgm:spPr/>
      <dgm:t>
        <a:bodyPr/>
        <a:lstStyle/>
        <a:p>
          <a:endParaRPr lang="en-US"/>
        </a:p>
      </dgm:t>
    </dgm:pt>
    <dgm:pt modelId="{175360D6-D7BD-430E-8508-40EE5A89605C}" type="sibTrans" cxnId="{4249278F-D7B6-411B-81D2-BAE0B273B89F}">
      <dgm:prSet/>
      <dgm:spPr/>
      <dgm:t>
        <a:bodyPr/>
        <a:lstStyle/>
        <a:p>
          <a:endParaRPr lang="en-US"/>
        </a:p>
      </dgm:t>
    </dgm:pt>
    <dgm:pt modelId="{F6348021-CAE6-4D98-BC01-DF5390B54E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ETL Process Implementation.</a:t>
          </a:r>
        </a:p>
      </dgm:t>
    </dgm:pt>
    <dgm:pt modelId="{95A41E0D-7F4D-4E4A-87A1-8C0108776B2B}" type="parTrans" cxnId="{E23AF747-ABFA-4F89-A71C-0FC8B073E215}">
      <dgm:prSet/>
      <dgm:spPr/>
      <dgm:t>
        <a:bodyPr/>
        <a:lstStyle/>
        <a:p>
          <a:endParaRPr lang="en-US"/>
        </a:p>
      </dgm:t>
    </dgm:pt>
    <dgm:pt modelId="{C2121815-038C-49FB-AE10-B6E99258E902}" type="sibTrans" cxnId="{E23AF747-ABFA-4F89-A71C-0FC8B073E215}">
      <dgm:prSet/>
      <dgm:spPr/>
      <dgm:t>
        <a:bodyPr/>
        <a:lstStyle/>
        <a:p>
          <a:endParaRPr lang="en-US"/>
        </a:p>
      </dgm:t>
    </dgm:pt>
    <dgm:pt modelId="{EE9314AC-E5D7-456B-BD5B-0F6BEE6881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Power BI Insights. </a:t>
          </a:r>
        </a:p>
      </dgm:t>
    </dgm:pt>
    <dgm:pt modelId="{54F6F386-812F-4C38-B79B-D5011BEB3062}" type="parTrans" cxnId="{376FD841-BFCC-4218-95C0-E65FC81DFE14}">
      <dgm:prSet/>
      <dgm:spPr/>
      <dgm:t>
        <a:bodyPr/>
        <a:lstStyle/>
        <a:p>
          <a:endParaRPr lang="en-US"/>
        </a:p>
      </dgm:t>
    </dgm:pt>
    <dgm:pt modelId="{853BEB79-362F-43B8-9139-388AED45CD8C}" type="sibTrans" cxnId="{376FD841-BFCC-4218-95C0-E65FC81DFE14}">
      <dgm:prSet/>
      <dgm:spPr/>
      <dgm:t>
        <a:bodyPr/>
        <a:lstStyle/>
        <a:p>
          <a:endParaRPr lang="en-US"/>
        </a:p>
      </dgm:t>
    </dgm:pt>
    <dgm:pt modelId="{8833D2F4-F4EA-4B48-96F1-8FE7392F7E1F}" type="pres">
      <dgm:prSet presAssocID="{5958B9AD-C37D-4348-813B-F2AF5F031DA8}" presName="root" presStyleCnt="0">
        <dgm:presLayoutVars>
          <dgm:dir/>
          <dgm:resizeHandles val="exact"/>
        </dgm:presLayoutVars>
      </dgm:prSet>
      <dgm:spPr/>
    </dgm:pt>
    <dgm:pt modelId="{9D22FFE1-A530-41CB-87CB-444BB5B140F3}" type="pres">
      <dgm:prSet presAssocID="{ACE8F99A-DA52-45C3-A8EB-E51A8BCA57CA}" presName="compNode" presStyleCnt="0"/>
      <dgm:spPr/>
    </dgm:pt>
    <dgm:pt modelId="{3722E7E1-EBE8-497F-BC15-F59547872B2E}" type="pres">
      <dgm:prSet presAssocID="{ACE8F99A-DA52-45C3-A8EB-E51A8BCA57CA}" presName="iconBgRect" presStyleLbl="bgShp" presStyleIdx="0" presStyleCnt="4"/>
      <dgm:spPr/>
    </dgm:pt>
    <dgm:pt modelId="{8A133F01-04D4-439B-85F6-58FA35E5F3A9}" type="pres">
      <dgm:prSet presAssocID="{ACE8F99A-DA52-45C3-A8EB-E51A8BCA5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B0D33A-2D96-4E98-BAAA-E0A6D4B2FEAB}" type="pres">
      <dgm:prSet presAssocID="{ACE8F99A-DA52-45C3-A8EB-E51A8BCA57CA}" presName="spaceRect" presStyleCnt="0"/>
      <dgm:spPr/>
    </dgm:pt>
    <dgm:pt modelId="{7E7F4C4A-C574-46DD-8D2D-9DF8A594C7F9}" type="pres">
      <dgm:prSet presAssocID="{ACE8F99A-DA52-45C3-A8EB-E51A8BCA57CA}" presName="textRect" presStyleLbl="revTx" presStyleIdx="0" presStyleCnt="4">
        <dgm:presLayoutVars>
          <dgm:chMax val="1"/>
          <dgm:chPref val="1"/>
        </dgm:presLayoutVars>
      </dgm:prSet>
      <dgm:spPr/>
    </dgm:pt>
    <dgm:pt modelId="{C506898A-A873-4551-9A02-9F9043699EBA}" type="pres">
      <dgm:prSet presAssocID="{8610E314-0EAE-42F7-8B0C-C14D01487F9C}" presName="sibTrans" presStyleCnt="0"/>
      <dgm:spPr/>
    </dgm:pt>
    <dgm:pt modelId="{ABB2ED7D-CC76-4B7D-A63E-8BFED6357B23}" type="pres">
      <dgm:prSet presAssocID="{9158D736-EF45-48F3-AF69-27EAE6390CE2}" presName="compNode" presStyleCnt="0"/>
      <dgm:spPr/>
    </dgm:pt>
    <dgm:pt modelId="{D1F582FE-E48B-4317-BA48-1C063A84A52F}" type="pres">
      <dgm:prSet presAssocID="{9158D736-EF45-48F3-AF69-27EAE6390CE2}" presName="iconBgRect" presStyleLbl="bgShp" presStyleIdx="1" presStyleCnt="4"/>
      <dgm:spPr/>
    </dgm:pt>
    <dgm:pt modelId="{05666C0E-9E2E-45BB-ADFA-A39270EDE956}" type="pres">
      <dgm:prSet presAssocID="{9158D736-EF45-48F3-AF69-27EAE6390C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07C65647-2DC8-4D57-9BDB-AFABE9FB1D5D}" type="pres">
      <dgm:prSet presAssocID="{9158D736-EF45-48F3-AF69-27EAE6390CE2}" presName="spaceRect" presStyleCnt="0"/>
      <dgm:spPr/>
    </dgm:pt>
    <dgm:pt modelId="{0F8CEFA1-416B-48A5-8BB2-3C80AE03DDCD}" type="pres">
      <dgm:prSet presAssocID="{9158D736-EF45-48F3-AF69-27EAE6390CE2}" presName="textRect" presStyleLbl="revTx" presStyleIdx="1" presStyleCnt="4">
        <dgm:presLayoutVars>
          <dgm:chMax val="1"/>
          <dgm:chPref val="1"/>
        </dgm:presLayoutVars>
      </dgm:prSet>
      <dgm:spPr/>
    </dgm:pt>
    <dgm:pt modelId="{F54DFB5F-5A10-4E31-B82D-030FFBD4DBA7}" type="pres">
      <dgm:prSet presAssocID="{175360D6-D7BD-430E-8508-40EE5A89605C}" presName="sibTrans" presStyleCnt="0"/>
      <dgm:spPr/>
    </dgm:pt>
    <dgm:pt modelId="{4C2AC1FD-BECF-4DCD-9E49-4AD530004EF8}" type="pres">
      <dgm:prSet presAssocID="{F6348021-CAE6-4D98-BC01-DF5390B54E86}" presName="compNode" presStyleCnt="0"/>
      <dgm:spPr/>
    </dgm:pt>
    <dgm:pt modelId="{AFE5CD19-560D-41F6-8EFD-1EFD863CCFDA}" type="pres">
      <dgm:prSet presAssocID="{F6348021-CAE6-4D98-BC01-DF5390B54E86}" presName="iconBgRect" presStyleLbl="bgShp" presStyleIdx="2" presStyleCnt="4"/>
      <dgm:spPr/>
    </dgm:pt>
    <dgm:pt modelId="{D235D749-D85D-45DB-9C3A-E68EFD532681}" type="pres">
      <dgm:prSet presAssocID="{F6348021-CAE6-4D98-BC01-DF5390B54E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851230F-64F5-4D63-830D-7AE16878836B}" type="pres">
      <dgm:prSet presAssocID="{F6348021-CAE6-4D98-BC01-DF5390B54E86}" presName="spaceRect" presStyleCnt="0"/>
      <dgm:spPr/>
    </dgm:pt>
    <dgm:pt modelId="{0328220A-3BF5-48AA-ABF1-A83FED62AB9C}" type="pres">
      <dgm:prSet presAssocID="{F6348021-CAE6-4D98-BC01-DF5390B54E86}" presName="textRect" presStyleLbl="revTx" presStyleIdx="2" presStyleCnt="4">
        <dgm:presLayoutVars>
          <dgm:chMax val="1"/>
          <dgm:chPref val="1"/>
        </dgm:presLayoutVars>
      </dgm:prSet>
      <dgm:spPr/>
    </dgm:pt>
    <dgm:pt modelId="{405B1C07-C277-438D-BEE1-CF347F7BA554}" type="pres">
      <dgm:prSet presAssocID="{C2121815-038C-49FB-AE10-B6E99258E902}" presName="sibTrans" presStyleCnt="0"/>
      <dgm:spPr/>
    </dgm:pt>
    <dgm:pt modelId="{AA6EB718-B788-47A3-A4AE-CDE536279E80}" type="pres">
      <dgm:prSet presAssocID="{EE9314AC-E5D7-456B-BD5B-0F6BEE688103}" presName="compNode" presStyleCnt="0"/>
      <dgm:spPr/>
    </dgm:pt>
    <dgm:pt modelId="{BB116931-CBF8-43B0-920B-667ED51FBB13}" type="pres">
      <dgm:prSet presAssocID="{EE9314AC-E5D7-456B-BD5B-0F6BEE688103}" presName="iconBgRect" presStyleLbl="bgShp" presStyleIdx="3" presStyleCnt="4"/>
      <dgm:spPr/>
    </dgm:pt>
    <dgm:pt modelId="{3318A629-6EDB-4E4E-85D2-175B0D815697}" type="pres">
      <dgm:prSet presAssocID="{EE9314AC-E5D7-456B-BD5B-0F6BEE6881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56D66BE-19D3-450A-B71B-C84A26BB2D80}" type="pres">
      <dgm:prSet presAssocID="{EE9314AC-E5D7-456B-BD5B-0F6BEE688103}" presName="spaceRect" presStyleCnt="0"/>
      <dgm:spPr/>
    </dgm:pt>
    <dgm:pt modelId="{44D97E9E-29E7-4827-B9E8-529BC3B18186}" type="pres">
      <dgm:prSet presAssocID="{EE9314AC-E5D7-456B-BD5B-0F6BEE68810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9604C14-B92E-0B43-ACF3-43AEF8A8D486}" type="presOf" srcId="{F6348021-CAE6-4D98-BC01-DF5390B54E86}" destId="{0328220A-3BF5-48AA-ABF1-A83FED62AB9C}" srcOrd="0" destOrd="0" presId="urn:microsoft.com/office/officeart/2018/5/layout/IconCircleLabelList"/>
    <dgm:cxn modelId="{376FD841-BFCC-4218-95C0-E65FC81DFE14}" srcId="{5958B9AD-C37D-4348-813B-F2AF5F031DA8}" destId="{EE9314AC-E5D7-456B-BD5B-0F6BEE688103}" srcOrd="3" destOrd="0" parTransId="{54F6F386-812F-4C38-B79B-D5011BEB3062}" sibTransId="{853BEB79-362F-43B8-9139-388AED45CD8C}"/>
    <dgm:cxn modelId="{E23AF747-ABFA-4F89-A71C-0FC8B073E215}" srcId="{5958B9AD-C37D-4348-813B-F2AF5F031DA8}" destId="{F6348021-CAE6-4D98-BC01-DF5390B54E86}" srcOrd="2" destOrd="0" parTransId="{95A41E0D-7F4D-4E4A-87A1-8C0108776B2B}" sibTransId="{C2121815-038C-49FB-AE10-B6E99258E902}"/>
    <dgm:cxn modelId="{A847DC73-C8AB-464E-8065-CA547F6E43B5}" type="presOf" srcId="{9158D736-EF45-48F3-AF69-27EAE6390CE2}" destId="{0F8CEFA1-416B-48A5-8BB2-3C80AE03DDCD}" srcOrd="0" destOrd="0" presId="urn:microsoft.com/office/officeart/2018/5/layout/IconCircleLabelList"/>
    <dgm:cxn modelId="{4249278F-D7B6-411B-81D2-BAE0B273B89F}" srcId="{5958B9AD-C37D-4348-813B-F2AF5F031DA8}" destId="{9158D736-EF45-48F3-AF69-27EAE6390CE2}" srcOrd="1" destOrd="0" parTransId="{9C3F3E40-D4AC-4354-A2A7-E1D45BA51CBF}" sibTransId="{175360D6-D7BD-430E-8508-40EE5A89605C}"/>
    <dgm:cxn modelId="{3B37E7AB-59E9-A949-8158-EDBAF98FE087}" type="presOf" srcId="{EE9314AC-E5D7-456B-BD5B-0F6BEE688103}" destId="{44D97E9E-29E7-4827-B9E8-529BC3B18186}" srcOrd="0" destOrd="0" presId="urn:microsoft.com/office/officeart/2018/5/layout/IconCircleLabelList"/>
    <dgm:cxn modelId="{101944E7-74B3-E641-92AE-EC653D290930}" type="presOf" srcId="{5958B9AD-C37D-4348-813B-F2AF5F031DA8}" destId="{8833D2F4-F4EA-4B48-96F1-8FE7392F7E1F}" srcOrd="0" destOrd="0" presId="urn:microsoft.com/office/officeart/2018/5/layout/IconCircleLabelList"/>
    <dgm:cxn modelId="{7E091CF6-3BD0-4936-B65B-1211B68DEDD5}" srcId="{5958B9AD-C37D-4348-813B-F2AF5F031DA8}" destId="{ACE8F99A-DA52-45C3-A8EB-E51A8BCA57CA}" srcOrd="0" destOrd="0" parTransId="{4B5CA568-B5EA-4355-ABC0-E7A51D980B58}" sibTransId="{8610E314-0EAE-42F7-8B0C-C14D01487F9C}"/>
    <dgm:cxn modelId="{F568A2FD-FB02-6B46-A842-BD3602897AF2}" type="presOf" srcId="{ACE8F99A-DA52-45C3-A8EB-E51A8BCA57CA}" destId="{7E7F4C4A-C574-46DD-8D2D-9DF8A594C7F9}" srcOrd="0" destOrd="0" presId="urn:microsoft.com/office/officeart/2018/5/layout/IconCircleLabelList"/>
    <dgm:cxn modelId="{8D6BC457-AC64-E44D-8E36-0B53ABE4328F}" type="presParOf" srcId="{8833D2F4-F4EA-4B48-96F1-8FE7392F7E1F}" destId="{9D22FFE1-A530-41CB-87CB-444BB5B140F3}" srcOrd="0" destOrd="0" presId="urn:microsoft.com/office/officeart/2018/5/layout/IconCircleLabelList"/>
    <dgm:cxn modelId="{E1814ACD-2A8D-9249-88CD-DE000448320F}" type="presParOf" srcId="{9D22FFE1-A530-41CB-87CB-444BB5B140F3}" destId="{3722E7E1-EBE8-497F-BC15-F59547872B2E}" srcOrd="0" destOrd="0" presId="urn:microsoft.com/office/officeart/2018/5/layout/IconCircleLabelList"/>
    <dgm:cxn modelId="{7C3B331C-9E47-5746-996E-36B0EEF715C3}" type="presParOf" srcId="{9D22FFE1-A530-41CB-87CB-444BB5B140F3}" destId="{8A133F01-04D4-439B-85F6-58FA35E5F3A9}" srcOrd="1" destOrd="0" presId="urn:microsoft.com/office/officeart/2018/5/layout/IconCircleLabelList"/>
    <dgm:cxn modelId="{88ECFA9E-761F-7149-81DD-6A93B4C7EB7E}" type="presParOf" srcId="{9D22FFE1-A530-41CB-87CB-444BB5B140F3}" destId="{ECB0D33A-2D96-4E98-BAAA-E0A6D4B2FEAB}" srcOrd="2" destOrd="0" presId="urn:microsoft.com/office/officeart/2018/5/layout/IconCircleLabelList"/>
    <dgm:cxn modelId="{7AADD007-5DF4-BF4C-A042-4AF0DC0CFB78}" type="presParOf" srcId="{9D22FFE1-A530-41CB-87CB-444BB5B140F3}" destId="{7E7F4C4A-C574-46DD-8D2D-9DF8A594C7F9}" srcOrd="3" destOrd="0" presId="urn:microsoft.com/office/officeart/2018/5/layout/IconCircleLabelList"/>
    <dgm:cxn modelId="{AAF8C1F1-8366-1C44-A635-850613E9CF33}" type="presParOf" srcId="{8833D2F4-F4EA-4B48-96F1-8FE7392F7E1F}" destId="{C506898A-A873-4551-9A02-9F9043699EBA}" srcOrd="1" destOrd="0" presId="urn:microsoft.com/office/officeart/2018/5/layout/IconCircleLabelList"/>
    <dgm:cxn modelId="{E9021205-3C35-D540-A08A-65A15D02CA8C}" type="presParOf" srcId="{8833D2F4-F4EA-4B48-96F1-8FE7392F7E1F}" destId="{ABB2ED7D-CC76-4B7D-A63E-8BFED6357B23}" srcOrd="2" destOrd="0" presId="urn:microsoft.com/office/officeart/2018/5/layout/IconCircleLabelList"/>
    <dgm:cxn modelId="{77AEE63C-F2A8-5B40-9C12-CE1AF6681066}" type="presParOf" srcId="{ABB2ED7D-CC76-4B7D-A63E-8BFED6357B23}" destId="{D1F582FE-E48B-4317-BA48-1C063A84A52F}" srcOrd="0" destOrd="0" presId="urn:microsoft.com/office/officeart/2018/5/layout/IconCircleLabelList"/>
    <dgm:cxn modelId="{E72858AA-5FAA-2A4E-B645-299FCEC68472}" type="presParOf" srcId="{ABB2ED7D-CC76-4B7D-A63E-8BFED6357B23}" destId="{05666C0E-9E2E-45BB-ADFA-A39270EDE956}" srcOrd="1" destOrd="0" presId="urn:microsoft.com/office/officeart/2018/5/layout/IconCircleLabelList"/>
    <dgm:cxn modelId="{B446EB80-3612-0249-AF71-3BCCB7C6BA93}" type="presParOf" srcId="{ABB2ED7D-CC76-4B7D-A63E-8BFED6357B23}" destId="{07C65647-2DC8-4D57-9BDB-AFABE9FB1D5D}" srcOrd="2" destOrd="0" presId="urn:microsoft.com/office/officeart/2018/5/layout/IconCircleLabelList"/>
    <dgm:cxn modelId="{4E3CA931-55AE-CA4C-A0DE-8BD5700A3517}" type="presParOf" srcId="{ABB2ED7D-CC76-4B7D-A63E-8BFED6357B23}" destId="{0F8CEFA1-416B-48A5-8BB2-3C80AE03DDCD}" srcOrd="3" destOrd="0" presId="urn:microsoft.com/office/officeart/2018/5/layout/IconCircleLabelList"/>
    <dgm:cxn modelId="{D490B954-3D75-8D4B-AFEB-584DA052FBA3}" type="presParOf" srcId="{8833D2F4-F4EA-4B48-96F1-8FE7392F7E1F}" destId="{F54DFB5F-5A10-4E31-B82D-030FFBD4DBA7}" srcOrd="3" destOrd="0" presId="urn:microsoft.com/office/officeart/2018/5/layout/IconCircleLabelList"/>
    <dgm:cxn modelId="{1A608413-D148-9240-A860-BB23ECD37B54}" type="presParOf" srcId="{8833D2F4-F4EA-4B48-96F1-8FE7392F7E1F}" destId="{4C2AC1FD-BECF-4DCD-9E49-4AD530004EF8}" srcOrd="4" destOrd="0" presId="urn:microsoft.com/office/officeart/2018/5/layout/IconCircleLabelList"/>
    <dgm:cxn modelId="{75905D93-AB7F-744E-AC72-7F7E6AEE76E0}" type="presParOf" srcId="{4C2AC1FD-BECF-4DCD-9E49-4AD530004EF8}" destId="{AFE5CD19-560D-41F6-8EFD-1EFD863CCFDA}" srcOrd="0" destOrd="0" presId="urn:microsoft.com/office/officeart/2018/5/layout/IconCircleLabelList"/>
    <dgm:cxn modelId="{B3237F16-0613-F048-8C3A-FB9C812BA462}" type="presParOf" srcId="{4C2AC1FD-BECF-4DCD-9E49-4AD530004EF8}" destId="{D235D749-D85D-45DB-9C3A-E68EFD532681}" srcOrd="1" destOrd="0" presId="urn:microsoft.com/office/officeart/2018/5/layout/IconCircleLabelList"/>
    <dgm:cxn modelId="{8D0D630A-EA2D-794E-AE04-0AF8131D1430}" type="presParOf" srcId="{4C2AC1FD-BECF-4DCD-9E49-4AD530004EF8}" destId="{C851230F-64F5-4D63-830D-7AE16878836B}" srcOrd="2" destOrd="0" presId="urn:microsoft.com/office/officeart/2018/5/layout/IconCircleLabelList"/>
    <dgm:cxn modelId="{EA92062B-A79D-1043-B680-E2C043C64DF8}" type="presParOf" srcId="{4C2AC1FD-BECF-4DCD-9E49-4AD530004EF8}" destId="{0328220A-3BF5-48AA-ABF1-A83FED62AB9C}" srcOrd="3" destOrd="0" presId="urn:microsoft.com/office/officeart/2018/5/layout/IconCircleLabelList"/>
    <dgm:cxn modelId="{2F8C916D-F533-CD43-9F95-2CBAA333EEB5}" type="presParOf" srcId="{8833D2F4-F4EA-4B48-96F1-8FE7392F7E1F}" destId="{405B1C07-C277-438D-BEE1-CF347F7BA554}" srcOrd="5" destOrd="0" presId="urn:microsoft.com/office/officeart/2018/5/layout/IconCircleLabelList"/>
    <dgm:cxn modelId="{BDD30ED1-03C2-7148-8E39-345DE9FA2A46}" type="presParOf" srcId="{8833D2F4-F4EA-4B48-96F1-8FE7392F7E1F}" destId="{AA6EB718-B788-47A3-A4AE-CDE536279E80}" srcOrd="6" destOrd="0" presId="urn:microsoft.com/office/officeart/2018/5/layout/IconCircleLabelList"/>
    <dgm:cxn modelId="{089CBC26-3CAE-444C-9E98-F7FABFA1B86F}" type="presParOf" srcId="{AA6EB718-B788-47A3-A4AE-CDE536279E80}" destId="{BB116931-CBF8-43B0-920B-667ED51FBB13}" srcOrd="0" destOrd="0" presId="urn:microsoft.com/office/officeart/2018/5/layout/IconCircleLabelList"/>
    <dgm:cxn modelId="{B487CD07-8CB1-8F4F-8528-EB9B0D150574}" type="presParOf" srcId="{AA6EB718-B788-47A3-A4AE-CDE536279E80}" destId="{3318A629-6EDB-4E4E-85D2-175B0D815697}" srcOrd="1" destOrd="0" presId="urn:microsoft.com/office/officeart/2018/5/layout/IconCircleLabelList"/>
    <dgm:cxn modelId="{3199A6E6-A796-344A-A935-202E282120B5}" type="presParOf" srcId="{AA6EB718-B788-47A3-A4AE-CDE536279E80}" destId="{456D66BE-19D3-450A-B71B-C84A26BB2D80}" srcOrd="2" destOrd="0" presId="urn:microsoft.com/office/officeart/2018/5/layout/IconCircleLabelList"/>
    <dgm:cxn modelId="{C704E425-0908-1D4D-8DCF-51D1ECA1828A}" type="presParOf" srcId="{AA6EB718-B788-47A3-A4AE-CDE536279E80}" destId="{44D97E9E-29E7-4827-B9E8-529BC3B181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2E7E1-EBE8-497F-BC15-F59547872B2E}">
      <dsp:nvSpPr>
        <dsp:cNvPr id="0" name=""/>
        <dsp:cNvSpPr/>
      </dsp:nvSpPr>
      <dsp:spPr>
        <a:xfrm>
          <a:off x="849772" y="981726"/>
          <a:ext cx="1258737" cy="1258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33F01-04D4-439B-85F6-58FA35E5F3A9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F4C4A-C574-46DD-8D2D-9DF8A594C7F9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 err="1"/>
            <a:t>OLTP</a:t>
          </a:r>
          <a:r>
            <a:rPr lang="en-US" sz="1900" kern="1200" dirty="0"/>
            <a:t> DATABASE MIGRATION</a:t>
          </a:r>
        </a:p>
      </dsp:txBody>
      <dsp:txXfrm>
        <a:off x="447389" y="2632529"/>
        <a:ext cx="2063504" cy="720000"/>
      </dsp:txXfrm>
    </dsp:sp>
    <dsp:sp modelId="{D1F582FE-E48B-4317-BA48-1C063A84A52F}">
      <dsp:nvSpPr>
        <dsp:cNvPr id="0" name=""/>
        <dsp:cNvSpPr/>
      </dsp:nvSpPr>
      <dsp:spPr>
        <a:xfrm>
          <a:off x="3274390" y="981726"/>
          <a:ext cx="1258737" cy="12587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66C0E-9E2E-45BB-ADFA-A39270EDE956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CEFA1-416B-48A5-8BB2-3C80AE03DDCD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Data warehouse design.</a:t>
          </a:r>
        </a:p>
      </dsp:txBody>
      <dsp:txXfrm>
        <a:off x="2872007" y="2632529"/>
        <a:ext cx="2063504" cy="720000"/>
      </dsp:txXfrm>
    </dsp:sp>
    <dsp:sp modelId="{AFE5CD19-560D-41F6-8EFD-1EFD863CCFDA}">
      <dsp:nvSpPr>
        <dsp:cNvPr id="0" name=""/>
        <dsp:cNvSpPr/>
      </dsp:nvSpPr>
      <dsp:spPr>
        <a:xfrm>
          <a:off x="5699007" y="981726"/>
          <a:ext cx="1258737" cy="12587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5D749-D85D-45DB-9C3A-E68EFD532681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8220A-3BF5-48AA-ABF1-A83FED62AB9C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ETL Process Implementation.</a:t>
          </a:r>
        </a:p>
      </dsp:txBody>
      <dsp:txXfrm>
        <a:off x="5296624" y="2632529"/>
        <a:ext cx="2063504" cy="720000"/>
      </dsp:txXfrm>
    </dsp:sp>
    <dsp:sp modelId="{BB116931-CBF8-43B0-920B-667ED51FBB13}">
      <dsp:nvSpPr>
        <dsp:cNvPr id="0" name=""/>
        <dsp:cNvSpPr/>
      </dsp:nvSpPr>
      <dsp:spPr>
        <a:xfrm>
          <a:off x="8123625" y="981726"/>
          <a:ext cx="1258737" cy="12587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8A629-6EDB-4E4E-85D2-175B0D815697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97E9E-29E7-4827-B9E8-529BC3B18186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Power BI Insights. </a:t>
          </a:r>
        </a:p>
      </dsp:txBody>
      <dsp:txXfrm>
        <a:off x="7721242" y="2632529"/>
        <a:ext cx="206350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F42B-8ED5-4DFD-BB43-C98FFCE8433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63491-AE0B-41C0-8B99-58EBAEC6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6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743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3D98-A9D2-04AE-C91C-E5AF7A5E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BE801-D0A2-EB73-4712-CFDF9E0B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C047-7851-E657-DD3D-9A45EDD5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D773-D791-CBA0-62CF-D5F7E00E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70B1-6CEE-B29B-3EB9-5F62A023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0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39C4E-ED1D-47CC-9F21-895FA73F1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247B6-8158-754C-6923-0DA0AC52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41FF3-016E-E719-B08D-9C9689D7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421E-4186-2633-AC81-B54DA417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D00C-4A8F-8A9F-4487-51B6CA48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6679-4DA8-3C2D-8BAA-E32CD35F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91DDE-7499-FEFD-38C5-5FBC6FA7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19EE-D434-E02E-5BA7-8D74D7A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741B-1020-4E01-AD37-7476F59B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E3C2-C0C0-6D10-E72A-B7606BF2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11DE-60F7-D671-7033-45862954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08B1-D1B0-027D-1F3A-E8E0CCD4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A221-A92F-576E-DCE3-A7360206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8C2E-E6FF-4417-35D9-BF3EE471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70D0-7108-4570-9218-30DA65B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3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92A4-5EED-A91F-AE17-29F865AC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A4F2-B560-DD9B-6E04-EA0BE6D0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A49A-6F6E-2622-012B-B96C98EC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ED91-7F8C-3AB9-FF36-F2D89EF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5300-2D07-8361-ED74-10696B29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0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37C-363F-64B1-2EEB-DF392448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A597-5560-869C-8CFA-D2956886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C7782-BE14-5EE3-C102-78C0B14FA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67442-8448-731B-6437-C216D7B5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A868-CFB4-0EDF-E85E-326AAFA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220B-4706-ECA4-3105-F0CF9B23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1DB5-9C86-C5EC-FFBB-FADC4D89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2E0E8-AA5F-A44F-FB83-7C8368A8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6A6B-6B1B-8EA1-A136-24F758152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90C08-FF50-E795-C3D2-58188C969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04F3-2291-88BB-77D3-388095AB5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39904-4904-CC97-EBAE-B72C80FA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D113-151A-1888-8F22-5140AD61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90292-FCD6-F7C1-61E4-029E7E98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F573-E16C-2A8C-7954-A306F965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2D3A2-FB3F-7FE3-C14B-25F119A2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B7F9D-41FE-1125-2346-CB1E3750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53B83-F467-FC39-C0BB-C3CC863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0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56867-50D0-90DB-E9A8-9EFD62D2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E2480-0FDB-1F76-C22C-CE8776E6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FD5C0-A1A1-5F6F-EEE6-75BB473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9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1241-07FE-7959-A5B8-32616D88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972D-5E3C-5B1A-1767-70F29E40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A44FF-2CDC-A2A6-9666-55B4D10A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5059B-FFC2-BDD8-2EAC-5EED53C3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9E45-13DC-707D-AE85-578FFEDE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31D5-B432-E236-0F6B-36BA9EEB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76FB-F4D6-4CE9-B5DE-540650B0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2F1E-18D4-0A85-9E8E-982162AA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1202-D75C-0A50-83B9-342C8AD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FC07-EDB8-74D4-1AA8-0922A3AA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193E-17F0-9AFB-9DAA-EAFD78A6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8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3F5D-FFEE-54BF-60A8-57294965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DD7A6-8F34-F477-71C4-2B037A557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C655B-1CF0-F98D-B06D-181C0FE2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E8A42-3BE5-0F83-9B77-8E5277D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360C-B7DB-7688-C153-CA5F21AD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B11A-6521-0560-F30A-07392E1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7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C557-1BD5-B67E-73F6-686A9477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1ED22-51E5-B1B7-F183-81B1403B6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05D0-B0A7-697E-4DF8-52E106B5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1BC5-59F7-354D-DA5F-4380E46D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DCF1-83B1-FB73-D8CA-8BA077A2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0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19DB4-7265-8BB9-A518-E5D8A40A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D8855-051E-BF53-ED00-091B6FB73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DF89-A12B-8CE9-977C-5047F772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E2E7-F0F5-C573-828F-D2EA8CEC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2070-1BD3-FF56-D05F-E642E7AC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97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185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32E7-62A0-9CA2-9424-FDD366754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CCCB4-930E-2CEF-98D2-9E159888C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106E-9E5E-14CF-202F-A450DC7C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D986-CEE9-F237-AD84-AF0C744C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BA9A-D851-3921-4F66-E6AC373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5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F430-B4A7-2C83-7916-CF21CB03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48-1528-EA7D-9C32-8BB0B8C1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7749-AF5A-20D6-7ACA-792751B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C828-ABD2-5A77-8B7B-04EB24C2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D185-7DE7-9EC6-C9FA-10D5C509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3BAE-3FB3-C95A-1E69-EC353F77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5DD30-467E-056E-8524-7E5E648BB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4567-EDBD-3B39-37C0-003273B9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7758-2AAA-1B43-C9B3-CDC33D6F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1DB0-3059-9946-5338-12BC9F59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0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9B4B-3AD9-948C-36E9-456D9F1B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3BFB-CEB9-5B13-E20A-9B1C91BB8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CB3BD-E2A7-F4FC-2E87-FF53FFE6C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27C54-4EF9-30EB-1B92-E767A821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8168B-AC4C-DF46-6A6B-D22C9B2F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B978C-4BA7-59D9-2A43-D32A26A0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4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0AF1-32AD-5587-EB63-931112CC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0945E-CDE3-8CB7-DC45-A76D77C9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8A36-56C4-9883-7A7B-5A7740F08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B80DF-CDFD-F707-683C-297EC05A3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1060A-8AA8-4E4C-B78B-5DD429A02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917B2-DDD9-6666-14BF-C8D7BFA3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A383C-D63E-BA89-9D06-5CAAA186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8A688-F835-889E-2787-101E7054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11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8BBD-E5EB-47E7-D611-B6E53C2A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26D4-0E7F-6DA6-0108-F76363DF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FB723-A250-77CD-5970-6FFBD764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B4E2C-1C19-702A-4E46-10E0A30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7405-446D-693C-5FFA-7B830ABA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E436A-B94C-4477-0E12-04B5630B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ED5E-49DC-B980-8BB9-49DA1504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5381-AA66-E570-B081-D66C420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526A-BD3F-AD7C-ADF8-5FE9CF8A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9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E701-4D45-A1B1-88B1-6FB18F27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74440-5405-A5A1-E016-02DE3E60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C515-CDA0-A231-5207-E6477D59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4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76CE-1554-4423-A55E-E8759221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DC5B-14DD-1151-A5DF-B72535C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1DA26-9E87-B6C3-E1A8-64D97A88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9238-8F23-E619-0EC2-B9AF866B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754A-33AA-785E-8E5E-0F9871EE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1157-37EE-D2F7-1955-89CDCD5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10EE-EC85-7BE1-DAF9-891F4E4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EBC9F-5410-0093-6C99-03C84B60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674A-7AEC-ECC8-EC80-F2CD91478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032E-69F0-72FC-102A-1258072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F52AF-BA21-1E81-092B-DDC14412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E9C6-68D9-6CF6-8138-CAF41B84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42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5B65-F5CC-D0AC-428E-F8335FA1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68035-81B5-2EC4-5FFC-AC1CFB82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916B3-99F4-263B-43F4-97750A52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46C6-CA73-40B9-FA7C-AE78E1A2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A316-E339-AB6C-B2BC-33FF81E3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EF912-5184-4662-BDE4-D8DCDA13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A5469-9598-DBA5-A23B-35969E35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974F-0256-50D3-51AB-75C4261E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9A10-7771-A2CC-D47D-036DD148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9211-4203-45AC-A577-788C2D49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79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5963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02695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0819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65D0-3DD9-31C3-C6C0-EBD9E83A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DEC55-4D5C-4C77-B118-91551EB8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372A4-9A22-E395-054D-E33E073C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282FA-3CEF-B1DC-9749-DAE86CEA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92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53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91AD-D40E-D163-BBE0-AF533D8F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3EDC-DA3D-A60A-25B9-08062AE29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D92C2-6507-58A0-AB2A-7AB77008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B5F0-373B-0DC8-C7C8-BE053150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88DD0-C861-2C82-A8D3-848C3D1F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B017A-C6B6-C80C-A676-F80C20BB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75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76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2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91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66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89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4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85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935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844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4CF-802E-52EC-BBC6-DCA4DB52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3148-83AC-BB1A-2302-2910C313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AC39A-DD2D-5D9F-39B2-1FF141DD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4892A-8297-14CC-FBA9-B90CA92F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DB829-3B3A-C38F-79F4-B82A5CB9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DDC5B-91A2-CF72-FFEE-D13C0F13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662DD-D2CB-6FFA-65C8-A2A910F6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55254-87C5-83CC-6CE8-3B6E5D0C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07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6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8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EDD1-6643-CC44-E073-EB74AFEA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7AF05-29F6-36B7-5812-4EB8B89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85647-C380-BA8C-410C-E076ECE4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2A66-A1D4-A34C-F7D9-77B8E22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BB749-EB9F-0DF1-7181-A84CE88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B662B-D357-67B1-BF49-5D9439A7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6CDB-DD29-E369-62D4-A176A571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F3C1-1927-DF10-D4B6-B900F3A1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1C9B-9FEF-6707-81A8-7FD96E42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5332E-D053-D704-3B9D-18258364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502AC-F5D4-CC35-5E1F-45839CF9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1E50-0DE0-4D43-8DE2-32393936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6C66B-B94E-CA56-BEBE-28895148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2598-E190-98B7-D67D-DE45B17D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9B676-B6C1-1FAA-C472-9C8872DF5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3EA4-3F9B-37EB-1031-56F58F2B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6F81C-C638-EFE3-2AE2-C7E56652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BE623-149D-11A1-3D6F-B4B4BFFD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32869-2F4B-9941-A7A1-A3511374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EE8D8F-917D-9DC6-3617-DD8F3344CE7C}"/>
              </a:ext>
            </a:extLst>
          </p:cNvPr>
          <p:cNvSpPr/>
          <p:nvPr userDrawn="1"/>
        </p:nvSpPr>
        <p:spPr>
          <a:xfrm>
            <a:off x="138542" y="214185"/>
            <a:ext cx="11914898" cy="725360"/>
          </a:xfrm>
          <a:prstGeom prst="rect">
            <a:avLst/>
          </a:prstGeom>
          <a:solidFill>
            <a:srgbClr val="081D4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DC63-8296-EC8F-E035-EEF89DB72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8D85-D37E-F930-EFFF-C3BDC583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9E6C-AB3B-56E9-8C05-E671AB89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95BD2-3E5B-FB83-AFE4-51113C3ADFBF}"/>
              </a:ext>
            </a:extLst>
          </p:cNvPr>
          <p:cNvSpPr/>
          <p:nvPr userDrawn="1"/>
        </p:nvSpPr>
        <p:spPr>
          <a:xfrm>
            <a:off x="138542" y="985303"/>
            <a:ext cx="11914898" cy="5731842"/>
          </a:xfrm>
          <a:prstGeom prst="rect">
            <a:avLst/>
          </a:pr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D7D4D-DA6D-C2FD-871B-90A3E8BF477C}"/>
              </a:ext>
            </a:extLst>
          </p:cNvPr>
          <p:cNvSpPr/>
          <p:nvPr userDrawn="1"/>
        </p:nvSpPr>
        <p:spPr>
          <a:xfrm>
            <a:off x="0" y="1"/>
            <a:ext cx="138545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DF18D-32E8-A535-94F5-332259421286}"/>
              </a:ext>
            </a:extLst>
          </p:cNvPr>
          <p:cNvSpPr/>
          <p:nvPr userDrawn="1"/>
        </p:nvSpPr>
        <p:spPr>
          <a:xfrm rot="16200000">
            <a:off x="6094846" y="765173"/>
            <a:ext cx="140855" cy="12053457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C76C4-AFB7-4C05-C760-8EFA06F6D996}"/>
              </a:ext>
            </a:extLst>
          </p:cNvPr>
          <p:cNvSpPr/>
          <p:nvPr userDrawn="1"/>
        </p:nvSpPr>
        <p:spPr>
          <a:xfrm>
            <a:off x="12053446" y="0"/>
            <a:ext cx="138553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ADC2C-41C4-ECC5-BB7A-AC9F2F76BE75}"/>
              </a:ext>
            </a:extLst>
          </p:cNvPr>
          <p:cNvSpPr/>
          <p:nvPr userDrawn="1"/>
        </p:nvSpPr>
        <p:spPr>
          <a:xfrm rot="16200000">
            <a:off x="6031344" y="-5892800"/>
            <a:ext cx="267856" cy="12053456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22BF53-DA49-CA04-D946-F6D74EF483CA}"/>
              </a:ext>
            </a:extLst>
          </p:cNvPr>
          <p:cNvSpPr/>
          <p:nvPr userDrawn="1"/>
        </p:nvSpPr>
        <p:spPr>
          <a:xfrm rot="16200000">
            <a:off x="6140602" y="-5783544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5A376-34ED-F9C9-63A2-207D45F8E5B7}"/>
              </a:ext>
            </a:extLst>
          </p:cNvPr>
          <p:cNvSpPr/>
          <p:nvPr userDrawn="1"/>
        </p:nvSpPr>
        <p:spPr>
          <a:xfrm rot="16200000">
            <a:off x="6002042" y="-5066096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D401B0-F4BD-334F-CC56-841B9E1640A2}"/>
              </a:ext>
            </a:extLst>
          </p:cNvPr>
          <p:cNvSpPr/>
          <p:nvPr userDrawn="1"/>
        </p:nvSpPr>
        <p:spPr>
          <a:xfrm>
            <a:off x="709605" y="1451425"/>
            <a:ext cx="10772775" cy="47581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54706-E15B-DD0D-C1C1-27F85940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2B2D-FCDC-8EFE-2E8D-AB66162E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5DAB-FB48-7AD6-44AB-CDB58D90A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6128-82F5-22EC-7F22-BE8001955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7DEB-6594-7910-0B57-FF0B1334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BDD44-DB0E-3F91-E9DA-B9F1417C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C9F7-C408-6FB4-7D4D-8069C925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84D0-D95E-84AA-180D-1CD6650AF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FFC8-8590-94DD-DD45-ED69FBCD5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49360-94B8-3B57-A029-E87104BC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11" r:id="rId12"/>
    <p:sldLayoutId id="2147483724" r:id="rId13"/>
    <p:sldLayoutId id="2147483750" r:id="rId14"/>
    <p:sldLayoutId id="2147483685" r:id="rId15"/>
    <p:sldLayoutId id="21474837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o.org/blog/does-section-230-cover-generative-a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iabac.org/blog/exploring-real-world-applications-of-machine-learning-in-data-scien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9F50D9A8-081A-759B-C82D-1C43346F0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8E026-2AA3-481F-7CC2-227A94462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Business Intelligence &amp;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8D6EC-D0A4-B5F6-0B93-CC75CFE31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By Regeneration &amp; Pireaus Bank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E5027-91F7-D72C-77AC-BF4BD3A58A47}"/>
              </a:ext>
            </a:extLst>
          </p:cNvPr>
          <p:cNvSpPr txBox="1"/>
          <p:nvPr/>
        </p:nvSpPr>
        <p:spPr>
          <a:xfrm>
            <a:off x="9602830" y="6657945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R" sz="700">
                <a:solidFill>
                  <a:srgbClr val="FFFFFF"/>
                </a:solidFill>
                <a:hlinkClick r:id="rId3" tooltip="https://www.cato.org/blog/does-section-230-cover-generative-a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R" sz="700">
                <a:solidFill>
                  <a:srgbClr val="FFFFFF"/>
                </a:solidFill>
              </a:rPr>
              <a:t> by Unknown Author is licensed under </a:t>
            </a:r>
            <a:r>
              <a:rPr lang="en-GR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G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07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0651F-EB59-A472-4AF9-1683140C6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Pre-Processing &amp; Feature Engineering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A8E7F-B9BE-15A5-3594-42F220C6F1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8" y="2510107"/>
            <a:ext cx="5684521" cy="419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dirty="0"/>
              <a:t>Comments</a:t>
            </a:r>
            <a:r>
              <a:rPr lang="en-US" sz="2200" dirty="0"/>
              <a:t>:</a:t>
            </a:r>
          </a:p>
          <a:p>
            <a:endParaRPr lang="en-US" sz="1800" dirty="0"/>
          </a:p>
          <a:p>
            <a:r>
              <a:rPr lang="en-US" sz="1800" dirty="0"/>
              <a:t>Feature Selection based on High Correlation to the “Total Revenue” such as “Total Invoices”, “Annual Revenue”, “Average Revenue”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Outliers Removal such as salesmen with “Total Revenue” more then 600 and employees who are not salesmen</a:t>
            </a:r>
          </a:p>
          <a:p>
            <a:endParaRPr lang="en-US" sz="1800" dirty="0"/>
          </a:p>
          <a:p>
            <a:r>
              <a:rPr lang="en-US" sz="1800" dirty="0"/>
              <a:t>Sample Cleanup with NA filling and “Tenure” as well as “Annual Revenue” Feature calculation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9FF4DC3F-1414-0DE8-6A62-7206AF4132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5"/>
          <a:stretch/>
        </p:blipFill>
        <p:spPr>
          <a:xfrm>
            <a:off x="6852370" y="3067791"/>
            <a:ext cx="4928149" cy="3641982"/>
          </a:xfrm>
          <a:prstGeom prst="rect">
            <a:avLst/>
          </a:prstGeom>
        </p:spPr>
      </p:pic>
      <p:pic>
        <p:nvPicPr>
          <p:cNvPr id="12" name="Picture 11" descr="A graph with a bar chart&#10;&#10;Description automatically generated with medium confidence">
            <a:extLst>
              <a:ext uri="{FF2B5EF4-FFF2-40B4-BE49-F238E27FC236}">
                <a16:creationId xmlns:a16="http://schemas.microsoft.com/office/drawing/2014/main" id="{A5D71502-43B7-2C7F-C6A3-32C4F2894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04" y="0"/>
            <a:ext cx="5212415" cy="31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3525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5ACDA-5739-97E3-DBC1-593779311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E73AA34-C28D-D7C4-0E07-D90BCF441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B154F-5616-93E6-9545-68E74101F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Label Performance &amp; Encoding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796870-D60A-E1C6-0F7F-6224FD7EA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032518-EDE8-2B9B-C36A-6CEE6FC3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F442B-A7CD-5954-4947-7CBC4F1AA1F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8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dirty="0"/>
              <a:t>Comments</a:t>
            </a:r>
            <a:r>
              <a:rPr lang="en-US" sz="2200" dirty="0"/>
              <a:t>:</a:t>
            </a:r>
          </a:p>
          <a:p>
            <a:endParaRPr lang="en-US" sz="1800" dirty="0"/>
          </a:p>
          <a:p>
            <a:r>
              <a:rPr lang="en-US" sz="1800" dirty="0"/>
              <a:t>Labeling based on Performance using Quantiles (High, Average, Low 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Label Encoding manually with Pandas and label mapping</a:t>
            </a:r>
          </a:p>
          <a:p>
            <a:endParaRPr lang="en-US" sz="1800" dirty="0"/>
          </a:p>
        </p:txBody>
      </p:sp>
      <p:pic>
        <p:nvPicPr>
          <p:cNvPr id="5" name="Picture 4" descr="A bar chart with blue bars&#10;&#10;Description automatically generated">
            <a:extLst>
              <a:ext uri="{FF2B5EF4-FFF2-40B4-BE49-F238E27FC236}">
                <a16:creationId xmlns:a16="http://schemas.microsoft.com/office/drawing/2014/main" id="{68957DC4-A47A-1291-D703-7B1223BB83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7"/>
          <a:stretch/>
        </p:blipFill>
        <p:spPr>
          <a:xfrm>
            <a:off x="7226032" y="0"/>
            <a:ext cx="4285871" cy="3397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82820A-BEDB-6F6C-6BDB-D6E27317B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17" y="3648307"/>
            <a:ext cx="6318383" cy="29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1732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29E1D-ECCA-F4C5-1D5D-468648D22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12AA662-8790-5B46-981F-2C638BDE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67414-3D35-807E-25B5-703AA0E7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Normalizati</a:t>
            </a:r>
            <a:r>
              <a:rPr lang="en-US" sz="3400" dirty="0">
                <a:solidFill>
                  <a:schemeClr val="tx1"/>
                </a:solidFill>
              </a:rPr>
              <a:t>on, 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Selection &amp; Training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2CCD62-1846-3B8D-863C-0BE3AE3E3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859672-C097-B9C0-BBB9-208A679F9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8824-B92D-0C1B-BB81-74664C69677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4443154" cy="41047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dirty="0"/>
              <a:t>Comments</a:t>
            </a:r>
            <a:r>
              <a:rPr lang="en-US" sz="2200" dirty="0"/>
              <a:t>:</a:t>
            </a:r>
          </a:p>
          <a:p>
            <a:endParaRPr lang="en-US" sz="1800" dirty="0"/>
          </a:p>
          <a:p>
            <a:r>
              <a:rPr lang="en-US" sz="1800" dirty="0"/>
              <a:t>Feature Scaling of the Training Data with Standard Scaler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Classification Models Selection for the training</a:t>
            </a:r>
          </a:p>
          <a:p>
            <a:endParaRPr lang="en-US" sz="1800" dirty="0"/>
          </a:p>
          <a:p>
            <a:r>
              <a:rPr lang="en-US" sz="1800" dirty="0"/>
              <a:t>Set of Hyperparameters per Model using Stratified K-fold Cross Validation with </a:t>
            </a:r>
            <a:r>
              <a:rPr lang="en-US" sz="1800" dirty="0" err="1"/>
              <a:t>GridSearch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3C1D5079-577A-3F02-0455-0C5CB70CCE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6"/>
          <a:stretch/>
        </p:blipFill>
        <p:spPr>
          <a:xfrm>
            <a:off x="5836943" y="3524009"/>
            <a:ext cx="6186768" cy="3238984"/>
          </a:xfrm>
          <a:prstGeom prst="rect">
            <a:avLst/>
          </a:prstGeom>
        </p:spPr>
      </p:pic>
      <p:pic>
        <p:nvPicPr>
          <p:cNvPr id="8" name="Picture 7" descr="A blue rectangular objec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D1795415-A576-46B9-C013-472867B01D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6"/>
          <a:stretch/>
        </p:blipFill>
        <p:spPr>
          <a:xfrm>
            <a:off x="5836943" y="95008"/>
            <a:ext cx="6186768" cy="32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0547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66AA52-059E-791A-E569-906461DD0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9EA7E48-931D-7D11-CBCB-2580743C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02769-05F7-8F0D-39CE-E5C7290E1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" y="991443"/>
            <a:ext cx="5191653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Evaluation, Metrics &amp; Confusion Matrix </a:t>
            </a:r>
            <a:r>
              <a:rPr lang="en-US" sz="20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(Part I)</a:t>
            </a:r>
            <a:endParaRPr lang="en-US" sz="3400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9ABB5-B503-3EB1-1914-D18AE09E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B5DF8B-DA1F-6AFE-E1ED-B583FADE8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947CB-E3DF-639B-C441-41AA59F425F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8"/>
            <a:ext cx="4443154" cy="39502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dirty="0"/>
              <a:t>Comments</a:t>
            </a:r>
            <a:r>
              <a:rPr lang="en-US" sz="2200" dirty="0"/>
              <a:t>:</a:t>
            </a:r>
          </a:p>
          <a:p>
            <a:endParaRPr lang="en-US" sz="1800" dirty="0"/>
          </a:p>
          <a:p>
            <a:r>
              <a:rPr lang="en-US" sz="1800" dirty="0"/>
              <a:t>Strong results based on the classification report per model</a:t>
            </a:r>
          </a:p>
          <a:p>
            <a:endParaRPr lang="en-US" sz="1800" dirty="0"/>
          </a:p>
          <a:p>
            <a:r>
              <a:rPr lang="en-US" sz="1800" dirty="0"/>
              <a:t>Metrics achieve over 96% score on Average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Metrics achieve over 96% score on Average Performance label distribution</a:t>
            </a:r>
          </a:p>
        </p:txBody>
      </p:sp>
      <p:pic>
        <p:nvPicPr>
          <p:cNvPr id="13" name="Picture 12" descr="A blue rectangles with white text&#10;&#10;Description automatically generated">
            <a:extLst>
              <a:ext uri="{FF2B5EF4-FFF2-40B4-BE49-F238E27FC236}">
                <a16:creationId xmlns:a16="http://schemas.microsoft.com/office/drawing/2014/main" id="{204B8C7F-095D-9957-F914-46AF960CA7C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6838" r="8434" b="3415"/>
          <a:stretch/>
        </p:blipFill>
        <p:spPr>
          <a:xfrm>
            <a:off x="5787957" y="3943313"/>
            <a:ext cx="6268887" cy="2861192"/>
          </a:xfrm>
          <a:prstGeom prst="rect">
            <a:avLst/>
          </a:prstGeom>
        </p:spPr>
      </p:pic>
      <p:pic>
        <p:nvPicPr>
          <p:cNvPr id="15" name="Picture 1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1A29DD2B-1F4B-8587-24B5-72A00D6E2C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BFF"/>
              </a:clrFrom>
              <a:clrTo>
                <a:srgbClr val="F7FB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" t="6111" r="15266" b="4233"/>
          <a:stretch/>
        </p:blipFill>
        <p:spPr>
          <a:xfrm>
            <a:off x="5903068" y="189776"/>
            <a:ext cx="6038664" cy="339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2950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EA2B2-7B61-BFC0-1B52-FBA908A66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DDEA2E9-E231-5160-6400-D6FE900FD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DBAC30-A489-97FE-5513-6210B2700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" y="991443"/>
            <a:ext cx="5191653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Evaluation, Metrics &amp; Confusion Matrix </a:t>
            </a:r>
            <a:r>
              <a:rPr lang="en-US" sz="20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(Part II)</a:t>
            </a:r>
            <a:endParaRPr lang="en-US" sz="3400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DBB909-8BC8-5EAA-DE11-AF2C85B02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45FD5C-1DBF-2557-C863-866BEEE32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1F830-BEB3-CF1F-EE20-5DEBE77788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4443154" cy="39782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dirty="0"/>
              <a:t>Comments</a:t>
            </a:r>
            <a:r>
              <a:rPr lang="en-US" sz="2200" dirty="0"/>
              <a:t>:</a:t>
            </a:r>
          </a:p>
          <a:p>
            <a:endParaRPr lang="en-US" sz="1800" dirty="0"/>
          </a:p>
          <a:p>
            <a:r>
              <a:rPr lang="en-US" sz="1800" dirty="0"/>
              <a:t>Strong results based on the classification report per model</a:t>
            </a:r>
          </a:p>
          <a:p>
            <a:endParaRPr lang="en-US" sz="1800" dirty="0"/>
          </a:p>
          <a:p>
            <a:r>
              <a:rPr lang="en-US" sz="1800" dirty="0"/>
              <a:t>Metrics achieve over 96% score on Average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Metrics achieve over 96% score on Average Performance label distribution</a:t>
            </a:r>
          </a:p>
          <a:p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EC2271-3E99-ABE0-C119-40E3AD30D3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29" b="3453"/>
          <a:stretch/>
        </p:blipFill>
        <p:spPr>
          <a:xfrm>
            <a:off x="7337370" y="247347"/>
            <a:ext cx="3936988" cy="3194226"/>
          </a:xfrm>
          <a:prstGeom prst="rect">
            <a:avLst/>
          </a:prstGeom>
        </p:spPr>
      </p:pic>
      <p:pic>
        <p:nvPicPr>
          <p:cNvPr id="5" name="Picture 4" descr="A group of graphs showing different colored shapes&#10;&#10;Description automatically generated with medium confidence">
            <a:extLst>
              <a:ext uri="{FF2B5EF4-FFF2-40B4-BE49-F238E27FC236}">
                <a16:creationId xmlns:a16="http://schemas.microsoft.com/office/drawing/2014/main" id="{9A8BED54-58A1-48D0-C663-2B58DBAA41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" t="1482" b="1645"/>
          <a:stretch/>
        </p:blipFill>
        <p:spPr>
          <a:xfrm>
            <a:off x="5990741" y="3856455"/>
            <a:ext cx="6118629" cy="29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7102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076334-A112-B951-CF84-5FB144ED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276F7-9A50-AF2F-28B9-AC5C896E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Highlights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709-F7B5-4FDE-2F87-52F9EE21BC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8834" y="2487168"/>
            <a:ext cx="3407794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u="sng" dirty="0"/>
              <a:t>Learning Outcomes :</a:t>
            </a:r>
          </a:p>
          <a:p>
            <a:pPr marL="0"/>
            <a:endParaRPr lang="en-US" sz="2200" dirty="0"/>
          </a:p>
          <a:p>
            <a:pPr marL="514350"/>
            <a:r>
              <a:rPr lang="en-US" sz="1800" dirty="0"/>
              <a:t>End-to-end process of transforming raw data into insights.</a:t>
            </a:r>
          </a:p>
          <a:p>
            <a:pPr marL="514350"/>
            <a:r>
              <a:rPr lang="en-US" sz="1800" dirty="0"/>
              <a:t>Getting Familiar with the Tech Stack</a:t>
            </a:r>
          </a:p>
          <a:p>
            <a:pPr marL="514350"/>
            <a:r>
              <a:rPr lang="en-US" sz="1800" dirty="0"/>
              <a:t>Implementing modern techniques to solve real problems</a:t>
            </a:r>
          </a:p>
          <a:p>
            <a:pPr marL="0"/>
            <a:endParaRPr lang="en-US" sz="2200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7E136D3-FB5C-2909-B8A9-D7CFB36DD74F}"/>
              </a:ext>
            </a:extLst>
          </p:cNvPr>
          <p:cNvSpPr txBox="1">
            <a:spLocks/>
          </p:cNvSpPr>
          <p:nvPr/>
        </p:nvSpPr>
        <p:spPr>
          <a:xfrm>
            <a:off x="4563406" y="2487168"/>
            <a:ext cx="2717586" cy="2824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i="1" u="sng" dirty="0"/>
              <a:t>Tech Stack :</a:t>
            </a:r>
          </a:p>
          <a:p>
            <a:pPr marL="0"/>
            <a:endParaRPr lang="en-US" sz="2200" dirty="0"/>
          </a:p>
          <a:p>
            <a:pPr marL="514350"/>
            <a:r>
              <a:rPr lang="en-US" sz="1800" dirty="0"/>
              <a:t>MS SQL Server</a:t>
            </a:r>
          </a:p>
          <a:p>
            <a:pPr marL="514350"/>
            <a:r>
              <a:rPr lang="en-US" sz="1800" dirty="0"/>
              <a:t>PyCharm</a:t>
            </a:r>
          </a:p>
          <a:p>
            <a:pPr marL="514350"/>
            <a:r>
              <a:rPr lang="en-US" sz="1800" dirty="0"/>
              <a:t>MS Power BI</a:t>
            </a:r>
          </a:p>
          <a:p>
            <a:pPr marL="514350"/>
            <a:r>
              <a:rPr lang="en-US" sz="1800" dirty="0"/>
              <a:t>Github </a:t>
            </a:r>
          </a:p>
          <a:p>
            <a:pPr marL="0"/>
            <a:endParaRPr lang="en-US" sz="22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3BF0A56-8201-6ACA-B3FC-CE45FD21D52D}"/>
              </a:ext>
            </a:extLst>
          </p:cNvPr>
          <p:cNvSpPr txBox="1">
            <a:spLocks/>
          </p:cNvSpPr>
          <p:nvPr/>
        </p:nvSpPr>
        <p:spPr>
          <a:xfrm>
            <a:off x="7597302" y="2487167"/>
            <a:ext cx="4125307" cy="3543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i="1" u="sng" dirty="0"/>
              <a:t>Challenges Faced:</a:t>
            </a:r>
          </a:p>
          <a:p>
            <a:pPr marL="0"/>
            <a:endParaRPr lang="en-US" sz="2200" dirty="0"/>
          </a:p>
          <a:p>
            <a:pPr marL="514350">
              <a:lnSpc>
                <a:spcPct val="100000"/>
              </a:lnSpc>
            </a:pPr>
            <a:r>
              <a:rPr lang="en-US" sz="1800" dirty="0"/>
              <a:t>Schema Set up for </a:t>
            </a:r>
            <a:r>
              <a:rPr lang="en-US" sz="1800" dirty="0" err="1"/>
              <a:t>DW</a:t>
            </a:r>
            <a:endParaRPr lang="en-US" sz="1800" dirty="0"/>
          </a:p>
          <a:p>
            <a:pPr marL="514350">
              <a:lnSpc>
                <a:spcPct val="100000"/>
              </a:lnSpc>
            </a:pPr>
            <a:r>
              <a:rPr lang="en-US" sz="1800" dirty="0"/>
              <a:t>Feature Engineering</a:t>
            </a:r>
          </a:p>
          <a:p>
            <a:pPr marL="514350">
              <a:lnSpc>
                <a:spcPct val="100000"/>
              </a:lnSpc>
            </a:pPr>
            <a:r>
              <a:rPr lang="en-US" sz="1800" dirty="0"/>
              <a:t>Learning new a coding language   with its libraries</a:t>
            </a:r>
          </a:p>
          <a:p>
            <a:pPr marL="514350">
              <a:lnSpc>
                <a:spcPct val="100000"/>
              </a:lnSpc>
            </a:pPr>
            <a:r>
              <a:rPr lang="en-US" sz="1800" dirty="0"/>
              <a:t>Understanding the correct order of the steps for a complete 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78566362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4164D-93BE-8038-8114-9D6500C0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robot hand typing on a computer&#10;&#10;AI-generated content may be incorrect.">
            <a:extLst>
              <a:ext uri="{FF2B5EF4-FFF2-40B4-BE49-F238E27FC236}">
                <a16:creationId xmlns:a16="http://schemas.microsoft.com/office/drawing/2014/main" id="{B3136379-4012-0E1E-17AD-040098D3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brightnessContrast bright="-49000" contras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871" b="985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AFB87-BAC2-8611-FF0C-1DFD1A36C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Thank you for your attention.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F721E-B293-30E3-9E09-25CDF2F6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58" y="3668809"/>
            <a:ext cx="3572414" cy="166618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2200" u="sng" dirty="0">
                <a:solidFill>
                  <a:srgbClr val="FFFFFF"/>
                </a:solidFill>
              </a:rPr>
              <a:t>From Our Team:</a:t>
            </a:r>
          </a:p>
          <a:p>
            <a:r>
              <a:rPr lang="en-US" sz="2200" dirty="0">
                <a:solidFill>
                  <a:srgbClr val="FFFFFF"/>
                </a:solidFill>
              </a:rPr>
              <a:t>Alexia Kalliani</a:t>
            </a:r>
          </a:p>
          <a:p>
            <a:r>
              <a:rPr lang="en-US" sz="2200" dirty="0">
                <a:solidFill>
                  <a:srgbClr val="FFFFFF"/>
                </a:solidFill>
              </a:rPr>
              <a:t>Giorgos Petrakis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Konstantinos Gkaravelos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Nikos Antoniou</a:t>
            </a:r>
          </a:p>
        </p:txBody>
      </p:sp>
    </p:spTree>
    <p:extLst>
      <p:ext uri="{BB962C8B-B14F-4D97-AF65-F5344CB8AC3E}">
        <p14:creationId xmlns:p14="http://schemas.microsoft.com/office/powerpoint/2010/main" val="14050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0BA79-2B5E-2FE0-E594-F46EE435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1BF7E9-356D-3DF7-09A0-AE428BFC7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09521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Essentials of Part 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F5D3BEC-535D-A4D9-F697-DCB23763371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44652141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1821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81C4A73-1252-3646-AB74-21C78B8F5E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8" r="2" b="186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D9C9BF-6CD4-C6AE-2E36-30B581FE0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2254737"/>
            <a:ext cx="3838907" cy="865134"/>
          </a:xfrm>
          <a:solidFill>
            <a:schemeClr val="bg1">
              <a:alpha val="53514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SQL Scripts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07BECA-6A3D-42CA-E962-00878C2DD0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3502152"/>
            <a:ext cx="10662494" cy="2426700"/>
          </a:xfrm>
          <a:solidFill>
            <a:schemeClr val="bg1">
              <a:alpha val="75314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r>
              <a:rPr lang="en-US" sz="2000" dirty="0"/>
              <a:t>To Develop a Staging Area from the </a:t>
            </a:r>
            <a:r>
              <a:rPr lang="en-US" sz="2000" dirty="0" err="1"/>
              <a:t>OLTP</a:t>
            </a:r>
            <a:r>
              <a:rPr lang="en-US" sz="2000" dirty="0"/>
              <a:t> Database (“</a:t>
            </a:r>
            <a:r>
              <a:rPr lang="en-US" sz="2000" dirty="0" err="1"/>
              <a:t>ChinookStaging</a:t>
            </a:r>
            <a:r>
              <a:rPr lang="en-US" sz="2000" dirty="0"/>
              <a:t>”).</a:t>
            </a:r>
          </a:p>
          <a:p>
            <a:r>
              <a:rPr lang="en-US" sz="2000" dirty="0"/>
              <a:t>To Design the </a:t>
            </a:r>
            <a:r>
              <a:rPr lang="en-US" sz="2000" dirty="0" err="1"/>
              <a:t>ERD</a:t>
            </a:r>
            <a:r>
              <a:rPr lang="en-US" sz="2000" dirty="0"/>
              <a:t> Schemas and define the final Star Schema of the Data Warehouse.</a:t>
            </a:r>
          </a:p>
          <a:p>
            <a:r>
              <a:rPr lang="en-US" sz="2000" dirty="0"/>
              <a:t>To Establish the connections to the main Fact Table “</a:t>
            </a:r>
            <a:r>
              <a:rPr lang="en-US" sz="2000" dirty="0" err="1"/>
              <a:t>Dim_Fact_Sales</a:t>
            </a:r>
            <a:r>
              <a:rPr lang="en-US" sz="2000" dirty="0"/>
              <a:t>”.</a:t>
            </a:r>
          </a:p>
          <a:p>
            <a:r>
              <a:rPr lang="en-US" sz="2000" dirty="0"/>
              <a:t>To Extract, Transform, Load data from the Staging Area into the Data Warehouse.</a:t>
            </a:r>
          </a:p>
          <a:p>
            <a:r>
              <a:rPr lang="en-US" sz="2000" dirty="0"/>
              <a:t>To Ensure efficient data transfer and query performance through optimized SQL operations.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190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073E24-9643-6F82-1132-2DBB05C7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5C8D5-8AB9-92C3-50A4-24EE5B063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chemeClr val="tx1"/>
                </a:solidFill>
              </a:rPr>
              <a:t>Chinook Data      Warehouse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46CD1-3D3E-82FC-6FF9-C1656AAD617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 dirty="0"/>
              <a:t>Star Schema</a:t>
            </a:r>
          </a:p>
          <a:p>
            <a:pPr marL="0" indent="0">
              <a:buNone/>
            </a:pPr>
            <a:endParaRPr lang="en-US" sz="1800" dirty="0"/>
          </a:p>
          <a:p>
            <a:pPr marL="0"/>
            <a:r>
              <a:rPr lang="en-US" sz="1800" dirty="0"/>
              <a:t>5 Dimension Tables</a:t>
            </a:r>
          </a:p>
          <a:p>
            <a:pPr marL="0"/>
            <a:endParaRPr lang="en-US" sz="1800" dirty="0"/>
          </a:p>
          <a:p>
            <a:pPr marL="0"/>
            <a:r>
              <a:rPr lang="en-US" sz="1800" dirty="0"/>
              <a:t>Main Focus : </a:t>
            </a:r>
            <a:r>
              <a:rPr lang="en-US" sz="1800" dirty="0" err="1"/>
              <a:t>Fact_Sales</a:t>
            </a:r>
            <a:endParaRPr lang="en-US" sz="1800" dirty="0"/>
          </a:p>
          <a:p>
            <a:pPr marL="0"/>
            <a:endParaRPr lang="en-US" sz="1800" dirty="0"/>
          </a:p>
          <a:p>
            <a:pPr marL="0"/>
            <a:r>
              <a:rPr lang="en-US" sz="1800" dirty="0"/>
              <a:t>Connections with primary keys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2ED9C04-902D-5D9A-8DF4-1C43B9ACC3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73" t="-4146" r="-10093" b="-4352"/>
          <a:stretch/>
        </p:blipFill>
        <p:spPr>
          <a:xfrm>
            <a:off x="5212080" y="-110701"/>
            <a:ext cx="7257243" cy="7229877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8346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C40BE-CA6F-0148-EC40-151B61FBC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460E6ED-A790-B1F2-3951-10AA4DBA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7D7C7C-80C1-52D7-7909-8AD67593A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D745228-F58F-F3E1-B5AE-CDDAF4100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6626C-9924-8C68-1ED1-5C14C370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906E12-097D-65B4-6D57-03DE42B7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89892-381A-EF9B-7AB8-DF03AFC293A3}"/>
              </a:ext>
            </a:extLst>
          </p:cNvPr>
          <p:cNvSpPr txBox="1"/>
          <p:nvPr/>
        </p:nvSpPr>
        <p:spPr>
          <a:xfrm>
            <a:off x="469392" y="2560320"/>
            <a:ext cx="3050556" cy="374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 dirty="0"/>
              <a:t>Comments</a:t>
            </a:r>
            <a:r>
              <a:rPr lang="en-US" sz="22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Dashboards for a comprehensive analysis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Slicers usage for customized results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Cards to portray key analytics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Variety on Visual Reports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7015F71-217A-E334-6D2F-542C0AE3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65" y="2154881"/>
            <a:ext cx="8301135" cy="47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7061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749BC-3162-1374-CBE7-3BA3A182D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C01CB6-AF16-E58D-D24C-63CDF3B7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44AC5E2-FA1B-102C-2645-F56D341D9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FDAE4A-FCB8-53DB-DA2E-C21F95C6E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F57FAA-C4E0-EC8F-7656-9D619692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83525F-07E3-FBCA-1C04-3D696CCAD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2E0B98A-5DB1-CAE1-018F-5C831BA3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73" y="2118127"/>
            <a:ext cx="8329127" cy="4739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FD51F2-1FDD-99DF-CB45-3543A3C1A6DF}"/>
              </a:ext>
            </a:extLst>
          </p:cNvPr>
          <p:cNvSpPr txBox="1"/>
          <p:nvPr/>
        </p:nvSpPr>
        <p:spPr>
          <a:xfrm>
            <a:off x="469392" y="2560320"/>
            <a:ext cx="3050556" cy="374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 dirty="0"/>
              <a:t>Comments</a:t>
            </a:r>
            <a:r>
              <a:rPr lang="en-US" sz="22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Dashboards for a comprehensive analysis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Slicers usage for customized results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Cards to portray key analytics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Variety on Visual Reports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452591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49AE68-BF97-7812-B658-58894045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E1FA9E-A093-D96C-D32F-420318C95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F9C37E9-D5E1-7800-0D01-41B50B49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4945DE9-6AF8-F466-E37B-74789F42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867675-4389-B256-A34F-488A20EAB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BFD89E-663E-EA11-B119-10D7063F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EA1F4B-2DB3-C7F3-7D69-D63C0AF42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41" y="2188924"/>
            <a:ext cx="8202660" cy="4669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066BB1-9BA4-FAA5-546B-072208D65DEB}"/>
              </a:ext>
            </a:extLst>
          </p:cNvPr>
          <p:cNvSpPr txBox="1"/>
          <p:nvPr/>
        </p:nvSpPr>
        <p:spPr>
          <a:xfrm>
            <a:off x="469392" y="2560320"/>
            <a:ext cx="3050556" cy="374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 dirty="0"/>
              <a:t>Comments</a:t>
            </a:r>
            <a:r>
              <a:rPr lang="en-US" sz="22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Dashboards for a comprehensive analysis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Slicers usage for customized results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Cards to portray key analytics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Variety on Visual Reports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26663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060E9-9530-C8C5-DC27-B369BC1DF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5E387-FBC4-D66A-A702-36C6B9015344}"/>
              </a:ext>
            </a:extLst>
          </p:cNvPr>
          <p:cNvSpPr txBox="1"/>
          <p:nvPr/>
        </p:nvSpPr>
        <p:spPr>
          <a:xfrm>
            <a:off x="7065818" y="546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8A4578-6715-3749-27CD-22E875F7E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Essentials of Part II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DFAEE-7E7B-2BEE-C9B6-299A7A37B0B0}"/>
              </a:ext>
            </a:extLst>
          </p:cNvPr>
          <p:cNvGrpSpPr/>
          <p:nvPr/>
        </p:nvGrpSpPr>
        <p:grpSpPr>
          <a:xfrm>
            <a:off x="966000" y="2925071"/>
            <a:ext cx="10260000" cy="2160001"/>
            <a:chOff x="966000" y="2925071"/>
            <a:chExt cx="10260000" cy="2160001"/>
          </a:xfrm>
        </p:grpSpPr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F3D8F382-3F06-0B74-A0C0-FDF946F456A4}"/>
                </a:ext>
              </a:extLst>
            </p:cNvPr>
            <p:cNvSpPr/>
            <p:nvPr/>
          </p:nvSpPr>
          <p:spPr>
            <a:xfrm>
              <a:off x="7662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9ACADA94-9122-A213-3DA8-6A0D07321BD5}"/>
                </a:ext>
              </a:extLst>
            </p:cNvPr>
            <p:cNvSpPr/>
            <p:nvPr/>
          </p:nvSpPr>
          <p:spPr>
            <a:xfrm>
              <a:off x="9777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6C2AA114-2B46-C43A-0655-B068F5BDFF0E}"/>
                </a:ext>
              </a:extLst>
            </p:cNvPr>
            <p:cNvSpPr/>
            <p:nvPr/>
          </p:nvSpPr>
          <p:spPr>
            <a:xfrm>
              <a:off x="1317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Rectangle 4" descr="User">
              <a:extLst>
                <a:ext uri="{FF2B5EF4-FFF2-40B4-BE49-F238E27FC236}">
                  <a16:creationId xmlns:a16="http://schemas.microsoft.com/office/drawing/2014/main" id="{412A43DA-D950-E080-254D-4B4481DC5518}"/>
                </a:ext>
              </a:extLst>
            </p:cNvPr>
            <p:cNvSpPr/>
            <p:nvPr/>
          </p:nvSpPr>
          <p:spPr>
            <a:xfrm>
              <a:off x="1551000" y="3159072"/>
              <a:ext cx="630000" cy="630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4FCE13-5732-2020-1699-369D0DB00386}"/>
                </a:ext>
              </a:extLst>
            </p:cNvPr>
            <p:cNvSpPr/>
            <p:nvPr/>
          </p:nvSpPr>
          <p:spPr>
            <a:xfrm>
              <a:off x="966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Employee sales Performance classification</a:t>
              </a:r>
              <a:endParaRPr lang="en-US" sz="1600" kern="1200" dirty="0"/>
            </a:p>
          </p:txBody>
        </p:sp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8BCB9473-1BAD-EE49-AEBF-FB347E433479}"/>
                </a:ext>
              </a:extLst>
            </p:cNvPr>
            <p:cNvSpPr/>
            <p:nvPr/>
          </p:nvSpPr>
          <p:spPr>
            <a:xfrm>
              <a:off x="3432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9" descr="Gears">
              <a:extLst>
                <a:ext uri="{FF2B5EF4-FFF2-40B4-BE49-F238E27FC236}">
                  <a16:creationId xmlns:a16="http://schemas.microsoft.com/office/drawing/2014/main" id="{B03F40D3-5867-2595-CAA2-0E0CDEABF508}"/>
                </a:ext>
              </a:extLst>
            </p:cNvPr>
            <p:cNvSpPr/>
            <p:nvPr/>
          </p:nvSpPr>
          <p:spPr>
            <a:xfrm>
              <a:off x="3666000" y="3159072"/>
              <a:ext cx="630000" cy="63000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B1F429-47EA-1E3F-72F8-7116BE7D835D}"/>
                </a:ext>
              </a:extLst>
            </p:cNvPr>
            <p:cNvSpPr/>
            <p:nvPr/>
          </p:nvSpPr>
          <p:spPr>
            <a:xfrm>
              <a:off x="3081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Preprocessing and Feature Engineering </a:t>
              </a:r>
              <a:endParaRPr lang="en-US" sz="1600" kern="1200" dirty="0"/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96777F80-4D2B-D693-A0C7-D586775ADE21}"/>
                </a:ext>
              </a:extLst>
            </p:cNvPr>
            <p:cNvSpPr/>
            <p:nvPr/>
          </p:nvSpPr>
          <p:spPr>
            <a:xfrm>
              <a:off x="5547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 descr="Head with Gears">
              <a:extLst>
                <a:ext uri="{FF2B5EF4-FFF2-40B4-BE49-F238E27FC236}">
                  <a16:creationId xmlns:a16="http://schemas.microsoft.com/office/drawing/2014/main" id="{871BF95E-BD4F-9124-3306-875C9F675585}"/>
                </a:ext>
              </a:extLst>
            </p:cNvPr>
            <p:cNvSpPr/>
            <p:nvPr/>
          </p:nvSpPr>
          <p:spPr>
            <a:xfrm>
              <a:off x="7896000" y="3159071"/>
              <a:ext cx="630000" cy="630000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EE1FCC-9209-AC4C-0161-045399FCF131}"/>
                </a:ext>
              </a:extLst>
            </p:cNvPr>
            <p:cNvSpPr/>
            <p:nvPr/>
          </p:nvSpPr>
          <p:spPr>
            <a:xfrm>
              <a:off x="5196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PERFORMANCE LABELING &amp; ENCODING</a:t>
              </a:r>
              <a:endParaRPr lang="en-US" sz="1600" kern="1200" dirty="0"/>
            </a:p>
          </p:txBody>
        </p:sp>
        <p:sp>
          <p:nvSpPr>
            <p:cNvPr id="16" name="Rectangle 15" descr="Bar chart">
              <a:extLst>
                <a:ext uri="{FF2B5EF4-FFF2-40B4-BE49-F238E27FC236}">
                  <a16:creationId xmlns:a16="http://schemas.microsoft.com/office/drawing/2014/main" id="{14F6AA2F-BEEA-0B65-3A1D-3E96D174B219}"/>
                </a:ext>
              </a:extLst>
            </p:cNvPr>
            <p:cNvSpPr/>
            <p:nvPr/>
          </p:nvSpPr>
          <p:spPr>
            <a:xfrm>
              <a:off x="10011000" y="3159072"/>
              <a:ext cx="630000" cy="630000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05D40-C48B-52B3-BBA0-78162689C506}"/>
                </a:ext>
              </a:extLst>
            </p:cNvPr>
            <p:cNvSpPr/>
            <p:nvPr/>
          </p:nvSpPr>
          <p:spPr>
            <a:xfrm>
              <a:off x="7311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Machine Learning Model PIPELINE</a:t>
              </a:r>
              <a:endParaRPr lang="en-US" sz="1600" kern="1200" dirty="0"/>
            </a:p>
          </p:txBody>
        </p:sp>
        <p:sp>
          <p:nvSpPr>
            <p:cNvPr id="19" name="Rectangle 18" descr="Upward trend">
              <a:extLst>
                <a:ext uri="{FF2B5EF4-FFF2-40B4-BE49-F238E27FC236}">
                  <a16:creationId xmlns:a16="http://schemas.microsoft.com/office/drawing/2014/main" id="{DD5F6158-5186-EEE2-166D-1FEC6D0E6A83}"/>
                </a:ext>
              </a:extLst>
            </p:cNvPr>
            <p:cNvSpPr/>
            <p:nvPr/>
          </p:nvSpPr>
          <p:spPr>
            <a:xfrm>
              <a:off x="5781000" y="3159071"/>
              <a:ext cx="630000" cy="630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AB1CA7-86BB-B375-C0C8-6BF63F7694AE}"/>
                </a:ext>
              </a:extLst>
            </p:cNvPr>
            <p:cNvSpPr/>
            <p:nvPr/>
          </p:nvSpPr>
          <p:spPr>
            <a:xfrm>
              <a:off x="9426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EVALUATION Insights and Analysis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034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64E3BA-E922-03CE-12B5-09223F66A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Rectangle">
            <a:extLst>
              <a:ext uri="{FF2B5EF4-FFF2-40B4-BE49-F238E27FC236}">
                <a16:creationId xmlns:a16="http://schemas.microsoft.com/office/drawing/2014/main" id="{466A5F9A-1356-6A91-8500-BB0319D24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C917772-A878-0B32-E397-6010ECCB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FB4A9E-38C4-090E-93FE-C5F247F25262}"/>
              </a:ext>
            </a:extLst>
          </p:cNvPr>
          <p:cNvSpPr/>
          <p:nvPr/>
        </p:nvSpPr>
        <p:spPr>
          <a:xfrm>
            <a:off x="1524" y="-2433"/>
            <a:ext cx="12190476" cy="685802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AE8D9-9CB0-8F23-51D6-33DBFFADB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495" y="2314467"/>
            <a:ext cx="5037039" cy="870074"/>
          </a:xfrm>
          <a:solidFill>
            <a:schemeClr val="bg1">
              <a:alpha val="53514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Python Scripts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4D04BE-E836-1899-079B-65FF3546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5F2CB1-4019-21CF-00BB-F34B16711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07DFEC-2358-907C-0302-CF5928EBC06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3229" y="3598511"/>
            <a:ext cx="10662494" cy="2426700"/>
          </a:xfrm>
          <a:solidFill>
            <a:schemeClr val="bg1">
              <a:alpha val="75314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r>
              <a:rPr lang="en-US" sz="2000" dirty="0"/>
              <a:t>To Calculate Employee Tenure, clean Nulls and remove Outliers.</a:t>
            </a:r>
          </a:p>
          <a:p>
            <a:r>
              <a:rPr lang="en-US" sz="2000" dirty="0"/>
              <a:t>To Create Correlation Plots and define the final features.</a:t>
            </a:r>
          </a:p>
          <a:p>
            <a:r>
              <a:rPr lang="en-US" sz="2000" dirty="0"/>
              <a:t>To Establish Performance Labels and Encode them.</a:t>
            </a:r>
          </a:p>
          <a:p>
            <a:r>
              <a:rPr lang="en-US" sz="2000" dirty="0"/>
              <a:t>To Set Hyperparameters for Optimization, Normalize features  and Split the Data Set.</a:t>
            </a:r>
          </a:p>
          <a:p>
            <a:r>
              <a:rPr lang="en-US" sz="2000" dirty="0"/>
              <a:t>To Train Models, Evaluate Metrics &amp; Predictions and Generate insightful plots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701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585</Words>
  <Application>Microsoft Office PowerPoint</Application>
  <PresentationFormat>Widescreen</PresentationFormat>
  <Paragraphs>122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3_Custom Design</vt:lpstr>
      <vt:lpstr>Custom Design</vt:lpstr>
      <vt:lpstr>2_Custom Design</vt:lpstr>
      <vt:lpstr>Office Theme</vt:lpstr>
      <vt:lpstr>Business Intelligence &amp; Machine Learning</vt:lpstr>
      <vt:lpstr>The Essentials of Part I</vt:lpstr>
      <vt:lpstr>SQL Scripts</vt:lpstr>
      <vt:lpstr>Chinook Data      Warehouse</vt:lpstr>
      <vt:lpstr>PowerBI Insights</vt:lpstr>
      <vt:lpstr>PowerBI Insights</vt:lpstr>
      <vt:lpstr>PowerBI Insights</vt:lpstr>
      <vt:lpstr>The Essentials of Part II</vt:lpstr>
      <vt:lpstr>Python Scripts</vt:lpstr>
      <vt:lpstr>Pre-Processing &amp; Feature Engineering</vt:lpstr>
      <vt:lpstr>Label Performance &amp; Encoding</vt:lpstr>
      <vt:lpstr>Normalization, Model Selection &amp; Training </vt:lpstr>
      <vt:lpstr>Model Evaluation, Metrics &amp; Confusion Matrix (Part I)</vt:lpstr>
      <vt:lpstr>Model Evaluation, Metrics &amp; Confusion Matrix (Part II)</vt:lpstr>
      <vt:lpstr>Project Highlights 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Gkaravelos</dc:creator>
  <cp:lastModifiedBy>Konstantinos Gkaravelos</cp:lastModifiedBy>
  <cp:revision>36</cp:revision>
  <dcterms:created xsi:type="dcterms:W3CDTF">2025-01-16T16:22:41Z</dcterms:created>
  <dcterms:modified xsi:type="dcterms:W3CDTF">2025-01-26T17:29:28Z</dcterms:modified>
</cp:coreProperties>
</file>