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1"/>
  </p:notesMasterIdLst>
  <p:sldIdLst>
    <p:sldId id="257" r:id="rId5"/>
    <p:sldId id="273" r:id="rId6"/>
    <p:sldId id="280" r:id="rId7"/>
    <p:sldId id="264" r:id="rId8"/>
    <p:sldId id="295" r:id="rId9"/>
    <p:sldId id="297" r:id="rId10"/>
    <p:sldId id="296" r:id="rId11"/>
    <p:sldId id="277" r:id="rId12"/>
    <p:sldId id="287" r:id="rId13"/>
    <p:sldId id="281" r:id="rId14"/>
    <p:sldId id="291" r:id="rId15"/>
    <p:sldId id="292" r:id="rId16"/>
    <p:sldId id="293" r:id="rId17"/>
    <p:sldId id="294" r:id="rId18"/>
    <p:sldId id="27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34E"/>
    <a:srgbClr val="F3AF8D"/>
    <a:srgbClr val="E97132"/>
    <a:srgbClr val="747474"/>
    <a:srgbClr val="98D4FF"/>
    <a:srgbClr val="071840"/>
    <a:srgbClr val="DEDEDE"/>
    <a:srgbClr val="081D4C"/>
    <a:srgbClr val="FBFBFB"/>
    <a:srgbClr val="040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0" autoAdjust="0"/>
    <p:restoredTop sz="94510" autoAdjust="0"/>
  </p:normalViewPr>
  <p:slideViewPr>
    <p:cSldViewPr snapToGrid="0">
      <p:cViewPr varScale="1">
        <p:scale>
          <a:sx n="74" d="100"/>
          <a:sy n="74" d="100"/>
        </p:scale>
        <p:origin x="91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OLTP DATABASE MIGRATION.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Data warehouse design.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OLTP DATABASE MIGRATION.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Data warehouse design.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Power BI Insights. </a:t>
          </a:r>
        </a:p>
      </dsp:txBody>
      <dsp:txXfrm>
        <a:off x="7721242" y="2632529"/>
        <a:ext cx="2063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cato.org/blog/does-section-230-cover-generative-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iabac.org/blog/exploring-real-world-applications-of-machine-learning-in-data-scienc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noProof="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noProof="0" dirty="0">
                <a:solidFill>
                  <a:schemeClr val="bg1"/>
                </a:solidFill>
              </a:rPr>
              <a:t>By Regeneration &amp; Piraeus 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&amp; 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8" y="2510107"/>
            <a:ext cx="5684521" cy="419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Sample Cleanup with NA filling and Feature Calculation such as “Tenure” as well as “Annual Revenue”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Outlier Removal such as salesmen with “Total Revenue” more than 600 and employees who are not salesmen</a:t>
            </a:r>
          </a:p>
          <a:p>
            <a:endParaRPr lang="en-US" sz="1800" noProof="0" dirty="0"/>
          </a:p>
          <a:p>
            <a:r>
              <a:rPr lang="en-US" sz="1800" noProof="0" dirty="0"/>
              <a:t>Feature Selection based on High Correlation to the “Total Revenue” such as “Total Invoices”, “Annual Revenue”, “Average Revenue”</a:t>
            </a:r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2" name="Picture 11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A5D71502-43B7-2C7F-C6A3-32C4F2894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04" y="0"/>
            <a:ext cx="5212415" cy="3127449"/>
          </a:xfrm>
          <a:prstGeom prst="rect">
            <a:avLst/>
          </a:prstGeom>
        </p:spPr>
      </p:pic>
      <p:pic>
        <p:nvPicPr>
          <p:cNvPr id="7" name="Picture 6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331ADDA7-9D77-E532-14EF-A3880F0B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27" y="3249070"/>
            <a:ext cx="4145291" cy="348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5ACDA-5739-97E3-DBC1-59377931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73AA34-C28D-D7C4-0E07-D90BCF441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B154F-5616-93E6-9545-68E74101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 Performance &amp; Encoding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796870-D60A-E1C6-0F7F-6224FD7E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032518-EDE8-2B9B-C36A-6CEE6FC3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F442B-A7CD-5954-4947-7CBC4F1AA1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Labeling based on Performance using Quantiles (</a:t>
            </a:r>
            <a:r>
              <a:rPr lang="en-US" sz="1800" dirty="0"/>
              <a:t>Low</a:t>
            </a:r>
            <a:r>
              <a:rPr lang="en-US" sz="1800" noProof="0" dirty="0"/>
              <a:t>, Average, High)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Label Encoding manually with Pandas and Label Mapping</a:t>
            </a:r>
          </a:p>
          <a:p>
            <a:endParaRPr lang="en-US" sz="1800" noProof="0" dirty="0"/>
          </a:p>
        </p:txBody>
      </p:sp>
      <p:pic>
        <p:nvPicPr>
          <p:cNvPr id="5" name="Picture 4" descr="A bar chart with blue bars&#10;&#10;Description automatically generated">
            <a:extLst>
              <a:ext uri="{FF2B5EF4-FFF2-40B4-BE49-F238E27FC236}">
                <a16:creationId xmlns:a16="http://schemas.microsoft.com/office/drawing/2014/main" id="{68957DC4-A47A-1291-D703-7B1223BB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"/>
          <a:stretch/>
        </p:blipFill>
        <p:spPr>
          <a:xfrm>
            <a:off x="6661334" y="-1"/>
            <a:ext cx="4443154" cy="3522109"/>
          </a:xfrm>
          <a:prstGeom prst="rect">
            <a:avLst/>
          </a:prstGeom>
        </p:spPr>
      </p:pic>
      <p:pic>
        <p:nvPicPr>
          <p:cNvPr id="6" name="Picture 5" descr="A group of graphs showing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9A8BED54-58A1-48D0-C663-2B58DBAA41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482" b="1645"/>
          <a:stretch/>
        </p:blipFill>
        <p:spPr>
          <a:xfrm>
            <a:off x="5860173" y="3699576"/>
            <a:ext cx="6118629" cy="2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73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29E1D-ECCA-F4C5-1D5D-468648D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2AA662-8790-5B46-981F-2C638BDE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67414-3D35-807E-25B5-703AA0E7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Standardization</a:t>
            </a:r>
            <a:r>
              <a:rPr lang="en-US" sz="3400" noProof="0" dirty="0">
                <a:solidFill>
                  <a:schemeClr val="tx1"/>
                </a:solidFill>
              </a:rPr>
              <a:t>, 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&amp; Training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CCD62-1846-3B8D-863C-0BE3AE3E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859672-C097-B9C0-BBB9-208A679F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8824-B92D-0C1B-BB81-74664C6967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4104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Feature Scaling of the Training Data with Standard Scaler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Classification Model Selection for the training</a:t>
            </a:r>
          </a:p>
          <a:p>
            <a:endParaRPr lang="en-US" sz="1800" noProof="0" dirty="0"/>
          </a:p>
          <a:p>
            <a:r>
              <a:rPr lang="en-US" sz="1800" noProof="0" dirty="0"/>
              <a:t>Set of Hyperparameters per Model using Stratified K-fold Cross Validation with </a:t>
            </a:r>
            <a:r>
              <a:rPr lang="en-US" sz="1800" noProof="0" dirty="0" err="1"/>
              <a:t>GridSearch</a:t>
            </a:r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6" name="Picture 5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3C1D5079-577A-3F02-0455-0C5CB70C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"/>
          <a:stretch/>
        </p:blipFill>
        <p:spPr>
          <a:xfrm>
            <a:off x="5655467" y="3429000"/>
            <a:ext cx="6368244" cy="3333993"/>
          </a:xfrm>
          <a:prstGeom prst="rect">
            <a:avLst/>
          </a:prstGeom>
        </p:spPr>
      </p:pic>
      <p:pic>
        <p:nvPicPr>
          <p:cNvPr id="9" name="Picture 8" descr="A blue and white flag&#10;&#10;Description automatically generated">
            <a:extLst>
              <a:ext uri="{FF2B5EF4-FFF2-40B4-BE49-F238E27FC236}">
                <a16:creationId xmlns:a16="http://schemas.microsoft.com/office/drawing/2014/main" id="{D53D6358-260C-CA6B-3E1F-F5EED3312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2" y="349502"/>
            <a:ext cx="5754918" cy="28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547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6AA52-059E-791A-E569-906461DD0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A7E48-931D-7D11-CBCB-2580743C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02769-05F7-8F0D-39CE-E5C7290E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I)</a:t>
            </a:r>
            <a:endParaRPr lang="en-US" sz="3400" b="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9ABB5-B503-3EB1-1914-D18AE09E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B5DF8B-DA1F-6AFE-E1ED-B583FADE8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47CB-E3DF-639B-C441-41AA59F425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9502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Strong results based on the classification report per Model</a:t>
            </a:r>
          </a:p>
          <a:p>
            <a:endParaRPr lang="en-US" sz="1800" noProof="0" dirty="0"/>
          </a:p>
          <a:p>
            <a:r>
              <a:rPr lang="en-US" sz="1800" noProof="0" dirty="0"/>
              <a:t>Metrics achieve over 96% score on Average</a:t>
            </a:r>
          </a:p>
        </p:txBody>
      </p:sp>
      <p:pic>
        <p:nvPicPr>
          <p:cNvPr id="13" name="Picture 12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204B8C7F-095D-9957-F914-46AF960C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6838" r="8434" b="3415"/>
          <a:stretch/>
        </p:blipFill>
        <p:spPr>
          <a:xfrm>
            <a:off x="5787957" y="3943313"/>
            <a:ext cx="6268887" cy="2861192"/>
          </a:xfrm>
          <a:prstGeom prst="rect">
            <a:avLst/>
          </a:prstGeom>
        </p:spPr>
      </p:pic>
      <p:pic>
        <p:nvPicPr>
          <p:cNvPr id="15" name="Picture 1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A29DD2B-1F4B-8587-24B5-72A00D6E2C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BFF"/>
              </a:clrFrom>
              <a:clrTo>
                <a:srgbClr val="F7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6111" r="15266" b="4233"/>
          <a:stretch/>
        </p:blipFill>
        <p:spPr>
          <a:xfrm>
            <a:off x="5903068" y="189776"/>
            <a:ext cx="6038664" cy="33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295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EA2B2-7B61-BFC0-1B52-FBA908A6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DEA2E9-E231-5160-6400-D6FE900FD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BAC30-A489-97FE-5513-6210B270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II)</a:t>
            </a:r>
            <a:endParaRPr lang="en-US" sz="3400" b="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DBB909-8BC8-5EAA-DE11-AF2C85B02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5FD5C-1DBF-2557-C863-866BEEE32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F830-BEB3-CF1F-EE20-5DEBE77788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39782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Strong results based on the classification report per Model</a:t>
            </a:r>
          </a:p>
          <a:p>
            <a:endParaRPr lang="en-US" sz="1800" noProof="0" dirty="0"/>
          </a:p>
          <a:p>
            <a:r>
              <a:rPr lang="en-US" sz="1800" noProof="0" dirty="0"/>
              <a:t>Metrics achieve over 96% score on Average</a:t>
            </a:r>
          </a:p>
          <a:p>
            <a:endParaRPr lang="en-US" sz="1800" dirty="0"/>
          </a:p>
          <a:p>
            <a:r>
              <a:rPr lang="en-US" sz="1800" noProof="0" dirty="0"/>
              <a:t>Difference between Metrics when we removed all NA values reducing however the Data Set 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C2271-3E99-ABE0-C119-40E3AD30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29" b="3453"/>
          <a:stretch/>
        </p:blipFill>
        <p:spPr>
          <a:xfrm>
            <a:off x="5649886" y="3843363"/>
            <a:ext cx="2914446" cy="2364599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B6181A24-A50C-2181-58E5-258DC0BE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09" y="99083"/>
            <a:ext cx="4860263" cy="3645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1A170-B31E-8A5E-392B-5B7C5707D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152" y="3843363"/>
            <a:ext cx="2838734" cy="2364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485F9-7E03-1942-E70E-4BD0AECD84E6}"/>
              </a:ext>
            </a:extLst>
          </p:cNvPr>
          <p:cNvSpPr txBox="1"/>
          <p:nvPr/>
        </p:nvSpPr>
        <p:spPr>
          <a:xfrm>
            <a:off x="8606149" y="4840996"/>
            <a:ext cx="5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890710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937" y="2487167"/>
            <a:ext cx="3556591" cy="3695020"/>
          </a:xfrm>
          <a:solidFill>
            <a:srgbClr val="EC834E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Learning Outcomes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End-to-end process of transforming raw data into insights.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Implementing modern techniques to solve real problems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Getting Familiar with the Tech Stack</a:t>
            </a:r>
            <a:endParaRPr lang="en-US" sz="1800" noProof="0" dirty="0">
              <a:solidFill>
                <a:schemeClr val="bg1"/>
              </a:solidFill>
            </a:endParaRPr>
          </a:p>
          <a:p>
            <a:pPr marL="0"/>
            <a:endParaRPr lang="en-US" sz="2200" noProof="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7E136D3-FB5C-2909-B8A9-D7CFB36DD74F}"/>
              </a:ext>
            </a:extLst>
          </p:cNvPr>
          <p:cNvSpPr txBox="1">
            <a:spLocks/>
          </p:cNvSpPr>
          <p:nvPr/>
        </p:nvSpPr>
        <p:spPr>
          <a:xfrm>
            <a:off x="4693920" y="2487168"/>
            <a:ext cx="2433990" cy="3695020"/>
          </a:xfrm>
          <a:prstGeom prst="rect">
            <a:avLst/>
          </a:prstGeom>
          <a:solidFill>
            <a:srgbClr val="EC834E"/>
          </a:solidFill>
          <a:ln w="9525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Tech Stack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GitHub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MS SQL Server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MS Power BI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Python</a:t>
            </a:r>
          </a:p>
          <a:p>
            <a:pPr marL="0"/>
            <a:endParaRPr lang="en-US" sz="2200" noProof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3BF0A56-8201-6ACA-B3FC-CE45FD21D52D}"/>
              </a:ext>
            </a:extLst>
          </p:cNvPr>
          <p:cNvSpPr txBox="1">
            <a:spLocks/>
          </p:cNvSpPr>
          <p:nvPr/>
        </p:nvSpPr>
        <p:spPr>
          <a:xfrm>
            <a:off x="7597302" y="2487167"/>
            <a:ext cx="4125307" cy="3695020"/>
          </a:xfrm>
          <a:prstGeom prst="rect">
            <a:avLst/>
          </a:prstGeom>
          <a:solidFill>
            <a:srgbClr val="EC834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Challenges Faced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Schema Set up for </a:t>
            </a:r>
            <a:r>
              <a:rPr lang="en-US" sz="1800" noProof="0" dirty="0" err="1">
                <a:solidFill>
                  <a:schemeClr val="bg1"/>
                </a:solidFill>
              </a:rPr>
              <a:t>DW</a:t>
            </a:r>
            <a:endParaRPr lang="en-US" sz="1800" noProof="0" dirty="0">
              <a:solidFill>
                <a:schemeClr val="bg1"/>
              </a:solidFill>
            </a:endParaRP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Feature Engineering</a:t>
            </a: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Learning a new coding language</a:t>
            </a: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The correct order of steps for a ML project</a:t>
            </a:r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noProof="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u="sng" noProof="0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Alexia </a:t>
            </a:r>
            <a:r>
              <a:rPr lang="en-US" sz="2200" noProof="0" dirty="0" err="1">
                <a:solidFill>
                  <a:srgbClr val="FFFFFF"/>
                </a:solidFill>
              </a:rPr>
              <a:t>Kalliani</a:t>
            </a:r>
            <a:endParaRPr lang="en-US" sz="2200" noProof="0" dirty="0">
              <a:solidFill>
                <a:srgbClr val="FFFFFF"/>
              </a:solidFill>
            </a:endParaRPr>
          </a:p>
          <a:p>
            <a:r>
              <a:rPr lang="en-US" sz="2200" noProof="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Konstantinos Gkaravelos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3498022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2254737"/>
            <a:ext cx="3838907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SQL Scripts</a:t>
            </a:r>
            <a:endParaRPr lang="en-US" sz="5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662494" cy="2159346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noProof="0" dirty="0"/>
              <a:t>To Develop a Staging Area from the OLTP Database.</a:t>
            </a:r>
          </a:p>
          <a:p>
            <a:r>
              <a:rPr lang="en-US" sz="2000" noProof="0" dirty="0"/>
              <a:t>To Design the ERD Schemas and define the final Star Schema of the Data Warehouse.</a:t>
            </a:r>
          </a:p>
          <a:p>
            <a:r>
              <a:rPr lang="en-US" sz="2000" noProof="0" dirty="0"/>
              <a:t>To Establish the connections to the main Fact Table.</a:t>
            </a:r>
          </a:p>
          <a:p>
            <a:r>
              <a:rPr lang="en-US" sz="2000" noProof="0" dirty="0"/>
              <a:t>To Extract, Transform, Load data from the Staging Area into the Data Warehouse.</a:t>
            </a:r>
          </a:p>
          <a:p>
            <a:r>
              <a:rPr lang="en-US" sz="2000" noProof="0" dirty="0"/>
              <a:t>To Ensure efficient data transfer and query performance.</a:t>
            </a:r>
          </a:p>
          <a:p>
            <a:endParaRPr lang="en-US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noProof="0" dirty="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noProof="0" dirty="0"/>
              <a:t>Star Schema</a:t>
            </a:r>
          </a:p>
          <a:p>
            <a:pPr marL="0" indent="0">
              <a:buNone/>
            </a:pPr>
            <a:endParaRPr lang="en-US" sz="1800" noProof="0" dirty="0"/>
          </a:p>
          <a:p>
            <a:pPr marL="0"/>
            <a:r>
              <a:rPr lang="en-US" sz="1800" noProof="0" dirty="0"/>
              <a:t>5 Dimension Tables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Main Focus : Fact_Sales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Connections with primary keys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1 to N Cardinality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3" t="-4146" r="-10093" b="-4352"/>
          <a:stretch/>
        </p:blipFill>
        <p:spPr>
          <a:xfrm>
            <a:off x="5212080" y="-110701"/>
            <a:ext cx="7257243" cy="722987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14E39-D1DF-7F91-6303-596D9B94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5F6D7D-0878-3A2A-71F2-98B250DD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CBD59-68D2-B6E0-1246-4974D34E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244EAB-AA56-0776-AC50-45E4EA7E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2D73E-BABC-9DA8-B5B3-5DE4E3F8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FAA2-D29A-1C47-AD22-EB4A5FA4F6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258CEB-F6C2-96F5-BE8B-4A4D8FF3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48" y="2587708"/>
            <a:ext cx="7544852" cy="42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9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C8950-2D71-039D-BBBD-103C710D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C29AE33-CE08-1EF7-710A-5F554F04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B244C-BDAA-FCF1-AD92-FE06C1CE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EFAB0-25E8-C827-CC89-E997BDEF6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09FA7-C0E7-52A4-3809-8DCB82301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D581-EC3C-2028-CE79-66DC746D2C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5784D8-A8F2-8C27-04C9-615F65651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48" y="2591486"/>
            <a:ext cx="7544851" cy="42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76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21C43-BF64-9D91-A03C-28019C94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B80DA1-128F-7CAF-9284-27B5E27B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6306B-8BD1-3F90-94DA-7A32B6F82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37087-0603-82F0-F22C-CA150C0E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712C47-12B0-A69E-8AF4-ACB0ABD4F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1BAB-F23C-1D45-3D13-93FDCCB26F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B7277E-196E-7A8C-F135-BA568989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30" y="2601547"/>
            <a:ext cx="7497249" cy="42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06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FAEE-7E7B-2BEE-C9B6-299A7A37B0B0}"/>
              </a:ext>
            </a:extLst>
          </p:cNvPr>
          <p:cNvGrpSpPr/>
          <p:nvPr/>
        </p:nvGrpSpPr>
        <p:grpSpPr>
          <a:xfrm>
            <a:off x="966000" y="2925071"/>
            <a:ext cx="10260000" cy="2160001"/>
            <a:chOff x="966000" y="2925071"/>
            <a:chExt cx="10260000" cy="2160001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F3D8F382-3F06-0B74-A0C0-FDF946F456A4}"/>
                </a:ext>
              </a:extLst>
            </p:cNvPr>
            <p:cNvSpPr/>
            <p:nvPr/>
          </p:nvSpPr>
          <p:spPr>
            <a:xfrm>
              <a:off x="766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CADA94-9122-A213-3DA8-6A0D07321BD5}"/>
                </a:ext>
              </a:extLst>
            </p:cNvPr>
            <p:cNvSpPr/>
            <p:nvPr/>
          </p:nvSpPr>
          <p:spPr>
            <a:xfrm>
              <a:off x="977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6C2AA114-2B46-C43A-0655-B068F5BDFF0E}"/>
                </a:ext>
              </a:extLst>
            </p:cNvPr>
            <p:cNvSpPr/>
            <p:nvPr/>
          </p:nvSpPr>
          <p:spPr>
            <a:xfrm>
              <a:off x="131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5" name="Rectangle 4" descr="User">
              <a:extLst>
                <a:ext uri="{FF2B5EF4-FFF2-40B4-BE49-F238E27FC236}">
                  <a16:creationId xmlns:a16="http://schemas.microsoft.com/office/drawing/2014/main" id="{412A43DA-D950-E080-254D-4B4481DC5518}"/>
                </a:ext>
              </a:extLst>
            </p:cNvPr>
            <p:cNvSpPr/>
            <p:nvPr/>
          </p:nvSpPr>
          <p:spPr>
            <a:xfrm>
              <a:off x="1551000" y="3159072"/>
              <a:ext cx="630000" cy="63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4FCE13-5732-2020-1699-369D0DB00386}"/>
                </a:ext>
              </a:extLst>
            </p:cNvPr>
            <p:cNvSpPr/>
            <p:nvPr/>
          </p:nvSpPr>
          <p:spPr>
            <a:xfrm>
              <a:off x="96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Employee sales Performance classification</a:t>
              </a:r>
              <a:endParaRPr lang="en-US" sz="1600" kern="1200" noProof="0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BCB9473-1BAD-EE49-AEBF-FB347E433479}"/>
                </a:ext>
              </a:extLst>
            </p:cNvPr>
            <p:cNvSpPr/>
            <p:nvPr/>
          </p:nvSpPr>
          <p:spPr>
            <a:xfrm>
              <a:off x="343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0" name="Rectangle 9" descr="Gears">
              <a:extLst>
                <a:ext uri="{FF2B5EF4-FFF2-40B4-BE49-F238E27FC236}">
                  <a16:creationId xmlns:a16="http://schemas.microsoft.com/office/drawing/2014/main" id="{B03F40D3-5867-2595-CAA2-0E0CDEABF508}"/>
                </a:ext>
              </a:extLst>
            </p:cNvPr>
            <p:cNvSpPr/>
            <p:nvPr/>
          </p:nvSpPr>
          <p:spPr>
            <a:xfrm>
              <a:off x="3666000" y="3159072"/>
              <a:ext cx="630000" cy="63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B1F429-47EA-1E3F-72F8-7116BE7D835D}"/>
                </a:ext>
              </a:extLst>
            </p:cNvPr>
            <p:cNvSpPr/>
            <p:nvPr/>
          </p:nvSpPr>
          <p:spPr>
            <a:xfrm>
              <a:off x="308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Preprocessing and Feature Engineering </a:t>
              </a:r>
              <a:endParaRPr lang="en-US" sz="1600" kern="1200" noProof="0" dirty="0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96777F80-4D2B-D693-A0C7-D586775ADE21}"/>
                </a:ext>
              </a:extLst>
            </p:cNvPr>
            <p:cNvSpPr/>
            <p:nvPr/>
          </p:nvSpPr>
          <p:spPr>
            <a:xfrm>
              <a:off x="554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3" name="Rectangle 12" descr="Head with Gears">
              <a:extLst>
                <a:ext uri="{FF2B5EF4-FFF2-40B4-BE49-F238E27FC236}">
                  <a16:creationId xmlns:a16="http://schemas.microsoft.com/office/drawing/2014/main" id="{871BF95E-BD4F-9124-3306-875C9F675585}"/>
                </a:ext>
              </a:extLst>
            </p:cNvPr>
            <p:cNvSpPr/>
            <p:nvPr/>
          </p:nvSpPr>
          <p:spPr>
            <a:xfrm>
              <a:off x="7896000" y="3159071"/>
              <a:ext cx="630000" cy="63000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EE1FCC-9209-AC4C-0161-045399FCF131}"/>
                </a:ext>
              </a:extLst>
            </p:cNvPr>
            <p:cNvSpPr/>
            <p:nvPr/>
          </p:nvSpPr>
          <p:spPr>
            <a:xfrm>
              <a:off x="519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PERFORMANCE LABELING &amp; ENCODING</a:t>
              </a:r>
              <a:endParaRPr lang="en-US" sz="1600" kern="1200" noProof="0" dirty="0"/>
            </a:p>
          </p:txBody>
        </p:sp>
        <p:sp>
          <p:nvSpPr>
            <p:cNvPr id="16" name="Rectangle 15" descr="Bar chart">
              <a:extLst>
                <a:ext uri="{FF2B5EF4-FFF2-40B4-BE49-F238E27FC236}">
                  <a16:creationId xmlns:a16="http://schemas.microsoft.com/office/drawing/2014/main" id="{14F6AA2F-BEEA-0B65-3A1D-3E96D174B219}"/>
                </a:ext>
              </a:extLst>
            </p:cNvPr>
            <p:cNvSpPr/>
            <p:nvPr/>
          </p:nvSpPr>
          <p:spPr>
            <a:xfrm>
              <a:off x="10011000" y="3159072"/>
              <a:ext cx="630000" cy="63000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05D40-C48B-52B3-BBA0-78162689C506}"/>
                </a:ext>
              </a:extLst>
            </p:cNvPr>
            <p:cNvSpPr/>
            <p:nvPr/>
          </p:nvSpPr>
          <p:spPr>
            <a:xfrm>
              <a:off x="731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Machine Learning Model PIPELINE</a:t>
              </a:r>
              <a:endParaRPr lang="en-US" sz="1600" kern="1200" noProof="0" dirty="0"/>
            </a:p>
          </p:txBody>
        </p:sp>
        <p:sp>
          <p:nvSpPr>
            <p:cNvPr id="19" name="Rectangle 18" descr="Upward trend">
              <a:extLst>
                <a:ext uri="{FF2B5EF4-FFF2-40B4-BE49-F238E27FC236}">
                  <a16:creationId xmlns:a16="http://schemas.microsoft.com/office/drawing/2014/main" id="{DD5F6158-5186-EEE2-166D-1FEC6D0E6A83}"/>
                </a:ext>
              </a:extLst>
            </p:cNvPr>
            <p:cNvSpPr/>
            <p:nvPr/>
          </p:nvSpPr>
          <p:spPr>
            <a:xfrm>
              <a:off x="5781000" y="3159071"/>
              <a:ext cx="630000" cy="630000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AB1CA7-86BB-B375-C0C8-6BF63F7694AE}"/>
                </a:ext>
              </a:extLst>
            </p:cNvPr>
            <p:cNvSpPr/>
            <p:nvPr/>
          </p:nvSpPr>
          <p:spPr>
            <a:xfrm>
              <a:off x="942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EVALUATION Insights and Analysis</a:t>
              </a:r>
              <a:endParaRPr lang="en-US" sz="16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4E3BA-E922-03CE-12B5-09223F66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466A5F9A-1356-6A91-8500-BB0319D24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917772-A878-0B32-E397-6010ECCB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B4A9E-38C4-090E-93FE-C5F247F25262}"/>
              </a:ext>
            </a:extLst>
          </p:cNvPr>
          <p:cNvSpPr/>
          <p:nvPr/>
        </p:nvSpPr>
        <p:spPr>
          <a:xfrm>
            <a:off x="1524" y="-2433"/>
            <a:ext cx="12190476" cy="685802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E8D9-9CB0-8F23-51D6-33DBFFAD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495" y="2314467"/>
            <a:ext cx="5037039" cy="87007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Python Scripts</a:t>
            </a:r>
            <a:endParaRPr lang="en-US" sz="5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D04BE-E836-1899-079B-65FF3546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F2CB1-4019-21CF-00BB-F34B1671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7DFEC-2358-907C-0302-CF5928EBC0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3229" y="3598512"/>
            <a:ext cx="10662494" cy="2130194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noProof="0" dirty="0"/>
              <a:t>To Calculate Employee Tenure, Clean Nulls and Remove Outliers.</a:t>
            </a:r>
          </a:p>
          <a:p>
            <a:r>
              <a:rPr lang="en-US" sz="2000" noProof="0" dirty="0"/>
              <a:t>To Create Correlation Plots and define the final features.</a:t>
            </a:r>
          </a:p>
          <a:p>
            <a:r>
              <a:rPr lang="en-US" sz="2000" noProof="0" dirty="0"/>
              <a:t>To Establish Performance Labels and Encode them.</a:t>
            </a:r>
          </a:p>
          <a:p>
            <a:r>
              <a:rPr lang="en-US" sz="2000" noProof="0" dirty="0"/>
              <a:t>To Set Hyperparameters for Optimization, Standardize features and Split the Data Set.</a:t>
            </a:r>
          </a:p>
          <a:p>
            <a:r>
              <a:rPr lang="en-US" sz="2000" noProof="0" dirty="0"/>
              <a:t>To Train Models, Evaluate Metrics &amp; Predictions and Generate insightful plots</a:t>
            </a:r>
          </a:p>
          <a:p>
            <a:endParaRPr lang="en-US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701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569</Words>
  <Application>Microsoft Office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Wingdings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Scripts</vt:lpstr>
      <vt:lpstr>Chinook Data      Warehouse</vt:lpstr>
      <vt:lpstr>PowerBI Insights</vt:lpstr>
      <vt:lpstr>PowerBI Insights</vt:lpstr>
      <vt:lpstr>PowerBI Insights</vt:lpstr>
      <vt:lpstr>The Essentials of Part II</vt:lpstr>
      <vt:lpstr>Python Scripts</vt:lpstr>
      <vt:lpstr>Pre-Processing &amp; Feature Engineering</vt:lpstr>
      <vt:lpstr>Label Performance &amp; Encoding</vt:lpstr>
      <vt:lpstr>Standardization, Model Selection &amp; Training </vt:lpstr>
      <vt:lpstr>Model Evaluation, Metrics &amp; Confusion Matrix (Part I)</vt:lpstr>
      <vt:lpstr>Model Evaluation, Metrics &amp; Confusion Matrix (Part II)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52</cp:revision>
  <dcterms:created xsi:type="dcterms:W3CDTF">2025-01-16T16:22:41Z</dcterms:created>
  <dcterms:modified xsi:type="dcterms:W3CDTF">2025-01-28T13:02:03Z</dcterms:modified>
</cp:coreProperties>
</file>