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7" r:id="rId4"/>
    <p:sldId id="257" r:id="rId5"/>
    <p:sldId id="258" r:id="rId6"/>
    <p:sldId id="268" r:id="rId7"/>
    <p:sldId id="259" r:id="rId8"/>
    <p:sldId id="260" r:id="rId9"/>
    <p:sldId id="269" r:id="rId10"/>
    <p:sldId id="266" r:id="rId11"/>
    <p:sldId id="262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false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Интегрированная система входа на портал ГосУслуг для распознавания лиц Vega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true"/>
          </p:cNvSpPr>
          <p:nvPr>
            <p:ph type="subTitle" idx="1"/>
          </p:nvPr>
        </p:nvSpPr>
        <p:spPr>
          <a:xfrm>
            <a:off x="626745" y="3749675"/>
            <a:ext cx="10854690" cy="2466340"/>
          </a:xfrm>
        </p:spPr>
        <p:txBody>
          <a:bodyPr/>
          <a:lstStyle/>
          <a:p>
            <a:pPr algn="r"/>
            <a:r>
              <a:rPr lang="en-US">
                <a:solidFill>
                  <a:schemeClr val="tx1"/>
                </a:solidFill>
              </a:rPr>
              <a:t>Участники проекта :</a:t>
            </a:r>
            <a:endParaRPr lang="en-US">
              <a:solidFill>
                <a:schemeClr val="tx1"/>
              </a:solidFill>
            </a:endParaRPr>
          </a:p>
          <a:p>
            <a:pPr algn="r"/>
            <a:r>
              <a:rPr lang="en-US">
                <a:solidFill>
                  <a:schemeClr val="tx1"/>
                </a:solidFill>
              </a:rPr>
              <a:t>учащи</a:t>
            </a:r>
            <a:r>
              <a:rPr lang="ru-RU" altLang="en-US">
                <a:solidFill>
                  <a:schemeClr val="tx1"/>
                </a:solidFill>
              </a:rPr>
              <a:t>е</a:t>
            </a:r>
            <a:r>
              <a:rPr lang="en-US">
                <a:solidFill>
                  <a:schemeClr val="tx1"/>
                </a:solidFill>
              </a:rPr>
              <a:t>ся 10А класса ГБОУ школы №1564</a:t>
            </a:r>
            <a:endParaRPr lang="en-US">
              <a:solidFill>
                <a:schemeClr val="tx1"/>
              </a:solidFill>
            </a:endParaRPr>
          </a:p>
          <a:p>
            <a:pPr algn="r"/>
            <a:r>
              <a:rPr lang="en-US">
                <a:solidFill>
                  <a:schemeClr val="tx1"/>
                </a:solidFill>
                <a:sym typeface="+mn-ea"/>
              </a:rPr>
              <a:t>Михедов Константин Константинович, </a:t>
            </a:r>
            <a:endParaRPr lang="en-US">
              <a:solidFill>
                <a:schemeClr val="tx1"/>
              </a:solidFill>
            </a:endParaRPr>
          </a:p>
          <a:p>
            <a:pPr algn="r"/>
            <a:r>
              <a:rPr lang="en-US">
                <a:solidFill>
                  <a:schemeClr val="tx1"/>
                </a:solidFill>
              </a:rPr>
              <a:t>Мехтиев Владимир Денисович</a:t>
            </a:r>
            <a:endParaRPr lang="en-US">
              <a:solidFill>
                <a:schemeClr val="tx1"/>
              </a:solidFill>
            </a:endParaRPr>
          </a:p>
          <a:p>
            <a:pPr algn="r"/>
            <a:r>
              <a:rPr lang="en-US">
                <a:solidFill>
                  <a:schemeClr val="tx1"/>
                </a:solidFill>
              </a:rPr>
              <a:t>Руководитель проекта :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Дальнейшие перспективы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idx="1"/>
          </p:nvPr>
        </p:nvSpPr>
        <p:spPr/>
        <p:txBody>
          <a:bodyPr/>
          <a:p>
            <a:pPr algn="just"/>
            <a:r>
              <a:rPr lang="ru-RU" altLang="en-US"/>
              <a:t>Системы подтверждения личности при помощи биометрических и физических данных пользователя имеют широчайший спектр применений. С их помощью можно не только предоставлять способ получения доступа к конфиденциальной информации, но и осуществлять контрольно-пропускной режим на объектах государственной важности, идентифицировать человека в таких учреждинях, как поликлиники и библиотеки.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Интегрированная система входа на портал ГосУслуг для распознавания лиц Vega</a:t>
            </a:r>
            <a:endParaRPr lang="en-US"/>
          </a:p>
        </p:txBody>
      </p:sp>
      <p:sp>
        <p:nvSpPr>
          <p:cNvPr id="5" name="Subtitle 4"/>
          <p:cNvSpPr>
            <a:spLocks noGrp="true"/>
          </p:cNvSpPr>
          <p:nvPr>
            <p:ph type="subTitle" idx="1"/>
          </p:nvPr>
        </p:nvSpPr>
        <p:spPr>
          <a:xfrm>
            <a:off x="626745" y="3926840"/>
            <a:ext cx="10949305" cy="2487295"/>
          </a:xfrm>
        </p:spPr>
        <p:txBody>
          <a:bodyPr/>
          <a:lstStyle/>
          <a:p>
            <a:pPr algn="r"/>
            <a:r>
              <a:rPr lang="en-US"/>
              <a:t>Участники проекта :</a:t>
            </a:r>
            <a:endParaRPr lang="en-US"/>
          </a:p>
          <a:p>
            <a:pPr algn="r"/>
            <a:r>
              <a:rPr lang="en-US"/>
              <a:t>учащи</a:t>
            </a:r>
            <a:r>
              <a:rPr lang="ru-RU" altLang="en-US"/>
              <a:t>е</a:t>
            </a:r>
            <a:r>
              <a:rPr lang="en-US"/>
              <a:t>ся 10А класса ГБОУ школы №1564</a:t>
            </a:r>
            <a:endParaRPr lang="en-US"/>
          </a:p>
          <a:p>
            <a:pPr algn="r"/>
            <a:r>
              <a:rPr lang="en-US">
                <a:sym typeface="+mn-ea"/>
              </a:rPr>
              <a:t>Михедов Константин Константинович, </a:t>
            </a:r>
            <a:endParaRPr lang="en-US"/>
          </a:p>
          <a:p>
            <a:pPr algn="r"/>
            <a:r>
              <a:rPr lang="en-US"/>
              <a:t>Мехтиев Владимир Денисович</a:t>
            </a:r>
            <a:endParaRPr lang="en-US"/>
          </a:p>
          <a:p>
            <a:pPr algn="r"/>
            <a:r>
              <a:rPr lang="en-US"/>
              <a:t>Руководитель проекта :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Аннотация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idx="1"/>
          </p:nvPr>
        </p:nvSpPr>
        <p:spPr/>
        <p:txBody>
          <a:bodyPr/>
          <a:p>
            <a:pPr algn="just"/>
            <a:r>
              <a:rPr lang="ru-RU" altLang="en-US"/>
              <a:t>В современном мире людям часто приходится подтверждать свою личность, чтобы получить доступ к конфиденциальной информации.</a:t>
            </a:r>
            <a:endParaRPr lang="ru-RU" altLang="en-US"/>
          </a:p>
          <a:p>
            <a:pPr algn="just"/>
            <a:r>
              <a:rPr lang="ru-RU" altLang="en-US"/>
              <a:t>Пропуском к закрытым данным являются пароли, но они неудобны в использовании</a:t>
            </a:r>
            <a:endParaRPr lang="ru-RU" altLang="en-US"/>
          </a:p>
          <a:p>
            <a:pPr algn="just"/>
            <a:r>
              <a:rPr lang="ru-RU" altLang="en-US"/>
              <a:t>Гораздо более актуальными способами идентфикации являются медоты входа при помощи анализа биометрических и физических данных пользователя.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 и Задачи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idx="1"/>
          </p:nvPr>
        </p:nvSpPr>
        <p:spPr/>
        <p:txBody>
          <a:bodyPr/>
          <a:p>
            <a:pPr algn="just"/>
            <a:r>
              <a:rPr lang="ru-RU" altLang="en-US"/>
              <a:t>Цель: разработать систему, позволяющую входить в электронный дневник школьника, расположенный по адресу https://dnevnik.mos.ru/, идентифицируя пользователя при помощи фотографии его лица.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true"/>
          </p:cNvSpPr>
          <p:nvPr>
            <p:ph idx="1"/>
          </p:nvPr>
        </p:nvSpPr>
        <p:spPr>
          <a:xfrm>
            <a:off x="609600" y="401320"/>
            <a:ext cx="10972800" cy="5725160"/>
          </a:xfrm>
        </p:spPr>
        <p:txBody>
          <a:bodyPr/>
          <a:p>
            <a:pPr marL="0" indent="0" algn="just">
              <a:buNone/>
            </a:pPr>
            <a:r>
              <a:rPr lang="ru-RU" altLang="en-US"/>
              <a:t>Задачи:</a:t>
            </a:r>
            <a:endParaRPr lang="ru-RU" altLang="en-US"/>
          </a:p>
          <a:p>
            <a:pPr marL="514350" indent="-514350" algn="just">
              <a:buAutoNum type="arabicPeriod"/>
            </a:pPr>
            <a:r>
              <a:rPr lang="ru-RU" altLang="en-US"/>
              <a:t>Спроектировать базу данных, содержащую в себе авторизационные данные пользователей, и наполнить ее необходимой информацие</a:t>
            </a:r>
            <a:endParaRPr lang="ru-RU" altLang="en-US"/>
          </a:p>
          <a:p>
            <a:pPr marL="514350" indent="-514350" algn="just">
              <a:buAutoNum type="arabicPeriod"/>
            </a:pPr>
            <a:r>
              <a:rPr lang="ru-RU" altLang="en-US"/>
              <a:t>Обучить нейронную сеть, которая будет идентифицировать пользователя</a:t>
            </a:r>
            <a:endParaRPr lang="ru-RU" altLang="en-US"/>
          </a:p>
          <a:p>
            <a:pPr marL="514350" indent="-514350" algn="just">
              <a:buAutoNum type="arabicPeriod"/>
            </a:pPr>
            <a:r>
              <a:rPr lang="ru-RU" altLang="en-US"/>
              <a:t>Разработать серверную инфраструктуру авторизационной системы</a:t>
            </a:r>
            <a:endParaRPr lang="ru-RU" altLang="en-US"/>
          </a:p>
          <a:p>
            <a:pPr marL="514350" indent="-514350" algn="just">
              <a:buAutoNum type="arabicPeriod"/>
            </a:pPr>
            <a:r>
              <a:rPr lang="ru-RU" altLang="en-US"/>
              <a:t>Создать конечное клиентское приложение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Аналоги и конкуренты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idx="1"/>
          </p:nvPr>
        </p:nvSpPr>
        <p:spPr>
          <a:xfrm>
            <a:off x="609600" y="1600200"/>
            <a:ext cx="7433310" cy="4526280"/>
          </a:xfrm>
        </p:spPr>
        <p:txBody>
          <a:bodyPr/>
          <a:p>
            <a:pPr algn="just"/>
            <a:r>
              <a:rPr lang="ru-RU" altLang="en-US"/>
              <a:t>Компания Apple предоставляет функцию FaceID, позволяющую идентифицировать владельца устройства, работающего на базе IOS или MacOS.</a:t>
            </a:r>
            <a:endParaRPr lang="ru-RU" altLang="en-US"/>
          </a:p>
          <a:p>
            <a:pPr algn="just"/>
            <a:r>
              <a:rPr lang="ru-RU" altLang="en-US"/>
              <a:t>Такой же тенденции придерживается Microsoft, внедряя в свою ОС подсистему Windows Hello.</a:t>
            </a:r>
            <a:endParaRPr lang="ru-RU" alt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5530" y="1765935"/>
            <a:ext cx="275272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Использованные технологии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true"/>
          </p:cNvPicPr>
          <p:nvPr>
            <p:ph sz="half" idx="1"/>
          </p:nvPr>
        </p:nvPicPr>
        <p:blipFill>
          <a:blip r:embed="rId1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2770505"/>
            <a:ext cx="3810000" cy="3810000"/>
          </a:xfrm>
          <a:prstGeom prst="rect">
            <a:avLst/>
          </a:prstGeom>
          <a:noFill/>
        </p:spPr>
      </p:pic>
      <p:pic>
        <p:nvPicPr>
          <p:cNvPr id="6" name="Изображение 5"/>
          <p:cNvPicPr>
            <a:picLocks noChangeAspect="true"/>
          </p:cNvPicPr>
          <p:nvPr/>
        </p:nvPicPr>
        <p:blipFill>
          <a:blip r:embed="rId2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8655" y="1417955"/>
            <a:ext cx="3293745" cy="3293745"/>
          </a:xfrm>
          <a:prstGeom prst="rect">
            <a:avLst/>
          </a:prstGeom>
        </p:spPr>
      </p:pic>
      <p:pic>
        <p:nvPicPr>
          <p:cNvPr id="8" name="Замещающее содержимое 7"/>
          <p:cNvPicPr>
            <a:picLocks noChangeAspect="true"/>
          </p:cNvPicPr>
          <p:nvPr>
            <p:ph sz="half" idx="2"/>
          </p:nvPr>
        </p:nvPicPr>
        <p:blipFill>
          <a:blip r:embed="rId3">
            <a:clrChange>
              <a:clrFrom>
                <a:srgbClr val="000000">
                  <a:alpha val="100000"/>
                </a:srgbClr>
              </a:clrFrom>
              <a:clrTo>
                <a:srgbClr val="00000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6465" y="2770505"/>
            <a:ext cx="2837815" cy="1941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Заголовок 10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Технологии </a:t>
            </a:r>
            <a:r>
              <a:rPr lang="en-US" altLang="ru-RU"/>
              <a:t>Machine Learning</a:t>
            </a:r>
            <a:endParaRPr lang="en-US" altLang="ru-RU"/>
          </a:p>
        </p:txBody>
      </p:sp>
      <p:pic>
        <p:nvPicPr>
          <p:cNvPr id="5" name="Замещающее содержимое 4"/>
          <p:cNvPicPr>
            <a:picLocks noChangeAspect="true"/>
          </p:cNvPicPr>
          <p:nvPr>
            <p:ph sz="half"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565" y="801370"/>
            <a:ext cx="5376545" cy="4032250"/>
          </a:xfrm>
          <a:prstGeom prst="rect">
            <a:avLst/>
          </a:prstGeom>
        </p:spPr>
      </p:pic>
      <p:pic>
        <p:nvPicPr>
          <p:cNvPr id="10" name="Замещающее содержимое 9"/>
          <p:cNvPicPr>
            <a:picLocks noChangeAspect="true"/>
          </p:cNvPicPr>
          <p:nvPr>
            <p:ph sz="half" idx="2"/>
          </p:nvPr>
        </p:nvPicPr>
        <p:blipFill>
          <a:blip r:embed="rId2">
            <a:clrChange>
              <a:clrFrom>
                <a:srgbClr val="E9E9E9">
                  <a:alpha val="100000"/>
                </a:srgbClr>
              </a:clrFrom>
              <a:clrTo>
                <a:srgbClr val="E9E9E9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1765" y="4420235"/>
            <a:ext cx="6666865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Струтктура нейронной сети</a:t>
            </a:r>
            <a:endParaRPr lang="ru-RU" altLang="en-US"/>
          </a:p>
        </p:txBody>
      </p:sp>
      <p:pic>
        <p:nvPicPr>
          <p:cNvPr id="5" name="Изображение 4" descr="Model"/>
          <p:cNvPicPr>
            <a:picLocks noChangeAspect="true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-187" t="-387" r="22641" b="387"/>
          <a:stretch>
            <a:fillRect/>
          </a:stretch>
        </p:blipFill>
        <p:spPr>
          <a:xfrm>
            <a:off x="1729740" y="1686560"/>
            <a:ext cx="873188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true"/>
          </p:cNvSpPr>
          <p:nvPr>
            <p:ph idx="1"/>
          </p:nvPr>
        </p:nvSpPr>
        <p:spPr/>
        <p:txBody>
          <a:bodyPr/>
          <a:p>
            <a:pPr algn="just"/>
            <a:r>
              <a:rPr lang="ru-RU" altLang="en-US"/>
              <a:t>При выполнении данной работы была создана полностью работоспособная система авторизации на сайте электронного дневника (https://dnevnik.mos.ru/) при помощи физических данных пользователя.</a:t>
            </a:r>
            <a:endParaRPr lang="ru-RU" altLang="en-US"/>
          </a:p>
          <a:p>
            <a:pPr algn="just"/>
            <a:r>
              <a:rPr lang="ru-RU" altLang="en-US"/>
              <a:t>Данная система состоит из нескольких составных модулей : клиентское и серверные приложения, база данных и нейронная сеть. Она легко поддаётся масштабированию при незначительных изменениях в исходном коде.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2386</Words>
  <Application>WPS Presentation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Wingdings</vt:lpstr>
      <vt:lpstr>微软雅黑</vt:lpstr>
      <vt:lpstr>Arial Unicode MS</vt:lpstr>
      <vt:lpstr>Andale Mono</vt:lpstr>
      <vt:lpstr>Standard Symbols PS</vt:lpstr>
      <vt:lpstr>Times New Roman</vt:lpstr>
      <vt:lpstr>Default Design</vt:lpstr>
      <vt:lpstr>Интегрированная система входа на портал ГосУслуг для распознавания лиц Vega</vt:lpstr>
      <vt:lpstr>Аннотация</vt:lpstr>
      <vt:lpstr>Цель и Задачи</vt:lpstr>
      <vt:lpstr>PowerPoint 演示文稿</vt:lpstr>
      <vt:lpstr>Аналоги и конкуренты</vt:lpstr>
      <vt:lpstr>Использованные технологии</vt:lpstr>
      <vt:lpstr>Технологии Machine Learning</vt:lpstr>
      <vt:lpstr>Струтктура нейронной сети</vt:lpstr>
      <vt:lpstr>Заключение</vt:lpstr>
      <vt:lpstr>Дальнейшие перспективы</vt:lpstr>
      <vt:lpstr>Интегрированная система входа на портал ГосУслуг для распознавания лиц Vega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kimp</cp:lastModifiedBy>
  <cp:revision>8</cp:revision>
  <dcterms:created xsi:type="dcterms:W3CDTF">2021-02-22T18:21:37Z</dcterms:created>
  <dcterms:modified xsi:type="dcterms:W3CDTF">2021-02-22T18:21:37Z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