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90" r:id="rId5"/>
  </p:sldIdLst>
  <p:sldSz cx="12192000" cy="6858000"/>
  <p:notesSz cx="6797675" cy="9928225"/>
  <p:defaultTextStyle>
    <a:defPPr>
      <a:defRPr lang="ru-RU"/>
    </a:defPPr>
    <a:lvl1pPr marL="0" algn="l" defTabSz="8789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477" algn="l" defTabSz="8789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8951" algn="l" defTabSz="8789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428" algn="l" defTabSz="8789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7904" algn="l" defTabSz="8789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379" algn="l" defTabSz="8789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6855" algn="l" defTabSz="8789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6331" algn="l" defTabSz="8789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5807" algn="l" defTabSz="8789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54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BF0"/>
    <a:srgbClr val="D2233C"/>
    <a:srgbClr val="DF2121"/>
    <a:srgbClr val="CC0000"/>
    <a:srgbClr val="FF3300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B354D-4961-4D7F-8DB7-FEC1782F50B1}" v="902" dt="2021-09-15T09:20:26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3482" autoAdjust="0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>
        <p:guide orient="horz" pos="1620"/>
        <p:guide pos="3545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1920" y="-84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7BA6-2827-41F6-8F17-2AE400D99549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829A0-1E3F-412F-B938-C4B003012A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795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000A-C007-47A6-8052-20BC353FD599}" type="datetimeFigureOut">
              <a:rPr lang="ru-RU" smtClean="0"/>
              <a:t>15.09.2021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8DA8F-D50D-4365-A467-28E09F6EA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4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9526" algn="l" defTabSz="879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9052" algn="l" defTabSz="879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18578" algn="l" defTabSz="879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58103" algn="l" defTabSz="879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97630" algn="l" defTabSz="879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37155" algn="l" defTabSz="879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76682" algn="l" defTabSz="879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516207" algn="l" defTabSz="879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044362" y="2348884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662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/>
              <a:t>ТЕМА</a:t>
            </a:r>
            <a:br>
              <a:rPr lang="ru-RU" dirty="0"/>
            </a:br>
            <a:r>
              <a:rPr lang="ru-RU" dirty="0"/>
              <a:t>ПРЕЗЕНТАЦИИ</a:t>
            </a: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7666366" y="270988"/>
            <a:ext cx="4154866" cy="63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6942" tIns="63470" rIns="126942" bIns="634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ru-RU" altLang="ru-RU" sz="3323" b="0" i="0" dirty="0">
                <a:solidFill>
                  <a:schemeClr val="bg1"/>
                </a:solidFill>
                <a:latin typeface="Tahoma" pitchFamily="34" charset="0"/>
              </a:rPr>
              <a:t>Всегда в движении!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17416D-DFFB-4D5D-A197-27EA3A8322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276" t="3042" r="3017" b="1828"/>
          <a:stretch/>
        </p:blipFill>
        <p:spPr>
          <a:xfrm>
            <a:off x="288001" y="96001"/>
            <a:ext cx="1007467" cy="9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1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Рисунок 27"/>
          <p:cNvSpPr>
            <a:spLocks noGrp="1"/>
          </p:cNvSpPr>
          <p:nvPr>
            <p:ph type="pic" sz="quarter" idx="13"/>
          </p:nvPr>
        </p:nvSpPr>
        <p:spPr>
          <a:xfrm>
            <a:off x="668218" y="1484315"/>
            <a:ext cx="2567354" cy="1300163"/>
          </a:xfrm>
        </p:spPr>
        <p:txBody>
          <a:bodyPr>
            <a:normAutofit/>
          </a:bodyPr>
          <a:lstStyle>
            <a:lvl1pPr marL="0" indent="0">
              <a:buNone/>
              <a:defRPr sz="2092"/>
            </a:lvl1pPr>
          </a:lstStyle>
          <a:p>
            <a:endParaRPr lang="ru-RU" dirty="0"/>
          </a:p>
        </p:txBody>
      </p:sp>
      <p:sp>
        <p:nvSpPr>
          <p:cNvPr id="36" name="Рисунок 27"/>
          <p:cNvSpPr>
            <a:spLocks noGrp="1"/>
          </p:cNvSpPr>
          <p:nvPr>
            <p:ph type="pic" sz="quarter" idx="14"/>
          </p:nvPr>
        </p:nvSpPr>
        <p:spPr>
          <a:xfrm>
            <a:off x="3411420" y="1484315"/>
            <a:ext cx="2567354" cy="1300163"/>
          </a:xfrm>
        </p:spPr>
        <p:txBody>
          <a:bodyPr>
            <a:normAutofit/>
          </a:bodyPr>
          <a:lstStyle>
            <a:lvl1pPr marL="0" indent="0">
              <a:buNone/>
              <a:defRPr sz="2092"/>
            </a:lvl1pPr>
          </a:lstStyle>
          <a:p>
            <a:endParaRPr lang="ru-RU" dirty="0"/>
          </a:p>
        </p:txBody>
      </p:sp>
      <p:sp>
        <p:nvSpPr>
          <p:cNvPr id="39" name="Рисунок 27"/>
          <p:cNvSpPr>
            <a:spLocks noGrp="1"/>
          </p:cNvSpPr>
          <p:nvPr>
            <p:ph type="pic" sz="quarter" idx="15"/>
          </p:nvPr>
        </p:nvSpPr>
        <p:spPr>
          <a:xfrm>
            <a:off x="6166344" y="1484315"/>
            <a:ext cx="2567354" cy="1300163"/>
          </a:xfrm>
        </p:spPr>
        <p:txBody>
          <a:bodyPr>
            <a:normAutofit/>
          </a:bodyPr>
          <a:lstStyle>
            <a:lvl1pPr marL="0" indent="0">
              <a:buNone/>
              <a:defRPr sz="2092"/>
            </a:lvl1pPr>
          </a:lstStyle>
          <a:p>
            <a:endParaRPr lang="ru-RU" dirty="0"/>
          </a:p>
        </p:txBody>
      </p:sp>
      <p:sp>
        <p:nvSpPr>
          <p:cNvPr id="40" name="Рисунок 27"/>
          <p:cNvSpPr>
            <a:spLocks noGrp="1"/>
          </p:cNvSpPr>
          <p:nvPr>
            <p:ph type="pic" sz="quarter" idx="16"/>
          </p:nvPr>
        </p:nvSpPr>
        <p:spPr>
          <a:xfrm>
            <a:off x="8921266" y="1484315"/>
            <a:ext cx="2567354" cy="1300163"/>
          </a:xfrm>
        </p:spPr>
        <p:txBody>
          <a:bodyPr>
            <a:normAutofit/>
          </a:bodyPr>
          <a:lstStyle>
            <a:lvl1pPr marL="0" indent="0">
              <a:buNone/>
              <a:defRPr sz="2092"/>
            </a:lvl1pPr>
          </a:lstStyle>
          <a:p>
            <a:endParaRPr lang="ru-RU" dirty="0"/>
          </a:p>
        </p:txBody>
      </p:sp>
      <p:cxnSp>
        <p:nvCxnSpPr>
          <p:cNvPr id="21" name="Прямая соединительная линия 20"/>
          <p:cNvCxnSpPr/>
          <p:nvPr userDrawn="1"/>
        </p:nvCxnSpPr>
        <p:spPr>
          <a:xfrm>
            <a:off x="11021644" y="6525344"/>
            <a:ext cx="1189497" cy="0"/>
          </a:xfrm>
          <a:prstGeom prst="line">
            <a:avLst/>
          </a:prstGeom>
          <a:ln w="19050">
            <a:solidFill>
              <a:srgbClr val="D22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15414" y="404664"/>
            <a:ext cx="10800978" cy="410448"/>
          </a:xfrm>
          <a:prstGeom prst="rect">
            <a:avLst/>
          </a:prstGeom>
        </p:spPr>
        <p:txBody>
          <a:bodyPr vert="horz" lIns="87895" tIns="43947" rIns="87895" bIns="43947" rtlCol="0" anchor="ctr">
            <a:norm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7FFB62-F62A-4E5D-9D45-55CAD0380D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5" y="268452"/>
            <a:ext cx="696031" cy="60256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83EF232-1326-4CD7-89C6-94C3DAAF67CE}"/>
              </a:ext>
            </a:extLst>
          </p:cNvPr>
          <p:cNvSpPr/>
          <p:nvPr userDrawn="1"/>
        </p:nvSpPr>
        <p:spPr>
          <a:xfrm>
            <a:off x="68081" y="6021291"/>
            <a:ext cx="2207835" cy="672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970" tIns="63484" rIns="126970" bIns="63484" rtlCol="0" anchor="ctr"/>
          <a:lstStyle/>
          <a:p>
            <a:pPr algn="ctr"/>
            <a:endParaRPr lang="ru-RU" sz="2092"/>
          </a:p>
        </p:txBody>
      </p:sp>
    </p:spTree>
    <p:extLst>
      <p:ext uri="{BB962C8B-B14F-4D97-AF65-F5344CB8AC3E}">
        <p14:creationId xmlns:p14="http://schemas.microsoft.com/office/powerpoint/2010/main" val="213587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91791" y="1196753"/>
            <a:ext cx="8062965" cy="3062656"/>
          </a:xfrm>
        </p:spPr>
        <p:txBody>
          <a:bodyPr/>
          <a:lstStyle>
            <a:lvl1pPr>
              <a:defRPr sz="2831"/>
            </a:lvl1pPr>
            <a:lvl2pPr>
              <a:defRPr sz="2339"/>
            </a:lvl2pPr>
            <a:lvl3pPr>
              <a:defRPr sz="2092"/>
            </a:lvl3pPr>
            <a:lvl4pPr>
              <a:defRPr sz="1969"/>
            </a:lvl4pPr>
            <a:lvl5pPr marL="2163628" indent="0">
              <a:buNone/>
              <a:defRPr sz="1969" baseline="0"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4"/>
            <a:r>
              <a:rPr lang="ru-RU" dirty="0"/>
              <a:t>Рисунок, карта, фото, диаграмма</a:t>
            </a: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1021644" y="6525344"/>
            <a:ext cx="1189497" cy="0"/>
          </a:xfrm>
          <a:prstGeom prst="line">
            <a:avLst/>
          </a:prstGeom>
          <a:ln w="19050">
            <a:solidFill>
              <a:srgbClr val="D22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 userDrawn="1"/>
        </p:nvCxnSpPr>
        <p:spPr>
          <a:xfrm>
            <a:off x="423985" y="332657"/>
            <a:ext cx="0" cy="576064"/>
          </a:xfrm>
          <a:prstGeom prst="line">
            <a:avLst/>
          </a:prstGeom>
          <a:ln w="60325">
            <a:solidFill>
              <a:srgbClr val="D22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689864" y="4436519"/>
            <a:ext cx="10926532" cy="1512763"/>
          </a:xfrm>
        </p:spPr>
        <p:txBody>
          <a:bodyPr>
            <a:normAutofit/>
          </a:bodyPr>
          <a:lstStyle>
            <a:lvl1pPr>
              <a:defRPr sz="1969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969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969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969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969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r>
              <a:rPr lang="ru-RU" sz="1969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Блок текста (рекомендуемый размер шрифта 16)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76D125F-872A-49A6-8ADD-C687B9AC45AD}"/>
              </a:ext>
            </a:extLst>
          </p:cNvPr>
          <p:cNvCxnSpPr/>
          <p:nvPr userDrawn="1"/>
        </p:nvCxnSpPr>
        <p:spPr>
          <a:xfrm>
            <a:off x="423985" y="332657"/>
            <a:ext cx="0" cy="576064"/>
          </a:xfrm>
          <a:prstGeom prst="line">
            <a:avLst/>
          </a:prstGeom>
          <a:ln w="60325">
            <a:solidFill>
              <a:srgbClr val="D22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83D26358-7BB5-4712-A9DF-2F2285C7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4" y="404664"/>
            <a:ext cx="10800978" cy="410448"/>
          </a:xfrm>
          <a:prstGeom prst="rect">
            <a:avLst/>
          </a:prstGeom>
        </p:spPr>
        <p:txBody>
          <a:bodyPr vert="horz" lIns="87895" tIns="43947" rIns="87895" bIns="43947" rtlCol="0" anchor="ctr">
            <a:normAutofit/>
          </a:bodyPr>
          <a:lstStyle/>
          <a:p>
            <a:r>
              <a:rPr lang="ru-RU" dirty="0"/>
              <a:t>ЗАГОЛОВОК СЛАЙДА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BFDBF9E-20C7-4D6F-9BCA-CC6DFF934DC1}"/>
              </a:ext>
            </a:extLst>
          </p:cNvPr>
          <p:cNvSpPr/>
          <p:nvPr userDrawn="1"/>
        </p:nvSpPr>
        <p:spPr>
          <a:xfrm>
            <a:off x="2" y="68628"/>
            <a:ext cx="815413" cy="960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970" tIns="63484" rIns="126970" bIns="63484" rtlCol="0" anchor="ctr"/>
          <a:lstStyle/>
          <a:p>
            <a:pPr algn="ctr"/>
            <a:endParaRPr lang="ru-RU" sz="2092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DF6C5CE-28D3-44F6-AA6C-1ACFD8D305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5" y="268452"/>
            <a:ext cx="696031" cy="602564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A4E7CA-8C61-4D23-B758-09119DF6A072}"/>
              </a:ext>
            </a:extLst>
          </p:cNvPr>
          <p:cNvSpPr/>
          <p:nvPr userDrawn="1"/>
        </p:nvSpPr>
        <p:spPr>
          <a:xfrm>
            <a:off x="68081" y="6021291"/>
            <a:ext cx="2207835" cy="672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970" tIns="63484" rIns="126970" bIns="63484" rtlCol="0" anchor="ctr"/>
          <a:lstStyle/>
          <a:p>
            <a:pPr algn="ctr"/>
            <a:endParaRPr lang="ru-RU" sz="2092"/>
          </a:p>
        </p:txBody>
      </p:sp>
    </p:spTree>
    <p:extLst>
      <p:ext uri="{BB962C8B-B14F-4D97-AF65-F5344CB8AC3E}">
        <p14:creationId xmlns:p14="http://schemas.microsoft.com/office/powerpoint/2010/main" val="27581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91792" y="1196753"/>
            <a:ext cx="10810348" cy="4803998"/>
          </a:xfrm>
        </p:spPr>
        <p:txBody>
          <a:bodyPr/>
          <a:lstStyle>
            <a:lvl1pPr>
              <a:defRPr sz="2831"/>
            </a:lvl1pPr>
            <a:lvl2pPr>
              <a:defRPr sz="2339"/>
            </a:lvl2pPr>
            <a:lvl3pPr>
              <a:defRPr sz="2092"/>
            </a:lvl3pPr>
            <a:lvl4pPr>
              <a:defRPr sz="1969"/>
            </a:lvl4pPr>
            <a:lvl5pPr marL="2163628" indent="0">
              <a:buNone/>
              <a:defRPr sz="1969" baseline="0"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4"/>
            <a:r>
              <a:rPr lang="ru-RU" dirty="0"/>
              <a:t>Рисунок, карта, фото, диаграмма, видео</a:t>
            </a:r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11021644" y="6525344"/>
            <a:ext cx="1189497" cy="0"/>
          </a:xfrm>
          <a:prstGeom prst="line">
            <a:avLst/>
          </a:prstGeom>
          <a:ln w="19050">
            <a:solidFill>
              <a:srgbClr val="D22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cxnSpLocks/>
          </p:cNvCxnSpPr>
          <p:nvPr userDrawn="1"/>
        </p:nvCxnSpPr>
        <p:spPr>
          <a:xfrm flipH="1">
            <a:off x="911424" y="836712"/>
            <a:ext cx="10502092" cy="0"/>
          </a:xfrm>
          <a:prstGeom prst="line">
            <a:avLst/>
          </a:prstGeom>
          <a:ln w="28575">
            <a:solidFill>
              <a:srgbClr val="D22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B3DAC54-4705-45D2-BC31-0F9C62B9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4" y="404664"/>
            <a:ext cx="10800978" cy="410448"/>
          </a:xfrm>
          <a:prstGeom prst="rect">
            <a:avLst/>
          </a:prstGeom>
        </p:spPr>
        <p:txBody>
          <a:bodyPr vert="horz" lIns="87895" tIns="43947" rIns="87895" bIns="43947" rtlCol="0" anchor="ctr">
            <a:normAutofit/>
          </a:bodyPr>
          <a:lstStyle/>
          <a:p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4813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олько заголовок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-1" y="5733257"/>
            <a:ext cx="12192001" cy="79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26942" tIns="63470" rIns="126942" bIns="6347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4308" b="1" dirty="0">
                <a:solidFill>
                  <a:schemeClr val="bg1"/>
                </a:solidFill>
              </a:rPr>
              <a:t>Всегда в движении!</a:t>
            </a:r>
            <a:endParaRPr lang="ru-RU" altLang="ru-RU" sz="4308" b="1" i="0" dirty="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1026" name="Picture 2" descr="C:\Users\borodinad\Downloads\презентации\LUK_Building_Night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2" b="16928"/>
          <a:stretch/>
        </p:blipFill>
        <p:spPr bwMode="auto">
          <a:xfrm>
            <a:off x="0" y="1071392"/>
            <a:ext cx="12192000" cy="44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840F0B-5BB8-4595-A69D-47D25436D3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276" t="3042" r="3017" b="1828"/>
          <a:stretch/>
        </p:blipFill>
        <p:spPr>
          <a:xfrm>
            <a:off x="288001" y="96001"/>
            <a:ext cx="1007467" cy="9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9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414" y="404664"/>
            <a:ext cx="10800978" cy="410448"/>
          </a:xfrm>
          <a:prstGeom prst="rect">
            <a:avLst/>
          </a:prstGeom>
        </p:spPr>
        <p:txBody>
          <a:bodyPr vert="horz" lIns="87895" tIns="43947" rIns="87895" bIns="43947" rtlCol="0" anchor="ctr">
            <a:normAutofit/>
          </a:bodyPr>
          <a:lstStyle/>
          <a:p>
            <a:r>
              <a:rPr lang="ru-RU" dirty="0"/>
              <a:t>ЗАГОЛОВОК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87895" tIns="43947" rIns="87895" bIns="43947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cxnSp>
        <p:nvCxnSpPr>
          <p:cNvPr id="19" name="Прямая соединительная линия 18"/>
          <p:cNvCxnSpPr/>
          <p:nvPr userDrawn="1"/>
        </p:nvCxnSpPr>
        <p:spPr>
          <a:xfrm>
            <a:off x="11021644" y="6525344"/>
            <a:ext cx="1189497" cy="0"/>
          </a:xfrm>
          <a:prstGeom prst="line">
            <a:avLst/>
          </a:prstGeom>
          <a:ln w="19050">
            <a:solidFill>
              <a:srgbClr val="D22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cxnSpLocks/>
          </p:cNvCxnSpPr>
          <p:nvPr userDrawn="1"/>
        </p:nvCxnSpPr>
        <p:spPr>
          <a:xfrm flipH="1">
            <a:off x="815414" y="836712"/>
            <a:ext cx="10800978" cy="0"/>
          </a:xfrm>
          <a:prstGeom prst="line">
            <a:avLst/>
          </a:prstGeom>
          <a:ln w="28575">
            <a:solidFill>
              <a:srgbClr val="D22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9"/>
          <p:cNvSpPr txBox="1">
            <a:spLocks noChangeArrowheads="1"/>
          </p:cNvSpPr>
          <p:nvPr userDrawn="1"/>
        </p:nvSpPr>
        <p:spPr bwMode="auto">
          <a:xfrm>
            <a:off x="9375136" y="6525348"/>
            <a:ext cx="2625969" cy="28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191" tIns="54095" rIns="108191" bIns="54095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marL="0" algn="r" defTabSz="914296" rtl="0" eaLnBrk="1" latinLnBrk="0" hangingPunct="1">
              <a:defRPr sz="1400" b="1" kern="1200">
                <a:solidFill>
                  <a:srgbClr val="969696"/>
                </a:solidFill>
                <a:latin typeface="+mn-lt"/>
                <a:ea typeface="+mn-ea"/>
                <a:cs typeface="+mn-cs"/>
              </a:defRPr>
            </a:lvl1pPr>
            <a:lvl2pPr marL="457148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3DC7B3A-0A6D-478B-9BC0-F3751AB67A10}" type="slidenum">
              <a:rPr lang="ru-RU" sz="1723" smtClean="0">
                <a:solidFill>
                  <a:schemeClr val="tx1"/>
                </a:solidFill>
              </a:rPr>
              <a:pPr>
                <a:defRPr/>
              </a:pPr>
              <a:t>‹#›</a:t>
            </a:fld>
            <a:endParaRPr lang="ru-RU" sz="1723" dirty="0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EE3C39-1E76-4714-877F-5539FAC1B0B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5" y="268452"/>
            <a:ext cx="696031" cy="6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4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7" r:id="rId5"/>
  </p:sldLayoutIdLst>
  <p:hf hdr="0" dt="0"/>
  <p:txStyles>
    <p:titleStyle>
      <a:lvl1pPr algn="l" defTabSz="1081813" rtl="0" eaLnBrk="1" latinLnBrk="0" hangingPunct="1">
        <a:spcBef>
          <a:spcPct val="0"/>
        </a:spcBef>
        <a:buNone/>
        <a:defRPr sz="25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680" indent="-405680" algn="l" defTabSz="108181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78973" indent="-338066" algn="l" defTabSz="108181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23" kern="1200">
          <a:solidFill>
            <a:schemeClr val="tx1"/>
          </a:solidFill>
          <a:latin typeface="+mn-lt"/>
          <a:ea typeface="+mn-ea"/>
          <a:cs typeface="+mn-cs"/>
        </a:defRPr>
      </a:lvl2pPr>
      <a:lvl3pPr marL="1352268" indent="-270454" algn="l" defTabSz="10818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3pPr>
      <a:lvl4pPr marL="1893172" indent="-270454" algn="l" defTabSz="10818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434081" indent="-270454" algn="l" defTabSz="1081813" rtl="0" eaLnBrk="1" latinLnBrk="0" hangingPunct="1">
        <a:spcBef>
          <a:spcPct val="20000"/>
        </a:spcBef>
        <a:buFont typeface="Arial" panose="020B0604020202020204" pitchFamily="34" charset="0"/>
        <a:buChar char="»"/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4989" indent="-270454" algn="l" defTabSz="10818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15895" indent="-270454" algn="l" defTabSz="10818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056802" indent="-270454" algn="l" defTabSz="10818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597709" indent="-270454" algn="l" defTabSz="10818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81813" rtl="0" eaLnBrk="1" latinLnBrk="0" hangingPunct="1">
        <a:defRPr sz="2092" kern="1200">
          <a:solidFill>
            <a:schemeClr val="tx1"/>
          </a:solidFill>
          <a:latin typeface="+mn-lt"/>
          <a:ea typeface="+mn-ea"/>
          <a:cs typeface="+mn-cs"/>
        </a:defRPr>
      </a:lvl1pPr>
      <a:lvl2pPr marL="540908" algn="l" defTabSz="1081813" rtl="0" eaLnBrk="1" latinLnBrk="0" hangingPunct="1">
        <a:defRPr sz="2092" kern="1200">
          <a:solidFill>
            <a:schemeClr val="tx1"/>
          </a:solidFill>
          <a:latin typeface="+mn-lt"/>
          <a:ea typeface="+mn-ea"/>
          <a:cs typeface="+mn-cs"/>
        </a:defRPr>
      </a:lvl2pPr>
      <a:lvl3pPr marL="1081813" algn="l" defTabSz="1081813" rtl="0" eaLnBrk="1" latinLnBrk="0" hangingPunct="1">
        <a:defRPr sz="2092" kern="1200">
          <a:solidFill>
            <a:schemeClr val="tx1"/>
          </a:solidFill>
          <a:latin typeface="+mn-lt"/>
          <a:ea typeface="+mn-ea"/>
          <a:cs typeface="+mn-cs"/>
        </a:defRPr>
      </a:lvl3pPr>
      <a:lvl4pPr marL="1622721" algn="l" defTabSz="1081813" rtl="0" eaLnBrk="1" latinLnBrk="0" hangingPunct="1">
        <a:defRPr sz="2092" kern="1200">
          <a:solidFill>
            <a:schemeClr val="tx1"/>
          </a:solidFill>
          <a:latin typeface="+mn-lt"/>
          <a:ea typeface="+mn-ea"/>
          <a:cs typeface="+mn-cs"/>
        </a:defRPr>
      </a:lvl4pPr>
      <a:lvl5pPr marL="2163628" algn="l" defTabSz="1081813" rtl="0" eaLnBrk="1" latinLnBrk="0" hangingPunct="1">
        <a:defRPr sz="2092" kern="1200">
          <a:solidFill>
            <a:schemeClr val="tx1"/>
          </a:solidFill>
          <a:latin typeface="+mn-lt"/>
          <a:ea typeface="+mn-ea"/>
          <a:cs typeface="+mn-cs"/>
        </a:defRPr>
      </a:lvl5pPr>
      <a:lvl6pPr marL="2704534" algn="l" defTabSz="1081813" rtl="0" eaLnBrk="1" latinLnBrk="0" hangingPunct="1">
        <a:defRPr sz="2092" kern="1200">
          <a:solidFill>
            <a:schemeClr val="tx1"/>
          </a:solidFill>
          <a:latin typeface="+mn-lt"/>
          <a:ea typeface="+mn-ea"/>
          <a:cs typeface="+mn-cs"/>
        </a:defRPr>
      </a:lvl6pPr>
      <a:lvl7pPr marL="3245441" algn="l" defTabSz="1081813" rtl="0" eaLnBrk="1" latinLnBrk="0" hangingPunct="1">
        <a:defRPr sz="2092" kern="1200">
          <a:solidFill>
            <a:schemeClr val="tx1"/>
          </a:solidFill>
          <a:latin typeface="+mn-lt"/>
          <a:ea typeface="+mn-ea"/>
          <a:cs typeface="+mn-cs"/>
        </a:defRPr>
      </a:lvl7pPr>
      <a:lvl8pPr marL="3786348" algn="l" defTabSz="1081813" rtl="0" eaLnBrk="1" latinLnBrk="0" hangingPunct="1">
        <a:defRPr sz="2092" kern="1200">
          <a:solidFill>
            <a:schemeClr val="tx1"/>
          </a:solidFill>
          <a:latin typeface="+mn-lt"/>
          <a:ea typeface="+mn-ea"/>
          <a:cs typeface="+mn-cs"/>
        </a:defRPr>
      </a:lvl8pPr>
      <a:lvl9pPr marL="4327255" algn="l" defTabSz="1081813" rtl="0" eaLnBrk="1" latinLnBrk="0" hangingPunct="1">
        <a:defRPr sz="20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337DF63C-B663-EC42-8F7D-758AADF5D5D2}"/>
              </a:ext>
            </a:extLst>
          </p:cNvPr>
          <p:cNvSpPr txBox="1"/>
          <p:nvPr/>
        </p:nvSpPr>
        <p:spPr>
          <a:xfrm>
            <a:off x="267699" y="864226"/>
            <a:ext cx="81589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latin typeface="Arial" panose="020B0604020202020204" pitchFamily="34" charset="0"/>
                <a:cs typeface="Arial" panose="020B0604020202020204" pitchFamily="34" charset="0"/>
              </a:rPr>
              <a:t>Градиентный </a:t>
            </a:r>
            <a:r>
              <a:rPr lang="ru-RU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бустинг</a:t>
            </a:r>
            <a:r>
              <a:rPr lang="ru-RU" sz="105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1050" dirty="0">
                <a:latin typeface="Arial" panose="020B0604020202020204" pitchFamily="34" charset="0"/>
                <a:cs typeface="Arial" panose="020B0604020202020204" pitchFamily="34" charset="0"/>
              </a:rPr>
              <a:t>— это техника машинного обучения для задач классификации и регрессии, которая строит модель предсказания в форме ансамбля деревьев решений.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173F0371-B85C-4160-9535-95FDF5F7FDD5}"/>
              </a:ext>
            </a:extLst>
          </p:cNvPr>
          <p:cNvSpPr txBox="1">
            <a:spLocks/>
          </p:cNvSpPr>
          <p:nvPr/>
        </p:nvSpPr>
        <p:spPr>
          <a:xfrm>
            <a:off x="839416" y="476672"/>
            <a:ext cx="8799859" cy="294128"/>
          </a:xfrm>
          <a:prstGeom prst="rect">
            <a:avLst/>
          </a:prstGeom>
        </p:spPr>
        <p:txBody>
          <a:bodyPr vert="horz" lIns="77907" tIns="38953" rIns="77907" bIns="38953" rtlCol="0" anchor="ctr">
            <a:noAutofit/>
          </a:bodyPr>
          <a:lstStyle>
            <a:lvl1pPr algn="l" defTabSz="779074" rtl="0" eaLnBrk="1" latinLnBrk="0" hangingPunct="1">
              <a:spcBef>
                <a:spcPct val="0"/>
              </a:spcBef>
              <a:buNone/>
              <a:defRPr sz="1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" sz="1800" b="1" dirty="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3A0E3-1DCB-47C3-9268-FC02F8AA8C80}"/>
              </a:ext>
            </a:extLst>
          </p:cNvPr>
          <p:cNvSpPr txBox="1"/>
          <p:nvPr/>
        </p:nvSpPr>
        <p:spPr>
          <a:xfrm>
            <a:off x="4643025" y="6187495"/>
            <a:ext cx="3156796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 Narrow" panose="020B0606020202030204" pitchFamily="34" charset="0"/>
              </a:rPr>
              <a:t>Средняя точность модели </a:t>
            </a:r>
            <a:r>
              <a:rPr lang="en-US" sz="1400" dirty="0">
                <a:latin typeface="Arial Narrow" panose="020B0606020202030204" pitchFamily="34" charset="0"/>
              </a:rPr>
              <a:t>= 0.</a:t>
            </a:r>
            <a:r>
              <a:rPr lang="ru-RU" sz="1400" dirty="0">
                <a:latin typeface="Arial Narrow" panose="020B0606020202030204" pitchFamily="34" charset="0"/>
              </a:rPr>
              <a:t>763</a:t>
            </a:r>
            <a:r>
              <a:rPr lang="en-US" sz="1400" dirty="0">
                <a:latin typeface="Arial Narrow" panose="020B0606020202030204" pitchFamily="34" charset="0"/>
              </a:rPr>
              <a:t> +/- 0.11</a:t>
            </a:r>
            <a:r>
              <a:rPr lang="ru-RU" sz="1400" dirty="0">
                <a:latin typeface="Arial Narrow" panose="020B0606020202030204" pitchFamily="34" charset="0"/>
              </a:rPr>
              <a:t>7</a:t>
            </a:r>
            <a:endParaRPr lang="en-US" sz="1400" dirty="0">
              <a:latin typeface="Arial Narrow" panose="020B0606020202030204" pitchFamily="34" charset="0"/>
            </a:endParaRPr>
          </a:p>
          <a:p>
            <a:pPr algn="ctr"/>
            <a:r>
              <a:rPr lang="en-US" sz="1400" i="1" dirty="0">
                <a:latin typeface="Arial Narrow" panose="020B0606020202030204" pitchFamily="34" charset="0"/>
              </a:rPr>
              <a:t>*train – 80% (</a:t>
            </a:r>
            <a:r>
              <a:rPr lang="ru-RU" sz="1400" i="1" dirty="0">
                <a:latin typeface="Arial Narrow" panose="020B0606020202030204" pitchFamily="34" charset="0"/>
              </a:rPr>
              <a:t>47</a:t>
            </a:r>
            <a:r>
              <a:rPr lang="en-US" sz="1400" i="1" dirty="0">
                <a:latin typeface="Arial Narrow" panose="020B0606020202030204" pitchFamily="34" charset="0"/>
              </a:rPr>
              <a:t>); test – 20% (</a:t>
            </a:r>
            <a:r>
              <a:rPr lang="ru-RU" sz="1400" i="1" dirty="0">
                <a:latin typeface="Arial Narrow" panose="020B0606020202030204" pitchFamily="34" charset="0"/>
              </a:rPr>
              <a:t>12</a:t>
            </a:r>
            <a:r>
              <a:rPr lang="en-US" sz="1400" i="1" dirty="0">
                <a:latin typeface="Arial Narrow" panose="020B0606020202030204" pitchFamily="34" charset="0"/>
              </a:rPr>
              <a:t>).</a:t>
            </a:r>
            <a:endParaRPr lang="ru-RU" sz="1400" i="1" dirty="0">
              <a:latin typeface="Arial Narrow" panose="020B0606020202030204" pitchFamily="34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9106465-5D62-48AC-9EFB-6EDE90325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71839"/>
              </p:ext>
            </p:extLst>
          </p:nvPr>
        </p:nvGraphicFramePr>
        <p:xfrm>
          <a:off x="4611019" y="1777784"/>
          <a:ext cx="3241329" cy="914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80443">
                  <a:extLst>
                    <a:ext uri="{9D8B030D-6E8A-4147-A177-3AD203B41FA5}">
                      <a16:colId xmlns:a16="http://schemas.microsoft.com/office/drawing/2014/main" val="3841830118"/>
                    </a:ext>
                  </a:extLst>
                </a:gridCol>
                <a:gridCol w="1080443">
                  <a:extLst>
                    <a:ext uri="{9D8B030D-6E8A-4147-A177-3AD203B41FA5}">
                      <a16:colId xmlns:a16="http://schemas.microsoft.com/office/drawing/2014/main" val="1472614335"/>
                    </a:ext>
                  </a:extLst>
                </a:gridCol>
                <a:gridCol w="1080443">
                  <a:extLst>
                    <a:ext uri="{9D8B030D-6E8A-4147-A177-3AD203B41FA5}">
                      <a16:colId xmlns:a16="http://schemas.microsoft.com/office/drawing/2014/main" val="3111883601"/>
                    </a:ext>
                  </a:extLst>
                </a:gridCol>
              </a:tblGrid>
              <a:tr h="226827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Arial Narrow" panose="020B0606020202030204" pitchFamily="34" charset="0"/>
                        </a:rPr>
                        <a:t>Название группы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Arial Narrow" panose="020B0606020202030204" pitchFamily="34" charset="0"/>
                        </a:rPr>
                        <a:t>Диапазон, т/</a:t>
                      </a:r>
                      <a:r>
                        <a:rPr lang="ru-RU" sz="900" dirty="0" err="1">
                          <a:latin typeface="Arial Narrow" panose="020B0606020202030204" pitchFamily="34" charset="0"/>
                        </a:rPr>
                        <a:t>сут</a:t>
                      </a:r>
                      <a:endParaRPr lang="ru-RU" sz="9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Arial Narrow" panose="020B060602020203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30301"/>
                  </a:ext>
                </a:extLst>
              </a:tr>
              <a:tr h="226827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Arial Narrow" panose="020B0606020202030204" pitchFamily="34" charset="0"/>
                        </a:rPr>
                        <a:t>«Неудача»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 Narrow" panose="020B0606020202030204" pitchFamily="34" charset="0"/>
                        </a:rPr>
                        <a:t>&lt; 2</a:t>
                      </a:r>
                      <a:endParaRPr lang="ru-RU" sz="9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 Narrow" panose="020B0606020202030204" pitchFamily="34" charset="0"/>
                        </a:rPr>
                        <a:t>39</a:t>
                      </a:r>
                      <a:endParaRPr lang="ru-RU" sz="9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731310"/>
                  </a:ext>
                </a:extLst>
              </a:tr>
              <a:tr h="226827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Arial Narrow" panose="020B0606020202030204" pitchFamily="34" charset="0"/>
                        </a:rPr>
                        <a:t>«Успех»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 Narrow" panose="020B0606020202030204" pitchFamily="34" charset="0"/>
                        </a:rPr>
                        <a:t>&gt; 2</a:t>
                      </a:r>
                      <a:endParaRPr lang="ru-RU" sz="9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 Narrow" panose="020B0606020202030204" pitchFamily="34" charset="0"/>
                        </a:rPr>
                        <a:t>20</a:t>
                      </a:r>
                      <a:endParaRPr lang="ru-RU" sz="9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287567"/>
                  </a:ext>
                </a:extLst>
              </a:tr>
              <a:tr h="226827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Arial Narrow" panose="020B0606020202030204" pitchFamily="34" charset="0"/>
                        </a:rPr>
                        <a:t>Всего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Arial Narrow" panose="020B0606020202030204" pitchFamily="34" charset="0"/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378901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9A133BC-EF19-4F4E-A8B8-A7FF512BA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1067"/>
              </p:ext>
            </p:extLst>
          </p:nvPr>
        </p:nvGraphicFramePr>
        <p:xfrm>
          <a:off x="572324" y="1777784"/>
          <a:ext cx="3144696" cy="914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8232">
                  <a:extLst>
                    <a:ext uri="{9D8B030D-6E8A-4147-A177-3AD203B41FA5}">
                      <a16:colId xmlns:a16="http://schemas.microsoft.com/office/drawing/2014/main" val="3841830118"/>
                    </a:ext>
                  </a:extLst>
                </a:gridCol>
                <a:gridCol w="1048232">
                  <a:extLst>
                    <a:ext uri="{9D8B030D-6E8A-4147-A177-3AD203B41FA5}">
                      <a16:colId xmlns:a16="http://schemas.microsoft.com/office/drawing/2014/main" val="1472614335"/>
                    </a:ext>
                  </a:extLst>
                </a:gridCol>
                <a:gridCol w="1048232">
                  <a:extLst>
                    <a:ext uri="{9D8B030D-6E8A-4147-A177-3AD203B41FA5}">
                      <a16:colId xmlns:a16="http://schemas.microsoft.com/office/drawing/2014/main" val="3111883601"/>
                    </a:ext>
                  </a:extLst>
                </a:gridCol>
              </a:tblGrid>
              <a:tr h="215811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Arial Narrow" panose="020B0606020202030204" pitchFamily="34" charset="0"/>
                        </a:rPr>
                        <a:t>Название группы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Arial Narrow" panose="020B0606020202030204" pitchFamily="34" charset="0"/>
                        </a:rPr>
                        <a:t>Диапазон, т/</a:t>
                      </a:r>
                      <a:r>
                        <a:rPr lang="ru-RU" sz="900" dirty="0" err="1">
                          <a:latin typeface="Arial Narrow" panose="020B0606020202030204" pitchFamily="34" charset="0"/>
                        </a:rPr>
                        <a:t>сут</a:t>
                      </a:r>
                      <a:endParaRPr lang="ru-RU" sz="9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Arial Narrow" panose="020B0606020202030204" pitchFamily="34" charset="0"/>
                        </a:rPr>
                        <a:t>Кол-во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30301"/>
                  </a:ext>
                </a:extLst>
              </a:tr>
              <a:tr h="215811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Arial Narrow" panose="020B0606020202030204" pitchFamily="34" charset="0"/>
                        </a:rPr>
                        <a:t>«1»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 Narrow" panose="020B0606020202030204" pitchFamily="34" charset="0"/>
                        </a:rPr>
                        <a:t>&lt; 0</a:t>
                      </a:r>
                      <a:endParaRPr lang="ru-RU" sz="9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Arial Narrow" panose="020B060602020203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731310"/>
                  </a:ext>
                </a:extLst>
              </a:tr>
              <a:tr h="215811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Arial Narrow" panose="020B0606020202030204" pitchFamily="34" charset="0"/>
                        </a:rPr>
                        <a:t>«2»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Arial Narrow" panose="020B0606020202030204" pitchFamily="34" charset="0"/>
                        </a:rPr>
                        <a:t>0 –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 Narrow" panose="020B0606020202030204" pitchFamily="34" charset="0"/>
                        </a:rPr>
                        <a:t>23</a:t>
                      </a:r>
                      <a:endParaRPr lang="ru-RU" sz="9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578"/>
                  </a:ext>
                </a:extLst>
              </a:tr>
              <a:tr h="215811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Arial Narrow" panose="020B0606020202030204" pitchFamily="34" charset="0"/>
                        </a:rPr>
                        <a:t>«3»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900" dirty="0">
                          <a:latin typeface="Arial Narrow" panose="020B0606020202030204" pitchFamily="34" charset="0"/>
                        </a:rPr>
                        <a:t>&gt; 2</a:t>
                      </a:r>
                      <a:endParaRPr lang="ru-RU" sz="9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Arial Narrow" panose="020B0606020202030204" pitchFamily="34" charset="0"/>
                        </a:rPr>
                        <a:t>20</a:t>
                      </a:r>
                      <a:endParaRPr lang="ru-RU" sz="9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28756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8B55A8E-DED8-4AE7-9E18-73633DE0F13E}"/>
              </a:ext>
            </a:extLst>
          </p:cNvPr>
          <p:cNvSpPr txBox="1"/>
          <p:nvPr/>
        </p:nvSpPr>
        <p:spPr>
          <a:xfrm rot="16200000">
            <a:off x="2886333" y="4495388"/>
            <a:ext cx="2660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 Narrow" panose="020B0606020202030204" pitchFamily="34" charset="0"/>
              </a:rPr>
              <a:t>Important features </a:t>
            </a:r>
            <a:r>
              <a:rPr lang="ru-RU" sz="1100" b="1" dirty="0">
                <a:latin typeface="Arial Narrow" panose="020B0606020202030204" pitchFamily="34" charset="0"/>
              </a:rPr>
              <a:t>при составлении модели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B5D5876-9968-4191-8626-86DFC3BA9762}"/>
              </a:ext>
            </a:extLst>
          </p:cNvPr>
          <p:cNvSpPr/>
          <p:nvPr/>
        </p:nvSpPr>
        <p:spPr>
          <a:xfrm>
            <a:off x="8453171" y="3309394"/>
            <a:ext cx="3353921" cy="30719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ru-RU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Выводы:</a:t>
            </a:r>
          </a:p>
          <a:p>
            <a:pPr marL="228600" indent="-228600" algn="just">
              <a:buAutoNum type="arabicPeriod"/>
            </a:pP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Модель, полученная при </a:t>
            </a:r>
            <a:r>
              <a:rPr lang="ru-RU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трехклассовой</a:t>
            </a: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классификации, имеет низкую точность (0.511 +/- 0.149), что связано с маленькой количеством </a:t>
            </a:r>
            <a:r>
              <a:rPr lang="ru-RU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ample</a:t>
            </a: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</a:t>
            </a: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каждой из групп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AutoNum type="arabicPeriod"/>
            </a:pP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двухклассовой</a:t>
            </a: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классификации точность модели является достаточно высокой (0.763 +/- 0.117), что дает возможность использовать на практике для прогнозирования исхода на скважинах-кандидатах.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AutoNum type="arabicPeriod"/>
            </a:pP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прогнозировании </a:t>
            </a:r>
            <a:r>
              <a:rPr lang="ru-RU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скв</a:t>
            </a: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№13 </a:t>
            </a:r>
            <a:r>
              <a:rPr lang="ru-RU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Проворовского</a:t>
            </a: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№205 </a:t>
            </a:r>
            <a:r>
              <a:rPr lang="ru-RU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Маговского</a:t>
            </a: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мест. при планируемом объеме закачке кислоты 30 м</a:t>
            </a:r>
            <a:r>
              <a:rPr lang="ru-RU" sz="105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3 </a:t>
            </a: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вероятность успешной реализации равна 84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</a:t>
            </a: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73,5</a:t>
            </a: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%. При </a:t>
            </a:r>
            <a:r>
              <a:rPr lang="en-US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меньшении</a:t>
            </a: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объема кислоты до 15 м</a:t>
            </a:r>
            <a:r>
              <a:rPr lang="ru-RU" sz="105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вероятность снижается до 50,4 и 53,1% соответственно.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241E3-12E2-4456-834E-EEDCC45F79B3}"/>
              </a:ext>
            </a:extLst>
          </p:cNvPr>
          <p:cNvSpPr txBox="1"/>
          <p:nvPr/>
        </p:nvSpPr>
        <p:spPr>
          <a:xfrm>
            <a:off x="538146" y="6187495"/>
            <a:ext cx="3156796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 Narrow" panose="020B0606020202030204" pitchFamily="34" charset="0"/>
              </a:rPr>
              <a:t>Средняя точность модели </a:t>
            </a:r>
            <a:r>
              <a:rPr lang="en-US" sz="1400" dirty="0">
                <a:latin typeface="Arial Narrow" panose="020B0606020202030204" pitchFamily="34" charset="0"/>
              </a:rPr>
              <a:t>= 0.</a:t>
            </a:r>
            <a:r>
              <a:rPr lang="ru-RU" sz="1400" dirty="0">
                <a:latin typeface="Arial Narrow" panose="020B0606020202030204" pitchFamily="34" charset="0"/>
              </a:rPr>
              <a:t>511</a:t>
            </a:r>
            <a:r>
              <a:rPr lang="en-US" sz="1400" dirty="0">
                <a:latin typeface="Arial Narrow" panose="020B0606020202030204" pitchFamily="34" charset="0"/>
              </a:rPr>
              <a:t> +/- 0.1</a:t>
            </a:r>
            <a:r>
              <a:rPr lang="ru-RU" sz="1400" dirty="0">
                <a:latin typeface="Arial Narrow" panose="020B0606020202030204" pitchFamily="34" charset="0"/>
              </a:rPr>
              <a:t>49</a:t>
            </a:r>
            <a:endParaRPr lang="en-US" sz="1400" dirty="0">
              <a:latin typeface="Arial Narrow" panose="020B0606020202030204" pitchFamily="34" charset="0"/>
            </a:endParaRPr>
          </a:p>
          <a:p>
            <a:pPr algn="ctr"/>
            <a:r>
              <a:rPr lang="en-US" sz="1400" i="1" dirty="0">
                <a:latin typeface="Arial Narrow" panose="020B0606020202030204" pitchFamily="34" charset="0"/>
              </a:rPr>
              <a:t>*train – 80% (</a:t>
            </a:r>
            <a:r>
              <a:rPr lang="ru-RU" sz="1400" i="1" dirty="0">
                <a:latin typeface="Arial Narrow" panose="020B0606020202030204" pitchFamily="34" charset="0"/>
              </a:rPr>
              <a:t>47</a:t>
            </a:r>
            <a:r>
              <a:rPr lang="en-US" sz="1400" i="1" dirty="0">
                <a:latin typeface="Arial Narrow" panose="020B0606020202030204" pitchFamily="34" charset="0"/>
              </a:rPr>
              <a:t>); test – 20% (</a:t>
            </a:r>
            <a:r>
              <a:rPr lang="ru-RU" sz="1400" i="1" dirty="0">
                <a:latin typeface="Arial Narrow" panose="020B0606020202030204" pitchFamily="34" charset="0"/>
              </a:rPr>
              <a:t>12</a:t>
            </a:r>
            <a:r>
              <a:rPr lang="en-US" sz="1400" i="1" dirty="0">
                <a:latin typeface="Arial Narrow" panose="020B0606020202030204" pitchFamily="34" charset="0"/>
              </a:rPr>
              <a:t>).</a:t>
            </a:r>
            <a:endParaRPr lang="ru-RU" sz="1400" i="1" dirty="0">
              <a:latin typeface="Arial Narrow" panose="020B0606020202030204" pitchFamily="34" charset="0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BA2A2F1-9DA2-46A0-9790-0B3A16B74F21}"/>
              </a:ext>
            </a:extLst>
          </p:cNvPr>
          <p:cNvCxnSpPr>
            <a:cxnSpLocks/>
          </p:cNvCxnSpPr>
          <p:nvPr/>
        </p:nvCxnSpPr>
        <p:spPr>
          <a:xfrm>
            <a:off x="8201026" y="1026993"/>
            <a:ext cx="0" cy="5572369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CA19D9-E76E-42AD-A06E-A95216E2EA23}"/>
              </a:ext>
            </a:extLst>
          </p:cNvPr>
          <p:cNvSpPr txBox="1"/>
          <p:nvPr/>
        </p:nvSpPr>
        <p:spPr>
          <a:xfrm rot="16200000">
            <a:off x="3634125" y="2184144"/>
            <a:ext cx="1164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latin typeface="Arial Narrow" panose="020B0606020202030204" pitchFamily="34" charset="0"/>
              </a:rPr>
              <a:t>Размер выборки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0240F7-62BA-4AFA-A003-93B935A4071A}"/>
              </a:ext>
            </a:extLst>
          </p:cNvPr>
          <p:cNvSpPr txBox="1"/>
          <p:nvPr/>
        </p:nvSpPr>
        <p:spPr>
          <a:xfrm>
            <a:off x="5218032" y="1471079"/>
            <a:ext cx="2006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err="1">
                <a:latin typeface="Arial Narrow" panose="020B0606020202030204" pitchFamily="34" charset="0"/>
              </a:rPr>
              <a:t>Двухклассовая</a:t>
            </a:r>
            <a:r>
              <a:rPr lang="ru-RU" sz="1100" b="1" dirty="0">
                <a:latin typeface="Arial Narrow" panose="020B0606020202030204" pitchFamily="34" charset="0"/>
              </a:rPr>
              <a:t> классификация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15F26F-6E8A-49FE-9F71-9CE4DAB82157}"/>
              </a:ext>
            </a:extLst>
          </p:cNvPr>
          <p:cNvSpPr txBox="1"/>
          <p:nvPr/>
        </p:nvSpPr>
        <p:spPr>
          <a:xfrm>
            <a:off x="1141281" y="1455354"/>
            <a:ext cx="2006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err="1">
                <a:latin typeface="Arial Narrow" panose="020B0606020202030204" pitchFamily="34" charset="0"/>
              </a:rPr>
              <a:t>Трехклассовая</a:t>
            </a:r>
            <a:r>
              <a:rPr lang="ru-RU" sz="1100" b="1" dirty="0">
                <a:latin typeface="Arial Narrow" panose="020B0606020202030204" pitchFamily="34" charset="0"/>
              </a:rPr>
              <a:t> классификация</a:t>
            </a:r>
          </a:p>
        </p:txBody>
      </p:sp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58F01BC7-24FF-4EE4-97C0-A13A88CC3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06329"/>
              </p:ext>
            </p:extLst>
          </p:nvPr>
        </p:nvGraphicFramePr>
        <p:xfrm>
          <a:off x="8377153" y="1222252"/>
          <a:ext cx="3491235" cy="1859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82907">
                  <a:extLst>
                    <a:ext uri="{9D8B030D-6E8A-4147-A177-3AD203B41FA5}">
                      <a16:colId xmlns:a16="http://schemas.microsoft.com/office/drawing/2014/main" val="3841830118"/>
                    </a:ext>
                  </a:extLst>
                </a:gridCol>
                <a:gridCol w="1099459">
                  <a:extLst>
                    <a:ext uri="{9D8B030D-6E8A-4147-A177-3AD203B41FA5}">
                      <a16:colId xmlns:a16="http://schemas.microsoft.com/office/drawing/2014/main" val="1739217925"/>
                    </a:ext>
                  </a:extLst>
                </a:gridCol>
                <a:gridCol w="981476">
                  <a:extLst>
                    <a:ext uri="{9D8B030D-6E8A-4147-A177-3AD203B41FA5}">
                      <a16:colId xmlns:a16="http://schemas.microsoft.com/office/drawing/2014/main" val="3270199350"/>
                    </a:ext>
                  </a:extLst>
                </a:gridCol>
                <a:gridCol w="927393">
                  <a:extLst>
                    <a:ext uri="{9D8B030D-6E8A-4147-A177-3AD203B41FA5}">
                      <a16:colId xmlns:a16="http://schemas.microsoft.com/office/drawing/2014/main" val="3394089113"/>
                    </a:ext>
                  </a:extLst>
                </a:gridCol>
              </a:tblGrid>
              <a:tr h="243000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Arial Narrow" panose="020B0606020202030204" pitchFamily="34" charset="0"/>
                        </a:rPr>
                        <a:t>№ </a:t>
                      </a:r>
                      <a:r>
                        <a:rPr lang="ru-RU" sz="1000" dirty="0" err="1">
                          <a:latin typeface="Arial Narrow" panose="020B0606020202030204" pitchFamily="34" charset="0"/>
                        </a:rPr>
                        <a:t>скв</a:t>
                      </a:r>
                      <a:r>
                        <a:rPr lang="ru-RU" sz="10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Arial Narrow" panose="020B0606020202030204" pitchFamily="34" charset="0"/>
                        </a:rPr>
                        <a:t>Месторождение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>
                          <a:latin typeface="Arial Narrow" panose="020B0606020202030204" pitchFamily="34" charset="0"/>
                        </a:rPr>
                        <a:t>Вероятность «Неудача»,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18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>
                          <a:latin typeface="Arial Narrow" panose="020B0606020202030204" pitchFamily="34" charset="0"/>
                        </a:rPr>
                        <a:t>Вероятность «Успех»,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30301"/>
                  </a:ext>
                </a:extLst>
              </a:tr>
              <a:tr h="243000">
                <a:tc gridSpan="4">
                  <a:txBody>
                    <a:bodyPr/>
                    <a:lstStyle/>
                    <a:p>
                      <a:pPr marL="0" marR="0" lvl="0" indent="0" algn="ctr" defTabSz="10818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1" baseline="0" dirty="0">
                          <a:latin typeface="Arial Narrow" panose="020B0606020202030204" pitchFamily="34" charset="0"/>
                        </a:rPr>
                        <a:t>Объем закачиваемой кислоты – 30 м</a:t>
                      </a:r>
                      <a:r>
                        <a:rPr lang="ru-RU" sz="1000" i="1" baseline="300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818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aseline="30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818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aseline="30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818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aseline="30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678436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Arial Narrow" panose="020B0606020202030204" pitchFamily="34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atin typeface="Arial Narrow" panose="020B0606020202030204" pitchFamily="34" charset="0"/>
                        </a:rPr>
                        <a:t>Проворовское</a:t>
                      </a:r>
                      <a:endParaRPr lang="ru-RU" sz="1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Narrow" panose="020B0606020202030204" pitchFamily="34" charset="0"/>
                        </a:rPr>
                        <a:t>15,2</a:t>
                      </a:r>
                      <a:endParaRPr lang="ru-RU" sz="1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Narrow" panose="020B0606020202030204" pitchFamily="34" charset="0"/>
                        </a:rPr>
                        <a:t>84,8</a:t>
                      </a:r>
                      <a:endParaRPr lang="ru-RU" sz="1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731310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Arial Narrow" panose="020B0606020202030204" pitchFamily="34" charset="0"/>
                        </a:rPr>
                        <a:t>205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err="1">
                          <a:latin typeface="Arial Narrow" panose="020B0606020202030204" pitchFamily="34" charset="0"/>
                        </a:rPr>
                        <a:t>Маговское</a:t>
                      </a:r>
                      <a:endParaRPr lang="ru-RU" sz="1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Narrow" panose="020B0606020202030204" pitchFamily="34" charset="0"/>
                        </a:rPr>
                        <a:t>26,5</a:t>
                      </a:r>
                      <a:endParaRPr lang="ru-RU" sz="1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Narrow" panose="020B0606020202030204" pitchFamily="34" charset="0"/>
                        </a:rPr>
                        <a:t>73,5</a:t>
                      </a:r>
                      <a:endParaRPr lang="ru-RU" sz="1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578"/>
                  </a:ext>
                </a:extLst>
              </a:tr>
              <a:tr h="243000">
                <a:tc gridSpan="4">
                  <a:txBody>
                    <a:bodyPr/>
                    <a:lstStyle/>
                    <a:p>
                      <a:pPr marL="0" marR="0" lvl="0" indent="0" algn="ctr" defTabSz="10818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1" baseline="0" dirty="0">
                          <a:latin typeface="Arial Narrow" panose="020B0606020202030204" pitchFamily="34" charset="0"/>
                        </a:rPr>
                        <a:t>Объем закачиваемой кислоты – 15 м</a:t>
                      </a:r>
                      <a:r>
                        <a:rPr lang="ru-RU" sz="1000" i="1" baseline="300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818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aseline="30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818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aseline="30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0818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aseline="30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957177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Arial Narrow" panose="020B0606020202030204" pitchFamily="34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atin typeface="Arial Narrow" panose="020B0606020202030204" pitchFamily="34" charset="0"/>
                        </a:rPr>
                        <a:t>Проворовское</a:t>
                      </a:r>
                      <a:endParaRPr lang="ru-RU" sz="1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Narrow" panose="020B0606020202030204" pitchFamily="34" charset="0"/>
                        </a:rPr>
                        <a:t>49,6</a:t>
                      </a:r>
                      <a:endParaRPr lang="ru-RU" sz="1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Narrow" panose="020B0606020202030204" pitchFamily="34" charset="0"/>
                        </a:rPr>
                        <a:t>50,4</a:t>
                      </a:r>
                      <a:endParaRPr lang="ru-RU" sz="1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709933"/>
                  </a:ext>
                </a:extLst>
              </a:tr>
              <a:tr h="243000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Arial Narrow" panose="020B0606020202030204" pitchFamily="34" charset="0"/>
                        </a:rPr>
                        <a:t>205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err="1">
                          <a:latin typeface="Arial Narrow" panose="020B0606020202030204" pitchFamily="34" charset="0"/>
                        </a:rPr>
                        <a:t>Маговское</a:t>
                      </a:r>
                      <a:endParaRPr lang="ru-RU" sz="1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Narrow" panose="020B0606020202030204" pitchFamily="34" charset="0"/>
                        </a:rPr>
                        <a:t>47,3</a:t>
                      </a:r>
                      <a:endParaRPr lang="ru-RU" sz="1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Narrow" panose="020B0606020202030204" pitchFamily="34" charset="0"/>
                        </a:rPr>
                        <a:t>53,1</a:t>
                      </a:r>
                      <a:endParaRPr lang="ru-RU" sz="1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93609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9BBBECD-898D-443A-B1F5-D79CB2044201}"/>
              </a:ext>
            </a:extLst>
          </p:cNvPr>
          <p:cNvSpPr txBox="1"/>
          <p:nvPr/>
        </p:nvSpPr>
        <p:spPr>
          <a:xfrm>
            <a:off x="8998405" y="949116"/>
            <a:ext cx="2248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Arial Narrow" panose="020B0606020202030204" pitchFamily="34" charset="0"/>
              </a:rPr>
              <a:t>Прогноз скважин-кандидатов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70EF5D-1876-E64D-9CAB-32214E3D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12" y="2755360"/>
            <a:ext cx="3645214" cy="33474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93E7C3-59CA-A04D-B9E1-320391EEE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059" y="2755360"/>
            <a:ext cx="3525005" cy="33643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EE29E425-187B-7346-B53A-58A67447E81B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4215117" y="2909721"/>
            <a:ext cx="1267" cy="386421"/>
          </a:xfrm>
          <a:prstGeom prst="line">
            <a:avLst/>
          </a:prstGeom>
          <a:ln w="222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AD226260-DD36-614A-B6C6-688266D899F6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4216384" y="5956244"/>
            <a:ext cx="0" cy="708966"/>
          </a:xfrm>
          <a:prstGeom prst="line">
            <a:avLst/>
          </a:prstGeom>
          <a:ln w="222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D81CE8-8BBF-6042-9B49-338A62265018}"/>
              </a:ext>
            </a:extLst>
          </p:cNvPr>
          <p:cNvSpPr txBox="1"/>
          <p:nvPr/>
        </p:nvSpPr>
        <p:spPr>
          <a:xfrm>
            <a:off x="267699" y="1237467"/>
            <a:ext cx="81589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en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1050" dirty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1050" dirty="0">
                <a:latin typeface="Arial" panose="020B0604020202020204" pitchFamily="34" charset="0"/>
                <a:cs typeface="Arial" panose="020B0604020202020204" pitchFamily="34" charset="0"/>
              </a:rPr>
              <a:t>это библиотека градиентного </a:t>
            </a:r>
            <a:r>
              <a:rPr lang="ru-RU" sz="1050" dirty="0" err="1">
                <a:latin typeface="Arial" panose="020B0604020202020204" pitchFamily="34" charset="0"/>
                <a:cs typeface="Arial" panose="020B0604020202020204" pitchFamily="34" charset="0"/>
              </a:rPr>
              <a:t>бустинга</a:t>
            </a:r>
            <a:r>
              <a:rPr lang="ru-RU" sz="1050" dirty="0">
                <a:latin typeface="Arial" panose="020B0604020202020204" pitchFamily="34" charset="0"/>
                <a:cs typeface="Arial" panose="020B0604020202020204" pitchFamily="34" charset="0"/>
              </a:rPr>
              <a:t>, созданная Яндексом.</a:t>
            </a:r>
          </a:p>
        </p:txBody>
      </p:sp>
    </p:spTree>
    <p:extLst>
      <p:ext uri="{BB962C8B-B14F-4D97-AF65-F5344CB8AC3E}">
        <p14:creationId xmlns:p14="http://schemas.microsoft.com/office/powerpoint/2010/main" val="1717555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сновной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85B76279261FC41A2604133188FC3F0" ma:contentTypeVersion="0" ma:contentTypeDescription="Создание документа." ma:contentTypeScope="" ma:versionID="874370f299797430aa596e082ce86cc3">
  <xsd:schema xmlns:xsd="http://www.w3.org/2001/XMLSchema" xmlns:p="http://schemas.microsoft.com/office/2006/metadata/properties" targetNamespace="http://schemas.microsoft.com/office/2006/metadata/properties" ma:root="true" ma:fieldsID="c2d6548631942a3a7cae43a042d40c6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одержимого" ma:readOnly="true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ED77849-0E8E-42D2-963E-75509055BDC5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CDFB522-9B92-4483-86A2-D34AD6E98D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258C59-7C09-49C8-A6F9-F754E3AB0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8953</TotalTime>
  <Words>292</Words>
  <Application>Microsoft Macintosh PowerPoint</Application>
  <PresentationFormat>Широкоэкранный</PresentationFormat>
  <Paragraphs>62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Tahoma</vt:lpstr>
      <vt:lpstr>Wingdings</vt:lpstr>
      <vt:lpstr>Тема Office</vt:lpstr>
      <vt:lpstr>Презентация PowerPoint</vt:lpstr>
    </vt:vector>
  </TitlesOfParts>
  <Company>LUKOIL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Company</dc:creator>
  <cp:lastModifiedBy>Константин Дерендяев</cp:lastModifiedBy>
  <cp:revision>150</cp:revision>
  <cp:lastPrinted>2021-09-01T11:23:12Z</cp:lastPrinted>
  <dcterms:created xsi:type="dcterms:W3CDTF">2015-12-02T14:34:23Z</dcterms:created>
  <dcterms:modified xsi:type="dcterms:W3CDTF">2021-09-15T14:54:53Z</dcterms:modified>
</cp:coreProperties>
</file>