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9" r:id="rId1"/>
  </p:sldMasterIdLst>
  <p:notesMasterIdLst>
    <p:notesMasterId r:id="rId24"/>
  </p:notesMasterIdLst>
  <p:sldIdLst>
    <p:sldId id="282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9" r:id="rId22"/>
    <p:sldId id="281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1AA3D-F345-49F4-9507-CACEA17BDE5E}">
  <a:tblStyle styleId="{A611AA3D-F345-49F4-9507-CACEA17BDE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09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613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676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43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8961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272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111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974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5018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3958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8348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867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2588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60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024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316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572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176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50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gate.com/staticfiles/support/disc/manuals/scsi/75789509C.pdf" TargetMode="External"/><Relationship Id="rId2" Type="http://schemas.openxmlformats.org/officeDocument/2006/relationships/hyperlink" Target="https://instrumentic.info/ru/pc/scsi.html#gsc.tab=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xbt.com/storage/scsi-ext.html" TargetMode="External"/><Relationship Id="rId5" Type="http://schemas.openxmlformats.org/officeDocument/2006/relationships/hyperlink" Target="https://www.datarc.ru/articles/sravnenie_interfeisov_scsi_sas_i_sata.html" TargetMode="External"/><Relationship Id="rId4" Type="http://schemas.openxmlformats.org/officeDocument/2006/relationships/hyperlink" Target="https://www.bestor.spb.ru/v3/faq?cat_id=1&amp;subcat_id=10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3"/>
          <p:cNvSpPr txBox="1"/>
          <p:nvPr/>
        </p:nvSpPr>
        <p:spPr>
          <a:xfrm>
            <a:off x="392655" y="4780687"/>
            <a:ext cx="8397875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АВТ-819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Ванин К.Е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buClr>
                <a:schemeClr val="dk1"/>
              </a:buClr>
              <a:buSzPts val="4000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9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10"/>
          <p:cNvPicPr/>
          <p:nvPr/>
        </p:nvPicPr>
        <p:blipFill>
          <a:blip r:embed="rId2"/>
          <a:stretch/>
        </p:blipFill>
        <p:spPr>
          <a:xfrm>
            <a:off x="877540" y="1353975"/>
            <a:ext cx="7221432" cy="2933967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946364" y="140118"/>
            <a:ext cx="54733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latin typeface="Times New Roman" panose="02020603050405020304" pitchFamily="18" charset="0"/>
                <a:ea typeface="Stem Text"/>
                <a:cs typeface="Times New Roman" panose="02020603050405020304" pitchFamily="18" charset="0"/>
              </a:rPr>
              <a:t>Новосибирский государственный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spc="-1" dirty="0">
                <a:latin typeface="Times New Roman" panose="02020603050405020304" pitchFamily="18" charset="0"/>
                <a:ea typeface="Stem Text"/>
                <a:cs typeface="Times New Roman" panose="02020603050405020304" pitchFamily="18" charset="0"/>
              </a:rPr>
              <a:t>технический университет НЭТИ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4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609600" y="381000"/>
            <a:ext cx="8245475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Строение кабеля: много слоёв, в каждом – парные провода для передачи конкретного типа сигналов</a:t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3962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3962400" y="4038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114800" y="4038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42672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4267200" y="4114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4419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4038600" y="4343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4191000" y="4343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3886200" y="3886200"/>
            <a:ext cx="685800" cy="685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114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4267200" y="3657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4419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4419600" y="3733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8100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3810000" y="3733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3962400" y="37338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572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4572000" y="4038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4724400" y="40386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45720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572000" y="4343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4724400" y="4343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43434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4343400" y="45720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4495800" y="45720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4038600" y="4648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191000" y="4648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3733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3733800" y="45720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3886200" y="45720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358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3581400" y="4267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3733800" y="4267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5814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581400" y="3962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733800" y="39624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3505200" y="3581400"/>
            <a:ext cx="1447800" cy="13716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609600" y="5638800"/>
            <a:ext cx="79295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Экранировка =&gt; надёжность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/>
        </p:nvSpPr>
        <p:spPr>
          <a:xfrm>
            <a:off x="517525" y="515937"/>
            <a:ext cx="83978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внутренних устройств – ленточный кабель (шлейф)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593725" y="2344737"/>
            <a:ext cx="82454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Короткий, устроен проще, дешевле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533400" y="4191000"/>
            <a:ext cx="34909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50 проводов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/>
        </p:nvSpPr>
        <p:spPr>
          <a:xfrm>
            <a:off x="457200" y="1447800"/>
            <a:ext cx="54864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Н-р, последовательное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066800" y="4114800"/>
            <a:ext cx="838200" cy="16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2438400" y="3200400"/>
            <a:ext cx="7620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410200" y="3200400"/>
            <a:ext cx="19812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6934200" y="1524000"/>
            <a:ext cx="1066800" cy="68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447800" y="3352800"/>
            <a:ext cx="990600" cy="762000"/>
          </a:xfrm>
          <a:custGeom>
            <a:avLst/>
            <a:gdLst/>
            <a:ahLst/>
            <a:cxnLst/>
            <a:rect l="l" t="t" r="r" b="b"/>
            <a:pathLst>
              <a:path w="624" h="480" extrusionOk="0">
                <a:moveTo>
                  <a:pt x="0" y="480"/>
                </a:moveTo>
                <a:cubicBezTo>
                  <a:pt x="20" y="352"/>
                  <a:pt x="40" y="224"/>
                  <a:pt x="144" y="144"/>
                </a:cubicBezTo>
                <a:cubicBezTo>
                  <a:pt x="248" y="64"/>
                  <a:pt x="436" y="32"/>
                  <a:pt x="624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3200400" y="3352800"/>
            <a:ext cx="2209800" cy="342900"/>
          </a:xfrm>
          <a:custGeom>
            <a:avLst/>
            <a:gdLst/>
            <a:ahLst/>
            <a:cxnLst/>
            <a:rect l="l" t="t" r="r" b="b"/>
            <a:pathLst>
              <a:path w="1392" h="216" extrusionOk="0">
                <a:moveTo>
                  <a:pt x="0" y="0"/>
                </a:moveTo>
                <a:cubicBezTo>
                  <a:pt x="224" y="8"/>
                  <a:pt x="448" y="16"/>
                  <a:pt x="624" y="48"/>
                </a:cubicBezTo>
                <a:cubicBezTo>
                  <a:pt x="800" y="80"/>
                  <a:pt x="928" y="168"/>
                  <a:pt x="1056" y="192"/>
                </a:cubicBezTo>
                <a:cubicBezTo>
                  <a:pt x="1184" y="216"/>
                  <a:pt x="1288" y="204"/>
                  <a:pt x="1392" y="192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7391400" y="1828800"/>
            <a:ext cx="1104900" cy="1828800"/>
          </a:xfrm>
          <a:custGeom>
            <a:avLst/>
            <a:gdLst/>
            <a:ahLst/>
            <a:cxnLst/>
            <a:rect l="l" t="t" r="r" b="b"/>
            <a:pathLst>
              <a:path w="696" h="1152" extrusionOk="0">
                <a:moveTo>
                  <a:pt x="0" y="1152"/>
                </a:moveTo>
                <a:cubicBezTo>
                  <a:pt x="208" y="1084"/>
                  <a:pt x="416" y="1016"/>
                  <a:pt x="528" y="864"/>
                </a:cubicBezTo>
                <a:cubicBezTo>
                  <a:pt x="640" y="712"/>
                  <a:pt x="696" y="384"/>
                  <a:pt x="672" y="240"/>
                </a:cubicBezTo>
                <a:cubicBezTo>
                  <a:pt x="648" y="96"/>
                  <a:pt x="516" y="48"/>
                  <a:pt x="384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81000" y="304800"/>
            <a:ext cx="44799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Подключение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971800" y="4648200"/>
            <a:ext cx="5730875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Два разъёма (вход и выход) на каждом устройстве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609600" y="685800"/>
            <a:ext cx="7940675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Желательно использовать кабели одного типа, чтобы уменьшить отражения сигнала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593725" y="668337"/>
            <a:ext cx="7788275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Каждому устройству присваивается номер – SCSI 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тремя (!) перемычками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переключателем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PnP =&gt; программно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533400" y="381000"/>
            <a:ext cx="61134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Коммутаторы (свитчи)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3695700"/>
            <a:ext cx="51054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524000"/>
            <a:ext cx="3505200" cy="3189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181600" y="1828800"/>
            <a:ext cx="35814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SCSI-мини сети!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2362200" y="5867400"/>
            <a:ext cx="37036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Терминаторы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l="5503" t="27256" r="6879" b="27256"/>
          <a:stretch/>
        </p:blipFill>
        <p:spPr>
          <a:xfrm>
            <a:off x="1219200" y="3124200"/>
            <a:ext cx="6365875" cy="250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533400" y="228600"/>
            <a:ext cx="7162800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Выход на последнем устройстве должен нагружаться резисторами во избежании отражения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609600" y="533400"/>
            <a:ext cx="7788275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хороших SCSI устройств терминаторы встроены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сами знают, когда включаться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подправляют сигнал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441325" y="363537"/>
            <a:ext cx="80930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Длина кабелей и количество устройств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09600" y="2286000"/>
            <a:ext cx="7729537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SCSI-1,2: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3-6 метров – 8-16 устройств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SCSI-3: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 метров – 16 устройств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            – 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669925" y="439737"/>
            <a:ext cx="26590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7. Работа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381000" y="1676400"/>
            <a:ext cx="8534400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✔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Все устройства равноправны: могут быть и задатчиками, и исполнителями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✔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Но в каждый момент общаются только два: одно командует, другое исполняет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3276600" y="381000"/>
            <a:ext cx="22717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Verdana"/>
              <a:buNone/>
            </a:pPr>
            <a:r>
              <a:rPr lang="en-US" sz="4000" b="0" i="0" u="none" strike="noStrike" cap="none" dirty="0" smtClean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SCSI</a:t>
            </a:r>
            <a:endParaRPr dirty="0"/>
          </a:p>
        </p:txBody>
      </p:sp>
      <p:sp>
        <p:nvSpPr>
          <p:cNvPr id="20" name="Google Shape;20;p3"/>
          <p:cNvSpPr txBox="1"/>
          <p:nvPr/>
        </p:nvSpPr>
        <p:spPr>
          <a:xfrm>
            <a:off x="304800" y="1371600"/>
            <a:ext cx="8397875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Small Computer </a:t>
            </a:r>
            <a:r>
              <a:rPr lang="en-US" sz="4000" b="0" i="0" u="none" strike="noStrike" cap="none" dirty="0">
                <a:solidFill>
                  <a:srgbClr val="FF66CC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endParaRPr dirty="0"/>
          </a:p>
        </p:txBody>
      </p:sp>
      <p:sp>
        <p:nvSpPr>
          <p:cNvPr id="21" name="Google Shape;21;p3"/>
          <p:cNvSpPr txBox="1"/>
          <p:nvPr/>
        </p:nvSpPr>
        <p:spPr>
          <a:xfrm>
            <a:off x="381000" y="2743200"/>
            <a:ext cx="8321675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Утверждён ANSI в 1986 г.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Пригоден для соединения устройств различных классов, н-р, НЖМД, принтеров, процессоров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9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381000" y="533400"/>
            <a:ext cx="838200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✔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SCSI-2+ : </a:t>
            </a:r>
            <a:r>
              <a:rPr lang="en-US" sz="4000" b="0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переупорядочение</a:t>
            </a: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– исполнитель может накопить до 256 команд от задатчика и сам выбрать порядок их выполнения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57200" y="304800"/>
            <a:ext cx="8093075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SCSI допускает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«одновременные» чтение и запись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больше устройств на 1 шину (=&gt; RAID !)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переупорядочение команд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3886200" y="4495800"/>
            <a:ext cx="6858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974725" y="5697537"/>
            <a:ext cx="74310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многозадачной работы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331" y="365759"/>
            <a:ext cx="82557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n-US" sz="1600" b="1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</a:t>
            </a:r>
            <a:r>
              <a:rPr lang="en-US" sz="1600" b="1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Small Computer System Interface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https://instrumentic.info/ru/pc/scsi.html#gsc.tab=0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дата обращения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: (05.06.2021).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малой компьютерной системы (ИМКС) / Всесоюзный центр переводов научно-технической литературы и документации (ВЦП). Северо-Кавказский филиал. – Ростов-н/Д, 1989.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SCSI Interface: Product Manual. Vol. 1, 2 / Seagate.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://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seagate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com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staticfiles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support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disc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manuals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scsi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/75789509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pdf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дата обращения: (05.06.2021).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SCSI/SAS/SATA : Основные характеристики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https://www.bestor.spb.ru/v3/faq?cat_id=1&amp;subcat_id=1049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дата обращения: (05.06.2021).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интерфейсов SCSI, SAS и SATA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https://www.datarc.ru/articles/sravnenie_interfeisov_scsi_sas_i_sata.html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дата обращения: (05.06.2021).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Внешние интерфейсы PC — Шина SCSI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https://www.ixbt.com/storage/scsi-ext.html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дата обращения: (05.06.2021).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57200" y="304800"/>
            <a:ext cx="82454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 Разрядность и частота</a:t>
            </a:r>
            <a:endParaRPr/>
          </a:p>
        </p:txBody>
      </p:sp>
      <p:graphicFrame>
        <p:nvGraphicFramePr>
          <p:cNvPr id="27" name="Google Shape;27;p4"/>
          <p:cNvGraphicFramePr/>
          <p:nvPr/>
        </p:nvGraphicFramePr>
        <p:xfrm>
          <a:off x="0" y="1447800"/>
          <a:ext cx="9144000" cy="4876800"/>
        </p:xfrm>
        <a:graphic>
          <a:graphicData uri="http://schemas.openxmlformats.org/drawingml/2006/table">
            <a:tbl>
              <a:tblPr>
                <a:noFill/>
                <a:tableStyleId>{A611AA3D-F345-49F4-9507-CACEA17BDE5E}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200"/>
                        <a:buFont typeface="Verdana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Спецификация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200"/>
                        <a:buFont typeface="Verdana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бит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200"/>
                        <a:buFont typeface="Verdana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МГц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200"/>
                        <a:buFont typeface="Verdana"/>
                        <a:buNone/>
                      </a:pPr>
                      <a:r>
                        <a:rPr lang="en-US" sz="3200" b="0" i="0" u="none" strike="noStrike" cap="none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МБ/с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SCSI-1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Fast SCSI-2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Wide SCSI-2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Ultra/Wide SCSI-3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Ultra320 SCSI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40*2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Verdana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533400" y="381000"/>
            <a:ext cx="8153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 Режимы передачи данных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593725" y="1963737"/>
            <a:ext cx="8169275" cy="43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а) По времени: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SCSI-1,2 – параллельный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SCSI-3 – параллельный  или </a:t>
            </a:r>
            <a:r>
              <a:rPr lang="en-US" sz="40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последовательный</a:t>
            </a: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(н-р, по волоконной оптике)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457200" y="304800"/>
            <a:ext cx="8229600" cy="618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б) По эл. схеме: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линейный – сигнал идёт по 1 проводу, второй провод –для экранировки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40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дифференциальный</a:t>
            </a: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провод для прямого сигнала + провод для инверсного, срабатывание по </a:t>
            </a:r>
            <a:r>
              <a:rPr lang="en-US" sz="40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разнице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593725" y="515937"/>
            <a:ext cx="832167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в) По синхронизации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есть =&gt; высокая скорость</a:t>
            </a:r>
            <a:endParaRPr/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нет =&gt; доступно даже «пенсионерам», но медленно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669925" y="4478337"/>
            <a:ext cx="79406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Выбирается по согласию всех «абонентов» шины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457200" y="381000"/>
            <a:ext cx="574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Кабели и разъёмы</a:t>
            </a: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l="6880" t="9085" r="10320" b="13626"/>
          <a:stretch/>
        </p:blipFill>
        <p:spPr>
          <a:xfrm>
            <a:off x="1814512" y="1677987"/>
            <a:ext cx="7329487" cy="518001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/>
        </p:nvSpPr>
        <p:spPr>
          <a:xfrm>
            <a:off x="685800" y="1752600"/>
            <a:ext cx="20002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SCSI-1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t="7940" b="30701"/>
          <a:stretch/>
        </p:blipFill>
        <p:spPr>
          <a:xfrm>
            <a:off x="5559425" y="0"/>
            <a:ext cx="3584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533400" y="381000"/>
            <a:ext cx="28352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Внешние разъёмы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33400" y="3581400"/>
            <a:ext cx="4435475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Отличаются по количеству и размерам контактов</a:t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 rot="10800000" flipH="1">
            <a:off x="3810000" y="838200"/>
            <a:ext cx="2057400" cy="137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" name="Google Shape;60;p9"/>
          <p:cNvSpPr txBox="1"/>
          <p:nvPr/>
        </p:nvSpPr>
        <p:spPr>
          <a:xfrm>
            <a:off x="2286000" y="2362200"/>
            <a:ext cx="3011487" cy="482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спутайте с LPT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2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l="6880" t="9085" r="6879" b="9084"/>
          <a:stretch/>
        </p:blipFill>
        <p:spPr>
          <a:xfrm>
            <a:off x="685800" y="1219200"/>
            <a:ext cx="78486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685800" y="304800"/>
            <a:ext cx="76660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SCSI-3  – больше контактов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</TotalTime>
  <Words>528</Words>
  <Application>Microsoft Office PowerPoint</Application>
  <PresentationFormat>Экран (4:3)</PresentationFormat>
  <Paragraphs>102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Noto Sans Symbols</vt:lpstr>
      <vt:lpstr>Stem Text</vt:lpstr>
      <vt:lpstr>Times New Roman</vt:lpstr>
      <vt:lpstr>Trebuchet MS</vt:lpstr>
      <vt:lpstr>Tw Cen MT</vt:lpstr>
      <vt:lpstr>Verdana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Константин</cp:lastModifiedBy>
  <cp:revision>3</cp:revision>
  <dcterms:modified xsi:type="dcterms:W3CDTF">2021-06-05T12:45:35Z</dcterms:modified>
</cp:coreProperties>
</file>