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83"/>
  </p:notesMasterIdLst>
  <p:handoutMasterIdLst>
    <p:handoutMasterId r:id="rId84"/>
  </p:handoutMasterIdLst>
  <p:sldIdLst>
    <p:sldId id="256" r:id="rId2"/>
    <p:sldId id="402" r:id="rId3"/>
    <p:sldId id="261" r:id="rId4"/>
    <p:sldId id="403" r:id="rId5"/>
    <p:sldId id="404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0" r:id="rId15"/>
    <p:sldId id="272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5" r:id="rId60"/>
    <p:sldId id="317" r:id="rId61"/>
    <p:sldId id="319" r:id="rId62"/>
    <p:sldId id="318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8" r:id="rId71"/>
    <p:sldId id="327" r:id="rId72"/>
    <p:sldId id="329" r:id="rId73"/>
    <p:sldId id="330" r:id="rId74"/>
    <p:sldId id="331" r:id="rId75"/>
    <p:sldId id="332" r:id="rId76"/>
    <p:sldId id="334" r:id="rId77"/>
    <p:sldId id="335" r:id="rId78"/>
    <p:sldId id="333" r:id="rId79"/>
    <p:sldId id="336" r:id="rId80"/>
    <p:sldId id="337" r:id="rId81"/>
    <p:sldId id="338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>
        <p:scale>
          <a:sx n="77" d="100"/>
          <a:sy n="77" d="100"/>
        </p:scale>
        <p:origin x="-92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ru-RU" alt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ru-RU" alt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ru-RU" altLang="ru-RU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E3298B6-599E-4A8D-AAAC-DDC97C84FB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183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ru-RU" altLang="ru-RU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ru-RU" alt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19F3599D-0690-4904-8905-6D8529B006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92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447800"/>
            <a:ext cx="7848600" cy="1295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048000"/>
            <a:ext cx="8077200" cy="63500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7623F19-CA86-4732-B082-322229DCAAF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47D32-8B01-4CF1-9938-5854F9D9FE1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10713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201930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59055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E39E2-27C4-4D0B-B8DB-FB4771EF4D3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59197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3CB36-1A52-4FF9-BC58-750B885F4C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44155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20AC5-A138-468F-8671-28A24CF836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86667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BEDA7-7317-417B-9D3E-D4F390CDD1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87379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263B6-53B1-4267-B8A4-49C372AD45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56478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05676-714D-404C-8E23-FD8D43AB66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15145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CE214-5CA9-44A3-A01E-BA1B42DC2F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66655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1CF61-E016-43E3-9ED0-BCB05FEACB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34226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1E0B-CCAC-4A3B-85E5-5D020DACBCF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9051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Текст второго уровня</a:t>
            </a:r>
          </a:p>
          <a:p>
            <a:pPr lvl="2"/>
            <a:r>
              <a:rPr lang="ru-RU" altLang="ru-RU" smtClean="0"/>
              <a:t>Текст третьего уровня</a:t>
            </a:r>
          </a:p>
          <a:p>
            <a:pPr lvl="3"/>
            <a:r>
              <a:rPr lang="ru-RU" altLang="ru-RU" smtClean="0"/>
              <a:t> Текст четвертого уровня</a:t>
            </a:r>
          </a:p>
          <a:p>
            <a:pPr lvl="4"/>
            <a:r>
              <a:rPr lang="ru-RU" altLang="ru-RU" smtClean="0"/>
              <a:t>Текст пятого уровня</a:t>
            </a:r>
          </a:p>
          <a:p>
            <a:pPr lvl="1"/>
            <a:endParaRPr lang="ru-RU" altLang="ru-RU" smtClean="0"/>
          </a:p>
          <a:p>
            <a:pPr lvl="2"/>
            <a:endParaRPr lang="ru-RU" altLang="ru-RU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endParaRPr lang="ru-RU" altLang="ru-RU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endParaRPr lang="ru-RU" altLang="ru-RU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8D352CBF-4B1A-41F1-B4F6-B5D166F38FB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rgbClr val="284C6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rebuchet MS" pitchFamily="34" charset="0"/>
        <a:buChar char="−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rebuchet MS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dirty="0" smtClean="0"/>
              <a:t>Языки программирования</a:t>
            </a:r>
            <a:endParaRPr lang="ru-RU" altLang="ru-RU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717032"/>
            <a:ext cx="8077200" cy="2397224"/>
          </a:xfrm>
        </p:spPr>
        <p:txBody>
          <a:bodyPr/>
          <a:lstStyle/>
          <a:p>
            <a:pPr algn="l"/>
            <a:r>
              <a:rPr lang="ru-RU" alt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Преподаватель: </a:t>
            </a:r>
          </a:p>
          <a:p>
            <a:pPr algn="l"/>
            <a:r>
              <a:rPr lang="ru-RU" alt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Ядрышников Олег Дмитриевич</a:t>
            </a:r>
          </a:p>
          <a:p>
            <a:pPr algn="l"/>
            <a:r>
              <a:rPr lang="ru-RU" alt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Старший преподаватель кафедры </a:t>
            </a:r>
            <a:r>
              <a:rPr lang="ru-RU" alt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Автоматики</a:t>
            </a:r>
          </a:p>
          <a:p>
            <a:pPr algn="l"/>
            <a:r>
              <a:rPr lang="ru-RU" alt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Телефон: 8-923-2289-144</a:t>
            </a:r>
          </a:p>
          <a:p>
            <a:pPr algn="l"/>
            <a:r>
              <a:rPr lang="en-US" alt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ru-RU" alt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oleg_yadr@mail.ru, admin@etpr.ru</a:t>
            </a:r>
            <a:endParaRPr lang="ru-RU" alt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altLang="ru-RU" b="1" dirty="0" smtClean="0"/>
              <a:t>Недостатки языка 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2204864"/>
            <a:ext cx="8064896" cy="2088231"/>
          </a:xfrm>
        </p:spPr>
        <p:txBody>
          <a:bodyPr/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и не всегда удобный синтаксис</a:t>
            </a:r>
          </a:p>
          <a:p>
            <a:pPr lvl="0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Сложность определения порядка выполнения операций</a:t>
            </a:r>
          </a:p>
          <a:p>
            <a:pPr lvl="0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версий языка</a:t>
            </a:r>
          </a:p>
          <a:p>
            <a:pPr lvl="0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Плохая диагностика при компиляции и выполнении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23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altLang="ru-RU" b="1" dirty="0" smtClean="0"/>
              <a:t>Область применения 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064896" cy="1584176"/>
          </a:xfrm>
        </p:spPr>
        <p:txBody>
          <a:bodyPr/>
          <a:lstStyle/>
          <a:p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системное программирование</a:t>
            </a:r>
          </a:p>
          <a:p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управления базами данных (СУБД)</a:t>
            </a:r>
          </a:p>
          <a:p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управляющие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программы (альтернатива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284984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- объектно-ориентированное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С#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- разработка приложений для платформы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- приложения для встроенных систем, апплеты, серверное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</a:p>
          <a:p>
            <a:endParaRPr lang="ru-RU" dirty="0" smtClean="0">
              <a:latin typeface="Arial Black" panose="020B0A04020102020204" pitchFamily="34" charset="0"/>
            </a:endParaRPr>
          </a:p>
          <a:p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66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Пример программы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4610522"/>
          </a:xfrm>
        </p:spPr>
        <p:txBody>
          <a:bodyPr/>
          <a:lstStyle/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 (int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argc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char*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endParaRPr lang="ru-RU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ru-RU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y, z;</a:t>
            </a:r>
            <a:endParaRPr lang="ru-RU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(“\n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Введи два числа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:”);</a:t>
            </a:r>
            <a:endParaRPr lang="ru-RU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(“%f %f”, &amp;x, &amp;y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%f </a:t>
            </a:r>
            <a:r>
              <a:rPr lang="ru-RU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ввод/вывод чисел типа </a:t>
            </a:r>
            <a:r>
              <a:rPr lang="ru-RU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ru-RU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x + y;</a:t>
            </a:r>
            <a:endParaRPr lang="ru-RU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(“\n%7.3f + %7.3f = %10.4f”, x, y, z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%7.3f   - вывод числа </a:t>
            </a:r>
            <a:r>
              <a:rPr lang="ru-RU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поле 7 позиций, 3 знака после запятой;</a:t>
            </a:r>
          </a:p>
          <a:p>
            <a:pPr marL="0" indent="0">
              <a:buNone/>
            </a:pPr>
            <a:r>
              <a: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198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Синтаксис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064896" cy="511256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Программа.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Состоит из функций – автономных программных модулей.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функции равноправны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Выполнение начинается с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main().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…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1(…)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…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75596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Синтаксис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064896" cy="511256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Идентификаторы (имена)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 – буква или «_»</a:t>
            </a:r>
          </a:p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Остальные – буквы, цифры, знак «_»</a:t>
            </a:r>
          </a:p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произвольная (до 32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символов)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Верхний и нижний регистры – различаются</a:t>
            </a:r>
          </a:p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Пробелы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недопустимы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Array_of_Data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My_variable_with_big_name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	 </a:t>
            </a:r>
            <a:r>
              <a:rPr lang="en-US" sz="1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073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Синтаксис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слова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Зарезервированы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Пробелы внутри недопустимы (кроме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Только нижний регистр</a:t>
            </a:r>
          </a:p>
          <a:p>
            <a:pPr lvl="0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одной строке допустимо несколько операторов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(a &gt; 0) x = 3; else x = z+5;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while (a[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 0) n++;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(I = 0; I &lt; 10;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 s +=a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7434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Синтаксис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Простой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ператор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аканчивается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b+c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(a &gt; 0) x = 3; 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Пустой оператор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в зависимости от синтаксиса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Составной оператор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блок)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быть вложенным</a:t>
            </a:r>
          </a:p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ставится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исключения)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350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Синтаксис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5112568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Пример использования вложенных составных операторов: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k=0;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(i=0; i &lt;100; i++)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(a[i] == 0)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k++;  n = 3;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442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Синтаксис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1152128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Комментарии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типа)</a:t>
            </a:r>
          </a:p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вложенность комментариев одного типа запрещена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132856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Многострочный</a:t>
            </a:r>
            <a:endParaRPr lang="en-US" sz="1800" b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……..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……..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……..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больших фрагментов текста или комментирования частей программы на время отладки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внутри оператора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2132856"/>
            <a:ext cx="367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Однострочный</a:t>
            </a:r>
            <a:endParaRPr lang="en-US" sz="1800" b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…….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…….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…….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комментирования отдельных строк в программе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6342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Синтаксис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Пример использования комментариев в программе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 вычисляет среднеквадратическое значение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лементов вещественного массива произвольной длины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(a, b)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*a;  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указатель на массив данных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 массива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for(…)     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 вычисления суммы элементов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…..</a:t>
            </a: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----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этот кусок пока не отлажен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(b &gt; 1000) {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91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dirty="0" smtClean="0"/>
              <a:t>Языки программирования</a:t>
            </a:r>
            <a:endParaRPr lang="ru-RU" altLang="ru-RU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717032"/>
            <a:ext cx="8077200" cy="2397224"/>
          </a:xfrm>
        </p:spPr>
        <p:txBody>
          <a:bodyPr/>
          <a:lstStyle/>
          <a:p>
            <a:pPr algn="l"/>
            <a:r>
              <a:rPr lang="ru-RU" alt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Лекции  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1 раз в 2 недели</a:t>
            </a:r>
          </a:p>
          <a:p>
            <a:pPr algn="l"/>
            <a:r>
              <a:rPr lang="ru-RU" alt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Лабораторные работы  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 раз в 2 недели, </a:t>
            </a:r>
          </a:p>
          <a:p>
            <a:pPr algn="l"/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начиная с </a:t>
            </a: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недели</a:t>
            </a:r>
          </a:p>
          <a:p>
            <a:pPr algn="l"/>
            <a:r>
              <a:rPr lang="ru-RU" alt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РГР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сдать до начала сессии</a:t>
            </a:r>
          </a:p>
          <a:p>
            <a:pPr algn="l"/>
            <a:r>
              <a:rPr lang="ru-RU" alt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Экзамен </a:t>
            </a:r>
            <a:r>
              <a:rPr lang="en-US" alt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устный	</a:t>
            </a:r>
          </a:p>
          <a:p>
            <a:pPr algn="l"/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4144434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Препроцессор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1368152"/>
          </a:xfrm>
        </p:spPr>
        <p:txBody>
          <a:bodyPr/>
          <a:lstStyle/>
          <a:p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брабатывает текст программы перед компиляцией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Директивы препроцессора начинаются с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“#”</a:t>
            </a:r>
          </a:p>
          <a:p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отличается от синтаксиса С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564904"/>
            <a:ext cx="194421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#include &lt;</a:t>
            </a:r>
            <a:r>
              <a:rPr lang="ru-RU" i="1" dirty="0" smtClean="0"/>
              <a:t>файл</a:t>
            </a:r>
            <a:r>
              <a:rPr lang="en-US" i="1" dirty="0" smtClean="0"/>
              <a:t>&gt;</a:t>
            </a:r>
            <a:endParaRPr lang="ru-RU" i="1" dirty="0" smtClean="0"/>
          </a:p>
          <a:p>
            <a:r>
              <a:rPr lang="en-US" i="1" dirty="0" smtClean="0"/>
              <a:t>#include “</a:t>
            </a:r>
            <a:r>
              <a:rPr lang="ru-RU" i="1" dirty="0" smtClean="0"/>
              <a:t>файл</a:t>
            </a:r>
            <a:r>
              <a:rPr lang="en-US" i="1" dirty="0" smtClean="0"/>
              <a:t>” 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22180" y="328498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 программы включить содержимое указанного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файла. Допускается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 10 уровней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вложенности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437112"/>
            <a:ext cx="798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&gt;	-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файл в системном каталоге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#include “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myfile.h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	- файл в текущем каталоге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#include “c:\lib\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mylib.c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	-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файл в указанном каталоге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280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Препроцессор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2636912"/>
            <a:ext cx="8064896" cy="3888432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задания констант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PI 3.141595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LEN 100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p</a:t>
            </a:r>
            <a:r>
              <a:rPr lang="ru-RU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рр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 * 2 + PI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PI / 2; 	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	x = 3.141595 / 2;</a:t>
            </a: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LEN) c[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 0;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100)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c[</a:t>
            </a:r>
            <a:r>
              <a:rPr lang="en-US" sz="1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 0;</a:t>
            </a: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340768"/>
            <a:ext cx="41764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#define </a:t>
            </a:r>
            <a:r>
              <a:rPr lang="ru-RU" i="1" dirty="0" smtClean="0"/>
              <a:t>идентификатор подстановка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Задание (подстановка) констант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24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Препроцессор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2636912"/>
            <a:ext cx="8064896" cy="3888432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задания макроса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x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y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0" i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fun(x, y)  x * x + y * y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fun (2, 3);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	z = 2 * 2 + 3 * 3;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fun (a+2, b-4);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	z = a + 2 * a + 2 + b – 4 * b - 4;    </a:t>
            </a:r>
            <a:r>
              <a:rPr 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(???)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Корректный вариант макроса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#define fun(x, y) ((x) * (x) + (y) * (y))</a:t>
            </a: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340768"/>
            <a:ext cx="5832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#define </a:t>
            </a:r>
            <a:r>
              <a:rPr lang="ru-RU" i="1" dirty="0" smtClean="0"/>
              <a:t>идентификатор (параметры) подстановка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Задание (подстановка) макросов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702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Препроцессор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8208912" cy="3888432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нестандартного использования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BEGIN {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END }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FOR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DEBUG	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метка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определена, но значение не определено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DEBUG	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отмена определения</a:t>
            </a: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340768"/>
            <a:ext cx="11521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#define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084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Препроцессор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2348880"/>
            <a:ext cx="3600400" cy="3240360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Полный вариант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#if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выражение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выражение ≠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Операторы </a:t>
            </a: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#else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выражение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0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Операторы 2	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26642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#if	#else	#</a:t>
            </a:r>
            <a:r>
              <a:rPr lang="en-US" i="1" dirty="0" err="1" smtClean="0"/>
              <a:t>endif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2963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Директивы условной компиляции</a:t>
            </a:r>
          </a:p>
          <a:p>
            <a:r>
              <a:rPr lang="ru-RU" dirty="0" smtClean="0"/>
              <a:t>Допускается вложенность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499992" y="2348880"/>
            <a:ext cx="36004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Trebuchet MS" pitchFamily="34" charset="0"/>
              <a:buChar char="−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rebuchet MS" pitchFamily="34" charset="0"/>
              <a:buChar char="−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sz="18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Сокращенный вариант </a:t>
            </a:r>
          </a:p>
          <a:p>
            <a:pPr marL="0" indent="0">
              <a:buFontTx/>
              <a:buNone/>
            </a:pPr>
            <a:r>
              <a:rPr lang="en-US" sz="1800" i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#if </a:t>
            </a:r>
            <a:r>
              <a:rPr lang="ru-RU" sz="1800" i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выражение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выражение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ru-RU" sz="1800" i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Операторы 1</a:t>
            </a:r>
          </a:p>
          <a:p>
            <a:pPr marL="0" indent="0">
              <a:buFontTx/>
              <a:buNone/>
            </a:pPr>
            <a:r>
              <a:rPr lang="en-US" sz="1800" i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800" i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ru-RU" sz="1800" i="1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endParaRPr lang="ru-RU" sz="1800" b="1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80526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Выражение – </a:t>
            </a:r>
            <a:r>
              <a:rPr lang="ru-RU" u="sng" dirty="0" smtClean="0"/>
              <a:t>константное</a:t>
            </a:r>
            <a:r>
              <a:rPr lang="ru-RU" dirty="0" smtClean="0"/>
              <a:t> (включает только константы)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1200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Препроцессор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6051" y="1772816"/>
            <a:ext cx="7992888" cy="4464496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DEBUG 1		// 1 –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отладка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– рабочий вариант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#if DEBUG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(“\n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Отладочный вывод»)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…..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#if DEBUG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x = 100;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#else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x = 1000;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051" y="1196752"/>
            <a:ext cx="26642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#if	#else	#</a:t>
            </a:r>
            <a:r>
              <a:rPr lang="en-US" i="1" dirty="0" err="1" smtClean="0"/>
              <a:t>endif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5517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Препроцессор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6051" y="2289613"/>
            <a:ext cx="7992888" cy="3744416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DEBUG		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	…..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ifdef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DEBUG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(“\n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Отладочный вариант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x = 100;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#else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x = 1000;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ru-RU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051" y="1196752"/>
            <a:ext cx="26642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#</a:t>
            </a:r>
            <a:r>
              <a:rPr lang="en-US" i="1" dirty="0" err="1" smtClean="0"/>
              <a:t>ifdef</a:t>
            </a:r>
            <a:r>
              <a:rPr lang="en-US" i="1" dirty="0" smtClean="0"/>
              <a:t>	#</a:t>
            </a:r>
            <a:r>
              <a:rPr lang="en-US" i="1" dirty="0" err="1" smtClean="0"/>
              <a:t>ifndef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64879" y="1628800"/>
            <a:ext cx="709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 существования константы</a:t>
            </a:r>
          </a:p>
          <a:p>
            <a:r>
              <a:rPr lang="ru-RU" dirty="0" smtClean="0"/>
              <a:t>Значение константы не проверяется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5166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Препроцессор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6438" y="2420889"/>
            <a:ext cx="8162025" cy="28083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#pragma pack(1)	//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упаковка элементов данных с точностью 		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байта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 – до слова </a:t>
            </a: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(четный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#pragma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check_stack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(off)	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отключение контроля стека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 включен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051" y="1196752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#pragma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64879" y="1628800"/>
            <a:ext cx="709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режимов работы компилятора</a:t>
            </a:r>
          </a:p>
          <a:p>
            <a:r>
              <a:rPr lang="ru-RU" dirty="0" smtClean="0"/>
              <a:t>Специфичны для разных версий компиляторов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3077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Типы данных</a:t>
            </a:r>
            <a:endParaRPr lang="ru-RU" alt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80228"/>
              </p:ext>
            </p:extLst>
          </p:nvPr>
        </p:nvGraphicFramePr>
        <p:xfrm>
          <a:off x="1187624" y="1340768"/>
          <a:ext cx="693477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3600400"/>
                <a:gridCol w="11021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Диапазон значений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Размер (байт)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char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 … + 127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unsigned char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255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short (short </a:t>
                      </a:r>
                      <a:r>
                        <a:rPr lang="en-US" i="1" dirty="0" err="1" smtClean="0"/>
                        <a:t>int</a:t>
                      </a:r>
                      <a:r>
                        <a:rPr lang="en-US" i="1" dirty="0" smtClean="0"/>
                        <a:t>)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-32768 … +32767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unsigned short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65535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long (long </a:t>
                      </a:r>
                      <a:r>
                        <a:rPr lang="en-US" i="1" dirty="0" err="1" smtClean="0"/>
                        <a:t>int</a:t>
                      </a:r>
                      <a:r>
                        <a:rPr lang="en-US" i="1" dirty="0" smtClean="0"/>
                        <a:t>)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-2147483648 … +2147483647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unsigned long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4294967295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int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/ long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/ 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unsigned int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 / unsigned long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/ 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fload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±10</a:t>
                      </a:r>
                      <a:r>
                        <a:rPr lang="en-US" baseline="30000" dirty="0" smtClean="0"/>
                        <a:t>±38</a:t>
                      </a:r>
                      <a:endParaRPr lang="ru-R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double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±10</a:t>
                      </a:r>
                      <a:r>
                        <a:rPr lang="en-US" baseline="30000" dirty="0" smtClean="0"/>
                        <a:t>±76</a:t>
                      </a:r>
                      <a:endParaRPr lang="ru-RU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long double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±10</a:t>
                      </a:r>
                      <a:r>
                        <a:rPr lang="en-US" baseline="30000" dirty="0" smtClean="0"/>
                        <a:t>±76</a:t>
                      </a:r>
                      <a:endParaRPr lang="ru-RU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1340768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1381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Типы данных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6051" y="2708920"/>
            <a:ext cx="7992888" cy="2808312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51" y="1196752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s</a:t>
            </a:r>
            <a:r>
              <a:rPr lang="en-US" i="1" dirty="0" err="1" smtClean="0"/>
              <a:t>izeof</a:t>
            </a:r>
            <a:r>
              <a:rPr lang="en-US" i="1" dirty="0" smtClean="0"/>
              <a:t>()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54604" y="1844823"/>
            <a:ext cx="715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ычисляет размер типа данных или переменной (массива)</a:t>
            </a:r>
          </a:p>
          <a:p>
            <a:r>
              <a:rPr lang="ru-RU" dirty="0" smtClean="0"/>
              <a:t>По смыслу - </a:t>
            </a:r>
            <a:r>
              <a:rPr lang="ru-RU" u="sng" dirty="0" smtClean="0"/>
              <a:t>константа</a:t>
            </a:r>
            <a:endParaRPr lang="ru-RU" u="sng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4328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С (Си</a:t>
            </a:r>
            <a:r>
              <a:rPr lang="ru-RU" b="1" dirty="0" smtClean="0"/>
              <a:t>)</a:t>
            </a:r>
            <a:r>
              <a:rPr lang="ru-RU" altLang="ru-RU" dirty="0" smtClean="0"/>
              <a:t> 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7"/>
            <a:ext cx="8064896" cy="4610522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</a:rPr>
              <a:t>	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Литература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Б.Керниган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Д.Ритчи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Язык программирования Си.</a:t>
            </a:r>
          </a:p>
          <a:p>
            <a:pPr lvl="0">
              <a:buFont typeface="+mj-lt"/>
              <a:buAutoNum type="arabicPeriod"/>
            </a:pPr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М.Уэйт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С.Прата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Д.Мартин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Язык Си. Руководство для начинающих.</a:t>
            </a:r>
          </a:p>
          <a:p>
            <a:pPr lvl="0">
              <a:buFont typeface="+mj-lt"/>
              <a:buAutoNum type="arabicPeriod"/>
            </a:pPr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Н.Джехани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Программирование на языке Си.</a:t>
            </a:r>
          </a:p>
          <a:p>
            <a:pPr lvl="0">
              <a:buFont typeface="+mj-lt"/>
              <a:buAutoNum type="arabicPeriod"/>
            </a:pPr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М.Болски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Язык программирования Си. Справочник.</a:t>
            </a:r>
          </a:p>
          <a:p>
            <a:pPr lvl="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Методички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Методические указания к лабораторным работам…   - № 3709</a:t>
            </a:r>
          </a:p>
          <a:p>
            <a:pPr lvl="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Методически указания к курсовым работам (Си и Ассемблер) - № 3181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24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Константы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6051" y="2708920"/>
            <a:ext cx="7992888" cy="2808312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250580"/>
            <a:ext cx="715775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/>
              <a:t>Целые десятичные</a:t>
            </a:r>
            <a:r>
              <a:rPr lang="en-US" dirty="0" smtClean="0"/>
              <a:t>:	</a:t>
            </a:r>
            <a:r>
              <a:rPr lang="ru-RU" i="1" dirty="0" smtClean="0"/>
              <a:t>123, +12, -456</a:t>
            </a:r>
            <a:r>
              <a:rPr lang="en-US" i="1" dirty="0" smtClean="0"/>
              <a:t>, 5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/>
              <a:t>Вещественные</a:t>
            </a:r>
            <a:r>
              <a:rPr lang="en-US" dirty="0" smtClean="0"/>
              <a:t>:	</a:t>
            </a:r>
            <a:r>
              <a:rPr lang="en-US" i="1" dirty="0" smtClean="0"/>
              <a:t>12.3, -3.5, +1.2, 0.35, -.273, 5.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/>
              <a:t>Вещественные в экспоненциальной</a:t>
            </a:r>
            <a:r>
              <a:rPr lang="ru-RU" b="1" dirty="0"/>
              <a:t> </a:t>
            </a:r>
            <a:r>
              <a:rPr lang="ru-RU" b="1" dirty="0" smtClean="0"/>
              <a:t>форме</a:t>
            </a:r>
            <a:r>
              <a:rPr lang="en-US" dirty="0" smtClean="0"/>
              <a:t>:</a:t>
            </a:r>
          </a:p>
          <a:p>
            <a:r>
              <a:rPr lang="en-US" dirty="0" smtClean="0"/>
              <a:t>			</a:t>
            </a:r>
            <a:r>
              <a:rPr lang="en-US" i="1" dirty="0" smtClean="0"/>
              <a:t>1.253e-5, -.12e4, 25E+04</a:t>
            </a:r>
          </a:p>
          <a:p>
            <a:r>
              <a:rPr lang="ru-RU" i="1" dirty="0" smtClean="0"/>
              <a:t>1</a:t>
            </a:r>
            <a:r>
              <a:rPr lang="en-US" i="1" dirty="0" smtClean="0"/>
              <a:t>.253e-5</a:t>
            </a:r>
            <a:r>
              <a:rPr lang="en-US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	</a:t>
            </a:r>
            <a:r>
              <a:rPr lang="en-US" i="1" dirty="0" smtClean="0">
                <a:sym typeface="Wingdings" panose="05000000000000000000" pitchFamily="2" charset="2"/>
              </a:rPr>
              <a:t>1.253*10</a:t>
            </a:r>
            <a:r>
              <a:rPr lang="en-US" i="1" baseline="30000" dirty="0" smtClean="0">
                <a:sym typeface="Wingdings" panose="05000000000000000000" pitchFamily="2" charset="2"/>
              </a:rPr>
              <a:t>-5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>
                <a:sym typeface="Wingdings" panose="05000000000000000000" pitchFamily="2" charset="2"/>
              </a:rPr>
              <a:t>Длинные целые (</a:t>
            </a:r>
            <a:r>
              <a:rPr lang="en-US" b="1" dirty="0" smtClean="0">
                <a:sym typeface="Wingdings" panose="05000000000000000000" pitchFamily="2" charset="2"/>
              </a:rPr>
              <a:t>long):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ru-RU" i="1" dirty="0" smtClean="0">
                <a:sym typeface="Wingdings" panose="05000000000000000000" pitchFamily="2" charset="2"/>
              </a:rPr>
              <a:t>1234567</a:t>
            </a:r>
            <a:r>
              <a:rPr lang="en-US" i="1" dirty="0" smtClean="0">
                <a:sym typeface="Wingdings" panose="05000000000000000000" pitchFamily="2" charset="2"/>
              </a:rPr>
              <a:t>l, 1234567L, 0L</a:t>
            </a:r>
            <a:endParaRPr lang="en-US" i="1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>
                <a:sym typeface="Wingdings" panose="05000000000000000000" pitchFamily="2" charset="2"/>
              </a:rPr>
              <a:t>Шестнадцатеричные</a:t>
            </a:r>
            <a:r>
              <a:rPr lang="en-US" b="1" dirty="0" smtClean="0">
                <a:sym typeface="Wingdings" panose="05000000000000000000" pitchFamily="2" charset="2"/>
              </a:rPr>
              <a:t>:</a:t>
            </a:r>
            <a:r>
              <a:rPr lang="en-US" dirty="0" smtClean="0">
                <a:sym typeface="Wingdings" panose="05000000000000000000" pitchFamily="2" charset="2"/>
              </a:rPr>
              <a:t> 	</a:t>
            </a:r>
            <a:r>
              <a:rPr lang="en-US" i="1" dirty="0" smtClean="0">
                <a:sym typeface="Wingdings" panose="05000000000000000000" pitchFamily="2" charset="2"/>
              </a:rPr>
              <a:t>0x1BC0, 0X33FE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    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ru-RU" dirty="0">
                <a:sym typeface="Wingdings" panose="05000000000000000000" pitchFamily="2" charset="2"/>
              </a:rPr>
              <a:t>префикс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>
                <a:sym typeface="Wingdings" panose="05000000000000000000" pitchFamily="2" charset="2"/>
              </a:rPr>
              <a:t>0x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или </a:t>
            </a:r>
            <a:r>
              <a:rPr lang="ru-RU" i="1" dirty="0">
                <a:sym typeface="Wingdings" panose="05000000000000000000" pitchFamily="2" charset="2"/>
              </a:rPr>
              <a:t>0</a:t>
            </a:r>
            <a:r>
              <a:rPr lang="en-US" i="1" dirty="0">
                <a:sym typeface="Wingdings" panose="05000000000000000000" pitchFamily="2" charset="2"/>
              </a:rPr>
              <a:t>X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>
                <a:sym typeface="Wingdings" panose="05000000000000000000" pitchFamily="2" charset="2"/>
              </a:rPr>
              <a:t>Восьмеричные</a:t>
            </a:r>
            <a:r>
              <a:rPr lang="en-US" b="1" dirty="0" smtClean="0">
                <a:sym typeface="Wingdings" panose="05000000000000000000" pitchFamily="2" charset="2"/>
              </a:rPr>
              <a:t>: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025, 037, 07773</a:t>
            </a:r>
            <a:r>
              <a:rPr lang="ru-RU" i="1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(префикс 0)</a:t>
            </a:r>
          </a:p>
          <a:p>
            <a:endParaRPr lang="ru-R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>
                <a:sym typeface="Wingdings" panose="05000000000000000000" pitchFamily="2" charset="2"/>
              </a:rPr>
              <a:t>Символьные</a:t>
            </a:r>
            <a:r>
              <a:rPr lang="en-US" b="1" dirty="0" smtClean="0">
                <a:sym typeface="Wingdings" panose="05000000000000000000" pitchFamily="2" charset="2"/>
              </a:rPr>
              <a:t>:</a:t>
            </a:r>
            <a:r>
              <a:rPr lang="en-US" dirty="0" smtClean="0">
                <a:sym typeface="Wingdings" panose="05000000000000000000" pitchFamily="2" charset="2"/>
              </a:rPr>
              <a:t>		</a:t>
            </a:r>
            <a:r>
              <a:rPr lang="en-US" i="1" dirty="0" smtClean="0">
                <a:sym typeface="Wingdings" panose="05000000000000000000" pitchFamily="2" charset="2"/>
              </a:rPr>
              <a:t>‘A’, ‘c’, ‘n’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      </a:t>
            </a:r>
            <a:r>
              <a:rPr lang="en-US" dirty="0" smtClean="0">
                <a:sym typeface="Wingdings" panose="05000000000000000000" pitchFamily="2" charset="2"/>
              </a:rPr>
              <a:t>(unsigned char, ASCII-</a:t>
            </a:r>
            <a:r>
              <a:rPr lang="ru-RU" dirty="0" smtClean="0">
                <a:sym typeface="Wingdings" panose="05000000000000000000" pitchFamily="2" charset="2"/>
              </a:rPr>
              <a:t>код символа)</a:t>
            </a:r>
            <a:endParaRPr lang="en-US" baseline="30000" dirty="0">
              <a:sym typeface="Wingdings" panose="05000000000000000000" pitchFamily="2" charset="2"/>
            </a:endParaRPr>
          </a:p>
          <a:p>
            <a:endParaRPr lang="ru-RU" baseline="30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4609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Константы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6051" y="2708920"/>
            <a:ext cx="7992888" cy="2808312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250580"/>
            <a:ext cx="715775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/>
              <a:t>Специальные символьные константы</a:t>
            </a:r>
            <a:endParaRPr lang="en-US" b="1" dirty="0" smtClean="0"/>
          </a:p>
          <a:p>
            <a:endParaRPr lang="en-US" dirty="0" smtClean="0"/>
          </a:p>
          <a:p>
            <a:pPr>
              <a:spcAft>
                <a:spcPts val="600"/>
              </a:spcAft>
            </a:pPr>
            <a:r>
              <a:rPr lang="ru-RU" b="1" dirty="0" smtClean="0"/>
              <a:t>\</a:t>
            </a:r>
            <a:r>
              <a:rPr lang="en-US" b="1" dirty="0" smtClean="0"/>
              <a:t>n</a:t>
            </a:r>
            <a:r>
              <a:rPr lang="en-US" dirty="0" smtClean="0"/>
              <a:t>	&lt;CR&gt;&lt;LF&gt;</a:t>
            </a:r>
            <a:r>
              <a:rPr lang="ru-RU" dirty="0" smtClean="0"/>
              <a:t>  переход к новой строке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\r</a:t>
            </a:r>
            <a:r>
              <a:rPr lang="en-US" dirty="0" smtClean="0"/>
              <a:t>	&lt;CR&gt;</a:t>
            </a:r>
            <a:r>
              <a:rPr lang="ru-RU" dirty="0"/>
              <a:t> </a:t>
            </a:r>
            <a:r>
              <a:rPr lang="ru-RU" dirty="0" smtClean="0"/>
              <a:t>переход к началу строки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\f</a:t>
            </a:r>
            <a:r>
              <a:rPr lang="en-US" dirty="0" smtClean="0"/>
              <a:t>	&lt;FF&gt;</a:t>
            </a:r>
            <a:r>
              <a:rPr lang="ru-RU" dirty="0" smtClean="0"/>
              <a:t>  перевод формата (начало новой страницы)</a:t>
            </a:r>
          </a:p>
          <a:p>
            <a:pPr>
              <a:spcAft>
                <a:spcPts val="600"/>
              </a:spcAft>
            </a:pPr>
            <a:r>
              <a:rPr lang="ru-RU" dirty="0"/>
              <a:t>	 </a:t>
            </a:r>
            <a:r>
              <a:rPr lang="ru-RU" dirty="0" smtClean="0"/>
              <a:t>          или очистка экрана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\t</a:t>
            </a:r>
            <a:r>
              <a:rPr lang="en-US" dirty="0" smtClean="0"/>
              <a:t>	&lt;TAB&gt;</a:t>
            </a:r>
            <a:r>
              <a:rPr lang="ru-RU" dirty="0" smtClean="0"/>
              <a:t>	табуляция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\b</a:t>
            </a:r>
            <a:r>
              <a:rPr lang="en-US" dirty="0" smtClean="0"/>
              <a:t>	&lt;BACKSPACE&gt;</a:t>
            </a:r>
            <a:r>
              <a:rPr lang="ru-RU" dirty="0" smtClean="0"/>
              <a:t> возврат на шаг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\a</a:t>
            </a:r>
            <a:r>
              <a:rPr lang="en-US" dirty="0" smtClean="0"/>
              <a:t>	&lt;BELL&gt;</a:t>
            </a:r>
            <a:r>
              <a:rPr lang="ru-RU" dirty="0" smtClean="0"/>
              <a:t> «звонок» (звуковой сигнал)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\’</a:t>
            </a:r>
            <a:r>
              <a:rPr lang="en-US" dirty="0" smtClean="0"/>
              <a:t>	</a:t>
            </a:r>
            <a:r>
              <a:rPr lang="ru-RU" dirty="0" smtClean="0"/>
              <a:t>апостроф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\\</a:t>
            </a:r>
            <a:r>
              <a:rPr lang="ru-RU" dirty="0" smtClean="0"/>
              <a:t>	</a:t>
            </a:r>
            <a:r>
              <a:rPr lang="en-US" dirty="0" smtClean="0"/>
              <a:t>backslash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\</a:t>
            </a:r>
            <a:r>
              <a:rPr lang="ru-RU" b="1" dirty="0" smtClean="0"/>
              <a:t>2</a:t>
            </a:r>
            <a:r>
              <a:rPr lang="en-US" b="1" dirty="0" smtClean="0"/>
              <a:t>7</a:t>
            </a:r>
            <a:r>
              <a:rPr lang="en-US" dirty="0" smtClean="0"/>
              <a:t>	</a:t>
            </a:r>
            <a:r>
              <a:rPr lang="ru-RU" dirty="0" smtClean="0"/>
              <a:t>символ с </a:t>
            </a:r>
            <a:r>
              <a:rPr lang="en-US" dirty="0" smtClean="0"/>
              <a:t>ASCII-</a:t>
            </a:r>
            <a:r>
              <a:rPr lang="ru-RU" dirty="0" smtClean="0"/>
              <a:t>кодом </a:t>
            </a:r>
            <a:r>
              <a:rPr lang="en-US" dirty="0" smtClean="0"/>
              <a:t>2</a:t>
            </a:r>
            <a:r>
              <a:rPr lang="ru-RU" dirty="0" smtClean="0"/>
              <a:t>7 (непечатный)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ru-RU" baseline="30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6161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Константы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6051" y="2708920"/>
            <a:ext cx="7992888" cy="2808312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250580"/>
            <a:ext cx="7157756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/>
              <a:t>Строковые константы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ru-RU" dirty="0" smtClean="0"/>
          </a:p>
          <a:p>
            <a:pPr>
              <a:spcAft>
                <a:spcPts val="600"/>
              </a:spcAft>
            </a:pPr>
            <a:r>
              <a:rPr lang="en-US" i="1" dirty="0" smtClean="0"/>
              <a:t>“</a:t>
            </a:r>
            <a:r>
              <a:rPr lang="ru-RU" i="1" dirty="0" smtClean="0"/>
              <a:t>это строка текста</a:t>
            </a:r>
            <a:r>
              <a:rPr lang="en-US" i="1" dirty="0" smtClean="0"/>
              <a:t>”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ru-RU" u="sng" dirty="0" smtClean="0">
                <a:sym typeface="Wingdings" panose="05000000000000000000" pitchFamily="2" charset="2"/>
              </a:rPr>
              <a:t>массив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char</a:t>
            </a:r>
            <a:endParaRPr lang="ru-RU" i="1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ru-RU" dirty="0" smtClean="0">
                <a:sym typeface="Wingdings" panose="05000000000000000000" pitchFamily="2" charset="2"/>
              </a:rPr>
              <a:t>Последний элемент массива – двоичный 0 (автоматически)</a:t>
            </a:r>
          </a:p>
          <a:p>
            <a:pPr>
              <a:spcAft>
                <a:spcPts val="600"/>
              </a:spcAft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ru-RU" b="1" dirty="0" smtClean="0">
                <a:sym typeface="Wingdings" panose="05000000000000000000" pitchFamily="2" charset="2"/>
              </a:rPr>
              <a:t>Пустая строка</a:t>
            </a:r>
            <a:r>
              <a:rPr lang="en-US" b="1" dirty="0" smtClean="0">
                <a:sym typeface="Wingdings" panose="05000000000000000000" pitchFamily="2" charset="2"/>
              </a:rPr>
              <a:t>: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ym typeface="Wingdings" panose="05000000000000000000" pitchFamily="2" charset="2"/>
              </a:rPr>
              <a:t>“”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ru-RU" dirty="0" smtClean="0">
                <a:sym typeface="Wingdings" panose="05000000000000000000" pitchFamily="2" charset="2"/>
              </a:rPr>
              <a:t>содержит один нулевой байт</a:t>
            </a:r>
          </a:p>
          <a:p>
            <a:pPr>
              <a:spcAft>
                <a:spcPts val="600"/>
              </a:spcAft>
            </a:pPr>
            <a:endParaRPr lang="ru-RU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ru-RU" b="1" dirty="0" smtClean="0">
                <a:sym typeface="Wingdings" panose="05000000000000000000" pitchFamily="2" charset="2"/>
              </a:rPr>
              <a:t>Перенос длинных строк</a:t>
            </a:r>
            <a:r>
              <a:rPr lang="en-US" b="1" dirty="0" smtClean="0">
                <a:sym typeface="Wingdings" panose="05000000000000000000" pitchFamily="2" charset="2"/>
              </a:rPr>
              <a:t>:</a:t>
            </a:r>
            <a:endParaRPr lang="ru-RU" b="1" dirty="0" smtClean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ru-RU" u="sng" dirty="0" smtClean="0">
                <a:sym typeface="Wingdings" panose="05000000000000000000" pitchFamily="2" charset="2"/>
              </a:rPr>
              <a:t>Вариант 1</a:t>
            </a:r>
            <a:r>
              <a:rPr lang="en-US" u="sng" dirty="0" smtClean="0">
                <a:sym typeface="Wingdings" panose="05000000000000000000" pitchFamily="2" charset="2"/>
              </a:rPr>
              <a:t>:</a:t>
            </a:r>
            <a:endParaRPr lang="ru-RU" u="sng" dirty="0" smtClean="0"/>
          </a:p>
          <a:p>
            <a:pPr>
              <a:spcAft>
                <a:spcPts val="600"/>
              </a:spcAft>
            </a:pPr>
            <a:r>
              <a:rPr lang="en-US" i="1" dirty="0" smtClean="0"/>
              <a:t>“</a:t>
            </a:r>
            <a:r>
              <a:rPr lang="ru-RU" i="1" dirty="0" smtClean="0"/>
              <a:t>начало длинной строки</a:t>
            </a:r>
            <a:r>
              <a:rPr lang="en-US" i="1" dirty="0" smtClean="0"/>
              <a:t> ”</a:t>
            </a:r>
            <a:r>
              <a:rPr lang="en-US" dirty="0" smtClean="0"/>
              <a:t> </a:t>
            </a:r>
            <a:r>
              <a:rPr lang="ru-RU" dirty="0" smtClean="0"/>
              <a:t>         </a:t>
            </a:r>
            <a:r>
              <a:rPr lang="en-US" dirty="0" smtClean="0"/>
              <a:t> // </a:t>
            </a:r>
            <a:r>
              <a:rPr lang="ru-RU" dirty="0" smtClean="0"/>
              <a:t>нет </a:t>
            </a:r>
            <a:r>
              <a:rPr lang="en-US" dirty="0" smtClean="0"/>
              <a:t>“;”</a:t>
            </a:r>
            <a:r>
              <a:rPr lang="ru-RU" dirty="0" smtClean="0"/>
              <a:t>или </a:t>
            </a:r>
            <a:r>
              <a:rPr lang="en-US" dirty="0" smtClean="0"/>
              <a:t>“,”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i="1" dirty="0" smtClean="0"/>
              <a:t>“</a:t>
            </a:r>
            <a:r>
              <a:rPr lang="ru-RU" i="1" dirty="0" smtClean="0"/>
              <a:t>продолжение длинной строки</a:t>
            </a:r>
            <a:r>
              <a:rPr lang="en-US" i="1" dirty="0" smtClean="0"/>
              <a:t>”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ru-RU" u="sng" dirty="0" smtClean="0"/>
              <a:t>Вариант 2</a:t>
            </a:r>
            <a:r>
              <a:rPr lang="en-US" u="sng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en-US" i="1" dirty="0"/>
              <a:t>“</a:t>
            </a:r>
            <a:r>
              <a:rPr lang="ru-RU" i="1" dirty="0"/>
              <a:t>начало длинной </a:t>
            </a:r>
            <a:r>
              <a:rPr lang="ru-RU" i="1" dirty="0" smtClean="0"/>
              <a:t>строки</a:t>
            </a:r>
            <a:r>
              <a:rPr lang="en-US" i="1" dirty="0" smtClean="0"/>
              <a:t> \</a:t>
            </a:r>
            <a:r>
              <a:rPr lang="en-US" dirty="0" smtClean="0"/>
              <a:t>      </a:t>
            </a:r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нет кавычки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 smtClean="0"/>
              <a:t>продолжение </a:t>
            </a:r>
            <a:r>
              <a:rPr lang="ru-RU" i="1" dirty="0"/>
              <a:t>длинной строки</a:t>
            </a:r>
            <a:r>
              <a:rPr lang="en-US" i="1" dirty="0" smtClean="0"/>
              <a:t>”</a:t>
            </a:r>
            <a:r>
              <a:rPr lang="ru-RU" i="1" dirty="0" smtClean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// </a:t>
            </a:r>
            <a:r>
              <a:rPr lang="ru-RU" dirty="0" smtClean="0"/>
              <a:t>с начала строки</a:t>
            </a:r>
            <a:endParaRPr lang="en-US" dirty="0"/>
          </a:p>
          <a:p>
            <a:pPr>
              <a:spcAft>
                <a:spcPts val="600"/>
              </a:spcAft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2971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Константы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6051" y="2708920"/>
            <a:ext cx="7992888" cy="2808312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250580"/>
            <a:ext cx="71577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Правила определения типов констант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ru-RU" dirty="0" smtClean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ru-RU" dirty="0" smtClean="0"/>
              <a:t>Десятичные константы – </a:t>
            </a:r>
          </a:p>
          <a:p>
            <a:pPr>
              <a:spcAft>
                <a:spcPts val="600"/>
              </a:spcAft>
            </a:pPr>
            <a:r>
              <a:rPr lang="ru-RU" dirty="0"/>
              <a:t>	</a:t>
            </a:r>
            <a:r>
              <a:rPr lang="en-US" i="1" dirty="0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i="1" dirty="0" smtClean="0"/>
              <a:t>long</a:t>
            </a:r>
            <a:r>
              <a:rPr lang="en-US" dirty="0" smtClean="0"/>
              <a:t> (</a:t>
            </a:r>
            <a:r>
              <a:rPr lang="ru-RU" dirty="0" smtClean="0"/>
              <a:t>в зависимости от значения)</a:t>
            </a:r>
          </a:p>
          <a:p>
            <a:pPr>
              <a:spcAft>
                <a:spcPts val="600"/>
              </a:spcAft>
            </a:pPr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dirty="0" smtClean="0"/>
              <a:t>2. Восьмеричные или шестнадцатеричные константы –</a:t>
            </a:r>
          </a:p>
          <a:p>
            <a:pPr>
              <a:spcAft>
                <a:spcPts val="600"/>
              </a:spcAft>
            </a:pPr>
            <a:r>
              <a:rPr lang="ru-RU" dirty="0"/>
              <a:t>	</a:t>
            </a:r>
            <a:r>
              <a:rPr lang="en-US" i="1" dirty="0" smtClean="0"/>
              <a:t>unsigned int </a:t>
            </a:r>
            <a:r>
              <a:rPr lang="ru-RU" dirty="0" smtClean="0"/>
              <a:t>или </a:t>
            </a:r>
            <a:r>
              <a:rPr lang="en-US" i="1" dirty="0" smtClean="0"/>
              <a:t>unsigned long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3. </a:t>
            </a:r>
            <a:r>
              <a:rPr lang="ru-RU" dirty="0" smtClean="0"/>
              <a:t>Вещественные константы – </a:t>
            </a:r>
          </a:p>
          <a:p>
            <a:pPr>
              <a:spcAft>
                <a:spcPts val="600"/>
              </a:spcAft>
            </a:pPr>
            <a:r>
              <a:rPr lang="ru-RU" dirty="0"/>
              <a:t>	</a:t>
            </a:r>
            <a:r>
              <a:rPr lang="en-US" i="1" dirty="0" smtClean="0"/>
              <a:t>double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4. </a:t>
            </a:r>
            <a:r>
              <a:rPr lang="ru-RU" dirty="0" smtClean="0"/>
              <a:t>Явное указание типа константы имеет приоритет</a:t>
            </a:r>
            <a:r>
              <a:rPr lang="en-US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12L	- </a:t>
            </a:r>
            <a:r>
              <a:rPr lang="en-US" i="1" dirty="0" smtClean="0"/>
              <a:t>long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13.5F	- </a:t>
            </a:r>
            <a:r>
              <a:rPr lang="en-US" i="1" dirty="0" smtClean="0"/>
              <a:t>float</a:t>
            </a:r>
            <a:endParaRPr lang="ru-RU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7597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Классы памяти</a:t>
            </a:r>
            <a:endParaRPr lang="ru-RU" alt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50580"/>
            <a:ext cx="715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Определяют способы выделения памяти под переменные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483768" y="1837439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память выделяется при входе в блок и освобождается при выходе из блока. Размещается в стеке. Начальное значение произвольное.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55775" y="2852936"/>
            <a:ext cx="625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память отводится при трансляции, значение сохраняется. Начальное значение 0.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55775" y="3933056"/>
            <a:ext cx="625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</a:t>
            </a:r>
            <a:r>
              <a:rPr lang="en-US" i="1" dirty="0" smtClean="0"/>
              <a:t>auto</a:t>
            </a:r>
            <a:r>
              <a:rPr lang="en-US" dirty="0" smtClean="0"/>
              <a:t>, </a:t>
            </a:r>
            <a:r>
              <a:rPr lang="ru-RU" dirty="0" smtClean="0"/>
              <a:t>но используются регистры процессора. Только для переменных типа </a:t>
            </a:r>
            <a:r>
              <a:rPr lang="en-US" i="1" dirty="0" smtClean="0"/>
              <a:t>int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5" y="4826675"/>
            <a:ext cx="625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писаны в другом файле. Память не выделяется (выделена в другом файле).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92597" y="1975938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auto</a:t>
            </a:r>
            <a:endParaRPr lang="ru-RU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2597" y="2991435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static</a:t>
            </a:r>
            <a:endParaRPr lang="ru-R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4071555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register</a:t>
            </a:r>
            <a:endParaRPr lang="ru-RU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004708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extern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2041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Классы памяти</a:t>
            </a:r>
            <a:endParaRPr lang="ru-RU" alt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50580"/>
            <a:ext cx="715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Дополнительные классы памяти в С++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51422" y="1844824"/>
            <a:ext cx="625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е модифицируемый тип данных (константа)</a:t>
            </a:r>
            <a:endParaRPr lang="en-US" dirty="0" smtClean="0"/>
          </a:p>
          <a:p>
            <a:r>
              <a:rPr lang="ru-RU" dirty="0"/>
              <a:t>и</a:t>
            </a:r>
            <a:r>
              <a:rPr lang="ru-RU" dirty="0" smtClean="0"/>
              <a:t>спользуется как альтернатива</a:t>
            </a:r>
            <a:r>
              <a:rPr lang="en-US" dirty="0" smtClean="0"/>
              <a:t> </a:t>
            </a:r>
            <a:r>
              <a:rPr lang="en-US" i="1" dirty="0" smtClean="0"/>
              <a:t>#define</a:t>
            </a:r>
            <a:endParaRPr lang="ru-RU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604240" y="2794131"/>
            <a:ext cx="6250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Значение переменной меняется вне программы</a:t>
            </a:r>
          </a:p>
          <a:p>
            <a:r>
              <a:rPr lang="ru-RU" dirty="0" smtClean="0"/>
              <a:t>например, по прерываниям от таймера. </a:t>
            </a:r>
          </a:p>
          <a:p>
            <a:r>
              <a:rPr lang="ru-RU" dirty="0" smtClean="0"/>
              <a:t>Компилятор не оптимизирует обращение к этой переменной.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2597" y="1844824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const</a:t>
            </a:r>
            <a:endParaRPr lang="ru-R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2580" y="2794131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volatile</a:t>
            </a:r>
            <a:endParaRPr lang="ru-R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58705" y="4077072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dirty="0" smtClean="0"/>
          </a:p>
          <a:p>
            <a:r>
              <a:rPr lang="en-US" i="1" dirty="0" smtClean="0"/>
              <a:t>volatile int a;</a:t>
            </a:r>
          </a:p>
          <a:p>
            <a:endParaRPr lang="ru-RU" i="1" dirty="0" smtClean="0"/>
          </a:p>
          <a:p>
            <a:r>
              <a:rPr lang="en-US" i="1" dirty="0" smtClean="0"/>
              <a:t>b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en-US" i="1" dirty="0" smtClean="0"/>
              <a:t>a;	// </a:t>
            </a:r>
            <a:r>
              <a:rPr lang="ru-RU" i="1" dirty="0" smtClean="0"/>
              <a:t>при каждом присваивании</a:t>
            </a:r>
            <a:endParaRPr lang="en-US" i="1" dirty="0" smtClean="0"/>
          </a:p>
          <a:p>
            <a:r>
              <a:rPr lang="en-US" i="1" dirty="0"/>
              <a:t>c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en-US" i="1" dirty="0" smtClean="0"/>
              <a:t>a;</a:t>
            </a:r>
            <a:r>
              <a:rPr lang="ru-RU" i="1" dirty="0" smtClean="0"/>
              <a:t>	</a:t>
            </a:r>
            <a:r>
              <a:rPr lang="en-US" i="1" dirty="0" smtClean="0"/>
              <a:t>//</a:t>
            </a:r>
            <a:r>
              <a:rPr lang="ru-RU" i="1" dirty="0" smtClean="0"/>
              <a:t> могут быть</a:t>
            </a:r>
            <a:endParaRPr lang="en-US" i="1" dirty="0" smtClean="0"/>
          </a:p>
          <a:p>
            <a:r>
              <a:rPr lang="en-US" i="1" dirty="0"/>
              <a:t>d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en-US" i="1" dirty="0" smtClean="0"/>
              <a:t>a;</a:t>
            </a:r>
            <a:r>
              <a:rPr lang="ru-RU" i="1" dirty="0" smtClean="0"/>
              <a:t>	</a:t>
            </a:r>
            <a:r>
              <a:rPr lang="en-US" i="1" dirty="0" smtClean="0"/>
              <a:t>// </a:t>
            </a:r>
            <a:r>
              <a:rPr lang="ru-RU" i="1" dirty="0" smtClean="0"/>
              <a:t>разные значения</a:t>
            </a:r>
            <a:endParaRPr lang="ru-RU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3604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800" b="1" dirty="0" smtClean="0"/>
              <a:t>Описания переменных</a:t>
            </a:r>
            <a:endParaRPr lang="ru-RU" altLang="ru-RU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564093" y="1250580"/>
            <a:ext cx="7157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Все переменные должны быть описаны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smtClean="0"/>
              <a:t>Структура описания</a:t>
            </a:r>
            <a:r>
              <a:rPr lang="en-US" dirty="0" smtClean="0"/>
              <a:t>:     [ </a:t>
            </a:r>
            <a:r>
              <a:rPr lang="ru-RU" dirty="0" smtClean="0"/>
              <a:t>класс памяти</a:t>
            </a:r>
            <a:r>
              <a:rPr lang="en-US" dirty="0" smtClean="0"/>
              <a:t> ] [ </a:t>
            </a:r>
            <a:r>
              <a:rPr lang="ru-RU" dirty="0" smtClean="0"/>
              <a:t>тип</a:t>
            </a:r>
            <a:r>
              <a:rPr lang="en-US" dirty="0" smtClean="0"/>
              <a:t> ] </a:t>
            </a:r>
            <a:r>
              <a:rPr lang="ru-RU" dirty="0" smtClean="0"/>
              <a:t>имя</a:t>
            </a:r>
            <a:r>
              <a:rPr lang="en-US" dirty="0" smtClean="0"/>
              <a:t> [, </a:t>
            </a:r>
            <a:r>
              <a:rPr lang="ru-RU" dirty="0" smtClean="0"/>
              <a:t>имя</a:t>
            </a:r>
            <a:r>
              <a:rPr lang="en-US" dirty="0" smtClean="0"/>
              <a:t>]</a:t>
            </a:r>
            <a:r>
              <a:rPr lang="ru-RU" dirty="0"/>
              <a:t> </a:t>
            </a:r>
            <a:r>
              <a:rPr lang="en-US" dirty="0" smtClean="0"/>
              <a:t>;</a:t>
            </a:r>
          </a:p>
          <a:p>
            <a:r>
              <a:rPr lang="ru-RU" dirty="0" smtClean="0"/>
              <a:t> </a:t>
            </a:r>
            <a:endParaRPr lang="en-US" dirty="0" smtClean="0"/>
          </a:p>
          <a:p>
            <a:r>
              <a:rPr lang="ru-RU" b="1" dirty="0" smtClean="0"/>
              <a:t>Умолчания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ru-RU" u="sng" dirty="0" smtClean="0"/>
              <a:t>класс памяти</a:t>
            </a:r>
            <a:r>
              <a:rPr lang="en-US" dirty="0" smtClean="0"/>
              <a:t>: </a:t>
            </a:r>
            <a:r>
              <a:rPr lang="ru-RU" dirty="0" smtClean="0"/>
              <a:t> </a:t>
            </a:r>
            <a:r>
              <a:rPr lang="en-US" i="1" dirty="0" smtClean="0"/>
              <a:t>auto</a:t>
            </a:r>
            <a:r>
              <a:rPr lang="en-US" dirty="0" smtClean="0"/>
              <a:t> (</a:t>
            </a:r>
            <a:r>
              <a:rPr lang="ru-RU" dirty="0" smtClean="0"/>
              <a:t>внутри блока)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	           </a:t>
            </a:r>
            <a:r>
              <a:rPr lang="en-US" i="1" dirty="0" smtClean="0"/>
              <a:t>static</a:t>
            </a:r>
            <a:r>
              <a:rPr lang="en-US" dirty="0" smtClean="0"/>
              <a:t> (</a:t>
            </a:r>
            <a:r>
              <a:rPr lang="ru-RU" dirty="0" smtClean="0"/>
              <a:t>вне функций)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u="sng" dirty="0" smtClean="0"/>
              <a:t>тип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i="1" dirty="0" smtClean="0"/>
              <a:t>int</a:t>
            </a:r>
            <a:endParaRPr lang="ru-RU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49165" y="3304232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Примеры описаний</a:t>
            </a:r>
            <a:r>
              <a:rPr lang="en-US" b="1" dirty="0" smtClean="0"/>
              <a:t>:</a:t>
            </a:r>
          </a:p>
          <a:p>
            <a:endParaRPr lang="ru-RU" dirty="0"/>
          </a:p>
          <a:p>
            <a:r>
              <a:rPr lang="en-US" dirty="0" smtClean="0"/>
              <a:t>	</a:t>
            </a:r>
            <a:r>
              <a:rPr lang="en-US" i="1" dirty="0" smtClean="0"/>
              <a:t>unsigned long b;</a:t>
            </a:r>
          </a:p>
          <a:p>
            <a:r>
              <a:rPr lang="en-US" i="1" dirty="0" smtClean="0"/>
              <a:t>	static double x, y, z;</a:t>
            </a:r>
          </a:p>
          <a:p>
            <a:r>
              <a:rPr lang="en-US" i="1" dirty="0" smtClean="0"/>
              <a:t>	extern unsigned char d;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static m;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i="1" dirty="0" smtClean="0">
                <a:sym typeface="Wingdings" panose="05000000000000000000" pitchFamily="2" charset="2"/>
              </a:rPr>
              <a:t>static int m;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double z;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i="1" dirty="0" smtClean="0">
                <a:sym typeface="Wingdings" panose="05000000000000000000" pitchFamily="2" charset="2"/>
              </a:rPr>
              <a:t>auto double z; (</a:t>
            </a:r>
            <a:r>
              <a:rPr lang="ru-RU" dirty="0" smtClean="0">
                <a:sym typeface="Wingdings" panose="05000000000000000000" pitchFamily="2" charset="2"/>
              </a:rPr>
              <a:t>или</a:t>
            </a:r>
            <a:r>
              <a:rPr lang="ru-RU" i="1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st</a:t>
            </a:r>
            <a:r>
              <a:rPr lang="en-US" i="1" dirty="0">
                <a:sym typeface="Wingdings" panose="05000000000000000000" pitchFamily="2" charset="2"/>
              </a:rPr>
              <a:t>a</a:t>
            </a:r>
            <a:r>
              <a:rPr lang="en-US" i="1" dirty="0" smtClean="0">
                <a:sym typeface="Wingdings" panose="05000000000000000000" pitchFamily="2" charset="2"/>
              </a:rPr>
              <a:t>tic double z;)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p;</a:t>
            </a:r>
            <a:r>
              <a:rPr lang="en-US" dirty="0" smtClean="0">
                <a:sym typeface="Wingdings" panose="05000000000000000000" pitchFamily="2" charset="2"/>
              </a:rPr>
              <a:t>	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i="1" dirty="0" smtClean="0">
                <a:sym typeface="Wingdings" panose="05000000000000000000" pitchFamily="2" charset="2"/>
              </a:rPr>
              <a:t>static int p; (</a:t>
            </a:r>
            <a:r>
              <a:rPr lang="ru-RU" dirty="0" smtClean="0">
                <a:sym typeface="Wingdings" panose="05000000000000000000" pitchFamily="2" charset="2"/>
              </a:rPr>
              <a:t>или</a:t>
            </a:r>
            <a:r>
              <a:rPr lang="ru-RU" i="1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auto int p;)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3583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800" b="1" dirty="0" smtClean="0"/>
              <a:t>Описания переменных</a:t>
            </a:r>
            <a:endParaRPr lang="ru-RU" altLang="ru-RU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564093" y="1250580"/>
            <a:ext cx="7157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Место описания переменных</a:t>
            </a:r>
            <a:r>
              <a:rPr lang="en-US" b="1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pPr marL="342900" indent="-342900">
              <a:buAutoNum type="alphaLcParenR"/>
            </a:pPr>
            <a:r>
              <a:rPr lang="ru-RU" b="1" dirty="0" smtClean="0"/>
              <a:t>Вне функций.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ласс памяти – </a:t>
            </a:r>
            <a:r>
              <a:rPr lang="en-US" i="1" dirty="0" smtClean="0"/>
              <a:t>static</a:t>
            </a:r>
            <a:r>
              <a:rPr lang="en-US" dirty="0" smtClean="0"/>
              <a:t> (</a:t>
            </a:r>
            <a:r>
              <a:rPr lang="ru-RU" dirty="0" smtClean="0"/>
              <a:t>по умолчанию</a:t>
            </a:r>
            <a:r>
              <a:rPr lang="en-US" dirty="0" smtClean="0"/>
              <a:t>) </a:t>
            </a:r>
            <a:r>
              <a:rPr lang="ru-RU" dirty="0" smtClean="0"/>
              <a:t>или </a:t>
            </a:r>
            <a:r>
              <a:rPr lang="en-US" i="1" dirty="0" smtClean="0"/>
              <a:t>extern</a:t>
            </a:r>
            <a:endParaRPr lang="ru-RU" i="1" dirty="0" smtClean="0"/>
          </a:p>
          <a:p>
            <a:pPr marL="342900" indent="-342900">
              <a:buAutoNum type="alphaLcParenR"/>
            </a:pPr>
            <a:endParaRPr lang="ru-RU" dirty="0"/>
          </a:p>
          <a:p>
            <a:pPr marL="342900" indent="-342900">
              <a:buAutoNum type="alphaLcParenR"/>
            </a:pPr>
            <a:r>
              <a:rPr lang="ru-RU" b="1" dirty="0" smtClean="0"/>
              <a:t>Внутри составного оператора (блока)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dirty="0" smtClean="0"/>
              <a:t>в начале блока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ласс памяти – </a:t>
            </a:r>
            <a:r>
              <a:rPr lang="en-US" i="1" dirty="0" smtClean="0"/>
              <a:t>auto</a:t>
            </a:r>
            <a:r>
              <a:rPr lang="ru-RU" dirty="0" smtClean="0"/>
              <a:t> (по умолчанию), </a:t>
            </a:r>
            <a:r>
              <a:rPr lang="en-US" i="1" dirty="0" smtClean="0"/>
              <a:t>register, static</a:t>
            </a:r>
          </a:p>
          <a:p>
            <a:pPr lvl="2"/>
            <a:endParaRPr lang="ru-RU" dirty="0" smtClean="0"/>
          </a:p>
          <a:p>
            <a:pPr marL="342900" indent="-342900">
              <a:buAutoNum type="alphaLcParenR"/>
            </a:pPr>
            <a:r>
              <a:rPr lang="ru-RU" b="1" dirty="0" smtClean="0"/>
              <a:t>Внутри оператора</a:t>
            </a:r>
            <a:r>
              <a:rPr lang="en-US" b="1" dirty="0" smtClean="0"/>
              <a:t> (</a:t>
            </a:r>
            <a:r>
              <a:rPr lang="ru-RU" b="1" dirty="0" smtClean="0"/>
              <a:t>не всегда корректно)</a:t>
            </a:r>
          </a:p>
          <a:p>
            <a:pPr marL="342900" indent="-342900">
              <a:buAutoNum type="alphaLcParenR"/>
            </a:pPr>
            <a:endParaRPr lang="ru-RU" dirty="0"/>
          </a:p>
          <a:p>
            <a:r>
              <a:rPr lang="ru-RU" dirty="0" smtClean="0"/>
              <a:t>	</a:t>
            </a:r>
            <a:r>
              <a:rPr lang="en-US" i="1" dirty="0" smtClean="0"/>
              <a:t>for (int a = 0; a</a:t>
            </a:r>
            <a:r>
              <a:rPr lang="ru-RU" i="1" dirty="0" smtClean="0"/>
              <a:t> </a:t>
            </a:r>
            <a:r>
              <a:rPr lang="en-US" i="1" dirty="0" smtClean="0"/>
              <a:t>&lt;</a:t>
            </a:r>
            <a:r>
              <a:rPr lang="ru-RU" i="1" dirty="0" smtClean="0"/>
              <a:t> </a:t>
            </a:r>
            <a:r>
              <a:rPr lang="en-US" i="1" dirty="0" smtClean="0"/>
              <a:t>100; a++) </a:t>
            </a:r>
          </a:p>
          <a:p>
            <a:r>
              <a:rPr lang="en-US" i="1" dirty="0" smtClean="0"/>
              <a:t>	{</a:t>
            </a:r>
          </a:p>
          <a:p>
            <a:r>
              <a:rPr lang="en-US" i="1" dirty="0"/>
              <a:t>	</a:t>
            </a:r>
            <a:r>
              <a:rPr lang="en-US" i="1" dirty="0" smtClean="0"/>
              <a:t>	…..</a:t>
            </a:r>
          </a:p>
          <a:p>
            <a:r>
              <a:rPr lang="en-US" i="1" dirty="0" smtClean="0"/>
              <a:t>	}</a:t>
            </a:r>
            <a:endParaRPr lang="ru-RU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4309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800" b="1" dirty="0" smtClean="0"/>
              <a:t>Описания переменных</a:t>
            </a:r>
            <a:endParaRPr lang="ru-RU" altLang="ru-RU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555390" y="1250580"/>
            <a:ext cx="7157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Инициализация</a:t>
            </a:r>
            <a:r>
              <a:rPr lang="ru-RU" dirty="0" smtClean="0"/>
              <a:t> (задание начальных значений) переменных</a:t>
            </a:r>
          </a:p>
          <a:p>
            <a:endParaRPr lang="en-US" dirty="0" smtClean="0"/>
          </a:p>
          <a:p>
            <a:r>
              <a:rPr lang="ru-RU" dirty="0" smtClean="0"/>
              <a:t>Для переменных </a:t>
            </a:r>
            <a:r>
              <a:rPr lang="en-US" i="1" dirty="0" smtClean="0"/>
              <a:t>static</a:t>
            </a:r>
            <a:r>
              <a:rPr lang="en-US" dirty="0" smtClean="0"/>
              <a:t> – </a:t>
            </a:r>
            <a:r>
              <a:rPr lang="ru-RU" dirty="0" smtClean="0"/>
              <a:t>при компиляции</a:t>
            </a:r>
          </a:p>
          <a:p>
            <a:r>
              <a:rPr lang="ru-RU" dirty="0" smtClean="0"/>
              <a:t>Для переменных </a:t>
            </a:r>
            <a:r>
              <a:rPr lang="en-US" i="1" dirty="0" smtClean="0"/>
              <a:t>auto</a:t>
            </a:r>
            <a:r>
              <a:rPr lang="en-US" dirty="0" smtClean="0"/>
              <a:t> – </a:t>
            </a:r>
            <a:r>
              <a:rPr lang="ru-RU" dirty="0" smtClean="0"/>
              <a:t>  при выполнении (присваивание)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467604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ru-RU" b="1" dirty="0"/>
              <a:t>ы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ru-RU" dirty="0" smtClean="0"/>
              <a:t>	</a:t>
            </a:r>
            <a:r>
              <a:rPr lang="en-US" i="1" dirty="0" smtClean="0"/>
              <a:t>int a=3, b=2;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double x, y=3.5, z;</a:t>
            </a:r>
          </a:p>
          <a:p>
            <a:r>
              <a:rPr lang="ru-RU" i="1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char ch1 = ‘A’, ch2 = ‘b’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3810" y="4205235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en-US" i="1" dirty="0" smtClean="0"/>
              <a:t>for(</a:t>
            </a:r>
            <a:r>
              <a:rPr lang="en-US" i="1" dirty="0" err="1" smtClean="0"/>
              <a:t>i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en-US" i="1" dirty="0" smtClean="0"/>
              <a:t>0; </a:t>
            </a:r>
            <a:r>
              <a:rPr lang="en-US" i="1" dirty="0" err="1" smtClean="0"/>
              <a:t>i</a:t>
            </a:r>
            <a:r>
              <a:rPr lang="ru-RU" i="1" dirty="0" smtClean="0"/>
              <a:t> </a:t>
            </a:r>
            <a:r>
              <a:rPr lang="en-US" i="1" dirty="0" smtClean="0"/>
              <a:t>&lt;</a:t>
            </a:r>
            <a:r>
              <a:rPr lang="ru-RU" i="1" dirty="0" smtClean="0"/>
              <a:t> </a:t>
            </a:r>
            <a:r>
              <a:rPr lang="en-US" i="1" dirty="0" smtClean="0"/>
              <a:t>20; </a:t>
            </a:r>
            <a:r>
              <a:rPr lang="en-US" i="1" dirty="0" err="1" smtClean="0"/>
              <a:t>i</a:t>
            </a:r>
            <a:r>
              <a:rPr lang="en-US" i="1" dirty="0" smtClean="0"/>
              <a:t>++)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	{</a:t>
            </a:r>
          </a:p>
          <a:p>
            <a:r>
              <a:rPr lang="en-US" i="1" dirty="0">
                <a:sym typeface="Wingdings" panose="05000000000000000000" pitchFamily="2" charset="2"/>
              </a:rPr>
              <a:t>	 </a:t>
            </a:r>
            <a:r>
              <a:rPr lang="en-US" i="1" dirty="0" smtClean="0">
                <a:sym typeface="Wingdings" panose="05000000000000000000" pitchFamily="2" charset="2"/>
              </a:rPr>
              <a:t>  static int a = 5;</a:t>
            </a:r>
            <a:r>
              <a:rPr lang="ru-RU" i="1" dirty="0" smtClean="0">
                <a:sym typeface="Wingdings" panose="05000000000000000000" pitchFamily="2" charset="2"/>
              </a:rPr>
              <a:t>   </a:t>
            </a:r>
            <a:r>
              <a:rPr lang="en-US" i="1" dirty="0" smtClean="0">
                <a:sym typeface="Wingdings" panose="05000000000000000000" pitchFamily="2" charset="2"/>
              </a:rPr>
              <a:t>// </a:t>
            </a:r>
            <a:r>
              <a:rPr lang="ru-RU" i="1" u="sng" dirty="0" smtClean="0">
                <a:sym typeface="Wingdings" panose="05000000000000000000" pitchFamily="2" charset="2"/>
              </a:rPr>
              <a:t>один раз </a:t>
            </a:r>
            <a:r>
              <a:rPr lang="ru-RU" i="1" dirty="0" smtClean="0">
                <a:sym typeface="Wingdings" panose="05000000000000000000" pitchFamily="2" charset="2"/>
              </a:rPr>
              <a:t>при компиляции</a:t>
            </a:r>
            <a:endParaRPr lang="en-US" i="1" dirty="0" smtClean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    int b = 2;	// </a:t>
            </a:r>
            <a:r>
              <a:rPr lang="ru-RU" i="1" dirty="0" smtClean="0">
                <a:sym typeface="Wingdings" panose="05000000000000000000" pitchFamily="2" charset="2"/>
              </a:rPr>
              <a:t>при </a:t>
            </a:r>
            <a:r>
              <a:rPr lang="ru-RU" i="1" u="sng" dirty="0" smtClean="0">
                <a:sym typeface="Wingdings" panose="05000000000000000000" pitchFamily="2" charset="2"/>
              </a:rPr>
              <a:t>каждом</a:t>
            </a:r>
            <a:r>
              <a:rPr lang="ru-RU" i="1" dirty="0" smtClean="0">
                <a:sym typeface="Wingdings" panose="05000000000000000000" pitchFamily="2" charset="2"/>
              </a:rPr>
              <a:t> проходе цикла </a:t>
            </a:r>
            <a:endParaRPr lang="en-US" i="1" dirty="0" smtClean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    ….	</a:t>
            </a:r>
          </a:p>
          <a:p>
            <a:r>
              <a:rPr lang="en-US" i="1" dirty="0">
                <a:sym typeface="Wingdings" panose="05000000000000000000" pitchFamily="2" charset="2"/>
              </a:rPr>
              <a:t>	 </a:t>
            </a:r>
            <a:r>
              <a:rPr lang="en-US" i="1" dirty="0" smtClean="0">
                <a:sym typeface="Wingdings" panose="05000000000000000000" pitchFamily="2" charset="2"/>
              </a:rPr>
              <a:t>   a =</a:t>
            </a:r>
            <a:r>
              <a:rPr lang="ru-RU" i="1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4;</a:t>
            </a: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    b = 3;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	}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6171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800" b="1" dirty="0" smtClean="0"/>
              <a:t>Описания переменных</a:t>
            </a:r>
            <a:endParaRPr lang="ru-RU" altLang="ru-RU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555390" y="1250580"/>
            <a:ext cx="715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Область действия (видимости) переменных</a:t>
            </a:r>
            <a:endParaRPr lang="en-US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о</a:t>
            </a:r>
            <a:r>
              <a:rPr lang="ru-RU" dirty="0" smtClean="0"/>
              <a:t>т места описания до конца блока (файла)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09192" y="2263798"/>
            <a:ext cx="2206624" cy="39703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ф</a:t>
            </a:r>
            <a:r>
              <a:rPr lang="ru-RU" dirty="0" smtClean="0"/>
              <a:t>айл</a:t>
            </a:r>
            <a:r>
              <a:rPr lang="ru-RU" b="1" dirty="0" smtClean="0"/>
              <a:t> </a:t>
            </a:r>
            <a:r>
              <a:rPr lang="en-US" b="1" dirty="0" smtClean="0"/>
              <a:t>m</a:t>
            </a:r>
            <a:r>
              <a:rPr lang="ru-RU" b="1" dirty="0" smtClean="0"/>
              <a:t>а</a:t>
            </a:r>
            <a:r>
              <a:rPr lang="en-US" b="1" dirty="0" smtClean="0"/>
              <a:t>in</a:t>
            </a:r>
            <a:r>
              <a:rPr lang="ru-RU" b="1" dirty="0" smtClean="0"/>
              <a:t>.с</a:t>
            </a:r>
          </a:p>
          <a:p>
            <a:endParaRPr lang="ru-RU" dirty="0"/>
          </a:p>
          <a:p>
            <a:r>
              <a:rPr lang="en-US" i="1" dirty="0"/>
              <a:t>i</a:t>
            </a:r>
            <a:r>
              <a:rPr lang="en-US" i="1" dirty="0" smtClean="0"/>
              <a:t>nt a;</a:t>
            </a:r>
          </a:p>
          <a:p>
            <a:r>
              <a:rPr lang="en-US" i="1" dirty="0"/>
              <a:t>s</a:t>
            </a:r>
            <a:r>
              <a:rPr lang="en-US" i="1" dirty="0" smtClean="0"/>
              <a:t>tatic int b;</a:t>
            </a:r>
          </a:p>
          <a:p>
            <a:endParaRPr lang="en-US" i="1" dirty="0" smtClean="0"/>
          </a:p>
          <a:p>
            <a:r>
              <a:rPr lang="en-US" i="1" dirty="0" smtClean="0"/>
              <a:t>main()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 smtClean="0"/>
              <a:t>   </a:t>
            </a:r>
            <a:r>
              <a:rPr lang="ru-RU" i="1" dirty="0" smtClean="0"/>
              <a:t>  </a:t>
            </a:r>
            <a:r>
              <a:rPr lang="en-US" i="1" dirty="0" smtClean="0"/>
              <a:t>int c; </a:t>
            </a:r>
          </a:p>
          <a:p>
            <a:r>
              <a:rPr lang="en-US" i="1" dirty="0" smtClean="0"/>
              <a:t>   </a:t>
            </a:r>
            <a:r>
              <a:rPr lang="ru-RU" i="1" dirty="0" smtClean="0"/>
              <a:t>  </a:t>
            </a:r>
            <a:r>
              <a:rPr lang="en-US" i="1" dirty="0" smtClean="0"/>
              <a:t>for (…)</a:t>
            </a:r>
          </a:p>
          <a:p>
            <a:r>
              <a:rPr lang="en-US" i="1" dirty="0" smtClean="0"/>
              <a:t>   </a:t>
            </a:r>
            <a:r>
              <a:rPr lang="ru-RU" i="1" dirty="0" smtClean="0"/>
              <a:t>  </a:t>
            </a:r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ru-RU" i="1" dirty="0" smtClean="0"/>
              <a:t>    </a:t>
            </a:r>
            <a:r>
              <a:rPr lang="en-US" i="1" dirty="0" smtClean="0"/>
              <a:t>int d;</a:t>
            </a:r>
            <a:r>
              <a:rPr lang="ru-RU" i="1" dirty="0" smtClean="0"/>
              <a:t>  </a:t>
            </a:r>
            <a:endParaRPr lang="en-US" i="1" dirty="0" smtClean="0"/>
          </a:p>
          <a:p>
            <a:r>
              <a:rPr lang="en-US" i="1" dirty="0" smtClean="0"/>
              <a:t>      </a:t>
            </a:r>
            <a:r>
              <a:rPr lang="ru-RU" i="1" dirty="0" smtClean="0"/>
              <a:t>    </a:t>
            </a:r>
            <a:r>
              <a:rPr lang="en-US" i="1" dirty="0" smtClean="0"/>
              <a:t>…. </a:t>
            </a:r>
          </a:p>
          <a:p>
            <a:r>
              <a:rPr lang="en-US" i="1" dirty="0" smtClean="0"/>
              <a:t>   </a:t>
            </a:r>
            <a:r>
              <a:rPr lang="ru-RU" i="1" dirty="0" smtClean="0"/>
              <a:t>  </a:t>
            </a:r>
            <a:r>
              <a:rPr lang="en-US" i="1" dirty="0" smtClean="0"/>
              <a:t>}</a:t>
            </a:r>
          </a:p>
          <a:p>
            <a:r>
              <a:rPr lang="en-US" i="1" dirty="0" smtClean="0"/>
              <a:t>}</a:t>
            </a:r>
            <a:endParaRPr lang="ru-R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252618" y="2263798"/>
            <a:ext cx="2376264" cy="39703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ф</a:t>
            </a:r>
            <a:r>
              <a:rPr lang="ru-RU" dirty="0" smtClean="0"/>
              <a:t>айл</a:t>
            </a:r>
            <a:r>
              <a:rPr lang="en-US" b="1" dirty="0" smtClean="0"/>
              <a:t> </a:t>
            </a:r>
            <a:r>
              <a:rPr lang="en-US" b="1" dirty="0" err="1" smtClean="0"/>
              <a:t>func</a:t>
            </a:r>
            <a:r>
              <a:rPr lang="en-US" b="1" dirty="0" smtClean="0"/>
              <a:t>.</a:t>
            </a:r>
            <a:r>
              <a:rPr lang="ru-RU" b="1" dirty="0" smtClean="0"/>
              <a:t>с</a:t>
            </a:r>
          </a:p>
          <a:p>
            <a:endParaRPr lang="en-US" dirty="0" smtClean="0"/>
          </a:p>
          <a:p>
            <a:r>
              <a:rPr lang="en-US" i="1" dirty="0"/>
              <a:t>e</a:t>
            </a:r>
            <a:r>
              <a:rPr lang="en-US" i="1" dirty="0" smtClean="0"/>
              <a:t>xtern int a;</a:t>
            </a:r>
          </a:p>
          <a:p>
            <a:r>
              <a:rPr lang="en-US" i="1" dirty="0"/>
              <a:t>s</a:t>
            </a:r>
            <a:r>
              <a:rPr lang="en-US" i="1" dirty="0" smtClean="0"/>
              <a:t>tatic int b;</a:t>
            </a:r>
            <a:endParaRPr lang="ru-RU" i="1" dirty="0"/>
          </a:p>
          <a:p>
            <a:endParaRPr lang="en-US" i="1" dirty="0" smtClean="0"/>
          </a:p>
          <a:p>
            <a:r>
              <a:rPr lang="en-US" i="1" dirty="0" err="1"/>
              <a:t>f</a:t>
            </a:r>
            <a:r>
              <a:rPr lang="en-US" i="1" dirty="0" err="1" smtClean="0"/>
              <a:t>unc</a:t>
            </a:r>
            <a:r>
              <a:rPr lang="en-US" i="1" dirty="0" smtClean="0"/>
              <a:t>(…)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ru-RU" i="1" dirty="0" smtClean="0"/>
              <a:t>  </a:t>
            </a:r>
            <a:r>
              <a:rPr lang="en-US" i="1" dirty="0" smtClean="0"/>
              <a:t> int c</a:t>
            </a:r>
            <a:r>
              <a:rPr lang="ru-RU" i="1" dirty="0" smtClean="0"/>
              <a:t> = 5</a:t>
            </a:r>
            <a:r>
              <a:rPr lang="en-US" i="1" dirty="0" smtClean="0"/>
              <a:t>;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ru-RU" i="1" dirty="0" smtClean="0"/>
              <a:t>  </a:t>
            </a:r>
            <a:r>
              <a:rPr lang="en-US" i="1" dirty="0" smtClean="0"/>
              <a:t> if(…)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ru-RU" i="1" dirty="0" smtClean="0"/>
              <a:t>  </a:t>
            </a:r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ru-RU" i="1" dirty="0" smtClean="0"/>
              <a:t>    </a:t>
            </a:r>
            <a:r>
              <a:rPr lang="en-US" i="1" dirty="0" smtClean="0"/>
              <a:t>  int c</a:t>
            </a:r>
            <a:r>
              <a:rPr lang="ru-RU" i="1" dirty="0" smtClean="0"/>
              <a:t> = 3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       ….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ru-RU" i="1" dirty="0" smtClean="0"/>
              <a:t>  </a:t>
            </a:r>
            <a:r>
              <a:rPr lang="en-US" i="1" dirty="0" smtClean="0"/>
              <a:t>}</a:t>
            </a:r>
          </a:p>
          <a:p>
            <a:r>
              <a:rPr lang="en-US" i="1" dirty="0" smtClean="0"/>
              <a:t>}</a:t>
            </a:r>
          </a:p>
        </p:txBody>
      </p:sp>
      <p:sp>
        <p:nvSpPr>
          <p:cNvPr id="5141" name="Правая круглая скобка 5140"/>
          <p:cNvSpPr/>
          <p:nvPr/>
        </p:nvSpPr>
        <p:spPr>
          <a:xfrm>
            <a:off x="1907704" y="5168160"/>
            <a:ext cx="144016" cy="504056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авая круглая скобка 56"/>
          <p:cNvSpPr/>
          <p:nvPr/>
        </p:nvSpPr>
        <p:spPr>
          <a:xfrm>
            <a:off x="2123728" y="4387455"/>
            <a:ext cx="144016" cy="1534187"/>
          </a:xfrm>
          <a:prstGeom prst="rightBracke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авая круглая скобка 57"/>
          <p:cNvSpPr/>
          <p:nvPr/>
        </p:nvSpPr>
        <p:spPr>
          <a:xfrm>
            <a:off x="2339752" y="3284984"/>
            <a:ext cx="144016" cy="2888686"/>
          </a:xfrm>
          <a:prstGeom prst="rightBracke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авая круглая скобка 58"/>
          <p:cNvSpPr/>
          <p:nvPr/>
        </p:nvSpPr>
        <p:spPr>
          <a:xfrm>
            <a:off x="2555776" y="3005394"/>
            <a:ext cx="144016" cy="3375933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авая круглая скобка 59"/>
          <p:cNvSpPr/>
          <p:nvPr/>
        </p:nvSpPr>
        <p:spPr>
          <a:xfrm>
            <a:off x="8096082" y="5141936"/>
            <a:ext cx="165094" cy="426075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авая круглая скобка 60"/>
          <p:cNvSpPr/>
          <p:nvPr/>
        </p:nvSpPr>
        <p:spPr>
          <a:xfrm>
            <a:off x="8108776" y="4387455"/>
            <a:ext cx="152400" cy="625721"/>
          </a:xfrm>
          <a:prstGeom prst="rightBracke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авая круглая скобка 61"/>
          <p:cNvSpPr/>
          <p:nvPr/>
        </p:nvSpPr>
        <p:spPr>
          <a:xfrm>
            <a:off x="8261176" y="3284984"/>
            <a:ext cx="165094" cy="2718263"/>
          </a:xfrm>
          <a:prstGeom prst="rightBracke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авая круглая скобка 62"/>
          <p:cNvSpPr/>
          <p:nvPr/>
        </p:nvSpPr>
        <p:spPr>
          <a:xfrm>
            <a:off x="8403963" y="3005395"/>
            <a:ext cx="162013" cy="3375932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авая круглая скобка 64"/>
          <p:cNvSpPr/>
          <p:nvPr/>
        </p:nvSpPr>
        <p:spPr>
          <a:xfrm>
            <a:off x="8121470" y="5672216"/>
            <a:ext cx="152400" cy="263563"/>
          </a:xfrm>
          <a:prstGeom prst="rightBracke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059832" y="5251003"/>
            <a:ext cx="245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ерегрузка данных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 flipV="1">
            <a:off x="5545699" y="5251003"/>
            <a:ext cx="1413838" cy="21602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V="1">
            <a:off x="5545699" y="4409259"/>
            <a:ext cx="1080120" cy="105776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1408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 smtClean="0"/>
              <a:t>Лабораторные работы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7"/>
            <a:ext cx="8064896" cy="46105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b="1" dirty="0">
                <a:solidFill>
                  <a:schemeClr val="tx1"/>
                </a:solidFill>
              </a:rPr>
              <a:t>ТЕХНОЛОГИЯ РАБОТЫ С ПРОГРАММАМИ НА ЯЗЫКЕ СИ В СИСТЕМЕ ПРОГРАММИРОВАНИЯ QUICK-C.  ЭЛЕМЕНТАРНЫЕ ОПЕРАЦИИ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solidFill>
                  <a:schemeClr val="tx1"/>
                </a:solidFill>
              </a:rPr>
              <a:t>ОПЕРАТОРЫ IF, ELSE, SWITCH, УСЛОВНАЯ ОПЕРАЦИЯ</a:t>
            </a:r>
            <a:endParaRPr lang="ru-RU" sz="1800" b="1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b="1" dirty="0">
                <a:solidFill>
                  <a:schemeClr val="tx1"/>
                </a:solidFill>
              </a:rPr>
              <a:t>ЦИКЛИЧЕСКИЕ СТРУКТУРЫ В ЯЗЫКЕ СИ. ОПЕРАТОРЫ FOR, WHIIE, DO-WHILE</a:t>
            </a:r>
            <a:endParaRPr lang="ru-RU" sz="1800" b="1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b="1" dirty="0">
                <a:solidFill>
                  <a:schemeClr val="tx1"/>
                </a:solidFill>
              </a:rPr>
              <a:t>УКАЗАТЕЛИ, </a:t>
            </a:r>
            <a:r>
              <a:rPr lang="ru-RU" sz="1800" b="1" dirty="0" smtClean="0">
                <a:solidFill>
                  <a:schemeClr val="tx1"/>
                </a:solidFill>
              </a:rPr>
              <a:t>ФУНКЦИИ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solidFill>
                  <a:schemeClr val="tx1"/>
                </a:solidFill>
              </a:rPr>
              <a:t>СТРУКТУРЫ В ЯЗЫКЕ </a:t>
            </a:r>
            <a:r>
              <a:rPr lang="ru-RU" sz="1800" b="1" dirty="0" smtClean="0">
                <a:solidFill>
                  <a:schemeClr val="tx1"/>
                </a:solidFill>
              </a:rPr>
              <a:t>СИ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solidFill>
                  <a:schemeClr val="tx1"/>
                </a:solidFill>
              </a:rPr>
              <a:t>ИНТЕРФЕЙС С ОПЕРАЦИОННОЙ </a:t>
            </a:r>
            <a:r>
              <a:rPr lang="ru-RU" sz="1800" b="1" dirty="0" smtClean="0">
                <a:solidFill>
                  <a:schemeClr val="tx1"/>
                </a:solidFill>
              </a:rPr>
              <a:t>СИСТЕМОЙ. ФАЙЛОВЫЕ </a:t>
            </a:r>
            <a:r>
              <a:rPr lang="ru-RU" sz="1800" b="1" dirty="0">
                <a:solidFill>
                  <a:schemeClr val="tx1"/>
                </a:solidFill>
              </a:rPr>
              <a:t>ОПЕРАЦИИ</a:t>
            </a:r>
          </a:p>
          <a:p>
            <a:pPr>
              <a:buFont typeface="+mj-lt"/>
              <a:buAutoNum type="arabicPeriod"/>
            </a:pPr>
            <a:endParaRPr lang="ru-RU" sz="1800" b="1" dirty="0" smtClean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7466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800" b="1" dirty="0" smtClean="0"/>
              <a:t>Описания переменных</a:t>
            </a:r>
            <a:endParaRPr lang="ru-RU" altLang="ru-RU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565847" y="1250579"/>
            <a:ext cx="715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Область действия (видимости) переменных</a:t>
            </a:r>
            <a:endParaRPr lang="en-US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о</a:t>
            </a:r>
            <a:r>
              <a:rPr lang="ru-RU" dirty="0" smtClean="0"/>
              <a:t>т места описания до конца блока (файла)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09192" y="2263798"/>
            <a:ext cx="2206624" cy="39703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ф</a:t>
            </a:r>
            <a:r>
              <a:rPr lang="ru-RU" dirty="0" smtClean="0"/>
              <a:t>айл</a:t>
            </a:r>
            <a:r>
              <a:rPr lang="ru-RU" b="1" dirty="0" smtClean="0"/>
              <a:t> </a:t>
            </a:r>
            <a:r>
              <a:rPr lang="en-US" b="1" dirty="0" smtClean="0"/>
              <a:t>m</a:t>
            </a:r>
            <a:r>
              <a:rPr lang="ru-RU" b="1" dirty="0" smtClean="0"/>
              <a:t>а</a:t>
            </a:r>
            <a:r>
              <a:rPr lang="en-US" b="1" dirty="0" smtClean="0"/>
              <a:t>in</a:t>
            </a:r>
            <a:r>
              <a:rPr lang="ru-RU" b="1" dirty="0" smtClean="0"/>
              <a:t>.с</a:t>
            </a:r>
          </a:p>
          <a:p>
            <a:endParaRPr lang="ru-RU" dirty="0"/>
          </a:p>
          <a:p>
            <a:r>
              <a:rPr lang="en-US" i="1" dirty="0"/>
              <a:t>i</a:t>
            </a:r>
            <a:r>
              <a:rPr lang="en-US" i="1" dirty="0" smtClean="0"/>
              <a:t>nt a;</a:t>
            </a:r>
          </a:p>
          <a:p>
            <a:r>
              <a:rPr lang="en-US" i="1" dirty="0"/>
              <a:t>s</a:t>
            </a:r>
            <a:r>
              <a:rPr lang="en-US" i="1" dirty="0" smtClean="0"/>
              <a:t>tatic int b;</a:t>
            </a:r>
          </a:p>
          <a:p>
            <a:endParaRPr lang="en-US" i="1" dirty="0" smtClean="0"/>
          </a:p>
          <a:p>
            <a:r>
              <a:rPr lang="en-US" i="1" dirty="0" smtClean="0"/>
              <a:t>main()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 smtClean="0"/>
              <a:t>   </a:t>
            </a:r>
            <a:r>
              <a:rPr lang="ru-RU" i="1" dirty="0" smtClean="0"/>
              <a:t>  </a:t>
            </a:r>
            <a:r>
              <a:rPr lang="en-US" i="1" dirty="0" smtClean="0"/>
              <a:t>int c; </a:t>
            </a:r>
          </a:p>
          <a:p>
            <a:r>
              <a:rPr lang="en-US" i="1" dirty="0" smtClean="0"/>
              <a:t>   </a:t>
            </a:r>
            <a:r>
              <a:rPr lang="ru-RU" i="1" dirty="0" smtClean="0"/>
              <a:t>  </a:t>
            </a:r>
            <a:r>
              <a:rPr lang="en-US" i="1" dirty="0" smtClean="0"/>
              <a:t>for (…)</a:t>
            </a:r>
          </a:p>
          <a:p>
            <a:r>
              <a:rPr lang="en-US" i="1" dirty="0" smtClean="0"/>
              <a:t>   </a:t>
            </a:r>
            <a:r>
              <a:rPr lang="ru-RU" i="1" dirty="0" smtClean="0"/>
              <a:t>  </a:t>
            </a:r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ru-RU" i="1" dirty="0" smtClean="0"/>
              <a:t>    </a:t>
            </a:r>
            <a:r>
              <a:rPr lang="en-US" i="1" dirty="0" smtClean="0"/>
              <a:t>int d;</a:t>
            </a:r>
            <a:r>
              <a:rPr lang="ru-RU" i="1" dirty="0" smtClean="0"/>
              <a:t>  </a:t>
            </a:r>
            <a:endParaRPr lang="en-US" i="1" dirty="0" smtClean="0"/>
          </a:p>
          <a:p>
            <a:r>
              <a:rPr lang="en-US" i="1" dirty="0" smtClean="0"/>
              <a:t>      </a:t>
            </a:r>
            <a:r>
              <a:rPr lang="ru-RU" i="1" dirty="0" smtClean="0"/>
              <a:t>    </a:t>
            </a:r>
            <a:r>
              <a:rPr lang="en-US" i="1" dirty="0" smtClean="0"/>
              <a:t>…. </a:t>
            </a:r>
          </a:p>
          <a:p>
            <a:r>
              <a:rPr lang="en-US" i="1" dirty="0" smtClean="0"/>
              <a:t>   </a:t>
            </a:r>
            <a:r>
              <a:rPr lang="ru-RU" i="1" dirty="0" smtClean="0"/>
              <a:t>  </a:t>
            </a:r>
            <a:r>
              <a:rPr lang="en-US" i="1" dirty="0" smtClean="0"/>
              <a:t>}</a:t>
            </a:r>
          </a:p>
          <a:p>
            <a:r>
              <a:rPr lang="en-US" i="1" dirty="0" smtClean="0"/>
              <a:t>}</a:t>
            </a:r>
            <a:endParaRPr lang="ru-R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2263798"/>
            <a:ext cx="2376264" cy="424731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ф</a:t>
            </a:r>
            <a:r>
              <a:rPr lang="ru-RU" dirty="0" smtClean="0"/>
              <a:t>айл</a:t>
            </a:r>
            <a:r>
              <a:rPr lang="en-US" b="1" dirty="0" smtClean="0"/>
              <a:t> </a:t>
            </a:r>
            <a:r>
              <a:rPr lang="en-US" b="1" dirty="0" err="1" smtClean="0"/>
              <a:t>func</a:t>
            </a:r>
            <a:r>
              <a:rPr lang="en-US" b="1" dirty="0" smtClean="0"/>
              <a:t>.</a:t>
            </a:r>
            <a:r>
              <a:rPr lang="ru-RU" b="1" dirty="0" smtClean="0"/>
              <a:t>с</a:t>
            </a:r>
          </a:p>
          <a:p>
            <a:endParaRPr lang="en-US" dirty="0" smtClean="0"/>
          </a:p>
          <a:p>
            <a:r>
              <a:rPr lang="en-US" i="1" dirty="0"/>
              <a:t>e</a:t>
            </a:r>
            <a:r>
              <a:rPr lang="en-US" i="1" dirty="0" smtClean="0"/>
              <a:t>xtern int a;</a:t>
            </a:r>
          </a:p>
          <a:p>
            <a:r>
              <a:rPr lang="en-US" i="1" dirty="0"/>
              <a:t>s</a:t>
            </a:r>
            <a:r>
              <a:rPr lang="en-US" i="1" dirty="0" smtClean="0"/>
              <a:t>tatic int b;</a:t>
            </a:r>
            <a:endParaRPr lang="ru-RU" i="1" dirty="0"/>
          </a:p>
          <a:p>
            <a:endParaRPr lang="en-US" i="1" dirty="0" smtClean="0"/>
          </a:p>
          <a:p>
            <a:r>
              <a:rPr lang="en-US" i="1" dirty="0" err="1"/>
              <a:t>f</a:t>
            </a:r>
            <a:r>
              <a:rPr lang="en-US" i="1" dirty="0" err="1" smtClean="0"/>
              <a:t>unc</a:t>
            </a:r>
            <a:r>
              <a:rPr lang="en-US" i="1" dirty="0" smtClean="0"/>
              <a:t>(…)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ru-RU" i="1" dirty="0" smtClean="0"/>
              <a:t>  </a:t>
            </a:r>
            <a:r>
              <a:rPr lang="en-US" i="1" dirty="0" smtClean="0"/>
              <a:t> int c</a:t>
            </a:r>
            <a:r>
              <a:rPr lang="ru-RU" i="1" dirty="0" smtClean="0"/>
              <a:t> = 5</a:t>
            </a:r>
            <a:r>
              <a:rPr lang="en-US" i="1" dirty="0" smtClean="0"/>
              <a:t>;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ru-RU" i="1" dirty="0" smtClean="0"/>
              <a:t>  </a:t>
            </a:r>
            <a:r>
              <a:rPr lang="en-US" i="1" dirty="0" smtClean="0"/>
              <a:t> if(…)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ru-RU" i="1" dirty="0" smtClean="0"/>
              <a:t>  </a:t>
            </a:r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ru-RU" i="1" dirty="0" smtClean="0"/>
              <a:t>    </a:t>
            </a:r>
            <a:r>
              <a:rPr lang="en-US" i="1" dirty="0" smtClean="0"/>
              <a:t>  int c</a:t>
            </a:r>
            <a:r>
              <a:rPr lang="ru-RU" i="1" dirty="0" smtClean="0"/>
              <a:t> = 3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       ….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ru-RU" i="1" dirty="0" smtClean="0"/>
              <a:t>  </a:t>
            </a:r>
            <a:r>
              <a:rPr lang="en-US" i="1" dirty="0" smtClean="0"/>
              <a:t>}</a:t>
            </a:r>
          </a:p>
          <a:p>
            <a:r>
              <a:rPr lang="en-US" i="1" dirty="0" smtClean="0"/>
              <a:t>}</a:t>
            </a:r>
          </a:p>
          <a:p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403648" y="2996952"/>
            <a:ext cx="4896544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907704" y="3284983"/>
            <a:ext cx="4392488" cy="1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702304" y="4365104"/>
            <a:ext cx="4597888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8032" y="2564904"/>
            <a:ext cx="237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</a:t>
            </a:r>
            <a:r>
              <a:rPr lang="ru-RU" dirty="0" smtClean="0"/>
              <a:t>дна переменная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296181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разные переменные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39957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разные переменные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059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800" b="1" dirty="0" smtClean="0"/>
              <a:t>Описания переменных</a:t>
            </a:r>
            <a:endParaRPr lang="ru-RU" altLang="ru-RU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545312" y="1850744"/>
            <a:ext cx="8059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Оператор переопределения типов</a:t>
            </a:r>
            <a:r>
              <a:rPr lang="en-US" b="1" dirty="0" smtClean="0"/>
              <a:t>:</a:t>
            </a:r>
            <a:endParaRPr lang="ru-RU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адает синоним </a:t>
            </a:r>
            <a:r>
              <a:rPr lang="ru-RU" u="sng" dirty="0" smtClean="0"/>
              <a:t>существующего</a:t>
            </a:r>
            <a:r>
              <a:rPr lang="ru-RU" dirty="0" smtClean="0"/>
              <a:t> типа данных</a:t>
            </a: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u-RU" dirty="0"/>
              <a:t>у</a:t>
            </a:r>
            <a:r>
              <a:rPr lang="ru-RU" dirty="0" smtClean="0"/>
              <a:t>лучшает «читабельность» программы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u-RU" dirty="0"/>
              <a:t>у</a:t>
            </a:r>
            <a:r>
              <a:rPr lang="ru-RU" dirty="0" smtClean="0"/>
              <a:t>прощает написание машинно-независимых программ</a:t>
            </a:r>
          </a:p>
          <a:p>
            <a:endParaRPr lang="ru-RU" dirty="0" smtClean="0"/>
          </a:p>
          <a:p>
            <a:r>
              <a:rPr lang="en-US" i="1" dirty="0" err="1"/>
              <a:t>t</a:t>
            </a:r>
            <a:r>
              <a:rPr lang="en-US" i="1" dirty="0" err="1" smtClean="0"/>
              <a:t>ypedef</a:t>
            </a:r>
            <a:r>
              <a:rPr lang="ru-RU" i="1" dirty="0" smtClean="0"/>
              <a:t> </a:t>
            </a:r>
            <a:r>
              <a:rPr lang="en-US" i="1" dirty="0"/>
              <a:t>&lt;</a:t>
            </a:r>
            <a:r>
              <a:rPr lang="ru-RU" i="1" dirty="0" smtClean="0"/>
              <a:t>существующий тип</a:t>
            </a:r>
            <a:r>
              <a:rPr lang="en-US" i="1" dirty="0" smtClean="0"/>
              <a:t>&gt;</a:t>
            </a:r>
            <a:r>
              <a:rPr lang="ru-RU" i="1" dirty="0" smtClean="0"/>
              <a:t>  </a:t>
            </a:r>
            <a:r>
              <a:rPr lang="en-US" i="1" dirty="0" smtClean="0"/>
              <a:t>&lt;</a:t>
            </a:r>
            <a:r>
              <a:rPr lang="ru-RU" i="1" dirty="0" smtClean="0"/>
              <a:t>синоним</a:t>
            </a:r>
            <a:r>
              <a:rPr lang="en-US" i="1" dirty="0" smtClean="0"/>
              <a:t>&gt;;</a:t>
            </a:r>
          </a:p>
          <a:p>
            <a:endParaRPr lang="en-US" dirty="0"/>
          </a:p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ru-RU" i="1" dirty="0" smtClean="0"/>
              <a:t>	</a:t>
            </a:r>
            <a:r>
              <a:rPr lang="en-US" i="1" dirty="0" err="1" smtClean="0"/>
              <a:t>typedef</a:t>
            </a:r>
            <a:r>
              <a:rPr lang="ru-RU" i="1" dirty="0" smtClean="0"/>
              <a:t>  </a:t>
            </a:r>
            <a:r>
              <a:rPr lang="en-US" i="1" dirty="0" smtClean="0"/>
              <a:t>static </a:t>
            </a:r>
            <a:r>
              <a:rPr lang="ru-RU" i="1" dirty="0" smtClean="0"/>
              <a:t> </a:t>
            </a:r>
            <a:r>
              <a:rPr lang="en-US" i="1" dirty="0" smtClean="0"/>
              <a:t>unsigned </a:t>
            </a:r>
            <a:r>
              <a:rPr lang="ru-RU" i="1" dirty="0" smtClean="0"/>
              <a:t>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ru-RU" i="1" dirty="0" smtClean="0"/>
              <a:t> </a:t>
            </a:r>
            <a:r>
              <a:rPr lang="en-US" i="1" dirty="0" smtClean="0"/>
              <a:t>word;</a:t>
            </a:r>
          </a:p>
          <a:p>
            <a:endParaRPr lang="en-US" dirty="0"/>
          </a:p>
          <a:p>
            <a:r>
              <a:rPr lang="ru-RU" i="1" dirty="0" smtClean="0"/>
              <a:t>	</a:t>
            </a:r>
            <a:r>
              <a:rPr lang="en-US" i="1" dirty="0" smtClean="0"/>
              <a:t>word x;</a:t>
            </a:r>
            <a:r>
              <a:rPr lang="en-US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   </a:t>
            </a:r>
            <a:r>
              <a:rPr lang="en-US" i="1" dirty="0" smtClean="0">
                <a:sym typeface="Wingdings" panose="05000000000000000000" pitchFamily="2" charset="2"/>
              </a:rPr>
              <a:t>static unsigned int x;</a:t>
            </a:r>
            <a:endParaRPr lang="en-US" i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2949" y="1340768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typedef</a:t>
            </a:r>
            <a:endParaRPr lang="ru-RU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282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800" b="1" dirty="0" smtClean="0"/>
              <a:t>Массивы. Описание</a:t>
            </a:r>
            <a:endParaRPr lang="ru-RU" altLang="ru-RU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8059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Массив</a:t>
            </a:r>
            <a:r>
              <a:rPr lang="en-US" b="1" dirty="0" smtClean="0"/>
              <a:t>: </a:t>
            </a:r>
            <a:r>
              <a:rPr lang="ru-RU" dirty="0" smtClean="0"/>
              <a:t>набор элементов данных одного типа, расположенных в памяти последовательно.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ru-RU" dirty="0" smtClean="0"/>
              <a:t>количество размерностей произвольное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	каждый индекс в отдельных скобках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ru-RU" dirty="0" smtClean="0"/>
              <a:t>значение индекса начинается с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ru-RU" dirty="0" smtClean="0"/>
              <a:t>максимальный размер определяется средой выполнения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3140968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Примеры описаний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i="1" dirty="0"/>
              <a:t>i</a:t>
            </a:r>
            <a:r>
              <a:rPr lang="en-US" i="1" dirty="0" smtClean="0"/>
              <a:t>nt x[5];	</a:t>
            </a:r>
            <a:r>
              <a:rPr lang="ru-RU" i="1" dirty="0" smtClean="0"/>
              <a:t>	</a:t>
            </a:r>
            <a:r>
              <a:rPr lang="en-US" i="1" dirty="0" smtClean="0"/>
              <a:t>// 5 </a:t>
            </a:r>
            <a:r>
              <a:rPr lang="ru-RU" i="1" dirty="0" smtClean="0"/>
              <a:t>элементов, индекс изменяется </a:t>
            </a:r>
            <a:r>
              <a:rPr lang="ru-RU" i="1" u="sng" dirty="0" smtClean="0"/>
              <a:t>от 0 до 4</a:t>
            </a:r>
          </a:p>
          <a:p>
            <a:r>
              <a:rPr lang="en-US" i="1" dirty="0"/>
              <a:t>d</a:t>
            </a:r>
            <a:r>
              <a:rPr lang="en-US" i="1" dirty="0" smtClean="0"/>
              <a:t>ouble z[20];	// 20 </a:t>
            </a:r>
            <a:r>
              <a:rPr lang="ru-RU" i="1" dirty="0" smtClean="0"/>
              <a:t>элементов, индекс </a:t>
            </a:r>
            <a:r>
              <a:rPr lang="ru-RU" i="1" u="sng" dirty="0" smtClean="0"/>
              <a:t>0…19</a:t>
            </a:r>
          </a:p>
          <a:p>
            <a:endParaRPr lang="en-US" i="1" dirty="0" smtClean="0"/>
          </a:p>
          <a:p>
            <a:r>
              <a:rPr lang="en-US" i="1" dirty="0"/>
              <a:t>i</a:t>
            </a:r>
            <a:r>
              <a:rPr lang="en-US" i="1" dirty="0" smtClean="0"/>
              <a:t>nt a[</a:t>
            </a:r>
            <a:r>
              <a:rPr lang="ru-RU" i="1" dirty="0"/>
              <a:t>3</a:t>
            </a:r>
            <a:r>
              <a:rPr lang="en-US" i="1" dirty="0" smtClean="0"/>
              <a:t>][</a:t>
            </a:r>
            <a:r>
              <a:rPr lang="ru-RU" i="1" dirty="0" smtClean="0"/>
              <a:t>2</a:t>
            </a:r>
            <a:r>
              <a:rPr lang="en-US" i="1" dirty="0" smtClean="0"/>
              <a:t>];	// </a:t>
            </a:r>
            <a:r>
              <a:rPr lang="ru-RU" i="1" dirty="0" smtClean="0"/>
              <a:t>3*2 = 6 элементов</a:t>
            </a:r>
            <a:r>
              <a:rPr lang="en-US" i="1" dirty="0" smtClean="0"/>
              <a:t> (3 </a:t>
            </a:r>
            <a:r>
              <a:rPr lang="ru-RU" i="1" dirty="0" smtClean="0"/>
              <a:t>строки по 2 элемента</a:t>
            </a:r>
            <a:r>
              <a:rPr lang="en-US" i="1" dirty="0" smtClean="0"/>
              <a:t>)</a:t>
            </a:r>
            <a:endParaRPr lang="ru-RU" i="1" dirty="0" smtClean="0"/>
          </a:p>
          <a:p>
            <a:endParaRPr lang="ru-RU" i="1" dirty="0"/>
          </a:p>
          <a:p>
            <a:r>
              <a:rPr lang="en-US" i="1" dirty="0" smtClean="0"/>
              <a:t>a[0][0], a[0][1], a[1][0], a[1][1], a[2][0], a[2][1]</a:t>
            </a:r>
            <a:endParaRPr lang="ru-RU" i="1" dirty="0" smtClean="0"/>
          </a:p>
          <a:p>
            <a:endParaRPr lang="ru-RU" i="1" dirty="0"/>
          </a:p>
          <a:p>
            <a:r>
              <a:rPr lang="en-US" i="1" dirty="0"/>
              <a:t>c</a:t>
            </a:r>
            <a:r>
              <a:rPr lang="en-US" i="1" dirty="0" smtClean="0"/>
              <a:t>har s[100][100][100];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4806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200" b="1" dirty="0" smtClean="0"/>
              <a:t>Массивы. Инициализация</a:t>
            </a:r>
            <a:endParaRPr lang="ru-RU" alt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8059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Одномерные массивы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i="1" dirty="0" smtClean="0"/>
              <a:t>int a[</a:t>
            </a:r>
            <a:r>
              <a:rPr lang="ru-RU" i="1" dirty="0" smtClean="0"/>
              <a:t>5</a:t>
            </a:r>
            <a:r>
              <a:rPr lang="en-US" i="1" dirty="0" smtClean="0"/>
              <a:t>] = { 1,2,5,8</a:t>
            </a:r>
            <a:r>
              <a:rPr lang="ru-RU" i="1" dirty="0" smtClean="0"/>
              <a:t>,13</a:t>
            </a:r>
            <a:r>
              <a:rPr lang="en-US" i="1" dirty="0" smtClean="0"/>
              <a:t>};	// </a:t>
            </a:r>
            <a:r>
              <a:rPr lang="ru-RU" i="1" dirty="0" smtClean="0"/>
              <a:t>после </a:t>
            </a:r>
            <a:r>
              <a:rPr lang="en-US" i="1" dirty="0" smtClean="0"/>
              <a:t>“}” </a:t>
            </a:r>
            <a:r>
              <a:rPr lang="ru-RU" i="1" dirty="0" smtClean="0"/>
              <a:t>ставится </a:t>
            </a:r>
            <a:r>
              <a:rPr lang="en-US" i="1" dirty="0" smtClean="0"/>
              <a:t>“;”</a:t>
            </a:r>
            <a:r>
              <a:rPr lang="ru-RU" i="1" dirty="0" smtClean="0"/>
              <a:t> </a:t>
            </a:r>
          </a:p>
          <a:p>
            <a:endParaRPr lang="ru-RU" i="1" dirty="0" smtClean="0"/>
          </a:p>
          <a:p>
            <a:r>
              <a:rPr lang="en-US" i="1" dirty="0"/>
              <a:t>i</a:t>
            </a:r>
            <a:r>
              <a:rPr lang="en-US" i="1" dirty="0" smtClean="0"/>
              <a:t>nt b[5] = { 2,3,,6}; 	// b[0] = 2, b[1] = 3, b[3] = 6</a:t>
            </a:r>
          </a:p>
          <a:p>
            <a:endParaRPr lang="en-US" i="1" dirty="0" smtClean="0"/>
          </a:p>
          <a:p>
            <a:r>
              <a:rPr lang="en-US" i="1" dirty="0" smtClean="0"/>
              <a:t>int c[5] = { ,,3 };		// c[2] =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3501008"/>
            <a:ext cx="7987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Многомерные массивы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i="1" dirty="0"/>
              <a:t>i</a:t>
            </a:r>
            <a:r>
              <a:rPr lang="en-US" i="1" dirty="0" smtClean="0"/>
              <a:t>nt a[3][2] = { 1,2,3,4,5,6 };	// a[0</a:t>
            </a:r>
            <a:r>
              <a:rPr lang="en-US" i="1" dirty="0"/>
              <a:t>][0], a[0][1], a[1][0], a[1][1], a[2][0], a[2][1]</a:t>
            </a:r>
            <a:endParaRPr lang="ru-RU" i="1" dirty="0"/>
          </a:p>
          <a:p>
            <a:endParaRPr lang="ru-RU" i="1" u="sng" dirty="0" smtClean="0"/>
          </a:p>
          <a:p>
            <a:r>
              <a:rPr lang="en-US" i="1" dirty="0" smtClean="0"/>
              <a:t>int b[3][2] = {</a:t>
            </a:r>
          </a:p>
          <a:p>
            <a:r>
              <a:rPr lang="en-US" i="1" dirty="0" smtClean="0"/>
              <a:t>	         { 1, 2 },	//</a:t>
            </a:r>
            <a:r>
              <a:rPr lang="en-US" i="1" dirty="0"/>
              <a:t> a[0][0], a[0][1</a:t>
            </a:r>
            <a:r>
              <a:rPr lang="en-US" i="1" dirty="0" smtClean="0"/>
              <a:t>] </a:t>
            </a:r>
          </a:p>
          <a:p>
            <a:r>
              <a:rPr lang="en-US" i="1" dirty="0" smtClean="0"/>
              <a:t>	         { , 4 },	// </a:t>
            </a:r>
            <a:r>
              <a:rPr lang="en-US" i="1" dirty="0"/>
              <a:t>a[1][1</a:t>
            </a:r>
            <a:r>
              <a:rPr lang="en-US" i="1" dirty="0" smtClean="0"/>
              <a:t>]</a:t>
            </a:r>
          </a:p>
          <a:p>
            <a:r>
              <a:rPr lang="en-US" i="1" dirty="0" smtClean="0"/>
              <a:t>	         { 5 }	// </a:t>
            </a:r>
            <a:r>
              <a:rPr lang="en-US" i="1" dirty="0"/>
              <a:t>a[2][0</a:t>
            </a:r>
            <a:r>
              <a:rPr lang="en-US" i="1" dirty="0" smtClean="0"/>
              <a:t>]</a:t>
            </a:r>
          </a:p>
          <a:p>
            <a:r>
              <a:rPr lang="en-US" i="1" dirty="0" smtClean="0"/>
              <a:t>	     };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413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200" b="1" dirty="0" smtClean="0"/>
              <a:t>Символьные</a:t>
            </a:r>
            <a:r>
              <a:rPr lang="ru-RU" b="1" dirty="0" smtClean="0"/>
              <a:t> </a:t>
            </a:r>
            <a:r>
              <a:rPr lang="ru-RU" sz="3200" b="1" dirty="0" smtClean="0"/>
              <a:t>массивы.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8059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Инициализация символьного массива</a:t>
            </a:r>
            <a:r>
              <a:rPr lang="en-US" b="1" dirty="0" smtClean="0"/>
              <a:t> (</a:t>
            </a:r>
            <a:r>
              <a:rPr lang="ru-RU" b="1" dirty="0" smtClean="0"/>
              <a:t>строки)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i="1" dirty="0" smtClean="0"/>
              <a:t>char </a:t>
            </a:r>
            <a:r>
              <a:rPr lang="en-US" i="1" dirty="0" err="1" smtClean="0"/>
              <a:t>str</a:t>
            </a:r>
            <a:r>
              <a:rPr lang="en-US" i="1" dirty="0" smtClean="0"/>
              <a:t>[20] = { ‘t’, ‘e’, ‘x’, ‘t’, </a:t>
            </a:r>
            <a:r>
              <a:rPr lang="en-US" i="1" dirty="0" smtClean="0">
                <a:solidFill>
                  <a:srgbClr val="FF0000"/>
                </a:solidFill>
              </a:rPr>
              <a:t>‘\0’ </a:t>
            </a:r>
            <a:r>
              <a:rPr lang="en-US" i="1" dirty="0" smtClean="0"/>
              <a:t>};	</a:t>
            </a:r>
            <a:r>
              <a:rPr lang="en-US" dirty="0" smtClean="0">
                <a:sym typeface="Wingdings" panose="05000000000000000000" pitchFamily="2" charset="2"/>
              </a:rPr>
              <a:t></a:t>
            </a:r>
            <a:r>
              <a:rPr lang="en-US" i="1" dirty="0" smtClean="0">
                <a:sym typeface="Wingdings" panose="05000000000000000000" pitchFamily="2" charset="2"/>
              </a:rPr>
              <a:t>	char </a:t>
            </a:r>
            <a:r>
              <a:rPr lang="en-US" i="1" dirty="0" err="1" smtClean="0">
                <a:sym typeface="Wingdings" panose="05000000000000000000" pitchFamily="2" charset="2"/>
              </a:rPr>
              <a:t>str</a:t>
            </a:r>
            <a:r>
              <a:rPr lang="en-US" i="1" dirty="0" smtClean="0">
                <a:sym typeface="Wingdings" panose="05000000000000000000" pitchFamily="2" charset="2"/>
              </a:rPr>
              <a:t>[20] = “text”;</a:t>
            </a:r>
          </a:p>
          <a:p>
            <a:endParaRPr lang="en-US" i="1" dirty="0" smtClean="0"/>
          </a:p>
          <a:p>
            <a:r>
              <a:rPr lang="en-US" i="1" dirty="0"/>
              <a:t>c</a:t>
            </a:r>
            <a:r>
              <a:rPr lang="en-US" i="1" dirty="0" smtClean="0"/>
              <a:t>har </a:t>
            </a:r>
            <a:r>
              <a:rPr lang="en-US" i="1" dirty="0" err="1" smtClean="0"/>
              <a:t>str</a:t>
            </a:r>
            <a:r>
              <a:rPr lang="en-US" i="1" dirty="0" smtClean="0"/>
              <a:t>[</a:t>
            </a:r>
            <a:r>
              <a:rPr lang="ru-RU" i="1" dirty="0" smtClean="0"/>
              <a:t> </a:t>
            </a:r>
            <a:r>
              <a:rPr lang="en-US" i="1" dirty="0" smtClean="0"/>
              <a:t>] = “big text”;	// </a:t>
            </a:r>
            <a:r>
              <a:rPr lang="ru-RU" i="1" dirty="0" smtClean="0"/>
              <a:t>размерность определяет компилятор</a:t>
            </a:r>
            <a:endParaRPr lang="en-US" i="1" dirty="0" smtClean="0"/>
          </a:p>
          <a:p>
            <a:r>
              <a:rPr lang="en-US" i="1" dirty="0" smtClean="0"/>
              <a:t>	 8+1=9</a:t>
            </a:r>
            <a:endParaRPr lang="ru-RU" i="1" dirty="0" smtClean="0"/>
          </a:p>
          <a:p>
            <a:endParaRPr lang="ru-RU" dirty="0" smtClean="0"/>
          </a:p>
          <a:p>
            <a:r>
              <a:rPr lang="ru-RU" i="1" dirty="0"/>
              <a:t>с</a:t>
            </a:r>
            <a:r>
              <a:rPr lang="en-US" i="1" dirty="0" err="1" smtClean="0"/>
              <a:t>har</a:t>
            </a:r>
            <a:r>
              <a:rPr lang="en-US" i="1" dirty="0" smtClean="0"/>
              <a:t> </a:t>
            </a:r>
            <a:r>
              <a:rPr lang="en-US" i="1" dirty="0" err="1" smtClean="0"/>
              <a:t>str</a:t>
            </a:r>
            <a:r>
              <a:rPr lang="en-US" i="1" dirty="0" smtClean="0"/>
              <a:t> [ ] ;	// </a:t>
            </a:r>
            <a:r>
              <a:rPr lang="ru-RU" i="1" dirty="0" smtClean="0"/>
              <a:t>массив размерности 0 == простая переменная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3740503"/>
            <a:ext cx="7987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Многомерные массивы строк</a:t>
            </a:r>
            <a:endParaRPr lang="en-US" b="1" dirty="0" smtClean="0"/>
          </a:p>
          <a:p>
            <a:endParaRPr lang="en-US" dirty="0"/>
          </a:p>
          <a:p>
            <a:r>
              <a:rPr lang="ru-RU" i="1" dirty="0" smtClean="0"/>
              <a:t>с</a:t>
            </a:r>
            <a:r>
              <a:rPr lang="en-US" i="1" dirty="0" err="1" smtClean="0"/>
              <a:t>har</a:t>
            </a:r>
            <a:r>
              <a:rPr lang="en-US" i="1" dirty="0" smtClean="0"/>
              <a:t> </a:t>
            </a:r>
            <a:r>
              <a:rPr lang="en-US" i="1" dirty="0" err="1" smtClean="0"/>
              <a:t>str</a:t>
            </a:r>
            <a:r>
              <a:rPr lang="en-US" i="1" dirty="0" smtClean="0"/>
              <a:t>[3][50] = { </a:t>
            </a:r>
          </a:p>
          <a:p>
            <a:r>
              <a:rPr lang="en-US" i="1" dirty="0"/>
              <a:t>	</a:t>
            </a:r>
            <a:r>
              <a:rPr lang="en-US" i="1" dirty="0" smtClean="0"/>
              <a:t>	“</a:t>
            </a:r>
            <a:r>
              <a:rPr lang="ru-RU" i="1" dirty="0" smtClean="0"/>
              <a:t>строка 1</a:t>
            </a:r>
            <a:r>
              <a:rPr lang="en-US" i="1" dirty="0" smtClean="0"/>
              <a:t>”,</a:t>
            </a:r>
          </a:p>
          <a:p>
            <a:r>
              <a:rPr lang="en-US" i="1" dirty="0"/>
              <a:t>	</a:t>
            </a:r>
            <a:r>
              <a:rPr lang="en-US" i="1" dirty="0" smtClean="0"/>
              <a:t>	“</a:t>
            </a:r>
            <a:r>
              <a:rPr lang="ru-RU" i="1" dirty="0" smtClean="0"/>
              <a:t>вторая строка</a:t>
            </a:r>
            <a:r>
              <a:rPr lang="en-US" i="1" dirty="0" smtClean="0"/>
              <a:t>”,</a:t>
            </a:r>
          </a:p>
          <a:p>
            <a:r>
              <a:rPr lang="en-US" i="1" dirty="0"/>
              <a:t>	</a:t>
            </a:r>
            <a:r>
              <a:rPr lang="en-US" i="1" dirty="0" smtClean="0"/>
              <a:t>	“</a:t>
            </a:r>
            <a:r>
              <a:rPr lang="ru-RU" i="1" dirty="0" smtClean="0"/>
              <a:t>еще одна строка</a:t>
            </a:r>
            <a:r>
              <a:rPr lang="en-US" i="1" dirty="0" smtClean="0"/>
              <a:t>”</a:t>
            </a:r>
          </a:p>
          <a:p>
            <a:r>
              <a:rPr lang="en-US" i="1" dirty="0"/>
              <a:t>	</a:t>
            </a:r>
            <a:r>
              <a:rPr lang="en-US" i="1" dirty="0" smtClean="0"/>
              <a:t>	};</a:t>
            </a:r>
          </a:p>
          <a:p>
            <a:endParaRPr lang="ru-RU" u="sng" dirty="0" smtClean="0"/>
          </a:p>
        </p:txBody>
      </p:sp>
      <p:grpSp>
        <p:nvGrpSpPr>
          <p:cNvPr id="19" name="Группа 18"/>
          <p:cNvGrpSpPr/>
          <p:nvPr/>
        </p:nvGrpSpPr>
        <p:grpSpPr>
          <a:xfrm>
            <a:off x="1403648" y="2708920"/>
            <a:ext cx="864096" cy="288032"/>
            <a:chOff x="1403648" y="2708920"/>
            <a:chExt cx="864096" cy="288032"/>
          </a:xfrm>
        </p:grpSpPr>
        <p:cxnSp>
          <p:nvCxnSpPr>
            <p:cNvPr id="14" name="Прямая со стрелкой 13"/>
            <p:cNvCxnSpPr/>
            <p:nvPr/>
          </p:nvCxnSpPr>
          <p:spPr>
            <a:xfrm flipV="1">
              <a:off x="1403648" y="2708920"/>
              <a:ext cx="0" cy="288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403648" y="2996952"/>
              <a:ext cx="86409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2267744" y="2708920"/>
              <a:ext cx="0" cy="2880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113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Выражения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582" y="1268760"/>
            <a:ext cx="7594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Элементы выражений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константы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переменные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элементы массивов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наки операций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ызовы функций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скобки</a:t>
            </a:r>
          </a:p>
          <a:p>
            <a:endParaRPr lang="en-US" dirty="0" smtClean="0"/>
          </a:p>
          <a:p>
            <a:r>
              <a:rPr lang="ru-RU" b="1" dirty="0" smtClean="0"/>
              <a:t>Примеры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	</a:t>
            </a:r>
            <a:r>
              <a:rPr lang="en-US" dirty="0" smtClean="0"/>
              <a:t>a)   </a:t>
            </a:r>
            <a:r>
              <a:rPr lang="en-US" i="1" dirty="0" smtClean="0"/>
              <a:t>x * 23 + fun(a, b) / 12.5 </a:t>
            </a:r>
          </a:p>
          <a:p>
            <a:r>
              <a:rPr lang="en-US" dirty="0"/>
              <a:t>	</a:t>
            </a:r>
            <a:r>
              <a:rPr lang="en-US" dirty="0" smtClean="0"/>
              <a:t>b)   </a:t>
            </a:r>
            <a:r>
              <a:rPr lang="en-US" i="1" dirty="0" smtClean="0"/>
              <a:t>x + (a - 2) * (b[12] + (b[11] / 4 - z) / 124.</a:t>
            </a:r>
          </a:p>
          <a:p>
            <a:r>
              <a:rPr lang="en-US" dirty="0"/>
              <a:t>	</a:t>
            </a:r>
            <a:r>
              <a:rPr lang="en-US" dirty="0" smtClean="0"/>
              <a:t>c)   </a:t>
            </a:r>
            <a:r>
              <a:rPr lang="en-US" i="1" dirty="0" smtClean="0"/>
              <a:t>x</a:t>
            </a:r>
          </a:p>
          <a:p>
            <a:r>
              <a:rPr lang="en-US" dirty="0"/>
              <a:t>	</a:t>
            </a:r>
            <a:r>
              <a:rPr lang="en-US" dirty="0" smtClean="0"/>
              <a:t>d)  </a:t>
            </a:r>
            <a:r>
              <a:rPr lang="en-US" i="1" dirty="0" smtClean="0"/>
              <a:t>12</a:t>
            </a:r>
          </a:p>
          <a:p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0510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/>
              <a:t>О</a:t>
            </a:r>
            <a:r>
              <a:rPr lang="ru-RU" sz="3600" b="1" dirty="0" smtClean="0"/>
              <a:t>перации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8139" y="1294862"/>
            <a:ext cx="75948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Стандартные операции</a:t>
            </a:r>
            <a:endParaRPr lang="ru-RU" dirty="0"/>
          </a:p>
          <a:p>
            <a:r>
              <a:rPr lang="ru-RU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u="sng" dirty="0" smtClean="0"/>
              <a:t>бинарные</a:t>
            </a:r>
            <a:r>
              <a:rPr lang="ru-RU" dirty="0" smtClean="0"/>
              <a:t> (2 операнда)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r>
              <a:rPr lang="en-US" i="1" dirty="0"/>
              <a:t>a + b</a:t>
            </a:r>
            <a:r>
              <a:rPr lang="en-US" dirty="0"/>
              <a:t>	//</a:t>
            </a:r>
            <a:r>
              <a:rPr lang="ru-RU" dirty="0"/>
              <a:t> </a:t>
            </a:r>
            <a:r>
              <a:rPr lang="ru-RU" dirty="0" smtClean="0"/>
              <a:t>сложение</a:t>
            </a:r>
          </a:p>
          <a:p>
            <a:pPr lvl="1"/>
            <a:r>
              <a:rPr lang="en-US" i="1" dirty="0" smtClean="0"/>
              <a:t>a </a:t>
            </a:r>
            <a:r>
              <a:rPr lang="ru-RU" i="1" dirty="0" smtClean="0"/>
              <a:t>-</a:t>
            </a:r>
            <a:r>
              <a:rPr lang="en-US" i="1" dirty="0" smtClean="0"/>
              <a:t> </a:t>
            </a:r>
            <a:r>
              <a:rPr lang="en-US" i="1" dirty="0"/>
              <a:t>b</a:t>
            </a:r>
            <a:r>
              <a:rPr lang="en-US" dirty="0"/>
              <a:t>	//</a:t>
            </a:r>
            <a:r>
              <a:rPr lang="ru-RU" dirty="0"/>
              <a:t> </a:t>
            </a:r>
            <a:r>
              <a:rPr lang="ru-RU" dirty="0" smtClean="0"/>
              <a:t>вычитание</a:t>
            </a:r>
            <a:endParaRPr lang="en-US" dirty="0"/>
          </a:p>
          <a:p>
            <a:pPr lvl="1"/>
            <a:r>
              <a:rPr lang="en-US" i="1" dirty="0"/>
              <a:t>a </a:t>
            </a:r>
            <a:r>
              <a:rPr lang="ru-RU" i="1" dirty="0" smtClean="0"/>
              <a:t>*</a:t>
            </a:r>
            <a:r>
              <a:rPr lang="en-US" i="1" dirty="0" smtClean="0"/>
              <a:t> </a:t>
            </a:r>
            <a:r>
              <a:rPr lang="en-US" i="1" dirty="0"/>
              <a:t>b</a:t>
            </a:r>
            <a:r>
              <a:rPr lang="en-US" dirty="0"/>
              <a:t>	//</a:t>
            </a:r>
            <a:r>
              <a:rPr lang="ru-RU" dirty="0"/>
              <a:t> </a:t>
            </a:r>
            <a:r>
              <a:rPr lang="ru-RU" dirty="0" smtClean="0"/>
              <a:t>умножение</a:t>
            </a:r>
            <a:endParaRPr lang="en-US" dirty="0"/>
          </a:p>
          <a:p>
            <a:pPr lvl="1"/>
            <a:r>
              <a:rPr lang="en-US" i="1" dirty="0"/>
              <a:t>a /</a:t>
            </a:r>
            <a:r>
              <a:rPr lang="en-US" i="1" dirty="0" smtClean="0"/>
              <a:t> b</a:t>
            </a:r>
            <a:r>
              <a:rPr lang="ru-RU" i="1" dirty="0" smtClean="0"/>
              <a:t>	</a:t>
            </a:r>
            <a:r>
              <a:rPr lang="en-US" dirty="0"/>
              <a:t>	//</a:t>
            </a:r>
            <a:r>
              <a:rPr lang="ru-RU" dirty="0"/>
              <a:t> </a:t>
            </a:r>
            <a:r>
              <a:rPr lang="ru-RU" dirty="0" smtClean="0"/>
              <a:t>деление</a:t>
            </a:r>
            <a:endParaRPr lang="en-US" dirty="0"/>
          </a:p>
          <a:p>
            <a:pPr lvl="1"/>
            <a:endParaRPr lang="ru-RU" dirty="0" smtClean="0"/>
          </a:p>
          <a:p>
            <a:pPr lvl="1"/>
            <a:r>
              <a:rPr lang="en-US" i="1" dirty="0" smtClean="0"/>
              <a:t>a </a:t>
            </a:r>
            <a:r>
              <a:rPr lang="ru-RU" i="1" dirty="0" smtClean="0"/>
              <a:t>%</a:t>
            </a:r>
            <a:r>
              <a:rPr lang="en-US" i="1" dirty="0" smtClean="0"/>
              <a:t> </a:t>
            </a:r>
            <a:r>
              <a:rPr lang="en-US" i="1" dirty="0"/>
              <a:t>b</a:t>
            </a:r>
            <a:r>
              <a:rPr lang="en-US" dirty="0"/>
              <a:t>	//</a:t>
            </a:r>
            <a:r>
              <a:rPr lang="ru-RU" dirty="0"/>
              <a:t> </a:t>
            </a:r>
            <a:r>
              <a:rPr lang="ru-RU" dirty="0" smtClean="0"/>
              <a:t>деление по модулю (остаток от деления </a:t>
            </a:r>
            <a:r>
              <a:rPr lang="ru-RU" i="1" dirty="0" smtClean="0"/>
              <a:t>а</a:t>
            </a:r>
            <a:r>
              <a:rPr lang="ru-RU" dirty="0" smtClean="0"/>
              <a:t> на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		// </a:t>
            </a:r>
            <a:r>
              <a:rPr lang="ru-RU" dirty="0" smtClean="0"/>
              <a:t>только для целых типов данных</a:t>
            </a:r>
          </a:p>
          <a:p>
            <a:pPr lvl="1"/>
            <a:r>
              <a:rPr lang="ru-RU" i="1" dirty="0" smtClean="0"/>
              <a:t>20 % 3 =  2</a:t>
            </a:r>
          </a:p>
          <a:p>
            <a:pPr lvl="1"/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u="sng" dirty="0" smtClean="0"/>
              <a:t>унарные</a:t>
            </a:r>
            <a:r>
              <a:rPr lang="ru-RU" dirty="0" smtClean="0"/>
              <a:t> (1 операнд)</a:t>
            </a:r>
            <a:r>
              <a:rPr lang="en-US" dirty="0" smtClean="0"/>
              <a:t>: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 </a:t>
            </a:r>
            <a:r>
              <a:rPr lang="ru-RU" i="1" dirty="0" smtClean="0"/>
              <a:t>-а</a:t>
            </a: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ru-RU" dirty="0" smtClean="0"/>
              <a:t>унарный минус (смена знака)</a:t>
            </a:r>
          </a:p>
          <a:p>
            <a:pPr lvl="1"/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0070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/>
              <a:t>О</a:t>
            </a:r>
            <a:r>
              <a:rPr lang="ru-RU" sz="3600" b="1" dirty="0" smtClean="0"/>
              <a:t>перации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8138" y="1294861"/>
            <a:ext cx="75948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Специальные  операции (заимствованы из </a:t>
            </a:r>
            <a:r>
              <a:rPr lang="en-US" b="1" dirty="0"/>
              <a:t>A</a:t>
            </a:r>
            <a:r>
              <a:rPr lang="en-US" b="1" dirty="0" smtClean="0"/>
              <a:t>SM)</a:t>
            </a:r>
            <a:endParaRPr lang="ru-RU" dirty="0"/>
          </a:p>
          <a:p>
            <a:endParaRPr lang="en-US" dirty="0"/>
          </a:p>
          <a:p>
            <a:r>
              <a:rPr lang="en-US" dirty="0" smtClean="0"/>
              <a:t>++	</a:t>
            </a:r>
            <a:r>
              <a:rPr lang="ru-RU" dirty="0" smtClean="0"/>
              <a:t>инкремент (увеличение на 1)</a:t>
            </a:r>
          </a:p>
          <a:p>
            <a:r>
              <a:rPr lang="ru-RU" dirty="0" smtClean="0"/>
              <a:t>--	декремент (уменьшение на 1)</a:t>
            </a:r>
          </a:p>
          <a:p>
            <a:endParaRPr lang="ru-RU" dirty="0"/>
          </a:p>
          <a:p>
            <a:r>
              <a:rPr lang="en-US" i="1" dirty="0" smtClean="0"/>
              <a:t>a++; </a:t>
            </a:r>
            <a:r>
              <a:rPr lang="en-US" dirty="0" smtClean="0"/>
              <a:t>(</a:t>
            </a:r>
            <a:r>
              <a:rPr lang="ru-RU" dirty="0" smtClean="0"/>
              <a:t>или </a:t>
            </a:r>
            <a:r>
              <a:rPr lang="ru-RU" i="1" dirty="0" smtClean="0"/>
              <a:t>++</a:t>
            </a:r>
            <a:r>
              <a:rPr lang="en-US" i="1" dirty="0" smtClean="0"/>
              <a:t>a;</a:t>
            </a:r>
            <a:r>
              <a:rPr lang="en-US" dirty="0" smtClean="0"/>
              <a:t>)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dirty="0" smtClean="0">
                <a:sym typeface="Wingdings" panose="05000000000000000000" pitchFamily="2" charset="2"/>
              </a:rPr>
              <a:t> 	</a:t>
            </a:r>
            <a:r>
              <a:rPr lang="en-US" i="1" dirty="0" smtClean="0">
                <a:sym typeface="Wingdings" panose="05000000000000000000" pitchFamily="2" charset="2"/>
              </a:rPr>
              <a:t>a = a + 1;</a:t>
            </a:r>
            <a:endParaRPr lang="en-US" i="1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ru-RU" dirty="0" smtClean="0">
                <a:sym typeface="Wingdings" panose="05000000000000000000" pitchFamily="2" charset="2"/>
              </a:rPr>
              <a:t>Может использоваться самостоятельно или в составе выражений</a:t>
            </a:r>
          </a:p>
          <a:p>
            <a:endParaRPr lang="ru-RU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  </a:t>
            </a:r>
            <a:r>
              <a:rPr lang="en-US" i="1" dirty="0" smtClean="0">
                <a:sym typeface="Wingdings" panose="05000000000000000000" pitchFamily="2" charset="2"/>
              </a:rPr>
              <a:t>a = 3;</a:t>
            </a:r>
          </a:p>
          <a:p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i="1" dirty="0" smtClean="0">
                <a:sym typeface="Wingdings" panose="05000000000000000000" pitchFamily="2" charset="2"/>
              </a:rPr>
              <a:t>x = a++;	// a = 4, x = 3 (</a:t>
            </a:r>
            <a:r>
              <a:rPr lang="ru-RU" i="1" dirty="0" smtClean="0">
                <a:sym typeface="Wingdings" panose="05000000000000000000" pitchFamily="2" charset="2"/>
              </a:rPr>
              <a:t>инкремент </a:t>
            </a:r>
            <a:r>
              <a:rPr lang="ru-RU" i="1" u="sng" dirty="0" smtClean="0">
                <a:sym typeface="Wingdings" panose="05000000000000000000" pitchFamily="2" charset="2"/>
              </a:rPr>
              <a:t>после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ru-RU" i="1" dirty="0" smtClean="0">
                <a:sym typeface="Wingdings" panose="05000000000000000000" pitchFamily="2" charset="2"/>
              </a:rPr>
              <a:t>присваивания)</a:t>
            </a:r>
            <a:endParaRPr lang="en-US" i="1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2) </a:t>
            </a:r>
            <a:r>
              <a:rPr lang="en-US" i="1" dirty="0" smtClean="0">
                <a:sym typeface="Wingdings" panose="05000000000000000000" pitchFamily="2" charset="2"/>
              </a:rPr>
              <a:t>x = ++a;</a:t>
            </a:r>
            <a:r>
              <a:rPr lang="ru-RU" i="1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// a = 4, x = 4 (</a:t>
            </a:r>
            <a:r>
              <a:rPr lang="ru-RU" i="1" dirty="0" smtClean="0">
                <a:sym typeface="Wingdings" panose="05000000000000000000" pitchFamily="2" charset="2"/>
              </a:rPr>
              <a:t>инкремент </a:t>
            </a:r>
            <a:r>
              <a:rPr lang="ru-RU" i="1" u="sng" dirty="0" smtClean="0">
                <a:sym typeface="Wingdings" panose="05000000000000000000" pitchFamily="2" charset="2"/>
              </a:rPr>
              <a:t>перед</a:t>
            </a:r>
            <a:r>
              <a:rPr lang="ru-RU" i="1" dirty="0" smtClean="0">
                <a:sym typeface="Wingdings" panose="05000000000000000000" pitchFamily="2" charset="2"/>
              </a:rPr>
              <a:t> присваиванием)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a</a:t>
            </a:r>
            <a:r>
              <a:rPr lang="en-US" i="1" dirty="0" smtClean="0">
                <a:sym typeface="Wingdings" panose="05000000000000000000" pitchFamily="2" charset="2"/>
              </a:rPr>
              <a:t> = 3; b = 5;</a:t>
            </a:r>
            <a:endParaRPr lang="ru-RU" i="1" dirty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x</a:t>
            </a:r>
            <a:r>
              <a:rPr lang="en-US" i="1" dirty="0" smtClean="0">
                <a:sym typeface="Wingdings" panose="05000000000000000000" pitchFamily="2" charset="2"/>
              </a:rPr>
              <a:t> = a+++++b;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x = (a++) + (++b);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	</a:t>
            </a:r>
            <a:r>
              <a:rPr lang="en-US" i="1" dirty="0" smtClean="0">
                <a:sym typeface="Wingdings" panose="05000000000000000000" pitchFamily="2" charset="2"/>
              </a:rPr>
              <a:t>x = </a:t>
            </a:r>
            <a:r>
              <a:rPr lang="ru-RU" i="1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  3    +    6</a:t>
            </a: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		a = 4</a:t>
            </a: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		b = 6 </a:t>
            </a:r>
            <a:r>
              <a:rPr lang="en-US" dirty="0" smtClean="0">
                <a:sym typeface="Wingdings" panose="05000000000000000000" pitchFamily="2" charset="2"/>
              </a:rPr>
              <a:t>	         	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468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Оператор присваивания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8139" y="1294862"/>
            <a:ext cx="75948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ru-RU" i="1" dirty="0" smtClean="0"/>
              <a:t>переменная</a:t>
            </a:r>
            <a:r>
              <a:rPr lang="en-US" i="1" dirty="0" smtClean="0"/>
              <a:t>&gt;</a:t>
            </a:r>
            <a:r>
              <a:rPr lang="ru-RU" i="1" dirty="0" smtClean="0"/>
              <a:t> = </a:t>
            </a:r>
            <a:r>
              <a:rPr lang="en-US" i="1" dirty="0" smtClean="0"/>
              <a:t>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&gt;;</a:t>
            </a:r>
          </a:p>
          <a:p>
            <a:r>
              <a:rPr lang="en-US" i="1" dirty="0" smtClean="0"/>
              <a:t>&lt;</a:t>
            </a:r>
            <a:r>
              <a:rPr lang="ru-RU" i="1" dirty="0" smtClean="0"/>
              <a:t>элемент массива</a:t>
            </a:r>
            <a:r>
              <a:rPr lang="en-US" i="1" dirty="0" smtClean="0"/>
              <a:t>&gt;</a:t>
            </a:r>
            <a:r>
              <a:rPr lang="ru-RU" i="1" dirty="0" smtClean="0"/>
              <a:t> = </a:t>
            </a:r>
            <a:r>
              <a:rPr lang="en-US" i="1" dirty="0" smtClean="0"/>
              <a:t>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&gt;;</a:t>
            </a:r>
          </a:p>
          <a:p>
            <a:endParaRPr lang="en-US" i="1" dirty="0"/>
          </a:p>
          <a:p>
            <a:r>
              <a:rPr lang="ru-RU" b="1" dirty="0" smtClean="0"/>
              <a:t>Примеры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i="1" dirty="0" smtClean="0"/>
              <a:t>a = b+3;</a:t>
            </a:r>
          </a:p>
          <a:p>
            <a:r>
              <a:rPr lang="en-US" i="1" dirty="0"/>
              <a:t>c</a:t>
            </a:r>
            <a:r>
              <a:rPr lang="en-US" i="1" dirty="0" smtClean="0"/>
              <a:t>[5] = x + </a:t>
            </a:r>
            <a:r>
              <a:rPr lang="en-US" i="1" dirty="0" err="1" smtClean="0"/>
              <a:t>func</a:t>
            </a:r>
            <a:r>
              <a:rPr lang="en-US" i="1" dirty="0" smtClean="0"/>
              <a:t>(y, x+2) / 2.5; </a:t>
            </a:r>
          </a:p>
          <a:p>
            <a:r>
              <a:rPr lang="en-US" i="1" dirty="0"/>
              <a:t>d</a:t>
            </a:r>
            <a:r>
              <a:rPr lang="en-US" i="1" dirty="0" smtClean="0"/>
              <a:t> = d+5;</a:t>
            </a:r>
          </a:p>
          <a:p>
            <a:endParaRPr lang="en-US" i="1" dirty="0"/>
          </a:p>
          <a:p>
            <a:r>
              <a:rPr lang="en-US" i="1" dirty="0"/>
              <a:t>z</a:t>
            </a:r>
            <a:r>
              <a:rPr lang="en-US" i="1" dirty="0" smtClean="0"/>
              <a:t> = (a=3) + (b=2);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    a = 3;   b = 2;   z = a + b;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a</a:t>
            </a:r>
            <a:r>
              <a:rPr lang="en-US" i="1" dirty="0" smtClean="0">
                <a:sym typeface="Wingdings" panose="05000000000000000000" pitchFamily="2" charset="2"/>
              </a:rPr>
              <a:t> = b = c = d = 0;       // </a:t>
            </a:r>
            <a:r>
              <a:rPr lang="ru-RU" i="1" dirty="0" smtClean="0">
                <a:sym typeface="Wingdings" panose="05000000000000000000" pitchFamily="2" charset="2"/>
              </a:rPr>
              <a:t>порядок действий – справа налево</a:t>
            </a:r>
          </a:p>
          <a:p>
            <a:endParaRPr lang="ru-RU" i="1" dirty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a</a:t>
            </a:r>
            <a:r>
              <a:rPr lang="ru-RU" i="1" dirty="0" smtClean="0">
                <a:sym typeface="Wingdings" panose="05000000000000000000" pitchFamily="2" charset="2"/>
              </a:rPr>
              <a:t> +=</a:t>
            </a:r>
            <a:r>
              <a:rPr lang="en-US" i="1" dirty="0" smtClean="0">
                <a:sym typeface="Wingdings" panose="05000000000000000000" pitchFamily="2" charset="2"/>
              </a:rPr>
              <a:t> 3;  	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i="1" dirty="0" smtClean="0">
                <a:sym typeface="Wingdings" panose="05000000000000000000" pitchFamily="2" charset="2"/>
              </a:rPr>
              <a:t>    a = a + 3;</a:t>
            </a:r>
          </a:p>
          <a:p>
            <a:r>
              <a:rPr lang="en-US" i="1" dirty="0">
                <a:sym typeface="Wingdings" panose="05000000000000000000" pitchFamily="2" charset="2"/>
              </a:rPr>
              <a:t>b</a:t>
            </a:r>
            <a:r>
              <a:rPr lang="en-US" i="1" dirty="0" smtClean="0">
                <a:sym typeface="Wingdings" panose="05000000000000000000" pitchFamily="2" charset="2"/>
              </a:rPr>
              <a:t> *= c + 4;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i="1" dirty="0" smtClean="0">
                <a:sym typeface="Wingdings" panose="05000000000000000000" pitchFamily="2" charset="2"/>
              </a:rPr>
              <a:t>    b = b * (c + 4);   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989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Преобразование типов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8139" y="1294861"/>
            <a:ext cx="7594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sym typeface="Wingdings" panose="05000000000000000000" pitchFamily="2" charset="2"/>
              </a:rPr>
              <a:t>Определяется порядок действий в соответствии с приоритетами</a:t>
            </a:r>
          </a:p>
          <a:p>
            <a:pPr marL="342900" indent="-342900">
              <a:buAutoNum type="arabicPeriod"/>
            </a:pPr>
            <a:r>
              <a:rPr lang="ru-RU" dirty="0" smtClean="0">
                <a:sym typeface="Wingdings" panose="05000000000000000000" pitchFamily="2" charset="2"/>
              </a:rPr>
              <a:t>В каждой из операций  выполняется приведение типов данных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>
                <a:sym typeface="Wingdings" panose="05000000000000000000" pitchFamily="2" charset="2"/>
              </a:rPr>
              <a:t>c</a:t>
            </a:r>
            <a:r>
              <a:rPr lang="en-US" i="1" dirty="0" smtClean="0">
                <a:sym typeface="Wingdings" panose="05000000000000000000" pitchFamily="2" charset="2"/>
              </a:rPr>
              <a:t>har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i="1" dirty="0" smtClean="0">
                <a:sym typeface="Wingdings" panose="05000000000000000000" pitchFamily="2" charset="2"/>
              </a:rPr>
              <a:t>int;    float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i="1" dirty="0" smtClean="0">
                <a:sym typeface="Wingdings" panose="05000000000000000000" pitchFamily="2" charset="2"/>
              </a:rPr>
              <a:t>double;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ru-RU" dirty="0" smtClean="0">
                <a:sym typeface="Wingdings" panose="05000000000000000000" pitchFamily="2" charset="2"/>
              </a:rPr>
              <a:t>- безусловно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>
                <a:sym typeface="Wingdings" panose="05000000000000000000" pitchFamily="2" charset="2"/>
              </a:rPr>
              <a:t>i</a:t>
            </a:r>
            <a:r>
              <a:rPr lang="en-US" i="1" dirty="0" smtClean="0">
                <a:sym typeface="Wingdings" panose="05000000000000000000" pitchFamily="2" charset="2"/>
              </a:rPr>
              <a:t>nt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i="1" dirty="0" smtClean="0">
                <a:sym typeface="Wingdings" panose="05000000000000000000" pitchFamily="2" charset="2"/>
              </a:rPr>
              <a:t>long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i="1" dirty="0" smtClean="0">
                <a:sym typeface="Wingdings" panose="05000000000000000000" pitchFamily="2" charset="2"/>
              </a:rPr>
              <a:t>double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	 </a:t>
            </a:r>
            <a:r>
              <a:rPr lang="en-US" dirty="0" smtClean="0">
                <a:sym typeface="Wingdings" panose="05000000000000000000" pitchFamily="2" charset="2"/>
              </a:rPr>
              <a:t>       - </a:t>
            </a:r>
            <a:r>
              <a:rPr lang="ru-RU" dirty="0" smtClean="0">
                <a:sym typeface="Wingdings" panose="05000000000000000000" pitchFamily="2" charset="2"/>
              </a:rPr>
              <a:t>по приоритету</a:t>
            </a:r>
            <a:endParaRPr lang="en-US" dirty="0" smtClean="0"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3. </a:t>
            </a:r>
            <a:r>
              <a:rPr lang="ru-RU" dirty="0" smtClean="0"/>
              <a:t>Тип результата </a:t>
            </a:r>
            <a:r>
              <a:rPr lang="ru-RU" u="sng" dirty="0" smtClean="0"/>
              <a:t>безусловно</a:t>
            </a:r>
            <a:r>
              <a:rPr lang="ru-RU" dirty="0" smtClean="0"/>
              <a:t> преобразуется к типу переменной в левой части оператора присваивания.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3789040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использовании в одной операции данных </a:t>
            </a:r>
            <a:r>
              <a:rPr lang="en-US" i="1" dirty="0" smtClean="0"/>
              <a:t>signed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unsigned</a:t>
            </a:r>
            <a:r>
              <a:rPr lang="en-US" dirty="0" smtClean="0"/>
              <a:t> </a:t>
            </a:r>
            <a:r>
              <a:rPr lang="ru-RU" dirty="0" smtClean="0"/>
              <a:t>правильный результат </a:t>
            </a:r>
            <a:r>
              <a:rPr lang="ru-RU" u="sng" dirty="0" smtClean="0"/>
              <a:t>не гарантируется</a:t>
            </a:r>
            <a:r>
              <a:rPr lang="ru-RU" dirty="0" smtClean="0"/>
              <a:t>!</a:t>
            </a:r>
          </a:p>
          <a:p>
            <a:endParaRPr lang="ru-RU" dirty="0"/>
          </a:p>
          <a:p>
            <a:r>
              <a:rPr lang="en-US" i="1" dirty="0"/>
              <a:t>i</a:t>
            </a:r>
            <a:r>
              <a:rPr lang="en-US" i="1" dirty="0" smtClean="0"/>
              <a:t>nt x = -1;</a:t>
            </a:r>
            <a:r>
              <a:rPr lang="en-US" dirty="0" smtClean="0"/>
              <a:t>		</a:t>
            </a:r>
            <a:r>
              <a:rPr lang="en-US" i="1" dirty="0" smtClean="0"/>
              <a:t>// </a:t>
            </a:r>
            <a:r>
              <a:rPr lang="ru-RU" i="1" dirty="0" smtClean="0"/>
              <a:t>двоичное представление</a:t>
            </a:r>
            <a:endParaRPr lang="en-US" i="1" dirty="0" smtClean="0"/>
          </a:p>
          <a:p>
            <a:r>
              <a:rPr lang="en-US" i="1" dirty="0" smtClean="0"/>
              <a:t>unsigned int y = 65535;</a:t>
            </a:r>
            <a:r>
              <a:rPr lang="ru-RU" i="1" dirty="0" smtClean="0"/>
              <a:t>	</a:t>
            </a:r>
            <a:r>
              <a:rPr lang="en-US" i="1" dirty="0" smtClean="0"/>
              <a:t>//</a:t>
            </a:r>
            <a:r>
              <a:rPr lang="ru-RU" i="1" dirty="0" smtClean="0"/>
              <a:t> одно и то же</a:t>
            </a:r>
          </a:p>
          <a:p>
            <a:endParaRPr lang="en-US" dirty="0" smtClean="0"/>
          </a:p>
          <a:p>
            <a:r>
              <a:rPr lang="en-US" dirty="0"/>
              <a:t>x</a:t>
            </a:r>
            <a:r>
              <a:rPr lang="en-US" dirty="0" smtClean="0"/>
              <a:t> = y = </a:t>
            </a:r>
            <a:r>
              <a:rPr lang="ru-RU" dirty="0" smtClean="0"/>
              <a:t>1111 1111 1111 1111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49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229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 smtClean="0"/>
              <a:t>Структура отчета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7"/>
            <a:ext cx="8064896" cy="46105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b="1" dirty="0" smtClean="0">
                <a:solidFill>
                  <a:schemeClr val="tx1"/>
                </a:solidFill>
              </a:rPr>
              <a:t>Титульный лист</a:t>
            </a:r>
          </a:p>
          <a:p>
            <a:pPr>
              <a:buFont typeface="+mj-lt"/>
              <a:buAutoNum type="arabicPeriod"/>
            </a:pPr>
            <a:r>
              <a:rPr lang="ru-RU" sz="1800" b="1" dirty="0" smtClean="0">
                <a:solidFill>
                  <a:schemeClr val="tx1"/>
                </a:solidFill>
              </a:rPr>
              <a:t>Цель работы</a:t>
            </a:r>
          </a:p>
          <a:p>
            <a:pPr>
              <a:buFont typeface="+mj-lt"/>
              <a:buAutoNum type="arabicPeriod"/>
            </a:pPr>
            <a:r>
              <a:rPr lang="ru-RU" sz="1800" b="1" dirty="0" smtClean="0">
                <a:solidFill>
                  <a:schemeClr val="tx1"/>
                </a:solidFill>
              </a:rPr>
              <a:t>Задача (указание задания по номеру варианта)</a:t>
            </a:r>
          </a:p>
          <a:p>
            <a:pPr>
              <a:buFont typeface="+mj-lt"/>
              <a:buAutoNum type="arabicPeriod"/>
            </a:pPr>
            <a:r>
              <a:rPr lang="ru-RU" sz="1800" b="1" dirty="0" smtClean="0">
                <a:solidFill>
                  <a:schemeClr val="tx1"/>
                </a:solidFill>
              </a:rPr>
              <a:t>Код программы</a:t>
            </a:r>
          </a:p>
          <a:p>
            <a:pPr>
              <a:buFont typeface="+mj-lt"/>
              <a:buAutoNum type="arabicPeriod"/>
            </a:pPr>
            <a:r>
              <a:rPr lang="ru-RU" sz="1800" b="1" dirty="0" smtClean="0">
                <a:solidFill>
                  <a:schemeClr val="tx1"/>
                </a:solidFill>
              </a:rPr>
              <a:t>Выводы</a:t>
            </a:r>
            <a:endParaRPr lang="ru-RU" sz="1800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ru-RU" sz="1800" b="1" dirty="0" smtClean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0239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Преобразование типов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8139" y="1294861"/>
            <a:ext cx="7594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1</a:t>
            </a:r>
          </a:p>
          <a:p>
            <a:r>
              <a:rPr lang="en-US" i="1" dirty="0" smtClean="0"/>
              <a:t>int a;   double b;</a:t>
            </a:r>
          </a:p>
          <a:p>
            <a:endParaRPr lang="en-US" dirty="0"/>
          </a:p>
          <a:p>
            <a:r>
              <a:rPr lang="en-US" dirty="0" smtClean="0"/>
              <a:t>1) </a:t>
            </a:r>
            <a:r>
              <a:rPr lang="en-US" i="1" dirty="0" smtClean="0"/>
              <a:t>a = 2 / 3;       int /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ru-RU" dirty="0" smtClean="0"/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	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		</a:t>
            </a:r>
            <a:r>
              <a:rPr lang="en-US" i="1" dirty="0" smtClean="0">
                <a:sym typeface="Wingdings" panose="05000000000000000000" pitchFamily="2" charset="2"/>
              </a:rPr>
              <a:t>a = 0</a:t>
            </a:r>
          </a:p>
          <a:p>
            <a:r>
              <a:rPr lang="en-US" dirty="0" smtClean="0"/>
              <a:t>2) </a:t>
            </a:r>
            <a:r>
              <a:rPr lang="en-US" i="1" dirty="0" smtClean="0"/>
              <a:t>b = 2 / 3;       int /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ru-RU" dirty="0" smtClean="0"/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	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double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b = 0.0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3) </a:t>
            </a:r>
            <a:r>
              <a:rPr lang="en-US" i="1" dirty="0" smtClean="0">
                <a:sym typeface="Wingdings" panose="05000000000000000000" pitchFamily="2" charset="2"/>
              </a:rPr>
              <a:t>a = 2 / 3.;      </a:t>
            </a:r>
            <a:r>
              <a:rPr lang="en-US" i="1" dirty="0" err="1" smtClean="0">
                <a:sym typeface="Wingdings" panose="05000000000000000000" pitchFamily="2" charset="2"/>
              </a:rPr>
              <a:t>int</a:t>
            </a:r>
            <a:r>
              <a:rPr lang="en-US" i="1" dirty="0" smtClean="0">
                <a:sym typeface="Wingdings" panose="05000000000000000000" pitchFamily="2" charset="2"/>
              </a:rPr>
              <a:t> / double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double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		</a:t>
            </a:r>
            <a:r>
              <a:rPr lang="en-US" i="1" dirty="0" smtClean="0">
                <a:sym typeface="Wingdings" panose="05000000000000000000" pitchFamily="2" charset="2"/>
              </a:rPr>
              <a:t>a = 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4) </a:t>
            </a:r>
            <a:r>
              <a:rPr lang="en-US" i="1" dirty="0" smtClean="0">
                <a:sym typeface="Wingdings" panose="05000000000000000000" pitchFamily="2" charset="2"/>
              </a:rPr>
              <a:t>b = 2 / 3.;      int / double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double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double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b = 0.66666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3092" y="3501007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2</a:t>
            </a:r>
          </a:p>
          <a:p>
            <a:endParaRPr lang="ru-RU" dirty="0" smtClean="0"/>
          </a:p>
          <a:p>
            <a:r>
              <a:rPr lang="en-US" i="1" dirty="0" smtClean="0"/>
              <a:t>double a;  int b = 2, c = 3;</a:t>
            </a:r>
          </a:p>
          <a:p>
            <a:endParaRPr lang="en-US" i="1" dirty="0" smtClean="0"/>
          </a:p>
          <a:p>
            <a:r>
              <a:rPr lang="en-US" i="1" dirty="0"/>
              <a:t>a</a:t>
            </a:r>
            <a:r>
              <a:rPr lang="en-US" i="1" dirty="0" smtClean="0"/>
              <a:t> = b / c;		</a:t>
            </a:r>
            <a:r>
              <a:rPr lang="ru-RU" i="1" dirty="0" smtClean="0"/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a = 0.0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i="1" dirty="0"/>
              <a:t>a</a:t>
            </a:r>
            <a:r>
              <a:rPr lang="en-US" i="1" dirty="0" smtClean="0"/>
              <a:t> = (double) b / c;	</a:t>
            </a:r>
            <a:r>
              <a:rPr lang="ru-RU" i="1" dirty="0" smtClean="0"/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a = 0.66666</a:t>
            </a:r>
            <a:endParaRPr lang="en-US" i="1" dirty="0"/>
          </a:p>
          <a:p>
            <a:r>
              <a:rPr lang="en-US" dirty="0" smtClean="0"/>
              <a:t>               </a:t>
            </a:r>
            <a:r>
              <a:rPr lang="ru-RU" dirty="0" smtClean="0"/>
              <a:t>явное преобразование типа данных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1767685" y="5496504"/>
            <a:ext cx="7200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4673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Битовые операции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490" y="1412776"/>
            <a:ext cx="7594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Применяются только для </a:t>
            </a:r>
            <a:r>
              <a:rPr lang="ru-RU" b="1" u="sng" dirty="0" smtClean="0"/>
              <a:t>целых</a:t>
            </a:r>
            <a:r>
              <a:rPr lang="ru-RU" b="1" dirty="0" smtClean="0"/>
              <a:t> типов данных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char, short, long, int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i="1" dirty="0" smtClean="0"/>
              <a:t>&amp;</a:t>
            </a:r>
            <a:r>
              <a:rPr lang="en-US" dirty="0" smtClean="0"/>
              <a:t> 	- “</a:t>
            </a:r>
            <a:r>
              <a:rPr lang="ru-RU" dirty="0"/>
              <a:t>И</a:t>
            </a:r>
            <a:r>
              <a:rPr lang="en-US" dirty="0" smtClean="0"/>
              <a:t>”</a:t>
            </a:r>
          </a:p>
          <a:p>
            <a:r>
              <a:rPr lang="en-US" i="1" dirty="0" smtClean="0"/>
              <a:t>|</a:t>
            </a:r>
            <a:r>
              <a:rPr lang="en-US" dirty="0" smtClean="0"/>
              <a:t>	- “</a:t>
            </a:r>
            <a:r>
              <a:rPr lang="ru-RU" dirty="0" smtClean="0"/>
              <a:t>ИЛИ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en-US" i="1" dirty="0" smtClean="0"/>
              <a:t>^</a:t>
            </a:r>
            <a:r>
              <a:rPr lang="ru-RU" dirty="0" smtClean="0"/>
              <a:t>	- </a:t>
            </a:r>
            <a:r>
              <a:rPr lang="en-US" dirty="0" smtClean="0"/>
              <a:t>“</a:t>
            </a:r>
            <a:r>
              <a:rPr lang="ru-RU" dirty="0" smtClean="0"/>
              <a:t>исключающее ИЛИ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en-US" i="1" dirty="0" smtClean="0"/>
              <a:t>&gt;&gt;</a:t>
            </a:r>
            <a:r>
              <a:rPr lang="en-US" dirty="0" smtClean="0"/>
              <a:t>	- </a:t>
            </a:r>
            <a:r>
              <a:rPr lang="ru-RU" dirty="0" smtClean="0"/>
              <a:t>сдвиг вправо</a:t>
            </a:r>
          </a:p>
          <a:p>
            <a:r>
              <a:rPr lang="en-US" i="1" dirty="0" smtClean="0"/>
              <a:t>&lt;&lt;</a:t>
            </a:r>
            <a:r>
              <a:rPr lang="ru-RU" dirty="0" smtClean="0"/>
              <a:t>	- сдвиг влево</a:t>
            </a:r>
          </a:p>
          <a:p>
            <a:r>
              <a:rPr lang="en-US" i="1" dirty="0" smtClean="0"/>
              <a:t>~</a:t>
            </a:r>
            <a:r>
              <a:rPr lang="en-US" dirty="0" smtClean="0"/>
              <a:t>	- </a:t>
            </a:r>
            <a:r>
              <a:rPr lang="ru-RU" dirty="0" smtClean="0"/>
              <a:t>инверсия</a:t>
            </a:r>
            <a:r>
              <a:rPr lang="en-US" dirty="0" smtClean="0"/>
              <a:t> (</a:t>
            </a:r>
            <a:r>
              <a:rPr lang="ru-RU" u="sng" dirty="0" smtClean="0"/>
              <a:t>унарная</a:t>
            </a:r>
            <a:r>
              <a:rPr lang="ru-RU" dirty="0" smtClean="0"/>
              <a:t> операция)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/>
              <a:t>Возможные варианты записи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i="1" dirty="0"/>
              <a:t>&amp;=	|=	^=	&gt;&gt;=	</a:t>
            </a:r>
            <a:r>
              <a:rPr lang="en-US" i="1" dirty="0" smtClean="0"/>
              <a:t>&lt;&lt;=</a:t>
            </a:r>
          </a:p>
          <a:p>
            <a:endParaRPr lang="ru-RU" dirty="0"/>
          </a:p>
          <a:p>
            <a:r>
              <a:rPr lang="ru-RU" b="1" dirty="0" smtClean="0"/>
              <a:t>Операции выполняются </a:t>
            </a:r>
            <a:r>
              <a:rPr lang="ru-RU" b="1" u="sng" dirty="0" smtClean="0"/>
              <a:t>поразрядно</a:t>
            </a:r>
          </a:p>
          <a:p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6498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75856" y="5661248"/>
            <a:ext cx="1440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458112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458112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Битовые операции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373" y="1412776"/>
            <a:ext cx="75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Таблица истинности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86955"/>
              </p:ext>
            </p:extLst>
          </p:nvPr>
        </p:nvGraphicFramePr>
        <p:xfrm>
          <a:off x="1403648" y="206084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851920" y="5373216"/>
            <a:ext cx="1440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84774" y="4208021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ru-RU" b="1" dirty="0"/>
              <a:t>ы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a =</a:t>
            </a:r>
            <a:r>
              <a:rPr lang="en-US" dirty="0" smtClean="0"/>
              <a:t>	0010 1011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b =</a:t>
            </a:r>
            <a:r>
              <a:rPr lang="en-US" dirty="0" smtClean="0"/>
              <a:t>	1011 1010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a &amp; b </a:t>
            </a:r>
            <a:r>
              <a:rPr lang="en-US" dirty="0" smtClean="0"/>
              <a:t>=	0010 1010</a:t>
            </a:r>
          </a:p>
          <a:p>
            <a:r>
              <a:rPr lang="en-US" dirty="0"/>
              <a:t>	</a:t>
            </a:r>
            <a:r>
              <a:rPr lang="en-US" i="1" dirty="0" smtClean="0"/>
              <a:t>a | b </a:t>
            </a:r>
            <a:r>
              <a:rPr lang="en-US" dirty="0" smtClean="0"/>
              <a:t>=	1011 1011   	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2824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Битовые операции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490" y="1412776"/>
            <a:ext cx="75948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Использование битовых операций (маскирование)</a:t>
            </a:r>
            <a:endParaRPr lang="en-US" b="1" dirty="0" smtClean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ru-RU" dirty="0" smtClean="0"/>
              <a:t>Установка разрядов</a:t>
            </a:r>
            <a:endParaRPr lang="en-US" dirty="0" smtClean="0"/>
          </a:p>
          <a:p>
            <a:pPr lvl="1"/>
            <a:r>
              <a:rPr lang="ru-RU" dirty="0" smtClean="0"/>
              <a:t>	</a:t>
            </a:r>
            <a:r>
              <a:rPr lang="en-US" i="1" dirty="0" smtClean="0"/>
              <a:t>a = b | 4;		//</a:t>
            </a:r>
            <a:r>
              <a:rPr lang="ru-RU" i="1" dirty="0" smtClean="0"/>
              <a:t> установка 3 разряда</a:t>
            </a:r>
            <a:r>
              <a:rPr lang="en-US" i="1" dirty="0" smtClean="0"/>
              <a:t> (</a:t>
            </a:r>
            <a:r>
              <a:rPr lang="ru-RU" i="1" dirty="0" smtClean="0"/>
              <a:t>маска 00000100</a:t>
            </a:r>
            <a:r>
              <a:rPr lang="ru-RU" i="1" baseline="-25000" dirty="0" smtClean="0"/>
              <a:t>2</a:t>
            </a:r>
            <a:r>
              <a:rPr lang="en-US" i="1" dirty="0" smtClean="0"/>
              <a:t>)</a:t>
            </a:r>
            <a:endParaRPr lang="ru-RU" i="1" dirty="0" smtClean="0"/>
          </a:p>
          <a:p>
            <a:pPr lvl="1"/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Сброс разрядов</a:t>
            </a:r>
          </a:p>
          <a:p>
            <a:pPr lvl="2"/>
            <a:r>
              <a:rPr lang="en-US" i="1" dirty="0" smtClean="0"/>
              <a:t>a = b &amp; ~4;</a:t>
            </a:r>
            <a:r>
              <a:rPr lang="ru-RU" i="1" dirty="0" smtClean="0"/>
              <a:t>	</a:t>
            </a:r>
            <a:r>
              <a:rPr lang="en-US" i="1" dirty="0" smtClean="0"/>
              <a:t>// </a:t>
            </a:r>
            <a:r>
              <a:rPr lang="ru-RU" i="1" dirty="0" smtClean="0"/>
              <a:t>сброс 3 разряда</a:t>
            </a:r>
            <a:r>
              <a:rPr lang="en-US" i="1" dirty="0" smtClean="0"/>
              <a:t> (</a:t>
            </a:r>
            <a:r>
              <a:rPr lang="ru-RU" i="1" dirty="0" smtClean="0"/>
              <a:t>маска </a:t>
            </a:r>
            <a:r>
              <a:rPr lang="en-US" i="1" dirty="0" smtClean="0"/>
              <a:t>11111011</a:t>
            </a:r>
            <a:r>
              <a:rPr lang="ru-RU" i="1" baseline="-25000" dirty="0" smtClean="0"/>
              <a:t>2</a:t>
            </a:r>
            <a:r>
              <a:rPr lang="en-US" i="1" dirty="0" smtClean="0"/>
              <a:t>)</a:t>
            </a:r>
            <a:endParaRPr lang="ru-RU" i="1" dirty="0"/>
          </a:p>
          <a:p>
            <a:pPr lvl="2"/>
            <a:endParaRPr lang="ru-RU" i="1" dirty="0" smtClean="0"/>
          </a:p>
          <a:p>
            <a:pPr lvl="2"/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Выделение разрядов</a:t>
            </a:r>
          </a:p>
          <a:p>
            <a:pPr lvl="1"/>
            <a:r>
              <a:rPr lang="en-US" dirty="0" smtClean="0"/>
              <a:t>	</a:t>
            </a:r>
            <a:r>
              <a:rPr lang="en-US" i="1" dirty="0" smtClean="0"/>
              <a:t>a = b &amp; </a:t>
            </a:r>
            <a:r>
              <a:rPr lang="ru-RU" i="1" dirty="0" smtClean="0"/>
              <a:t>4</a:t>
            </a:r>
            <a:r>
              <a:rPr lang="en-US" i="1" dirty="0" smtClean="0"/>
              <a:t>;</a:t>
            </a:r>
            <a:r>
              <a:rPr lang="ru-RU" i="1" dirty="0" smtClean="0"/>
              <a:t>	</a:t>
            </a:r>
            <a:r>
              <a:rPr lang="en-US" i="1" dirty="0" smtClean="0"/>
              <a:t>//</a:t>
            </a:r>
            <a:r>
              <a:rPr lang="ru-RU" i="1" dirty="0" smtClean="0"/>
              <a:t> сброс всех разрядов, кроме 3</a:t>
            </a:r>
          </a:p>
          <a:p>
            <a:pPr lvl="1"/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Поразрядное сравнение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a = b </a:t>
            </a:r>
            <a:r>
              <a:rPr lang="en-US" i="1" dirty="0"/>
              <a:t>^</a:t>
            </a:r>
            <a:r>
              <a:rPr lang="en-US" i="1" dirty="0" smtClean="0"/>
              <a:t> c;</a:t>
            </a:r>
            <a:r>
              <a:rPr lang="ru-RU" i="1" dirty="0" smtClean="0"/>
              <a:t>	</a:t>
            </a:r>
            <a:r>
              <a:rPr lang="en-US" i="1" dirty="0" smtClean="0"/>
              <a:t>// </a:t>
            </a:r>
            <a:r>
              <a:rPr lang="ru-RU" i="1" dirty="0" smtClean="0"/>
              <a:t>а – единицы</a:t>
            </a:r>
            <a:r>
              <a:rPr lang="en-US" i="1" dirty="0" smtClean="0"/>
              <a:t> </a:t>
            </a:r>
            <a:r>
              <a:rPr lang="ru-RU" i="1" dirty="0" smtClean="0"/>
              <a:t>в несовпадающих</a:t>
            </a:r>
          </a:p>
          <a:p>
            <a:r>
              <a:rPr lang="ru-RU" i="1" dirty="0"/>
              <a:t>	</a:t>
            </a:r>
            <a:r>
              <a:rPr lang="ru-RU" i="1" dirty="0" smtClean="0"/>
              <a:t>		</a:t>
            </a:r>
            <a:r>
              <a:rPr lang="en-US" i="1" dirty="0" smtClean="0"/>
              <a:t>// </a:t>
            </a:r>
            <a:r>
              <a:rPr lang="ru-RU" i="1" dirty="0" smtClean="0"/>
              <a:t>разрядах </a:t>
            </a:r>
            <a:r>
              <a:rPr lang="en-US" i="1" dirty="0" smtClean="0"/>
              <a:t>b </a:t>
            </a:r>
            <a:r>
              <a:rPr lang="ru-RU" i="1" dirty="0" smtClean="0"/>
              <a:t>и </a:t>
            </a:r>
            <a:r>
              <a:rPr lang="en-US" i="1" dirty="0" smtClean="0"/>
              <a:t>c</a:t>
            </a:r>
            <a:endParaRPr lang="en-US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980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4880188" y="2249252"/>
            <a:ext cx="2880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55776" y="2276872"/>
            <a:ext cx="2880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Битовые операции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489" y="1437210"/>
            <a:ext cx="75948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Операции сдвига</a:t>
            </a:r>
            <a:endParaRPr lang="en-US" b="1" dirty="0" smtClean="0"/>
          </a:p>
          <a:p>
            <a:endParaRPr lang="ru-RU" dirty="0" smtClean="0"/>
          </a:p>
          <a:p>
            <a:pPr marL="342900" indent="-342900">
              <a:buAutoNum type="arabicParenR"/>
            </a:pPr>
            <a:r>
              <a:rPr lang="en-US" i="1" dirty="0" smtClean="0"/>
              <a:t>c = a &gt;&gt; 2;</a:t>
            </a:r>
          </a:p>
          <a:p>
            <a:pPr lvl="1"/>
            <a:r>
              <a:rPr lang="en-US" dirty="0" smtClean="0"/>
              <a:t>a = 0010 1101	</a:t>
            </a:r>
            <a:r>
              <a:rPr lang="en-US" dirty="0" smtClean="0">
                <a:sym typeface="Wingdings" panose="05000000000000000000" pitchFamily="2" charset="2"/>
              </a:rPr>
              <a:t>	c = 0000 1011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r>
              <a:rPr lang="ru-RU" dirty="0" smtClean="0"/>
              <a:t>Сдвиг </a:t>
            </a:r>
            <a:r>
              <a:rPr lang="ru-RU" u="sng" dirty="0" smtClean="0"/>
              <a:t>вправо</a:t>
            </a:r>
            <a:r>
              <a:rPr lang="ru-RU" dirty="0" smtClean="0"/>
              <a:t> на 1 разряд = </a:t>
            </a:r>
            <a:r>
              <a:rPr lang="ru-RU" u="sng" dirty="0" smtClean="0"/>
              <a:t>деление</a:t>
            </a:r>
            <a:r>
              <a:rPr lang="ru-RU" dirty="0" smtClean="0"/>
              <a:t> на 2</a:t>
            </a:r>
          </a:p>
          <a:p>
            <a:r>
              <a:rPr lang="ru-RU" dirty="0" smtClean="0"/>
              <a:t>Сдвиг </a:t>
            </a:r>
            <a:r>
              <a:rPr lang="ru-RU" u="sng" dirty="0" smtClean="0"/>
              <a:t>влево</a:t>
            </a:r>
            <a:r>
              <a:rPr lang="ru-RU" dirty="0" smtClean="0"/>
              <a:t> на 1 разряд = </a:t>
            </a:r>
            <a:r>
              <a:rPr lang="ru-RU" u="sng" dirty="0" smtClean="0"/>
              <a:t>умножение</a:t>
            </a:r>
            <a:r>
              <a:rPr lang="ru-RU" dirty="0" smtClean="0"/>
              <a:t> на 2</a:t>
            </a:r>
          </a:p>
          <a:p>
            <a:endParaRPr lang="ru-RU" dirty="0"/>
          </a:p>
          <a:p>
            <a:r>
              <a:rPr lang="ru-RU" dirty="0" smtClean="0"/>
              <a:t>Сдвиг вправо работает по-разному для </a:t>
            </a:r>
            <a:r>
              <a:rPr lang="en-US" i="1" dirty="0" smtClean="0"/>
              <a:t>signed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unsigned</a:t>
            </a:r>
          </a:p>
          <a:p>
            <a:endParaRPr lang="en-US" dirty="0"/>
          </a:p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i="1" dirty="0"/>
              <a:t>u</a:t>
            </a:r>
            <a:r>
              <a:rPr lang="en-US" i="1" dirty="0" smtClean="0"/>
              <a:t>nsigned char a = 1</a:t>
            </a:r>
            <a:r>
              <a:rPr lang="ru-RU" i="1" dirty="0" smtClean="0"/>
              <a:t> </a:t>
            </a:r>
            <a:r>
              <a:rPr lang="en-US" i="1" dirty="0" smtClean="0"/>
              <a:t>;	a &gt;&gt; 1 = 0</a:t>
            </a:r>
          </a:p>
          <a:p>
            <a:r>
              <a:rPr lang="en-US" i="1" dirty="0"/>
              <a:t>c</a:t>
            </a:r>
            <a:r>
              <a:rPr lang="en-US" i="1" dirty="0" smtClean="0"/>
              <a:t>har b = 1;		b &gt;&gt; 1 = 0</a:t>
            </a:r>
          </a:p>
          <a:p>
            <a:r>
              <a:rPr lang="en-US" i="1" dirty="0" smtClean="0"/>
              <a:t>char c = -1;		c &gt;&gt; 1 = -1 </a:t>
            </a:r>
            <a:r>
              <a:rPr lang="en-US" i="1" dirty="0" smtClean="0">
                <a:solidFill>
                  <a:srgbClr val="FF0000"/>
                </a:solidFill>
              </a:rPr>
              <a:t>(!)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dirty="0" smtClean="0"/>
              <a:t>Для отрицательных чисел – расширение знака</a:t>
            </a:r>
            <a:endParaRPr lang="en-US" dirty="0"/>
          </a:p>
        </p:txBody>
      </p:sp>
      <p:cxnSp>
        <p:nvCxnSpPr>
          <p:cNvPr id="4" name="Скругленная соединительная линия 3"/>
          <p:cNvCxnSpPr/>
          <p:nvPr/>
        </p:nvCxnSpPr>
        <p:spPr>
          <a:xfrm>
            <a:off x="2843808" y="2609292"/>
            <a:ext cx="360040" cy="171636"/>
          </a:xfrm>
          <a:prstGeom prst="curved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кругленная соединительная линия 5"/>
          <p:cNvCxnSpPr/>
          <p:nvPr/>
        </p:nvCxnSpPr>
        <p:spPr>
          <a:xfrm flipV="1">
            <a:off x="4499992" y="2609292"/>
            <a:ext cx="380196" cy="171636"/>
          </a:xfrm>
          <a:prstGeom prst="curved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9155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Таблица операций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63144"/>
              </p:ext>
            </p:extLst>
          </p:nvPr>
        </p:nvGraphicFramePr>
        <p:xfrm>
          <a:off x="899592" y="1268760"/>
          <a:ext cx="741682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4896544"/>
                <a:gridCol w="1368153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Приоритет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Операции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Порядок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]    -&gt;  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~ 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++   --   -   </a:t>
                      </a:r>
                      <a:r>
                        <a:rPr lang="en-US" sz="16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6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тип)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ru-RU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ru-RU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  </a:t>
                      </a:r>
                      <a:r>
                        <a:rPr lang="en-US" sz="1600" i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sizeof</a:t>
                      </a:r>
                      <a:r>
                        <a:rPr lang="en-US" sz="16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унарные)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</a:t>
                      </a:r>
                      <a:endParaRPr lang="ru-RU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973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/   %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-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       &gt;&gt;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   &lt;=    &gt;=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&gt;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    !=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296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62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594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67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</a:t>
                      </a:r>
                      <a:endParaRPr lang="ru-RU" sz="14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+=    -=   *=  /=   </a:t>
                      </a:r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r>
                        <a:rPr lang="ru-RU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т.п.         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(все присваивания)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</a:t>
                      </a:r>
                      <a:endParaRPr lang="ru-RU" sz="14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2844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Учет приоритетов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448298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1</a:t>
            </a:r>
            <a:endParaRPr lang="en-US" b="1" dirty="0" smtClean="0"/>
          </a:p>
          <a:p>
            <a:r>
              <a:rPr lang="en-US" dirty="0" smtClean="0"/>
              <a:t>          </a:t>
            </a:r>
            <a:endParaRPr lang="en-US" dirty="0"/>
          </a:p>
          <a:p>
            <a:r>
              <a:rPr lang="en-US" i="1" dirty="0" smtClean="0"/>
              <a:t>x = a * 2 + b * 4;</a:t>
            </a:r>
            <a:endParaRPr lang="ru-RU" i="1" dirty="0" smtClean="0"/>
          </a:p>
          <a:p>
            <a:r>
              <a:rPr lang="ru-RU" i="1" dirty="0" smtClean="0"/>
              <a:t>         1   3    2</a:t>
            </a:r>
          </a:p>
          <a:p>
            <a:endParaRPr lang="ru-RU" i="1" dirty="0"/>
          </a:p>
          <a:p>
            <a:r>
              <a:rPr lang="en-US" i="1" dirty="0"/>
              <a:t>x</a:t>
            </a:r>
            <a:r>
              <a:rPr lang="en-US" i="1" dirty="0" smtClean="0"/>
              <a:t> = a &lt;&lt; 1 + b &lt;&lt; 2;		         </a:t>
            </a:r>
            <a:endParaRPr lang="ru-RU" i="1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      </a:t>
            </a:r>
            <a:r>
              <a:rPr lang="en-US" i="1" dirty="0" smtClean="0"/>
              <a:t>  2    1     3</a:t>
            </a:r>
            <a:endParaRPr lang="ru-RU" i="1" dirty="0" smtClean="0"/>
          </a:p>
          <a:p>
            <a:endParaRPr lang="ru-RU" i="1" dirty="0" smtClean="0"/>
          </a:p>
          <a:p>
            <a:r>
              <a:rPr lang="en-US" i="1" dirty="0" smtClean="0"/>
              <a:t>x </a:t>
            </a:r>
            <a:r>
              <a:rPr lang="en-US" i="1" dirty="0"/>
              <a:t>= (a&lt;&lt;1) + (b&lt;&lt;2);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      1     3     </a:t>
            </a:r>
            <a:r>
              <a:rPr lang="ru-RU" i="1" dirty="0"/>
              <a:t>2</a:t>
            </a:r>
            <a:endParaRPr lang="en-US" i="1" dirty="0" smtClean="0"/>
          </a:p>
        </p:txBody>
      </p:sp>
      <p:sp>
        <p:nvSpPr>
          <p:cNvPr id="6" name="Знак запрета 5"/>
          <p:cNvSpPr/>
          <p:nvPr/>
        </p:nvSpPr>
        <p:spPr>
          <a:xfrm>
            <a:off x="3591319" y="2708920"/>
            <a:ext cx="504056" cy="504056"/>
          </a:xfrm>
          <a:prstGeom prst="noSmoking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596" y="4565522"/>
            <a:ext cx="6676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2</a:t>
            </a:r>
          </a:p>
          <a:p>
            <a:endParaRPr lang="ru-RU" b="1" dirty="0" smtClean="0"/>
          </a:p>
          <a:p>
            <a:r>
              <a:rPr lang="en-US" dirty="0" smtClean="0"/>
              <a:t>a) </a:t>
            </a:r>
            <a:r>
              <a:rPr lang="en-US" i="1" dirty="0" smtClean="0"/>
              <a:t>if (a = b + c &gt; 0) x = 3;</a:t>
            </a:r>
            <a:r>
              <a:rPr lang="en-US" dirty="0" smtClean="0"/>
              <a:t>	 </a:t>
            </a:r>
          </a:p>
          <a:p>
            <a:r>
              <a:rPr lang="en-US" dirty="0" smtClean="0"/>
              <a:t>           3    1    2</a:t>
            </a:r>
            <a:endParaRPr lang="ru-RU" dirty="0" smtClean="0"/>
          </a:p>
          <a:p>
            <a:r>
              <a:rPr lang="en-US" dirty="0" smtClean="0"/>
              <a:t>b) </a:t>
            </a:r>
            <a:r>
              <a:rPr lang="en-US" i="1" dirty="0" smtClean="0"/>
              <a:t>if ((a = b + c) &gt; 0) x = 3;</a:t>
            </a:r>
          </a:p>
          <a:p>
            <a:r>
              <a:rPr lang="en-US" dirty="0"/>
              <a:t> </a:t>
            </a:r>
            <a:r>
              <a:rPr lang="en-US" dirty="0" smtClean="0"/>
              <a:t>           2    1     3</a:t>
            </a:r>
            <a:endParaRPr lang="ru-RU" dirty="0"/>
          </a:p>
        </p:txBody>
      </p:sp>
      <p:sp>
        <p:nvSpPr>
          <p:cNvPr id="9" name="Знак запрета 8"/>
          <p:cNvSpPr/>
          <p:nvPr/>
        </p:nvSpPr>
        <p:spPr>
          <a:xfrm>
            <a:off x="3869565" y="5013176"/>
            <a:ext cx="504056" cy="504056"/>
          </a:xfrm>
          <a:prstGeom prst="noSmoking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9079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Операции отношения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701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Операнды </a:t>
            </a:r>
            <a:r>
              <a:rPr lang="ru-RU" dirty="0" smtClean="0"/>
              <a:t>– выражения любых типов</a:t>
            </a:r>
          </a:p>
          <a:p>
            <a:r>
              <a:rPr lang="ru-RU" b="1" dirty="0" smtClean="0"/>
              <a:t>Результат</a:t>
            </a:r>
            <a:r>
              <a:rPr lang="ru-RU" dirty="0" smtClean="0"/>
              <a:t> – </a:t>
            </a:r>
            <a:r>
              <a:rPr lang="ru-RU" u="sng" dirty="0" smtClean="0"/>
              <a:t>целое</a:t>
            </a:r>
            <a:r>
              <a:rPr lang="ru-RU" dirty="0" smtClean="0"/>
              <a:t> </a:t>
            </a:r>
            <a:r>
              <a:rPr lang="ru-RU" i="1" dirty="0" smtClean="0"/>
              <a:t>число</a:t>
            </a:r>
            <a:r>
              <a:rPr lang="en-US" i="1" dirty="0" smtClean="0"/>
              <a:t> int</a:t>
            </a:r>
            <a:r>
              <a:rPr lang="en-US" dirty="0" smtClean="0"/>
              <a:t>:    1 – </a:t>
            </a:r>
            <a:r>
              <a:rPr lang="ru-RU" dirty="0" smtClean="0"/>
              <a:t>истина, 0 – ложь</a:t>
            </a:r>
          </a:p>
          <a:p>
            <a:r>
              <a:rPr lang="ru-RU" dirty="0" smtClean="0"/>
              <a:t>Могут использоваться в арифметических выражениях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4781" y="2420888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en-US" i="1" dirty="0" smtClean="0"/>
              <a:t>&gt;</a:t>
            </a:r>
            <a:r>
              <a:rPr lang="en-US" dirty="0" smtClean="0"/>
              <a:t>	</a:t>
            </a:r>
            <a:r>
              <a:rPr lang="ru-RU" dirty="0" smtClean="0"/>
              <a:t>больше</a:t>
            </a:r>
            <a:endParaRPr lang="en-US" dirty="0" smtClean="0"/>
          </a:p>
          <a:p>
            <a:r>
              <a:rPr lang="ru-RU" dirty="0" smtClean="0"/>
              <a:t>	</a:t>
            </a:r>
            <a:r>
              <a:rPr lang="en-US" i="1" dirty="0" smtClean="0"/>
              <a:t>&gt;=</a:t>
            </a:r>
            <a:r>
              <a:rPr lang="ru-RU" dirty="0" smtClean="0"/>
              <a:t>	больше либо равно</a:t>
            </a:r>
            <a:endParaRPr lang="en-US" dirty="0" smtClean="0"/>
          </a:p>
          <a:p>
            <a:r>
              <a:rPr lang="ru-RU" dirty="0" smtClean="0"/>
              <a:t>	</a:t>
            </a:r>
            <a:r>
              <a:rPr lang="en-US" i="1" dirty="0" smtClean="0"/>
              <a:t>&lt;=</a:t>
            </a:r>
            <a:r>
              <a:rPr lang="ru-RU" dirty="0" smtClean="0"/>
              <a:t>	меньше либо равно</a:t>
            </a:r>
            <a:endParaRPr lang="en-US" dirty="0" smtClean="0"/>
          </a:p>
          <a:p>
            <a:r>
              <a:rPr lang="ru-RU" dirty="0" smtClean="0"/>
              <a:t>	</a:t>
            </a:r>
            <a:r>
              <a:rPr lang="en-US" i="1" dirty="0" smtClean="0"/>
              <a:t>&lt;</a:t>
            </a:r>
            <a:r>
              <a:rPr lang="ru-RU" dirty="0" smtClean="0"/>
              <a:t>	меньше</a:t>
            </a:r>
            <a:endParaRPr lang="en-US" dirty="0" smtClean="0"/>
          </a:p>
          <a:p>
            <a:r>
              <a:rPr lang="ru-RU" dirty="0" smtClean="0"/>
              <a:t>	</a:t>
            </a:r>
            <a:r>
              <a:rPr lang="en-US" i="1" dirty="0" smtClean="0"/>
              <a:t>==</a:t>
            </a:r>
            <a:r>
              <a:rPr lang="ru-RU" dirty="0" smtClean="0"/>
              <a:t>	равно</a:t>
            </a:r>
            <a:endParaRPr lang="en-US" dirty="0" smtClean="0"/>
          </a:p>
          <a:p>
            <a:r>
              <a:rPr lang="ru-RU" dirty="0" smtClean="0"/>
              <a:t>	</a:t>
            </a:r>
            <a:r>
              <a:rPr lang="en-US" i="1" dirty="0" smtClean="0"/>
              <a:t>!=</a:t>
            </a:r>
            <a:r>
              <a:rPr lang="ru-RU" dirty="0" smtClean="0"/>
              <a:t>	не равно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53782" y="4365104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Примеры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a = b &gt;3;	   // </a:t>
            </a:r>
            <a:r>
              <a:rPr lang="ru-RU" i="1" dirty="0" smtClean="0"/>
              <a:t>если </a:t>
            </a:r>
            <a:r>
              <a:rPr lang="en-US" i="1" dirty="0" smtClean="0"/>
              <a:t>b &gt; 3, a = 1; </a:t>
            </a:r>
            <a:r>
              <a:rPr lang="ru-RU" i="1" dirty="0" smtClean="0"/>
              <a:t>иначе </a:t>
            </a:r>
            <a:r>
              <a:rPr lang="en-US" i="1" dirty="0" smtClean="0"/>
              <a:t>a</a:t>
            </a:r>
            <a:r>
              <a:rPr lang="ru-RU" i="1" dirty="0" smtClean="0"/>
              <a:t> = 0</a:t>
            </a:r>
            <a:r>
              <a:rPr lang="en-US" i="1" dirty="0" smtClean="0"/>
              <a:t>; </a:t>
            </a:r>
          </a:p>
          <a:p>
            <a:endParaRPr lang="en-US" i="1" dirty="0" smtClean="0"/>
          </a:p>
          <a:p>
            <a:r>
              <a:rPr lang="en-US" i="1" dirty="0" smtClean="0"/>
              <a:t>	x =  a &gt; 0 – a &lt; 0;    // a &lt; 0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i="1" dirty="0" smtClean="0">
                <a:sym typeface="Wingdings" panose="05000000000000000000" pitchFamily="2" charset="2"/>
              </a:rPr>
              <a:t> x = -1</a:t>
            </a: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		   // a = 0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i="1" dirty="0" smtClean="0">
                <a:sym typeface="Wingdings" panose="05000000000000000000" pitchFamily="2" charset="2"/>
              </a:rPr>
              <a:t> x = 0</a:t>
            </a: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		   // a &gt; 0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i="1" dirty="0" smtClean="0">
                <a:sym typeface="Wingdings" panose="05000000000000000000" pitchFamily="2" charset="2"/>
              </a:rPr>
              <a:t> x = 1</a:t>
            </a:r>
            <a:endParaRPr lang="en-US" i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8674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Логические операции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Логические операции</a:t>
            </a:r>
            <a:endParaRPr lang="en-US" b="1" dirty="0" smtClean="0"/>
          </a:p>
          <a:p>
            <a:r>
              <a:rPr lang="ru-RU" dirty="0" smtClean="0"/>
              <a:t>Объединяют операции отношения</a:t>
            </a:r>
          </a:p>
          <a:p>
            <a:endParaRPr lang="en-US" dirty="0"/>
          </a:p>
          <a:p>
            <a:r>
              <a:rPr lang="ru-RU" b="1" dirty="0" smtClean="0"/>
              <a:t>Операнды </a:t>
            </a:r>
            <a:r>
              <a:rPr lang="ru-RU" dirty="0" smtClean="0"/>
              <a:t>– целые числа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≠0 – </a:t>
            </a:r>
            <a:r>
              <a:rPr lang="ru-RU" dirty="0" smtClean="0"/>
              <a:t>истина, =0 – ложь)</a:t>
            </a:r>
          </a:p>
          <a:p>
            <a:r>
              <a:rPr lang="ru-RU" b="1" dirty="0" smtClean="0"/>
              <a:t>Результат</a:t>
            </a:r>
            <a:r>
              <a:rPr lang="ru-RU" dirty="0" smtClean="0"/>
              <a:t> - </a:t>
            </a:r>
            <a:r>
              <a:rPr lang="ru-RU" u="sng" dirty="0"/>
              <a:t>целое</a:t>
            </a:r>
            <a:r>
              <a:rPr lang="ru-RU" dirty="0"/>
              <a:t> число</a:t>
            </a:r>
            <a:r>
              <a:rPr lang="en-US" dirty="0"/>
              <a:t> </a:t>
            </a:r>
            <a:r>
              <a:rPr lang="en-US" i="1" dirty="0"/>
              <a:t>int</a:t>
            </a:r>
            <a:r>
              <a:rPr lang="en-US" dirty="0"/>
              <a:t>:   </a:t>
            </a:r>
            <a:r>
              <a:rPr lang="ru-RU" dirty="0" smtClean="0"/>
              <a:t>(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ru-RU" dirty="0"/>
              <a:t>истина, 0 – </a:t>
            </a:r>
            <a:r>
              <a:rPr lang="ru-RU" dirty="0" smtClean="0"/>
              <a:t>ложь) </a:t>
            </a:r>
          </a:p>
          <a:p>
            <a:r>
              <a:rPr lang="ru-RU" b="1" dirty="0"/>
              <a:t>	</a:t>
            </a:r>
            <a:endParaRPr lang="ru-RU" b="1" dirty="0" smtClean="0"/>
          </a:p>
          <a:p>
            <a:r>
              <a:rPr lang="ru-RU" b="1" dirty="0"/>
              <a:t>	</a:t>
            </a:r>
            <a:r>
              <a:rPr lang="en-US" dirty="0" smtClean="0"/>
              <a:t>&amp;&amp;	</a:t>
            </a:r>
            <a:r>
              <a:rPr lang="ru-RU" dirty="0"/>
              <a:t>И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||	</a:t>
            </a:r>
            <a:r>
              <a:rPr lang="ru-RU" dirty="0" smtClean="0"/>
              <a:t>ИЛИ</a:t>
            </a:r>
          </a:p>
          <a:p>
            <a:r>
              <a:rPr lang="ru-RU" dirty="0"/>
              <a:t>	</a:t>
            </a:r>
            <a:r>
              <a:rPr lang="ru-RU" dirty="0" smtClean="0"/>
              <a:t>!	НЕ   (унарная операция)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43711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Примеры</a:t>
            </a:r>
            <a:r>
              <a:rPr lang="en-US" b="1" dirty="0" smtClean="0"/>
              <a:t>:</a:t>
            </a:r>
          </a:p>
          <a:p>
            <a:r>
              <a:rPr lang="en-US" dirty="0"/>
              <a:t>	</a:t>
            </a:r>
            <a:r>
              <a:rPr lang="en-US" i="1" dirty="0" smtClean="0"/>
              <a:t>a &lt; b &lt; c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a &lt; b &amp;&amp; b &lt; c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!(a &gt; b)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ru-RU" dirty="0" smtClean="0">
                <a:sym typeface="Wingdings" panose="05000000000000000000" pitchFamily="2" charset="2"/>
              </a:rPr>
              <a:t>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a &lt;= b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!a</a:t>
            </a:r>
            <a:r>
              <a:rPr lang="en-US" dirty="0" smtClean="0">
                <a:sym typeface="Wingdings" panose="05000000000000000000" pitchFamily="2" charset="2"/>
              </a:rPr>
              <a:t>	// </a:t>
            </a:r>
            <a:r>
              <a:rPr lang="ru-RU" dirty="0" smtClean="0">
                <a:sym typeface="Wingdings" panose="05000000000000000000" pitchFamily="2" charset="2"/>
              </a:rPr>
              <a:t>=</a:t>
            </a:r>
            <a:r>
              <a:rPr lang="en-US" dirty="0" smtClean="0">
                <a:sym typeface="Wingdings" panose="05000000000000000000" pitchFamily="2" charset="2"/>
              </a:rPr>
              <a:t>1, </a:t>
            </a:r>
            <a:r>
              <a:rPr lang="ru-RU" dirty="0" smtClean="0">
                <a:sym typeface="Wingdings" panose="05000000000000000000" pitchFamily="2" charset="2"/>
              </a:rPr>
              <a:t>если а = 0</a:t>
            </a:r>
            <a:r>
              <a:rPr lang="en-US" dirty="0" smtClean="0">
                <a:sym typeface="Wingdings" panose="05000000000000000000" pitchFamily="2" charset="2"/>
              </a:rPr>
              <a:t>;  </a:t>
            </a:r>
            <a:r>
              <a:rPr lang="ru-RU" dirty="0" smtClean="0">
                <a:sym typeface="Wingdings" panose="05000000000000000000" pitchFamily="2" charset="2"/>
              </a:rPr>
              <a:t>=0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ru-RU" dirty="0" smtClean="0">
                <a:sym typeface="Wingdings" panose="05000000000000000000" pitchFamily="2" charset="2"/>
              </a:rPr>
              <a:t> если а ≠ 0</a:t>
            </a:r>
            <a:endParaRPr lang="en-US" dirty="0"/>
          </a:p>
          <a:p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6336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Условный оператор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8499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u="sng" dirty="0" smtClean="0"/>
              <a:t>Синтаксис</a:t>
            </a:r>
            <a:r>
              <a:rPr lang="en-US" u="sng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i="1" dirty="0"/>
              <a:t>i</a:t>
            </a:r>
            <a:r>
              <a:rPr lang="en-US" i="1" dirty="0" smtClean="0"/>
              <a:t>f (</a:t>
            </a:r>
            <a:r>
              <a:rPr lang="ru-RU" i="1" dirty="0" smtClean="0"/>
              <a:t>выражение) оператор</a:t>
            </a:r>
            <a:r>
              <a:rPr lang="en-US" i="1" dirty="0" smtClean="0"/>
              <a:t>1;  else </a:t>
            </a:r>
            <a:r>
              <a:rPr lang="ru-RU" i="1" dirty="0" smtClean="0"/>
              <a:t>оператор2</a:t>
            </a:r>
            <a:r>
              <a:rPr lang="en-US" i="1" dirty="0" smtClean="0"/>
              <a:t>;</a:t>
            </a:r>
          </a:p>
          <a:p>
            <a:pPr marL="342900" indent="-342900">
              <a:buAutoNum type="arabicParenR"/>
            </a:pPr>
            <a:r>
              <a:rPr lang="en-US" i="1" dirty="0"/>
              <a:t>i</a:t>
            </a:r>
            <a:r>
              <a:rPr lang="en-US" i="1" dirty="0" smtClean="0"/>
              <a:t>f (</a:t>
            </a:r>
            <a:r>
              <a:rPr lang="ru-RU" i="1" dirty="0" smtClean="0"/>
              <a:t>выражение) оператор1</a:t>
            </a:r>
            <a:r>
              <a:rPr lang="en-US" i="1" dirty="0" smtClean="0"/>
              <a:t>;</a:t>
            </a:r>
            <a:r>
              <a:rPr lang="ru-RU" i="1" dirty="0"/>
              <a:t>	</a:t>
            </a:r>
            <a:r>
              <a:rPr lang="en-US" i="1" dirty="0" smtClean="0"/>
              <a:t>// </a:t>
            </a:r>
            <a:r>
              <a:rPr lang="ru-RU" i="1" dirty="0" smtClean="0"/>
              <a:t>краткая форма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i="1" dirty="0" smtClean="0"/>
              <a:t>выражение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≠ 0, выполняется </a:t>
            </a:r>
            <a:r>
              <a:rPr lang="ru-RU" i="1" dirty="0" smtClean="0"/>
              <a:t>оператор1</a:t>
            </a:r>
            <a:r>
              <a:rPr lang="en-US" dirty="0" smtClean="0"/>
              <a:t>; </a:t>
            </a:r>
            <a:r>
              <a:rPr lang="ru-RU" dirty="0" smtClean="0"/>
              <a:t>иначе – </a:t>
            </a:r>
            <a:r>
              <a:rPr lang="ru-RU" i="1" dirty="0" smtClean="0"/>
              <a:t>оператор2</a:t>
            </a:r>
          </a:p>
          <a:p>
            <a:endParaRPr lang="ru-RU" dirty="0"/>
          </a:p>
          <a:p>
            <a:r>
              <a:rPr lang="ru-RU" dirty="0" smtClean="0"/>
              <a:t>Оператор </a:t>
            </a:r>
            <a:r>
              <a:rPr lang="ru-RU" u="sng" dirty="0" smtClean="0"/>
              <a:t>один</a:t>
            </a:r>
            <a:r>
              <a:rPr lang="ru-RU" dirty="0" smtClean="0"/>
              <a:t>, но может быть составным.</a:t>
            </a:r>
            <a:endParaRPr lang="en-US" dirty="0" smtClean="0"/>
          </a:p>
          <a:p>
            <a:r>
              <a:rPr lang="ru-RU" dirty="0" smtClean="0"/>
              <a:t>Допустима вложенность</a:t>
            </a:r>
          </a:p>
          <a:p>
            <a:endParaRPr lang="ru-RU" dirty="0" smtClean="0"/>
          </a:p>
          <a:p>
            <a:r>
              <a:rPr lang="ru-RU" dirty="0" smtClean="0"/>
              <a:t>Выражение – как правило, операция отношения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3864" y="1340768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dirty="0" smtClean="0"/>
              <a:t>f  -  else  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59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3128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С (Си</a:t>
            </a:r>
            <a:r>
              <a:rPr lang="ru-RU" b="1" dirty="0" smtClean="0"/>
              <a:t>)</a:t>
            </a:r>
            <a:r>
              <a:rPr lang="ru-RU" altLang="ru-RU" dirty="0" smtClean="0"/>
              <a:t> 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7"/>
            <a:ext cx="8064896" cy="4610522"/>
          </a:xfrm>
        </p:spPr>
        <p:txBody>
          <a:bodyPr/>
          <a:lstStyle/>
          <a:p>
            <a:r>
              <a:rPr lang="ru-RU" sz="1800" b="1" dirty="0">
                <a:solidFill>
                  <a:schemeClr val="tx1"/>
                </a:solidFill>
              </a:rPr>
              <a:t>Си (англ. C) — компилируемый статически типизированный язык программирования общего </a:t>
            </a:r>
            <a:r>
              <a:rPr lang="ru-RU" sz="1800" b="1" dirty="0" smtClean="0">
                <a:solidFill>
                  <a:schemeClr val="tx1"/>
                </a:solidFill>
              </a:rPr>
              <a:t>назначения.</a:t>
            </a:r>
            <a:endParaRPr lang="ru-RU" sz="1800" b="1" dirty="0">
              <a:solidFill>
                <a:schemeClr val="tx1"/>
              </a:solidFill>
            </a:endParaRPr>
          </a:p>
          <a:p>
            <a:r>
              <a:rPr lang="ru-RU" sz="1800" b="1" dirty="0" smtClean="0">
                <a:solidFill>
                  <a:schemeClr val="tx1"/>
                </a:solidFill>
              </a:rPr>
              <a:t>Разработан </a:t>
            </a:r>
            <a:r>
              <a:rPr lang="ru-RU" sz="1800" b="1" dirty="0" err="1" smtClean="0">
                <a:solidFill>
                  <a:schemeClr val="tx1"/>
                </a:solidFill>
              </a:rPr>
              <a:t>Деннисом</a:t>
            </a:r>
            <a:r>
              <a:rPr lang="ru-RU" sz="1800" b="1" dirty="0" smtClean="0">
                <a:solidFill>
                  <a:schemeClr val="tx1"/>
                </a:solidFill>
              </a:rPr>
              <a:t> </a:t>
            </a:r>
            <a:r>
              <a:rPr lang="ru-RU" sz="1800" b="1" dirty="0" err="1" smtClean="0">
                <a:solidFill>
                  <a:schemeClr val="tx1"/>
                </a:solidFill>
              </a:rPr>
              <a:t>Ритчи</a:t>
            </a:r>
            <a:r>
              <a:rPr lang="ru-RU" sz="1800" b="1" dirty="0" smtClean="0">
                <a:solidFill>
                  <a:schemeClr val="tx1"/>
                </a:solidFill>
              </a:rPr>
              <a:t> в 1972 </a:t>
            </a:r>
            <a:r>
              <a:rPr lang="ru-RU" sz="1800" b="1" dirty="0" err="1" smtClean="0">
                <a:solidFill>
                  <a:schemeClr val="tx1"/>
                </a:solidFill>
              </a:rPr>
              <a:t>г.в</a:t>
            </a:r>
            <a:r>
              <a:rPr lang="ru-RU" sz="1800" b="1" dirty="0" smtClean="0">
                <a:solidFill>
                  <a:schemeClr val="tx1"/>
                </a:solidFill>
              </a:rPr>
              <a:t> лаборатории </a:t>
            </a:r>
            <a:r>
              <a:rPr lang="ru-RU" sz="1800" b="1" dirty="0" err="1" smtClean="0">
                <a:solidFill>
                  <a:schemeClr val="tx1"/>
                </a:solidFill>
              </a:rPr>
              <a:t>Bell</a:t>
            </a:r>
            <a:r>
              <a:rPr lang="ru-RU" sz="1800" b="1" dirty="0" smtClean="0">
                <a:solidFill>
                  <a:schemeClr val="tx1"/>
                </a:solidFill>
              </a:rPr>
              <a:t> </a:t>
            </a:r>
            <a:r>
              <a:rPr lang="ru-RU" sz="1800" b="1" dirty="0" err="1" smtClean="0">
                <a:solidFill>
                  <a:schemeClr val="tx1"/>
                </a:solidFill>
              </a:rPr>
              <a:t>Labs</a:t>
            </a:r>
            <a:r>
              <a:rPr lang="ru-RU" sz="1800" b="1" dirty="0" smtClean="0">
                <a:solidFill>
                  <a:schemeClr val="tx1"/>
                </a:solidFill>
              </a:rPr>
              <a:t> (США).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Изначально предназначен для написания ОС UNIX для ЭВМ семейства PDP-11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Прообраз – язык B (Би)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8761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Условный оператор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412776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u="sng" dirty="0" smtClean="0"/>
              <a:t>Примеры</a:t>
            </a:r>
            <a:r>
              <a:rPr lang="en-US" b="1" u="sng" dirty="0" smtClean="0"/>
              <a:t>:</a:t>
            </a:r>
          </a:p>
          <a:p>
            <a:endParaRPr lang="ru-RU" dirty="0" smtClean="0"/>
          </a:p>
          <a:p>
            <a:pPr marL="342900" indent="-342900">
              <a:buAutoNum type="arabicParenR"/>
            </a:pPr>
            <a:r>
              <a:rPr lang="en-US" i="1" dirty="0" smtClean="0"/>
              <a:t>if( a &gt; 0 ) x = 3;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if( a == 3) x = 5; else x = 7;</a:t>
            </a:r>
          </a:p>
          <a:p>
            <a:pPr lvl="1"/>
            <a:endParaRPr lang="en-US" i="1" dirty="0" smtClean="0"/>
          </a:p>
          <a:p>
            <a:pPr marL="342900" indent="-342900">
              <a:buAutoNum type="arabicParenR"/>
            </a:pPr>
            <a:r>
              <a:rPr lang="en-US" i="1" dirty="0"/>
              <a:t>i</a:t>
            </a:r>
            <a:r>
              <a:rPr lang="en-US" i="1" dirty="0" smtClean="0"/>
              <a:t>f( a ) x = 4;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i="1" dirty="0" smtClean="0">
                <a:sym typeface="Wingdings" panose="05000000000000000000" pitchFamily="2" charset="2"/>
              </a:rPr>
              <a:t>	if( a != 0) x = 4;</a:t>
            </a:r>
          </a:p>
          <a:p>
            <a:pPr marL="342900" indent="-342900">
              <a:buAutoNum type="arabicParenR"/>
            </a:pPr>
            <a:r>
              <a:rPr lang="en-US" i="1" dirty="0">
                <a:sym typeface="Wingdings" panose="05000000000000000000" pitchFamily="2" charset="2"/>
              </a:rPr>
              <a:t>i</a:t>
            </a:r>
            <a:r>
              <a:rPr lang="en-US" i="1" dirty="0" smtClean="0">
                <a:sym typeface="Wingdings" panose="05000000000000000000" pitchFamily="2" charset="2"/>
              </a:rPr>
              <a:t>f( !a ) x = 4;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i="1" dirty="0" smtClean="0">
                <a:sym typeface="Wingdings" panose="05000000000000000000" pitchFamily="2" charset="2"/>
              </a:rPr>
              <a:t>	if( a == 0) x = 4; </a:t>
            </a:r>
          </a:p>
          <a:p>
            <a:pPr lvl="1"/>
            <a:r>
              <a:rPr lang="en-US" i="1" dirty="0" smtClean="0"/>
              <a:t> </a:t>
            </a:r>
          </a:p>
          <a:p>
            <a:pPr marL="342900" indent="-342900">
              <a:buAutoNum type="arabicParenR"/>
            </a:pPr>
            <a:r>
              <a:rPr lang="en-US" i="1" dirty="0"/>
              <a:t>i</a:t>
            </a:r>
            <a:r>
              <a:rPr lang="en-US" i="1" dirty="0" smtClean="0"/>
              <a:t>f ( a == 5) z = 0;</a:t>
            </a:r>
          </a:p>
          <a:p>
            <a:pPr marL="342900" indent="-342900">
              <a:buAutoNum type="arabicParenR"/>
            </a:pPr>
            <a:r>
              <a:rPr lang="en-US" i="1" dirty="0"/>
              <a:t>i</a:t>
            </a:r>
            <a:r>
              <a:rPr lang="en-US" i="1" dirty="0" smtClean="0"/>
              <a:t>f (a = 5) z = 0;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i="1" dirty="0" smtClean="0">
                <a:sym typeface="Wingdings" panose="05000000000000000000" pitchFamily="2" charset="2"/>
              </a:rPr>
              <a:t>   if( (a = 5) != 0) z = 0;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i="1" dirty="0" smtClean="0">
                <a:sym typeface="Wingdings" panose="05000000000000000000" pitchFamily="2" charset="2"/>
              </a:rPr>
              <a:t>    z = 0;</a:t>
            </a:r>
          </a:p>
          <a:p>
            <a:pPr marL="342900" indent="-342900">
              <a:buAutoNum type="arabicParenR"/>
            </a:pPr>
            <a:endParaRPr lang="en-US" i="1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i="1" dirty="0" smtClean="0">
                <a:sym typeface="Wingdings" panose="05000000000000000000" pitchFamily="2" charset="2"/>
              </a:rPr>
              <a:t>if ( a &gt; 0 ) { x = 1; y = 2; c = 3; }</a:t>
            </a:r>
          </a:p>
          <a:p>
            <a:pPr marL="342900" indent="-342900">
              <a:buAutoNum type="arabicParenR"/>
            </a:pPr>
            <a:r>
              <a:rPr lang="en-US" i="1" dirty="0" smtClean="0">
                <a:sym typeface="Wingdings" panose="05000000000000000000" pitchFamily="2" charset="2"/>
              </a:rPr>
              <a:t>if ( a == ‘c’ || a == ‘C’) x = 0;</a:t>
            </a:r>
          </a:p>
          <a:p>
            <a:pPr marL="342900" indent="-342900">
              <a:buAutoNum type="arabicParenR"/>
            </a:pPr>
            <a:endParaRPr lang="en-US" i="1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604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Условный оператор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92" y="1268760"/>
            <a:ext cx="69127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Вложенные условия</a:t>
            </a:r>
            <a:r>
              <a:rPr lang="en-US" u="sng" dirty="0" smtClean="0"/>
              <a:t>:</a:t>
            </a:r>
          </a:p>
          <a:p>
            <a:endParaRPr lang="en-US" u="sng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if ( x &gt; 0 )</a:t>
            </a:r>
          </a:p>
          <a:p>
            <a:r>
              <a:rPr lang="en-US" i="1" dirty="0"/>
              <a:t>	</a:t>
            </a:r>
            <a:r>
              <a:rPr lang="en-US" i="1" dirty="0" smtClean="0"/>
              <a:t>{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 c = 3; 		// x &gt; 0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 y = x + 5;</a:t>
            </a:r>
          </a:p>
          <a:p>
            <a:r>
              <a:rPr lang="en-US" i="1" dirty="0"/>
              <a:t>	</a:t>
            </a:r>
            <a:r>
              <a:rPr lang="en-US" i="1" dirty="0" smtClean="0"/>
              <a:t>}</a:t>
            </a:r>
          </a:p>
          <a:p>
            <a:r>
              <a:rPr lang="en-US" i="1" dirty="0"/>
              <a:t>	</a:t>
            </a:r>
            <a:r>
              <a:rPr lang="en-US" i="1" dirty="0" smtClean="0"/>
              <a:t>else		// x &lt;= 0</a:t>
            </a:r>
          </a:p>
          <a:p>
            <a:r>
              <a:rPr lang="en-US" i="1" dirty="0"/>
              <a:t>	</a:t>
            </a:r>
            <a:r>
              <a:rPr lang="en-US" i="1" dirty="0" smtClean="0"/>
              <a:t>{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 if ( a &lt; 3 )</a:t>
            </a:r>
          </a:p>
          <a:p>
            <a:r>
              <a:rPr lang="en-US" i="1" dirty="0"/>
              <a:t>	 </a:t>
            </a:r>
            <a:r>
              <a:rPr lang="en-US" i="1" dirty="0" smtClean="0"/>
              <a:t>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	         c = 5;	// (x &lt;= 0) &amp;&amp; (a &lt; 3)</a:t>
            </a:r>
          </a:p>
          <a:p>
            <a:r>
              <a:rPr lang="en-US" i="1" dirty="0"/>
              <a:t>	 </a:t>
            </a:r>
            <a:r>
              <a:rPr lang="en-US" i="1" dirty="0" smtClean="0"/>
              <a:t>        z = y – x;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 }</a:t>
            </a:r>
          </a:p>
          <a:p>
            <a:r>
              <a:rPr lang="en-US" i="1" dirty="0"/>
              <a:t>	</a:t>
            </a:r>
            <a:r>
              <a:rPr lang="en-US" i="1" dirty="0" smtClean="0"/>
              <a:t>}</a:t>
            </a:r>
          </a:p>
          <a:p>
            <a:endParaRPr lang="en-US" i="1" dirty="0"/>
          </a:p>
          <a:p>
            <a:pPr algn="ctr"/>
            <a:r>
              <a:rPr lang="en-US" i="1" dirty="0" smtClean="0"/>
              <a:t>if ( x &gt; 0 ) { c = 3; y = x + 5; } else { if (a &lt; 3) { c = 5; z = y - x; } }</a:t>
            </a:r>
            <a:endParaRPr lang="ru-RU" i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0983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95736" y="5013176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1052" y="1124744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Условная операция – </a:t>
            </a:r>
            <a:r>
              <a:rPr lang="ru-RU" u="sng" dirty="0" smtClean="0"/>
              <a:t>тернарная</a:t>
            </a:r>
            <a:r>
              <a:rPr lang="ru-RU" dirty="0" smtClean="0"/>
              <a:t> (3 операнда)</a:t>
            </a:r>
          </a:p>
          <a:p>
            <a:endParaRPr lang="ru-RU" dirty="0"/>
          </a:p>
          <a:p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</a:t>
            </a:r>
            <a:r>
              <a:rPr lang="ru-RU" i="1" dirty="0" smtClean="0"/>
              <a:t> </a:t>
            </a:r>
            <a:r>
              <a:rPr lang="en-US" i="1" dirty="0" smtClean="0"/>
              <a:t>?</a:t>
            </a:r>
            <a:r>
              <a:rPr lang="ru-RU" i="1" dirty="0" smtClean="0"/>
              <a:t>  </a:t>
            </a:r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r>
              <a:rPr lang="ru-RU" i="1" dirty="0" smtClean="0"/>
              <a:t> </a:t>
            </a:r>
            <a:r>
              <a:rPr lang="en-US" i="1" dirty="0" smtClean="0"/>
              <a:t>:  &lt;</a:t>
            </a:r>
            <a:r>
              <a:rPr lang="ru-RU" i="1" dirty="0" smtClean="0"/>
              <a:t>выражение3</a:t>
            </a:r>
            <a:r>
              <a:rPr lang="en-US" i="1" dirty="0" smtClean="0"/>
              <a:t>&gt;</a:t>
            </a:r>
          </a:p>
          <a:p>
            <a:endParaRPr lang="en-US" dirty="0"/>
          </a:p>
          <a:p>
            <a:r>
              <a:rPr lang="ru-RU" dirty="0" smtClean="0"/>
              <a:t>Если </a:t>
            </a:r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 </a:t>
            </a:r>
            <a:r>
              <a:rPr lang="ru-RU" dirty="0" smtClean="0"/>
              <a:t>≠ 0</a:t>
            </a:r>
            <a:r>
              <a:rPr lang="en-US" dirty="0" smtClean="0"/>
              <a:t>, </a:t>
            </a:r>
            <a:r>
              <a:rPr lang="ru-RU" dirty="0" smtClean="0"/>
              <a:t>значение = </a:t>
            </a:r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endParaRPr lang="ru-RU" i="1" dirty="0" smtClean="0"/>
          </a:p>
          <a:p>
            <a:r>
              <a:rPr lang="ru-RU" dirty="0"/>
              <a:t>и</a:t>
            </a:r>
            <a:r>
              <a:rPr lang="ru-RU" dirty="0" smtClean="0"/>
              <a:t>наче значение = </a:t>
            </a:r>
            <a:r>
              <a:rPr lang="en-US" i="1" dirty="0" smtClean="0"/>
              <a:t>&lt;</a:t>
            </a:r>
            <a:r>
              <a:rPr lang="ru-RU" i="1" dirty="0" smtClean="0"/>
              <a:t>выражение3</a:t>
            </a:r>
            <a:r>
              <a:rPr lang="en-US" i="1" dirty="0" smtClean="0"/>
              <a:t>&gt;</a:t>
            </a:r>
            <a:endParaRPr lang="ru-RU" i="1" dirty="0" smtClean="0"/>
          </a:p>
          <a:p>
            <a:endParaRPr lang="ru-RU" dirty="0" smtClean="0"/>
          </a:p>
          <a:p>
            <a:r>
              <a:rPr lang="ru-RU" dirty="0" smtClean="0"/>
              <a:t>Допустима вложенность</a:t>
            </a:r>
          </a:p>
          <a:p>
            <a:r>
              <a:rPr lang="ru-RU" dirty="0" smtClean="0"/>
              <a:t>Порядок действий – </a:t>
            </a:r>
            <a:r>
              <a:rPr lang="ru-RU" u="sng" dirty="0" smtClean="0"/>
              <a:t>справа налево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i="1" dirty="0" smtClean="0"/>
              <a:t>x = a &gt; 0? b + 3 : c - 5;   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i="1" dirty="0" smtClean="0">
                <a:sym typeface="Wingdings" panose="05000000000000000000" pitchFamily="2" charset="2"/>
              </a:rPr>
              <a:t>    if (a &gt; 0) x = b + 3; else x = c - 5;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x</a:t>
            </a:r>
            <a:r>
              <a:rPr lang="en-US" i="1" dirty="0" smtClean="0">
                <a:sym typeface="Wingdings" panose="05000000000000000000" pitchFamily="2" charset="2"/>
              </a:rPr>
              <a:t> = ( a &gt; 0 )? 1 : -1;	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i="1" dirty="0"/>
              <a:t>x</a:t>
            </a:r>
            <a:r>
              <a:rPr lang="en-US" i="1" dirty="0" smtClean="0"/>
              <a:t> = a &gt; 0? 1 : a &lt; 0? </a:t>
            </a:r>
            <a:r>
              <a:rPr lang="ru-RU" i="1" dirty="0" smtClean="0"/>
              <a:t>-1 </a:t>
            </a:r>
            <a:r>
              <a:rPr lang="en-US" i="1" dirty="0" smtClean="0"/>
              <a:t>: 0;</a:t>
            </a:r>
            <a:r>
              <a:rPr lang="ru-RU" i="1" dirty="0"/>
              <a:t>	</a:t>
            </a:r>
            <a:r>
              <a:rPr lang="en-US" i="1" dirty="0"/>
              <a:t> </a:t>
            </a:r>
            <a:r>
              <a:rPr lang="en-US" i="1" dirty="0" smtClean="0"/>
              <a:t>    // x = sign (a);</a:t>
            </a:r>
            <a:endParaRPr lang="ru-RU" i="1" dirty="0"/>
          </a:p>
          <a:p>
            <a:r>
              <a:rPr lang="en-US" i="1" dirty="0" smtClean="0"/>
              <a:t>	</a:t>
            </a:r>
            <a:r>
              <a:rPr lang="ru-RU" i="1" dirty="0" smtClean="0"/>
              <a:t>       вложенность</a:t>
            </a:r>
            <a:endParaRPr lang="en-US" i="1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Условная операция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8193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916832"/>
            <a:ext cx="69127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en-US" b="1" i="1" dirty="0" smtClean="0"/>
              <a:t>switch</a:t>
            </a:r>
            <a:r>
              <a:rPr lang="en-US" i="1" dirty="0" smtClean="0"/>
              <a:t> (&lt;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&gt;)</a:t>
            </a:r>
            <a:endParaRPr lang="ru-RU" i="1" dirty="0" smtClean="0"/>
          </a:p>
          <a:p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b="1" i="1" dirty="0" smtClean="0"/>
              <a:t>case</a:t>
            </a:r>
            <a:r>
              <a:rPr lang="en-US" i="1" dirty="0" smtClean="0"/>
              <a:t> &lt;</a:t>
            </a:r>
            <a:r>
              <a:rPr lang="ru-RU" i="1" dirty="0" smtClean="0"/>
              <a:t>конст1</a:t>
            </a:r>
            <a:r>
              <a:rPr lang="en-US" i="1" dirty="0" smtClean="0"/>
              <a:t>&gt;</a:t>
            </a:r>
            <a:r>
              <a:rPr lang="en-US" b="1" i="1" dirty="0" smtClean="0"/>
              <a:t>:</a:t>
            </a:r>
            <a:r>
              <a:rPr lang="en-US" i="1" dirty="0" smtClean="0"/>
              <a:t> </a:t>
            </a:r>
            <a:r>
              <a:rPr lang="ru-RU" i="1" dirty="0" smtClean="0"/>
              <a:t>операторы1</a:t>
            </a:r>
            <a:r>
              <a:rPr lang="en-US" i="1" dirty="0" smtClean="0"/>
              <a:t>;</a:t>
            </a:r>
            <a:r>
              <a:rPr lang="ru-RU" i="1" dirty="0" smtClean="0"/>
              <a:t>   </a:t>
            </a:r>
            <a:r>
              <a:rPr lang="en-US" i="1" dirty="0" smtClean="0"/>
              <a:t>// 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</a:t>
            </a:r>
            <a:r>
              <a:rPr lang="ru-RU" i="1" dirty="0" smtClean="0"/>
              <a:t> = </a:t>
            </a:r>
            <a:r>
              <a:rPr lang="en-US" i="1" dirty="0" smtClean="0"/>
              <a:t>&lt;</a:t>
            </a:r>
            <a:r>
              <a:rPr lang="ru-RU" i="1" dirty="0" smtClean="0"/>
              <a:t>конст1</a:t>
            </a:r>
            <a:r>
              <a:rPr lang="en-US" i="1" dirty="0" smtClean="0"/>
              <a:t>&gt;</a:t>
            </a:r>
            <a:endParaRPr lang="ru-RU" i="1" dirty="0" smtClean="0"/>
          </a:p>
          <a:p>
            <a:r>
              <a:rPr lang="en-US" i="1" dirty="0" smtClean="0"/>
              <a:t>   </a:t>
            </a:r>
            <a:r>
              <a:rPr lang="ru-RU" b="1" i="1" dirty="0" smtClean="0"/>
              <a:t>с</a:t>
            </a:r>
            <a:r>
              <a:rPr lang="en-US" b="1" i="1" dirty="0" err="1" smtClean="0"/>
              <a:t>ase</a:t>
            </a:r>
            <a:r>
              <a:rPr lang="en-US" b="1" i="1" dirty="0" smtClean="0"/>
              <a:t> </a:t>
            </a:r>
            <a:r>
              <a:rPr lang="en-US" i="1" dirty="0" smtClean="0"/>
              <a:t>&lt;</a:t>
            </a:r>
            <a:r>
              <a:rPr lang="ru-RU" i="1" dirty="0" smtClean="0"/>
              <a:t>конст2</a:t>
            </a:r>
            <a:r>
              <a:rPr lang="en-US" i="1" dirty="0" smtClean="0"/>
              <a:t>&gt;</a:t>
            </a:r>
            <a:r>
              <a:rPr lang="en-US" b="1" i="1" dirty="0" smtClean="0"/>
              <a:t>:</a:t>
            </a:r>
            <a:r>
              <a:rPr lang="en-US" i="1" dirty="0" smtClean="0"/>
              <a:t> </a:t>
            </a:r>
            <a:r>
              <a:rPr lang="ru-RU" i="1" dirty="0" smtClean="0"/>
              <a:t>операторы2</a:t>
            </a:r>
            <a:r>
              <a:rPr lang="en-US" i="1" dirty="0" smtClean="0"/>
              <a:t>;</a:t>
            </a:r>
            <a:r>
              <a:rPr lang="ru-RU" i="1" dirty="0" smtClean="0"/>
              <a:t>   </a:t>
            </a:r>
            <a:r>
              <a:rPr lang="en-US" i="1" dirty="0" smtClean="0"/>
              <a:t>// 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</a:t>
            </a:r>
            <a:r>
              <a:rPr lang="ru-RU" i="1" dirty="0" smtClean="0"/>
              <a:t> = </a:t>
            </a:r>
            <a:r>
              <a:rPr lang="en-US" i="1" dirty="0" smtClean="0"/>
              <a:t>&lt;</a:t>
            </a:r>
            <a:r>
              <a:rPr lang="ru-RU" i="1" dirty="0" smtClean="0"/>
              <a:t>конст2</a:t>
            </a:r>
            <a:r>
              <a:rPr lang="en-US" i="1" dirty="0" smtClean="0"/>
              <a:t>&gt;</a:t>
            </a:r>
          </a:p>
          <a:p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ru-RU" i="1" dirty="0"/>
              <a:t> </a:t>
            </a:r>
            <a:r>
              <a:rPr lang="en-US" i="1" dirty="0" smtClean="0"/>
              <a:t>break;</a:t>
            </a:r>
            <a:r>
              <a:rPr lang="ru-RU" i="1" dirty="0" smtClean="0"/>
              <a:t>	             </a:t>
            </a:r>
            <a:r>
              <a:rPr lang="en-US" i="1" dirty="0" smtClean="0"/>
              <a:t>// </a:t>
            </a:r>
            <a:r>
              <a:rPr lang="ru-RU" i="1" dirty="0" smtClean="0"/>
              <a:t>прекратить выполнение</a:t>
            </a:r>
            <a:endParaRPr lang="en-US" i="1" dirty="0" smtClean="0"/>
          </a:p>
          <a:p>
            <a:r>
              <a:rPr lang="en-US" i="1" dirty="0" smtClean="0"/>
              <a:t>   </a:t>
            </a:r>
            <a:r>
              <a:rPr lang="en-US" b="1" i="1" dirty="0" smtClean="0"/>
              <a:t>case</a:t>
            </a:r>
            <a:r>
              <a:rPr lang="en-US" i="1" dirty="0" smtClean="0"/>
              <a:t> &lt;</a:t>
            </a:r>
            <a:r>
              <a:rPr lang="ru-RU" i="1" dirty="0" smtClean="0"/>
              <a:t>конст3</a:t>
            </a:r>
            <a:r>
              <a:rPr lang="en-US" i="1" dirty="0" smtClean="0"/>
              <a:t>&gt;</a:t>
            </a:r>
            <a:r>
              <a:rPr lang="en-US" b="1" i="1" dirty="0" smtClean="0"/>
              <a:t>:</a:t>
            </a:r>
            <a:r>
              <a:rPr lang="en-US" i="1" dirty="0" smtClean="0"/>
              <a:t> </a:t>
            </a:r>
            <a:r>
              <a:rPr lang="ru-RU" i="1" dirty="0" smtClean="0"/>
              <a:t>операторы3</a:t>
            </a:r>
            <a:r>
              <a:rPr lang="en-US" i="1" dirty="0" smtClean="0"/>
              <a:t>;</a:t>
            </a:r>
            <a:r>
              <a:rPr lang="ru-RU" i="1" dirty="0" smtClean="0"/>
              <a:t>  </a:t>
            </a:r>
            <a:r>
              <a:rPr lang="en-US" i="1" dirty="0" smtClean="0"/>
              <a:t> //</a:t>
            </a:r>
            <a:r>
              <a:rPr lang="ru-RU" i="1" dirty="0" smtClean="0"/>
              <a:t> </a:t>
            </a:r>
            <a:r>
              <a:rPr lang="en-US" i="1" dirty="0" smtClean="0"/>
              <a:t>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</a:t>
            </a:r>
            <a:r>
              <a:rPr lang="ru-RU" i="1" dirty="0" smtClean="0"/>
              <a:t> = </a:t>
            </a:r>
            <a:r>
              <a:rPr lang="en-US" i="1" dirty="0" smtClean="0"/>
              <a:t>&lt;</a:t>
            </a:r>
            <a:r>
              <a:rPr lang="ru-RU" i="1" dirty="0" smtClean="0"/>
              <a:t>конст3</a:t>
            </a:r>
            <a:r>
              <a:rPr lang="en-US" i="1" dirty="0" smtClean="0"/>
              <a:t>&gt;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b="1" i="1" dirty="0" smtClean="0"/>
              <a:t>default:</a:t>
            </a:r>
            <a:r>
              <a:rPr lang="en-US" i="1" dirty="0" smtClean="0"/>
              <a:t> </a:t>
            </a:r>
            <a:r>
              <a:rPr lang="ru-RU" i="1" dirty="0" smtClean="0"/>
              <a:t>операторы 4</a:t>
            </a:r>
            <a:r>
              <a:rPr lang="en-US" i="1" dirty="0" smtClean="0"/>
              <a:t>;	          </a:t>
            </a:r>
            <a:r>
              <a:rPr lang="ru-RU" i="1" dirty="0" smtClean="0"/>
              <a:t>   </a:t>
            </a:r>
            <a:r>
              <a:rPr lang="en-US" i="1" dirty="0" smtClean="0"/>
              <a:t>// </a:t>
            </a:r>
            <a:r>
              <a:rPr lang="ru-RU" i="1" dirty="0" smtClean="0"/>
              <a:t>нет совпадений</a:t>
            </a:r>
            <a:endParaRPr lang="en-US" i="1" dirty="0" smtClean="0"/>
          </a:p>
          <a:p>
            <a:r>
              <a:rPr lang="en-US" i="1" dirty="0" smtClean="0"/>
              <a:t>}</a:t>
            </a:r>
            <a:endParaRPr lang="ru-RU" i="1" dirty="0" smtClean="0"/>
          </a:p>
          <a:p>
            <a:endParaRPr lang="en-US" dirty="0" smtClean="0"/>
          </a:p>
          <a:p>
            <a:r>
              <a:rPr lang="en-US" i="1" dirty="0" smtClean="0"/>
              <a:t>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</a:t>
            </a:r>
            <a:r>
              <a:rPr lang="ru-RU" dirty="0" smtClean="0"/>
              <a:t>	- целое (</a:t>
            </a:r>
            <a:r>
              <a:rPr lang="en-US" i="1" dirty="0" err="1" smtClean="0"/>
              <a:t>int</a:t>
            </a:r>
            <a:r>
              <a:rPr lang="en-US" i="1" dirty="0" smtClean="0"/>
              <a:t>, char, long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&lt;</a:t>
            </a:r>
            <a:r>
              <a:rPr lang="ru-RU" i="1" dirty="0" err="1" smtClean="0"/>
              <a:t>конст</a:t>
            </a:r>
            <a:r>
              <a:rPr lang="en-US" i="1" dirty="0" smtClean="0"/>
              <a:t>&gt;	</a:t>
            </a:r>
            <a:r>
              <a:rPr lang="en-US" dirty="0" smtClean="0"/>
              <a:t>- </a:t>
            </a:r>
            <a:r>
              <a:rPr lang="ru-RU" dirty="0" smtClean="0"/>
              <a:t>константы целого типа</a:t>
            </a:r>
          </a:p>
          <a:p>
            <a:r>
              <a:rPr lang="en-US" i="1" dirty="0" smtClean="0"/>
              <a:t>&lt;</a:t>
            </a:r>
            <a:r>
              <a:rPr lang="ru-RU" i="1" dirty="0" smtClean="0"/>
              <a:t>операторы</a:t>
            </a:r>
            <a:r>
              <a:rPr lang="en-US" i="1" dirty="0" smtClean="0"/>
              <a:t>&gt;</a:t>
            </a:r>
            <a:r>
              <a:rPr lang="en-US" dirty="0" smtClean="0"/>
              <a:t>	- </a:t>
            </a:r>
            <a:r>
              <a:rPr lang="ru-RU" dirty="0" smtClean="0"/>
              <a:t>любой набор операторов или пустая строка</a:t>
            </a:r>
          </a:p>
          <a:p>
            <a:endParaRPr lang="en-US" b="1" dirty="0" smtClean="0"/>
          </a:p>
          <a:p>
            <a:r>
              <a:rPr lang="en-US" b="1" i="1" dirty="0" smtClean="0"/>
              <a:t>default</a:t>
            </a:r>
            <a:r>
              <a:rPr lang="en-US" dirty="0" smtClean="0"/>
              <a:t> – </a:t>
            </a:r>
            <a:r>
              <a:rPr lang="ru-RU" dirty="0" smtClean="0"/>
              <a:t>может отсутствовать</a:t>
            </a:r>
            <a:r>
              <a:rPr lang="en-US" dirty="0" smtClean="0"/>
              <a:t>;</a:t>
            </a:r>
            <a:r>
              <a:rPr lang="ru-RU" dirty="0" smtClean="0"/>
              <a:t> располагается в любом месте внутри </a:t>
            </a:r>
            <a:r>
              <a:rPr lang="en-US" b="1" i="1" dirty="0" smtClean="0"/>
              <a:t>switch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Переключатель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052" y="1337398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dirty="0" smtClean="0"/>
              <a:t>witch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1326868"/>
            <a:ext cx="27229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dirty="0" smtClean="0"/>
              <a:t>ase    default    break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87845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268760"/>
            <a:ext cx="7421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Примеры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dirty="0" smtClean="0"/>
              <a:t>1)	</a:t>
            </a:r>
            <a:r>
              <a:rPr lang="en-US" i="1" dirty="0" smtClean="0"/>
              <a:t>switch (n) </a:t>
            </a:r>
          </a:p>
          <a:p>
            <a:r>
              <a:rPr lang="en-US" i="1" dirty="0"/>
              <a:t>	</a:t>
            </a:r>
            <a:r>
              <a:rPr lang="en-US" i="1" dirty="0" smtClean="0"/>
              <a:t>{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case 1:  a = sin(x);</a:t>
            </a:r>
            <a:r>
              <a:rPr lang="ru-RU" i="1" dirty="0" smtClean="0"/>
              <a:t>	</a:t>
            </a:r>
            <a:r>
              <a:rPr lang="en-US" i="1" dirty="0" smtClean="0"/>
              <a:t>// </a:t>
            </a:r>
            <a:r>
              <a:rPr lang="ru-RU" i="1" dirty="0" smtClean="0"/>
              <a:t>если </a:t>
            </a:r>
            <a:r>
              <a:rPr lang="en-US" i="1" dirty="0" smtClean="0"/>
              <a:t>n = 1</a:t>
            </a:r>
          </a:p>
          <a:p>
            <a:r>
              <a:rPr lang="en-US" i="1" dirty="0"/>
              <a:t>	</a:t>
            </a:r>
            <a:r>
              <a:rPr lang="en-US" i="1" dirty="0" smtClean="0"/>
              <a:t>	  break;</a:t>
            </a:r>
          </a:p>
          <a:p>
            <a:r>
              <a:rPr lang="en-US" i="1" dirty="0"/>
              <a:t>	 </a:t>
            </a:r>
            <a:r>
              <a:rPr lang="en-US" i="1" dirty="0" smtClean="0"/>
              <a:t>  case 2:  a = cos(x);	// </a:t>
            </a:r>
            <a:r>
              <a:rPr lang="ru-RU" i="1" dirty="0" smtClean="0"/>
              <a:t>если </a:t>
            </a:r>
            <a:r>
              <a:rPr lang="en-US" i="1" dirty="0" smtClean="0"/>
              <a:t>n = 2</a:t>
            </a:r>
          </a:p>
          <a:p>
            <a:r>
              <a:rPr lang="en-US" i="1" dirty="0"/>
              <a:t>	</a:t>
            </a:r>
            <a:r>
              <a:rPr lang="en-US" i="1" dirty="0" smtClean="0"/>
              <a:t>	  break;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default:  </a:t>
            </a:r>
            <a:r>
              <a:rPr lang="en-US" i="1" dirty="0" err="1" smtClean="0"/>
              <a:t>printf</a:t>
            </a:r>
            <a:r>
              <a:rPr lang="en-US" i="1" dirty="0" smtClean="0"/>
              <a:t> (“Error”);	// </a:t>
            </a:r>
            <a:r>
              <a:rPr lang="ru-RU" i="1" dirty="0" smtClean="0"/>
              <a:t>в остальных случаях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Переключатель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	</a:t>
            </a:r>
            <a:r>
              <a:rPr lang="en-US" i="1" dirty="0" smtClean="0"/>
              <a:t>char </a:t>
            </a:r>
            <a:r>
              <a:rPr lang="en-US" i="1" dirty="0" err="1" smtClean="0"/>
              <a:t>ch</a:t>
            </a:r>
            <a:r>
              <a:rPr lang="en-US" i="1" dirty="0" smtClean="0"/>
              <a:t>;</a:t>
            </a:r>
          </a:p>
          <a:p>
            <a:r>
              <a:rPr lang="en-US" i="1" dirty="0"/>
              <a:t>	</a:t>
            </a:r>
            <a:r>
              <a:rPr lang="en-US" i="1" dirty="0" smtClean="0"/>
              <a:t>switch (</a:t>
            </a:r>
            <a:r>
              <a:rPr lang="en-US" i="1" dirty="0" err="1" smtClean="0"/>
              <a:t>ch</a:t>
            </a:r>
            <a:r>
              <a:rPr lang="en-US" i="1" dirty="0" smtClean="0"/>
              <a:t>) </a:t>
            </a:r>
            <a:endParaRPr lang="en-US" i="1" dirty="0"/>
          </a:p>
          <a:p>
            <a:r>
              <a:rPr lang="en-US" i="1" dirty="0"/>
              <a:t>	{</a:t>
            </a:r>
          </a:p>
          <a:p>
            <a:r>
              <a:rPr lang="en-US" i="1" dirty="0"/>
              <a:t>	   case </a:t>
            </a:r>
            <a:r>
              <a:rPr lang="en-US" i="1" dirty="0" smtClean="0"/>
              <a:t>‘s’:  </a:t>
            </a:r>
            <a:r>
              <a:rPr lang="en-US" i="1" dirty="0"/>
              <a:t>a = sin(x</a:t>
            </a:r>
            <a:r>
              <a:rPr lang="en-US" i="1" dirty="0" smtClean="0"/>
              <a:t>);   break</a:t>
            </a:r>
            <a:r>
              <a:rPr lang="en-US" i="1" dirty="0"/>
              <a:t>;</a:t>
            </a:r>
          </a:p>
          <a:p>
            <a:r>
              <a:rPr lang="en-US" i="1" dirty="0"/>
              <a:t>	   case </a:t>
            </a:r>
            <a:r>
              <a:rPr lang="en-US" i="1" dirty="0" smtClean="0"/>
              <a:t>‘c’:  </a:t>
            </a:r>
            <a:r>
              <a:rPr lang="en-US" i="1" dirty="0"/>
              <a:t>a = cos(x</a:t>
            </a:r>
            <a:r>
              <a:rPr lang="en-US" i="1" dirty="0" smtClean="0"/>
              <a:t>);  break</a:t>
            </a:r>
            <a:r>
              <a:rPr lang="en-US" i="1" dirty="0"/>
              <a:t>;</a:t>
            </a:r>
          </a:p>
          <a:p>
            <a:r>
              <a:rPr lang="en-US" i="1" dirty="0"/>
              <a:t>	   default:  </a:t>
            </a:r>
            <a:r>
              <a:rPr lang="en-US" i="1" dirty="0" err="1"/>
              <a:t>printf</a:t>
            </a:r>
            <a:r>
              <a:rPr lang="en-US" i="1" dirty="0"/>
              <a:t> (“Error”);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6293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252796"/>
            <a:ext cx="7421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Примеры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dirty="0"/>
              <a:t>3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i="1" dirty="0" smtClean="0"/>
              <a:t>char </a:t>
            </a:r>
            <a:r>
              <a:rPr lang="en-US" i="1" dirty="0" err="1"/>
              <a:t>ch</a:t>
            </a:r>
            <a:r>
              <a:rPr lang="en-US" i="1" dirty="0"/>
              <a:t>;</a:t>
            </a:r>
          </a:p>
          <a:p>
            <a:r>
              <a:rPr lang="en-US" i="1" dirty="0"/>
              <a:t>	switch (</a:t>
            </a:r>
            <a:r>
              <a:rPr lang="en-US" i="1" dirty="0" err="1" smtClean="0"/>
              <a:t>ch</a:t>
            </a:r>
            <a:r>
              <a:rPr lang="en-US" i="1" dirty="0" smtClean="0"/>
              <a:t> = </a:t>
            </a:r>
            <a:r>
              <a:rPr lang="en-US" i="1" dirty="0" err="1" smtClean="0"/>
              <a:t>getchar</a:t>
            </a:r>
            <a:r>
              <a:rPr lang="en-US" i="1" dirty="0" smtClean="0"/>
              <a:t>()) </a:t>
            </a:r>
            <a:endParaRPr lang="en-US" i="1" dirty="0"/>
          </a:p>
          <a:p>
            <a:r>
              <a:rPr lang="en-US" i="1" dirty="0"/>
              <a:t>	{</a:t>
            </a:r>
          </a:p>
          <a:p>
            <a:r>
              <a:rPr lang="en-US" i="1" dirty="0"/>
              <a:t>	   case ‘s’:  </a:t>
            </a:r>
            <a:endParaRPr lang="en-US" i="1" dirty="0" smtClean="0"/>
          </a:p>
          <a:p>
            <a:r>
              <a:rPr lang="en-US" i="1" dirty="0"/>
              <a:t>	 </a:t>
            </a:r>
            <a:r>
              <a:rPr lang="en-US" i="1" dirty="0" smtClean="0"/>
              <a:t>  case ‘S’:  a </a:t>
            </a:r>
            <a:r>
              <a:rPr lang="en-US" i="1" dirty="0"/>
              <a:t>= sin(x);   break</a:t>
            </a:r>
            <a:r>
              <a:rPr lang="en-US" i="1" dirty="0" smtClean="0"/>
              <a:t>;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</a:t>
            </a:r>
          </a:p>
          <a:p>
            <a:r>
              <a:rPr lang="en-US" i="1" dirty="0"/>
              <a:t>	 </a:t>
            </a:r>
            <a:r>
              <a:rPr lang="en-US" i="1" dirty="0" smtClean="0"/>
              <a:t>  case ‘c’</a:t>
            </a:r>
            <a:r>
              <a:rPr lang="en-US" i="1" dirty="0"/>
              <a:t>:</a:t>
            </a:r>
          </a:p>
          <a:p>
            <a:r>
              <a:rPr lang="en-US" i="1" dirty="0"/>
              <a:t>	   case </a:t>
            </a:r>
            <a:r>
              <a:rPr lang="en-US" i="1" dirty="0" smtClean="0"/>
              <a:t>‘C’:  a </a:t>
            </a:r>
            <a:r>
              <a:rPr lang="en-US" i="1" dirty="0"/>
              <a:t>= cos(x);  break;</a:t>
            </a:r>
          </a:p>
          <a:p>
            <a:r>
              <a:rPr lang="en-US" i="1" dirty="0"/>
              <a:t>	   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default</a:t>
            </a:r>
            <a:r>
              <a:rPr lang="en-US" i="1" dirty="0"/>
              <a:t>:  </a:t>
            </a:r>
            <a:r>
              <a:rPr lang="en-US" i="1" dirty="0" err="1"/>
              <a:t>printf</a:t>
            </a:r>
            <a:r>
              <a:rPr lang="en-US" i="1" dirty="0"/>
              <a:t> </a:t>
            </a:r>
            <a:r>
              <a:rPr lang="en-US" i="1" dirty="0" smtClean="0"/>
              <a:t>(“%c - Error”, </a:t>
            </a:r>
            <a:r>
              <a:rPr lang="en-US" i="1" dirty="0" err="1" smtClean="0"/>
              <a:t>ch</a:t>
            </a:r>
            <a:r>
              <a:rPr lang="en-US" i="1" dirty="0" smtClean="0"/>
              <a:t>);</a:t>
            </a:r>
          </a:p>
          <a:p>
            <a:r>
              <a:rPr lang="en-US" i="1" dirty="0"/>
              <a:t>	</a:t>
            </a:r>
            <a:r>
              <a:rPr lang="en-US" i="1" dirty="0" smtClean="0"/>
              <a:t>}</a:t>
            </a:r>
            <a:endParaRPr lang="en-US" i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Переключатель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5881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700808"/>
            <a:ext cx="7421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Синтаксис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b="1" dirty="0"/>
          </a:p>
          <a:p>
            <a:r>
              <a:rPr lang="en-US" b="1" i="1" dirty="0" smtClean="0"/>
              <a:t>for</a:t>
            </a:r>
            <a:r>
              <a:rPr lang="en-US" i="1" dirty="0" smtClean="0"/>
              <a:t> (</a:t>
            </a:r>
            <a:r>
              <a:rPr lang="ru-RU" i="1" dirty="0" smtClean="0"/>
              <a:t> </a:t>
            </a:r>
            <a:r>
              <a:rPr lang="en-US" i="1" dirty="0" smtClean="0"/>
              <a:t>&lt;</a:t>
            </a:r>
            <a:r>
              <a:rPr lang="ru-RU" i="1" dirty="0" smtClean="0"/>
              <a:t>оператор1</a:t>
            </a:r>
            <a:r>
              <a:rPr lang="en-US" i="1" dirty="0" smtClean="0"/>
              <a:t>&gt;</a:t>
            </a:r>
            <a:r>
              <a:rPr lang="en-US" b="1" i="1" dirty="0" smtClean="0"/>
              <a:t>;</a:t>
            </a:r>
            <a:r>
              <a:rPr lang="ru-RU" i="1" dirty="0" smtClean="0"/>
              <a:t> </a:t>
            </a:r>
            <a:r>
              <a:rPr lang="en-US" i="1" dirty="0" smtClean="0"/>
              <a:t>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</a:t>
            </a:r>
            <a:r>
              <a:rPr lang="en-US" b="1" i="1" dirty="0" smtClean="0"/>
              <a:t>;</a:t>
            </a:r>
            <a:r>
              <a:rPr lang="ru-RU" i="1" dirty="0" smtClean="0"/>
              <a:t> </a:t>
            </a:r>
            <a:r>
              <a:rPr lang="en-US" i="1" dirty="0" smtClean="0"/>
              <a:t>&lt;</a:t>
            </a:r>
            <a:r>
              <a:rPr lang="ru-RU" i="1" dirty="0" smtClean="0"/>
              <a:t>оператор2</a:t>
            </a:r>
            <a:r>
              <a:rPr lang="en-US" i="1" dirty="0" smtClean="0"/>
              <a:t>&gt;</a:t>
            </a:r>
            <a:r>
              <a:rPr lang="ru-RU" i="1" dirty="0" smtClean="0"/>
              <a:t> </a:t>
            </a:r>
            <a:r>
              <a:rPr lang="en-US" i="1" dirty="0" smtClean="0"/>
              <a:t>)</a:t>
            </a:r>
            <a:r>
              <a:rPr lang="ru-RU" i="1" dirty="0" smtClean="0"/>
              <a:t> </a:t>
            </a:r>
            <a:r>
              <a:rPr lang="en-US" i="1" dirty="0" smtClean="0"/>
              <a:t> &lt;</a:t>
            </a:r>
            <a:r>
              <a:rPr lang="ru-RU" i="1" dirty="0" smtClean="0"/>
              <a:t>оператор3</a:t>
            </a:r>
            <a:r>
              <a:rPr lang="en-US" i="1" dirty="0" smtClean="0"/>
              <a:t>&gt;</a:t>
            </a:r>
            <a:r>
              <a:rPr lang="en-US" b="1" i="1" dirty="0" smtClean="0"/>
              <a:t>;</a:t>
            </a:r>
          </a:p>
          <a:p>
            <a:endParaRPr lang="en-US" dirty="0"/>
          </a:p>
          <a:p>
            <a:r>
              <a:rPr lang="en-US" i="1" dirty="0" smtClean="0"/>
              <a:t>&lt;</a:t>
            </a:r>
            <a:r>
              <a:rPr lang="ru-RU" i="1" dirty="0" smtClean="0"/>
              <a:t>оператор1</a:t>
            </a:r>
            <a:r>
              <a:rPr lang="en-US" i="1" dirty="0" smtClean="0"/>
              <a:t>&gt;</a:t>
            </a:r>
            <a:r>
              <a:rPr lang="ru-RU" dirty="0" smtClean="0"/>
              <a:t>	- </a:t>
            </a:r>
            <a:r>
              <a:rPr lang="ru-RU" u="sng" dirty="0" smtClean="0"/>
              <a:t>инициализация</a:t>
            </a:r>
            <a:r>
              <a:rPr lang="en-US" dirty="0" smtClean="0"/>
              <a:t>; </a:t>
            </a:r>
            <a:r>
              <a:rPr lang="ru-RU" dirty="0" smtClean="0"/>
              <a:t>1 раз перед началом цикла</a:t>
            </a:r>
            <a:endParaRPr lang="en-US" dirty="0" smtClean="0"/>
          </a:p>
          <a:p>
            <a:r>
              <a:rPr lang="en-US" i="1" dirty="0"/>
              <a:t>&lt;</a:t>
            </a:r>
            <a:r>
              <a:rPr lang="ru-RU" i="1" dirty="0" smtClean="0"/>
              <a:t>оператор2</a:t>
            </a:r>
            <a:r>
              <a:rPr lang="en-US" i="1" dirty="0" smtClean="0"/>
              <a:t>&gt;</a:t>
            </a:r>
            <a:r>
              <a:rPr lang="ru-RU" dirty="0"/>
              <a:t>	</a:t>
            </a:r>
            <a:r>
              <a:rPr lang="ru-RU" dirty="0" smtClean="0"/>
              <a:t>-</a:t>
            </a:r>
            <a:r>
              <a:rPr lang="en-US" dirty="0"/>
              <a:t> </a:t>
            </a:r>
            <a:r>
              <a:rPr lang="ru-RU" u="sng" dirty="0" smtClean="0"/>
              <a:t>модификация</a:t>
            </a:r>
            <a:r>
              <a:rPr lang="en-US" dirty="0" smtClean="0"/>
              <a:t>; </a:t>
            </a:r>
            <a:r>
              <a:rPr lang="ru-RU" dirty="0" smtClean="0"/>
              <a:t>каждый раз после тела цикла</a:t>
            </a:r>
          </a:p>
          <a:p>
            <a:r>
              <a:rPr lang="en-US" i="1" dirty="0" smtClean="0"/>
              <a:t>&lt;</a:t>
            </a:r>
            <a:r>
              <a:rPr lang="ru-RU" i="1" dirty="0" smtClean="0"/>
              <a:t>оператор3</a:t>
            </a:r>
            <a:r>
              <a:rPr lang="en-US" i="1" dirty="0" smtClean="0"/>
              <a:t>&gt;</a:t>
            </a:r>
            <a:r>
              <a:rPr lang="ru-RU" dirty="0"/>
              <a:t>	</a:t>
            </a:r>
            <a:r>
              <a:rPr lang="ru-RU" dirty="0" smtClean="0"/>
              <a:t>-</a:t>
            </a:r>
            <a:r>
              <a:rPr lang="en-US" dirty="0"/>
              <a:t> </a:t>
            </a:r>
            <a:r>
              <a:rPr lang="ru-RU" u="sng" dirty="0" smtClean="0"/>
              <a:t>тело</a:t>
            </a:r>
            <a:r>
              <a:rPr lang="ru-RU" dirty="0" smtClean="0"/>
              <a:t> цикла (</a:t>
            </a:r>
            <a:r>
              <a:rPr lang="ru-RU" dirty="0" err="1" smtClean="0"/>
              <a:t>м.б</a:t>
            </a:r>
            <a:r>
              <a:rPr lang="ru-RU" dirty="0" smtClean="0"/>
              <a:t>. составным)</a:t>
            </a:r>
          </a:p>
          <a:p>
            <a:r>
              <a:rPr lang="en-US" i="1" dirty="0" smtClean="0"/>
              <a:t>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</a:t>
            </a:r>
            <a:r>
              <a:rPr lang="ru-RU" dirty="0"/>
              <a:t>	</a:t>
            </a:r>
            <a:r>
              <a:rPr lang="ru-RU" dirty="0" smtClean="0"/>
              <a:t>- </a:t>
            </a:r>
            <a:r>
              <a:rPr lang="ru-RU" u="sng" dirty="0" smtClean="0"/>
              <a:t>условие</a:t>
            </a:r>
            <a:r>
              <a:rPr lang="ru-RU" dirty="0" smtClean="0"/>
              <a:t> продолжения цикла ( ≠ 0)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Любой из элементов может отсутствовать, </a:t>
            </a:r>
            <a:r>
              <a:rPr lang="en-US" dirty="0" smtClean="0"/>
              <a:t>“</a:t>
            </a:r>
            <a:r>
              <a:rPr lang="en-US" b="1" dirty="0" smtClean="0"/>
              <a:t>;</a:t>
            </a:r>
            <a:r>
              <a:rPr lang="en-US" dirty="0" smtClean="0"/>
              <a:t>” - </a:t>
            </a:r>
            <a:r>
              <a:rPr lang="ru-RU" dirty="0" smtClean="0"/>
              <a:t>обязательны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отсутствует </a:t>
            </a:r>
            <a:r>
              <a:rPr lang="en-US" dirty="0" smtClean="0"/>
              <a:t>&lt;</a:t>
            </a:r>
            <a:r>
              <a:rPr lang="ru-RU" dirty="0" smtClean="0"/>
              <a:t>выражение</a:t>
            </a:r>
            <a:r>
              <a:rPr lang="en-US" dirty="0" smtClean="0"/>
              <a:t>&gt;</a:t>
            </a:r>
            <a:r>
              <a:rPr lang="ru-RU" dirty="0" smtClean="0"/>
              <a:t> - бесконечный цикл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&lt;</a:t>
            </a:r>
            <a:r>
              <a:rPr lang="ru-RU" i="1" dirty="0" smtClean="0"/>
              <a:t>оператор1</a:t>
            </a:r>
            <a:r>
              <a:rPr lang="en-US" i="1" dirty="0" smtClean="0"/>
              <a:t>&gt;</a:t>
            </a:r>
            <a:r>
              <a:rPr lang="ru-RU" i="1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i="1" dirty="0" smtClean="0"/>
              <a:t>&lt;</a:t>
            </a:r>
            <a:r>
              <a:rPr lang="ru-RU" i="1" dirty="0" smtClean="0"/>
              <a:t>оператор2</a:t>
            </a:r>
            <a:r>
              <a:rPr lang="en-US" i="1" dirty="0" smtClean="0"/>
              <a:t>&gt;</a:t>
            </a:r>
            <a:r>
              <a:rPr lang="ru-RU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м.б</a:t>
            </a:r>
            <a:r>
              <a:rPr lang="ru-RU" dirty="0" smtClean="0"/>
              <a:t>. несколько операторов через </a:t>
            </a:r>
            <a:r>
              <a:rPr lang="en-US" dirty="0" smtClean="0"/>
              <a:t>“</a:t>
            </a:r>
            <a:r>
              <a:rPr lang="en-US" b="1" dirty="0" smtClean="0"/>
              <a:t>,</a:t>
            </a:r>
            <a:r>
              <a:rPr lang="en-US" dirty="0" smtClean="0"/>
              <a:t>”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Условие продолжения проверяется </a:t>
            </a:r>
            <a:r>
              <a:rPr lang="ru-RU" u="sng" dirty="0" smtClean="0"/>
              <a:t>перед</a:t>
            </a:r>
            <a:r>
              <a:rPr lang="ru-RU" dirty="0" smtClean="0"/>
              <a:t> телом цикла (цикл с </a:t>
            </a:r>
            <a:r>
              <a:rPr lang="ru-RU" u="sng" dirty="0" smtClean="0"/>
              <a:t>пред</a:t>
            </a:r>
            <a:r>
              <a:rPr lang="ru-RU" dirty="0" smtClean="0"/>
              <a:t>условием)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Допускается вложенность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Циклы. Цикл </a:t>
            </a:r>
            <a:r>
              <a:rPr lang="en-US" sz="3600" b="1" dirty="0" smtClean="0"/>
              <a:t>for</a:t>
            </a:r>
            <a:endParaRPr lang="ru-RU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1052" y="1158678"/>
            <a:ext cx="1332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for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3792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268760"/>
            <a:ext cx="74213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Примеры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b="1" dirty="0"/>
          </a:p>
          <a:p>
            <a:r>
              <a:rPr lang="en-US" i="1" dirty="0" smtClean="0"/>
              <a:t>1)</a:t>
            </a:r>
            <a:r>
              <a:rPr lang="en-US" dirty="0" smtClean="0"/>
              <a:t> </a:t>
            </a:r>
            <a:r>
              <a:rPr lang="en-US" i="1" dirty="0" smtClean="0"/>
              <a:t>for (</a:t>
            </a:r>
            <a:r>
              <a:rPr lang="ru-RU" i="1" dirty="0" smtClean="0"/>
              <a:t> </a:t>
            </a:r>
            <a:r>
              <a:rPr lang="en-US" i="1" dirty="0"/>
              <a:t>i</a:t>
            </a:r>
            <a:r>
              <a:rPr lang="en-US" i="1" dirty="0" smtClean="0"/>
              <a:t> = 0; </a:t>
            </a:r>
            <a:r>
              <a:rPr lang="en-US" i="1" dirty="0" err="1" smtClean="0"/>
              <a:t>i</a:t>
            </a:r>
            <a:r>
              <a:rPr lang="en-US" i="1" dirty="0" smtClean="0"/>
              <a:t> &lt; 10; </a:t>
            </a:r>
            <a:r>
              <a:rPr lang="en-US" i="1" dirty="0" err="1" smtClean="0"/>
              <a:t>i</a:t>
            </a:r>
            <a:r>
              <a:rPr lang="en-US" i="1" dirty="0" smtClean="0"/>
              <a:t>++)</a:t>
            </a:r>
            <a:r>
              <a:rPr lang="ru-RU" i="1" dirty="0" smtClean="0"/>
              <a:t> </a:t>
            </a:r>
            <a:r>
              <a:rPr lang="en-US" i="1" dirty="0" smtClean="0"/>
              <a:t> s = s + a[ </a:t>
            </a:r>
            <a:r>
              <a:rPr lang="en-US" i="1" dirty="0" err="1" smtClean="0"/>
              <a:t>i</a:t>
            </a:r>
            <a:r>
              <a:rPr lang="en-US" i="1" dirty="0" smtClean="0"/>
              <a:t> ];</a:t>
            </a:r>
            <a:r>
              <a:rPr lang="ru-RU" i="1" dirty="0" smtClean="0"/>
              <a:t>		</a:t>
            </a:r>
            <a:r>
              <a:rPr lang="en-US" i="1" dirty="0" smtClean="0"/>
              <a:t>// </a:t>
            </a:r>
            <a:r>
              <a:rPr lang="en-US" i="1" dirty="0" err="1" smtClean="0"/>
              <a:t>i</a:t>
            </a:r>
            <a:r>
              <a:rPr lang="en-US" i="1" dirty="0" smtClean="0"/>
              <a:t> = 0 … 9</a:t>
            </a:r>
          </a:p>
          <a:p>
            <a:endParaRPr lang="en-US" i="1" dirty="0"/>
          </a:p>
          <a:p>
            <a:r>
              <a:rPr lang="en-US" i="1" dirty="0" smtClean="0"/>
              <a:t>2) for (</a:t>
            </a:r>
            <a:r>
              <a:rPr lang="en-US" i="1" dirty="0" err="1" smtClean="0"/>
              <a:t>i</a:t>
            </a:r>
            <a:r>
              <a:rPr lang="en-US" i="1" dirty="0" smtClean="0"/>
              <a:t> = 0, s = 0; </a:t>
            </a:r>
            <a:r>
              <a:rPr lang="en-US" i="1" dirty="0" err="1" smtClean="0"/>
              <a:t>i</a:t>
            </a:r>
            <a:r>
              <a:rPr lang="en-US" i="1" dirty="0" smtClean="0"/>
              <a:t> &lt; 10; </a:t>
            </a:r>
            <a:r>
              <a:rPr lang="en-US" i="1" dirty="0" err="1" smtClean="0"/>
              <a:t>i</a:t>
            </a:r>
            <a:r>
              <a:rPr lang="en-US" i="1" dirty="0" smtClean="0"/>
              <a:t>++ )  s += a[ </a:t>
            </a:r>
            <a:r>
              <a:rPr lang="en-US" i="1" dirty="0" err="1" smtClean="0"/>
              <a:t>i</a:t>
            </a:r>
            <a:r>
              <a:rPr lang="en-US" i="1" dirty="0" smtClean="0"/>
              <a:t> ];</a:t>
            </a:r>
          </a:p>
          <a:p>
            <a:endParaRPr lang="en-US" i="1" dirty="0"/>
          </a:p>
          <a:p>
            <a:r>
              <a:rPr lang="en-US" i="1" dirty="0" smtClean="0"/>
              <a:t>3) for ( </a:t>
            </a:r>
            <a:r>
              <a:rPr lang="en-US" i="1" dirty="0" err="1" smtClean="0"/>
              <a:t>i</a:t>
            </a:r>
            <a:r>
              <a:rPr lang="en-US" i="1" dirty="0" smtClean="0"/>
              <a:t> = s = 0; </a:t>
            </a:r>
            <a:r>
              <a:rPr lang="en-US" i="1" dirty="0" err="1" smtClean="0"/>
              <a:t>i</a:t>
            </a:r>
            <a:r>
              <a:rPr lang="en-US" i="1" dirty="0" smtClean="0"/>
              <a:t> &lt; 10; s +=</a:t>
            </a:r>
            <a:r>
              <a:rPr lang="ru-RU" i="1" dirty="0" smtClean="0"/>
              <a:t> </a:t>
            </a:r>
            <a:r>
              <a:rPr lang="en-US" i="1" dirty="0" smtClean="0"/>
              <a:t>a[ </a:t>
            </a:r>
            <a:r>
              <a:rPr lang="en-US" i="1" dirty="0" err="1" smtClean="0"/>
              <a:t>i</a:t>
            </a:r>
            <a:r>
              <a:rPr lang="en-US" i="1" dirty="0" smtClean="0"/>
              <a:t>++ ] )  ;	// </a:t>
            </a:r>
            <a:r>
              <a:rPr lang="ru-RU" i="1" dirty="0" smtClean="0"/>
              <a:t>пустое тело цикла</a:t>
            </a:r>
          </a:p>
          <a:p>
            <a:endParaRPr lang="ru-RU" i="1" dirty="0"/>
          </a:p>
          <a:p>
            <a:r>
              <a:rPr lang="ru-RU" i="1" dirty="0" smtClean="0"/>
              <a:t>4) </a:t>
            </a:r>
            <a:r>
              <a:rPr lang="en-US" i="1" dirty="0"/>
              <a:t>f</a:t>
            </a:r>
            <a:r>
              <a:rPr lang="en-US" i="1" dirty="0" smtClean="0"/>
              <a:t>or ( ; ; ) { </a:t>
            </a:r>
            <a:r>
              <a:rPr lang="ru-RU" i="1" dirty="0" smtClean="0"/>
              <a:t>… </a:t>
            </a:r>
            <a:r>
              <a:rPr lang="en-US" i="1" dirty="0" smtClean="0"/>
              <a:t>}</a:t>
            </a:r>
            <a:r>
              <a:rPr lang="ru-RU" i="1" dirty="0" smtClean="0"/>
              <a:t>				</a:t>
            </a:r>
            <a:r>
              <a:rPr lang="en-US" i="1" dirty="0" smtClean="0"/>
              <a:t>// </a:t>
            </a:r>
            <a:r>
              <a:rPr lang="ru-RU" i="1" dirty="0" smtClean="0"/>
              <a:t>бесконечный цикл</a:t>
            </a:r>
          </a:p>
          <a:p>
            <a:endParaRPr lang="ru-RU" i="1" dirty="0"/>
          </a:p>
          <a:p>
            <a:r>
              <a:rPr lang="ru-RU" i="1" dirty="0" smtClean="0"/>
              <a:t>5) </a:t>
            </a:r>
            <a:r>
              <a:rPr lang="en-US" i="1" dirty="0"/>
              <a:t>f</a:t>
            </a:r>
            <a:r>
              <a:rPr lang="en-US" i="1" dirty="0" smtClean="0"/>
              <a:t>or ( </a:t>
            </a:r>
            <a:r>
              <a:rPr lang="en-US" i="1" dirty="0" err="1" smtClean="0"/>
              <a:t>i</a:t>
            </a:r>
            <a:r>
              <a:rPr lang="en-US" i="1" dirty="0" smtClean="0"/>
              <a:t> = 0; </a:t>
            </a:r>
            <a:r>
              <a:rPr lang="en-US" i="1" dirty="0" err="1" smtClean="0"/>
              <a:t>i</a:t>
            </a:r>
            <a:r>
              <a:rPr lang="en-US" i="1" dirty="0" smtClean="0"/>
              <a:t> &lt; 100; </a:t>
            </a:r>
            <a:r>
              <a:rPr lang="en-US" i="1" dirty="0" err="1" smtClean="0"/>
              <a:t>i</a:t>
            </a:r>
            <a:r>
              <a:rPr lang="en-US" i="1" dirty="0" smtClean="0"/>
              <a:t>++)			// </a:t>
            </a:r>
            <a:r>
              <a:rPr lang="ru-RU" i="1" dirty="0" smtClean="0"/>
              <a:t>вложенные циклы</a:t>
            </a:r>
            <a:endParaRPr lang="en-US" i="1" dirty="0" smtClean="0"/>
          </a:p>
          <a:p>
            <a:r>
              <a:rPr lang="en-US" i="1" dirty="0" smtClean="0"/>
              <a:t>     {</a:t>
            </a:r>
          </a:p>
          <a:p>
            <a:r>
              <a:rPr lang="en-US" i="1" dirty="0" smtClean="0"/>
              <a:t>          for ( j = 0; j &lt; 100; </a:t>
            </a:r>
            <a:r>
              <a:rPr lang="en-US" i="1" dirty="0" err="1" smtClean="0"/>
              <a:t>j++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          {</a:t>
            </a:r>
          </a:p>
          <a:p>
            <a:r>
              <a:rPr lang="en-US" i="1" dirty="0"/>
              <a:t>	</a:t>
            </a:r>
            <a:r>
              <a:rPr lang="en-US" i="1" dirty="0" smtClean="0"/>
              <a:t>s += a[ </a:t>
            </a:r>
            <a:r>
              <a:rPr lang="en-US" i="1" dirty="0" err="1" smtClean="0"/>
              <a:t>i</a:t>
            </a:r>
            <a:r>
              <a:rPr lang="en-US" i="1" dirty="0" smtClean="0"/>
              <a:t> ][ j ];</a:t>
            </a:r>
          </a:p>
          <a:p>
            <a:r>
              <a:rPr lang="en-US" i="1" dirty="0"/>
              <a:t>	</a:t>
            </a:r>
            <a:r>
              <a:rPr lang="en-US" i="1" dirty="0" smtClean="0"/>
              <a:t>if (a[ </a:t>
            </a:r>
            <a:r>
              <a:rPr lang="en-US" i="1" dirty="0" err="1" smtClean="0"/>
              <a:t>i</a:t>
            </a:r>
            <a:r>
              <a:rPr lang="en-US" i="1" dirty="0" smtClean="0"/>
              <a:t> ][ j ] != 0) n++;</a:t>
            </a:r>
          </a:p>
          <a:p>
            <a:r>
              <a:rPr lang="en-US" i="1" dirty="0" smtClean="0"/>
              <a:t>     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 </a:t>
            </a:r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Циклы. Цикл </a:t>
            </a:r>
            <a:r>
              <a:rPr lang="en-US" sz="3600" b="1" dirty="0" smtClean="0"/>
              <a:t>for</a:t>
            </a:r>
            <a:endParaRPr lang="ru-RU" sz="3600" b="1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1169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700808"/>
            <a:ext cx="74213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endParaRPr lang="ru-RU" b="1" dirty="0"/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for ( </a:t>
            </a:r>
            <a:r>
              <a:rPr lang="en-US" i="1" dirty="0" err="1" smtClean="0"/>
              <a:t>i</a:t>
            </a:r>
            <a:r>
              <a:rPr lang="en-US" i="1" dirty="0" smtClean="0"/>
              <a:t> = 0; </a:t>
            </a:r>
            <a:r>
              <a:rPr lang="en-US" i="1" dirty="0" err="1" smtClean="0"/>
              <a:t>i</a:t>
            </a:r>
            <a:r>
              <a:rPr lang="en-US" i="1" dirty="0" smtClean="0"/>
              <a:t> &lt; 100; </a:t>
            </a:r>
            <a:r>
              <a:rPr lang="en-US" i="1" dirty="0" err="1" smtClean="0"/>
              <a:t>i</a:t>
            </a:r>
            <a:r>
              <a:rPr lang="en-US" i="1" dirty="0" smtClean="0"/>
              <a:t>++)			     </a:t>
            </a:r>
            <a:endParaRPr lang="ru-RU" i="1" dirty="0" smtClean="0"/>
          </a:p>
          <a:p>
            <a:r>
              <a:rPr lang="ru-RU" i="1" dirty="0" smtClean="0"/>
              <a:t>    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        ….</a:t>
            </a:r>
          </a:p>
          <a:p>
            <a:r>
              <a:rPr lang="en-US" i="1" dirty="0" smtClean="0"/>
              <a:t>        break;</a:t>
            </a:r>
            <a:r>
              <a:rPr lang="ru-RU" i="1" dirty="0" smtClean="0"/>
              <a:t>	       </a:t>
            </a:r>
            <a:r>
              <a:rPr lang="en-US" i="1" dirty="0" smtClean="0"/>
              <a:t>// </a:t>
            </a:r>
            <a:r>
              <a:rPr lang="ru-RU" i="1" dirty="0" smtClean="0"/>
              <a:t>выход из цикла</a:t>
            </a:r>
            <a:r>
              <a:rPr lang="en-US" i="1" dirty="0" smtClean="0"/>
              <a:t> (</a:t>
            </a:r>
            <a:r>
              <a:rPr lang="ru-RU" i="1" dirty="0" smtClean="0"/>
              <a:t>значения сохраняются)</a:t>
            </a:r>
            <a:endParaRPr lang="en-US" i="1" dirty="0" smtClean="0"/>
          </a:p>
          <a:p>
            <a:r>
              <a:rPr lang="en-US" i="1" dirty="0" smtClean="0"/>
              <a:t>        ….</a:t>
            </a:r>
          </a:p>
          <a:p>
            <a:r>
              <a:rPr lang="en-US" i="1" dirty="0" smtClean="0"/>
              <a:t>         continue;</a:t>
            </a:r>
            <a:r>
              <a:rPr lang="ru-RU" i="1" dirty="0" smtClean="0"/>
              <a:t>	       </a:t>
            </a:r>
            <a:r>
              <a:rPr lang="en-US" i="1" dirty="0" smtClean="0"/>
              <a:t>// </a:t>
            </a:r>
            <a:r>
              <a:rPr lang="ru-RU" i="1" dirty="0" smtClean="0"/>
              <a:t>пропуск операторов до конца цикла</a:t>
            </a:r>
            <a:endParaRPr lang="en-US" i="1" dirty="0" smtClean="0"/>
          </a:p>
          <a:p>
            <a:r>
              <a:rPr lang="en-US" i="1" dirty="0" smtClean="0"/>
              <a:t>        </a:t>
            </a:r>
            <a:r>
              <a:rPr lang="ru-RU" i="1" dirty="0" smtClean="0"/>
              <a:t>….</a:t>
            </a:r>
            <a:endParaRPr lang="en-US" i="1" dirty="0" smtClean="0"/>
          </a:p>
          <a:p>
            <a:endParaRPr lang="ru-RU" i="1" dirty="0" smtClean="0"/>
          </a:p>
          <a:p>
            <a:r>
              <a:rPr lang="ru-RU" i="1" dirty="0" smtClean="0"/>
              <a:t>     </a:t>
            </a:r>
            <a:r>
              <a:rPr lang="en-US" i="1" dirty="0" smtClean="0"/>
              <a:t>} </a:t>
            </a:r>
          </a:p>
          <a:p>
            <a:endParaRPr lang="en-US" i="1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Циклы. Цикл </a:t>
            </a:r>
            <a:r>
              <a:rPr lang="en-US" sz="3600" b="1" dirty="0" smtClean="0"/>
              <a:t>for</a:t>
            </a:r>
            <a:endParaRPr lang="ru-RU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1052" y="1158678"/>
            <a:ext cx="20207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dirty="0" smtClean="0"/>
              <a:t>reak;   continue;</a:t>
            </a:r>
            <a:endParaRPr lang="ru-RU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59632" y="3573016"/>
            <a:ext cx="1440160" cy="504056"/>
            <a:chOff x="1259632" y="3573016"/>
            <a:chExt cx="1440160" cy="504056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411760" y="3573016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699792" y="3573016"/>
              <a:ext cx="0" cy="5040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H="1">
              <a:off x="1259632" y="4077072"/>
              <a:ext cx="14401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/>
          <p:cNvGrpSpPr/>
          <p:nvPr/>
        </p:nvGrpSpPr>
        <p:grpSpPr>
          <a:xfrm>
            <a:off x="1259632" y="2996952"/>
            <a:ext cx="1656184" cy="1728192"/>
            <a:chOff x="1259632" y="2996952"/>
            <a:chExt cx="1656184" cy="1728192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2123728" y="2996952"/>
              <a:ext cx="7920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915816" y="2996952"/>
              <a:ext cx="0" cy="17281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1259632" y="4725144"/>
              <a:ext cx="165618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43608" y="5229200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использовании вложенных </a:t>
            </a:r>
            <a:r>
              <a:rPr lang="en-US" i="1" dirty="0" smtClean="0"/>
              <a:t>if – switch</a:t>
            </a:r>
            <a:r>
              <a:rPr lang="ru-RU" dirty="0" smtClean="0"/>
              <a:t>, </a:t>
            </a:r>
            <a:r>
              <a:rPr lang="en-US" i="1" dirty="0" smtClean="0"/>
              <a:t>break</a:t>
            </a:r>
            <a:r>
              <a:rPr lang="en-US" dirty="0" smtClean="0"/>
              <a:t> </a:t>
            </a:r>
            <a:r>
              <a:rPr lang="ru-RU" dirty="0" smtClean="0"/>
              <a:t>относится к ближайшему из операторов. Для корректности использовать </a:t>
            </a:r>
            <a:r>
              <a:rPr lang="en-US" i="1" dirty="0" smtClean="0"/>
              <a:t>{ }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2387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700808"/>
            <a:ext cx="7421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Синтаксис</a:t>
            </a:r>
            <a:r>
              <a:rPr lang="en-US" b="1" dirty="0" smtClean="0"/>
              <a:t>:       </a:t>
            </a:r>
            <a:r>
              <a:rPr lang="en-US" i="1" dirty="0" smtClean="0"/>
              <a:t>while ( 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 )   &lt;</a:t>
            </a:r>
            <a:r>
              <a:rPr lang="ru-RU" i="1" dirty="0" smtClean="0"/>
              <a:t>оператор</a:t>
            </a:r>
            <a:r>
              <a:rPr lang="en-US" i="1" dirty="0" smtClean="0"/>
              <a:t>&gt;;</a:t>
            </a:r>
            <a:r>
              <a:rPr lang="en-US" dirty="0" smtClean="0"/>
              <a:t>		     </a:t>
            </a:r>
            <a:r>
              <a:rPr lang="ru-RU" dirty="0" smtClean="0"/>
              <a:t>    </a:t>
            </a:r>
          </a:p>
          <a:p>
            <a:r>
              <a:rPr lang="ru-RU" dirty="0"/>
              <a:t> </a:t>
            </a:r>
            <a:r>
              <a:rPr lang="ru-RU" dirty="0" smtClean="0"/>
              <a:t>     эквивалентно</a:t>
            </a:r>
          </a:p>
          <a:p>
            <a:r>
              <a:rPr lang="ru-RU" i="1" dirty="0" smtClean="0"/>
              <a:t>      </a:t>
            </a:r>
            <a:r>
              <a:rPr lang="en-US" i="1" dirty="0" smtClean="0"/>
              <a:t>for( ; 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 ; )</a:t>
            </a:r>
            <a:r>
              <a:rPr lang="ru-RU" i="1" dirty="0" smtClean="0"/>
              <a:t> </a:t>
            </a:r>
            <a:r>
              <a:rPr lang="en-US" i="1" dirty="0" smtClean="0"/>
              <a:t>&lt;</a:t>
            </a:r>
            <a:r>
              <a:rPr lang="ru-RU" i="1" dirty="0" smtClean="0"/>
              <a:t>оператор</a:t>
            </a:r>
            <a:r>
              <a:rPr lang="en-US" dirty="0" smtClean="0"/>
              <a:t>&gt;;</a:t>
            </a:r>
            <a:endParaRPr lang="ru-RU" dirty="0" smtClean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Цикл с </a:t>
            </a:r>
            <a:r>
              <a:rPr lang="ru-RU" u="sng" dirty="0" smtClean="0"/>
              <a:t>пред</a:t>
            </a:r>
            <a:r>
              <a:rPr lang="ru-RU" dirty="0" smtClean="0"/>
              <a:t>условием</a:t>
            </a:r>
            <a:r>
              <a:rPr lang="en-US" dirty="0" smtClean="0"/>
              <a:t> (</a:t>
            </a:r>
            <a:r>
              <a:rPr lang="ru-RU" dirty="0" smtClean="0"/>
              <a:t>минимальное количество повторов </a:t>
            </a:r>
            <a:r>
              <a:rPr lang="en-US" dirty="0" smtClean="0"/>
              <a:t>= 0)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Выполняется, пока </a:t>
            </a:r>
            <a:r>
              <a:rPr lang="en-US" dirty="0" smtClean="0"/>
              <a:t>&lt;</a:t>
            </a:r>
            <a:r>
              <a:rPr lang="ru-RU" dirty="0" smtClean="0"/>
              <a:t>выражение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≠</a:t>
            </a:r>
            <a:r>
              <a:rPr lang="ru-RU" dirty="0" smtClean="0"/>
              <a:t>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теле цикла можно использовать </a:t>
            </a:r>
            <a:r>
              <a:rPr lang="en-US" i="1" dirty="0" smtClean="0"/>
              <a:t>break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continue</a:t>
            </a:r>
            <a:endParaRPr lang="ru-RU" i="1" dirty="0" smtClean="0"/>
          </a:p>
          <a:p>
            <a:r>
              <a:rPr lang="en-US" dirty="0" smtClean="0"/>
              <a:t> </a:t>
            </a:r>
            <a:endParaRPr lang="ru-RU" dirty="0"/>
          </a:p>
          <a:p>
            <a:r>
              <a:rPr lang="ru-RU" b="1" dirty="0" smtClean="0"/>
              <a:t>Примеры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i="1" dirty="0" smtClean="0"/>
              <a:t>while (a[ </a:t>
            </a:r>
            <a:r>
              <a:rPr lang="en-US" i="1" dirty="0" err="1" smtClean="0"/>
              <a:t>i</a:t>
            </a:r>
            <a:r>
              <a:rPr lang="en-US" i="1" dirty="0" smtClean="0"/>
              <a:t> ] != 0) s += a[ </a:t>
            </a:r>
            <a:r>
              <a:rPr lang="en-US" i="1" dirty="0" err="1" smtClean="0"/>
              <a:t>i</a:t>
            </a:r>
            <a:r>
              <a:rPr lang="en-US" i="1" dirty="0" smtClean="0"/>
              <a:t>++ ];	</a:t>
            </a:r>
            <a:endParaRPr lang="ru-RU" i="1" dirty="0" smtClean="0"/>
          </a:p>
          <a:p>
            <a:pPr marL="342900" indent="-342900">
              <a:buAutoNum type="arabicParenR"/>
            </a:pPr>
            <a:r>
              <a:rPr lang="en-US" i="1" dirty="0"/>
              <a:t>w</a:t>
            </a:r>
            <a:r>
              <a:rPr lang="en-US" i="1" dirty="0" smtClean="0"/>
              <a:t>hile (a[ </a:t>
            </a:r>
            <a:r>
              <a:rPr lang="en-US" i="1" dirty="0" err="1" smtClean="0"/>
              <a:t>i</a:t>
            </a:r>
            <a:r>
              <a:rPr lang="en-US" i="1" dirty="0" smtClean="0"/>
              <a:t> ]) s +=a[ </a:t>
            </a:r>
            <a:r>
              <a:rPr lang="en-US" i="1" dirty="0" err="1" smtClean="0"/>
              <a:t>i</a:t>
            </a:r>
            <a:r>
              <a:rPr lang="en-US" i="1" dirty="0" smtClean="0"/>
              <a:t> ];</a:t>
            </a:r>
          </a:p>
          <a:p>
            <a:pPr marL="342900" indent="-342900">
              <a:buAutoNum type="arabicParenR"/>
            </a:pPr>
            <a:r>
              <a:rPr lang="en-US" i="1" dirty="0"/>
              <a:t>w</a:t>
            </a:r>
            <a:r>
              <a:rPr lang="en-US" i="1" dirty="0" smtClean="0"/>
              <a:t>hile (s[ </a:t>
            </a:r>
            <a:r>
              <a:rPr lang="en-US" i="1" dirty="0" err="1" smtClean="0"/>
              <a:t>i</a:t>
            </a:r>
            <a:r>
              <a:rPr lang="en-US" i="1" dirty="0" smtClean="0"/>
              <a:t>++ ] ) ;</a:t>
            </a:r>
          </a:p>
          <a:p>
            <a:pPr marL="342900" indent="-342900">
              <a:buAutoNum type="arabicParenR"/>
            </a:pPr>
            <a:r>
              <a:rPr lang="en-US" i="1" dirty="0"/>
              <a:t>w</a:t>
            </a:r>
            <a:r>
              <a:rPr lang="en-US" i="1" dirty="0" smtClean="0"/>
              <a:t>hile (1) { … }		// </a:t>
            </a:r>
            <a:r>
              <a:rPr lang="ru-RU" i="1" dirty="0" smtClean="0"/>
              <a:t>бесконечный цикл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Циклы. Цикл </a:t>
            </a:r>
            <a:r>
              <a:rPr lang="en-US" sz="3600" b="1" dirty="0" smtClean="0"/>
              <a:t>while</a:t>
            </a:r>
            <a:endParaRPr lang="ru-RU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1052" y="1158678"/>
            <a:ext cx="11566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while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69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662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altLang="ru-RU" b="1" dirty="0" smtClean="0"/>
              <a:t>Особенности языка 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7"/>
            <a:ext cx="8064896" cy="864095"/>
          </a:xfrm>
        </p:spPr>
        <p:txBody>
          <a:bodyPr/>
          <a:lstStyle/>
          <a:p>
            <a:pPr marL="0" lvl="0" indent="0">
              <a:buNone/>
            </a:pPr>
            <a:r>
              <a:rPr lang="ru-RU" sz="1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Структурированность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Программа состоит из законченных конструкций (операторов). Позволяет избежать ошибок при программировании.</a:t>
            </a:r>
          </a:p>
          <a:p>
            <a:pPr marL="0" indent="0">
              <a:buNone/>
            </a:pP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78904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Эффективность</a:t>
            </a:r>
            <a:r>
              <a:rPr lang="ru-RU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Компилятор Си генерирует компактный объектный код. Многие операции языка Си однозначно соответствуют командам Ассемблера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2780928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Это свойственно для всех современных языков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0744" y="4687001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Это скорее достоинство компилятора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Компактность (оптимальность) кода во многом зависит от программиста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компиляторы – оптимизирующие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948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6570" y="1330750"/>
                <a:ext cx="7421348" cy="4085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</a:t>
                </a:r>
                <a:r>
                  <a:rPr lang="ru-RU" b="1" dirty="0" smtClean="0"/>
                  <a:t>Пример</a:t>
                </a:r>
                <a:r>
                  <a:rPr lang="en-US" b="1" dirty="0" smtClean="0"/>
                  <a:t>:</a:t>
                </a:r>
                <a:endParaRPr lang="ru-RU" b="1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Вычислить   сумму </a:t>
                </a:r>
                <a:r>
                  <a:rPr lang="en-US" dirty="0" smtClean="0"/>
                  <a:t>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b="1" dirty="0" smtClean="0"/>
                  <a:t>       </a:t>
                </a:r>
                <a:endParaRPr lang="ru-RU" b="1" dirty="0" smtClean="0"/>
              </a:p>
              <a:p>
                <a:r>
                  <a:rPr lang="ru-RU" dirty="0" smtClean="0"/>
                  <a:t>с точностью </a:t>
                </a:r>
                <a:r>
                  <a:rPr lang="en-US" dirty="0" smtClean="0"/>
                  <a:t>Ɛ =0.0001</a:t>
                </a:r>
                <a:r>
                  <a:rPr lang="ru-RU" dirty="0" smtClean="0"/>
                  <a:t>  </a:t>
                </a:r>
                <a:endParaRPr lang="en-US" dirty="0" smtClean="0"/>
              </a:p>
              <a:p>
                <a:endParaRPr lang="en-US" b="1" dirty="0"/>
              </a:p>
              <a:p>
                <a:r>
                  <a:rPr lang="ru-RU" dirty="0" smtClean="0"/>
                  <a:t>	</a:t>
                </a:r>
                <a:r>
                  <a:rPr lang="en-US" i="1" dirty="0" err="1" smtClean="0"/>
                  <a:t>int</a:t>
                </a:r>
                <a:r>
                  <a:rPr lang="en-US" i="1" dirty="0" smtClean="0"/>
                  <a:t> n = 0;		// </a:t>
                </a:r>
                <a:r>
                  <a:rPr lang="ru-RU" i="1" dirty="0" smtClean="0"/>
                  <a:t>количество итераций</a:t>
                </a:r>
                <a:endParaRPr lang="en-US" i="1" dirty="0" smtClean="0"/>
              </a:p>
              <a:p>
                <a:r>
                  <a:rPr lang="ru-RU" i="1" dirty="0" smtClean="0"/>
                  <a:t>	</a:t>
                </a:r>
                <a:r>
                  <a:rPr lang="en-US" i="1" dirty="0" smtClean="0"/>
                  <a:t>double s, k = 1.</a:t>
                </a:r>
                <a:r>
                  <a:rPr lang="ru-RU" i="1" dirty="0"/>
                  <a:t>,</a:t>
                </a:r>
                <a:r>
                  <a:rPr lang="en-US" i="1" dirty="0" smtClean="0"/>
                  <a:t> eps = 0.0001; </a:t>
                </a:r>
                <a:endParaRPr lang="ru-RU" i="1" dirty="0" smtClean="0"/>
              </a:p>
              <a:p>
                <a:r>
                  <a:rPr lang="ru-RU" i="1" dirty="0" smtClean="0"/>
                  <a:t>   </a:t>
                </a:r>
              </a:p>
              <a:p>
                <a:r>
                  <a:rPr lang="ru-RU" i="1" dirty="0" smtClean="0"/>
                  <a:t>	</a:t>
                </a:r>
                <a:r>
                  <a:rPr lang="en-US" i="1" dirty="0" smtClean="0"/>
                  <a:t>while (( s = 1. / k ) &gt; eps )</a:t>
                </a:r>
              </a:p>
              <a:p>
                <a:r>
                  <a:rPr lang="ru-RU" i="1" dirty="0" smtClean="0"/>
                  <a:t>	</a:t>
                </a:r>
                <a:r>
                  <a:rPr lang="en-US" i="1" dirty="0" smtClean="0"/>
                  <a:t>{</a:t>
                </a:r>
              </a:p>
              <a:p>
                <a:r>
                  <a:rPr lang="ru-RU" i="1" dirty="0" smtClean="0"/>
                  <a:t>	</a:t>
                </a:r>
                <a:r>
                  <a:rPr lang="en-US" i="1" dirty="0" smtClean="0"/>
                  <a:t>   p += s;</a:t>
                </a:r>
                <a:r>
                  <a:rPr lang="ru-RU" i="1" dirty="0" smtClean="0"/>
                  <a:t>		</a:t>
                </a:r>
                <a:r>
                  <a:rPr lang="en-US" i="1" dirty="0" smtClean="0"/>
                  <a:t>// </a:t>
                </a:r>
                <a:r>
                  <a:rPr lang="ru-RU" i="1" dirty="0" smtClean="0"/>
                  <a:t>вычисление суммы</a:t>
                </a:r>
                <a:endParaRPr lang="en-US" i="1" dirty="0" smtClean="0"/>
              </a:p>
              <a:p>
                <a:r>
                  <a:rPr lang="ru-RU" i="1" dirty="0" smtClean="0"/>
                  <a:t>	</a:t>
                </a:r>
                <a:r>
                  <a:rPr lang="en-US" i="1" dirty="0" smtClean="0"/>
                  <a:t>   k = k + 1.;</a:t>
                </a:r>
              </a:p>
              <a:p>
                <a:r>
                  <a:rPr lang="ru-RU" i="1" dirty="0" smtClean="0"/>
                  <a:t>	</a:t>
                </a:r>
                <a:r>
                  <a:rPr lang="en-US" i="1" dirty="0" smtClean="0"/>
                  <a:t>   n++;</a:t>
                </a:r>
                <a:r>
                  <a:rPr lang="ru-RU" i="1" dirty="0" smtClean="0"/>
                  <a:t>		</a:t>
                </a:r>
                <a:endParaRPr lang="en-US" i="1" dirty="0" smtClean="0"/>
              </a:p>
              <a:p>
                <a:r>
                  <a:rPr lang="ru-RU" i="1" dirty="0" smtClean="0"/>
                  <a:t>	</a:t>
                </a:r>
                <a:r>
                  <a:rPr lang="en-US" i="1" dirty="0" smtClean="0"/>
                  <a:t>}</a:t>
                </a:r>
                <a:endParaRPr lang="en-US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70" y="1330750"/>
                <a:ext cx="7421348" cy="408592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740" t="-745" b="-1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Циклы. Цикл </a:t>
            </a:r>
            <a:r>
              <a:rPr lang="en-US" sz="3600" b="1" dirty="0" smtClean="0"/>
              <a:t>while</a:t>
            </a:r>
            <a:endParaRPr lang="ru-RU" sz="3600" b="1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332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628800"/>
            <a:ext cx="7421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Синтаксис</a:t>
            </a:r>
            <a:r>
              <a:rPr lang="en-US" b="1" dirty="0" smtClean="0"/>
              <a:t>:       </a:t>
            </a:r>
            <a:r>
              <a:rPr lang="en-US" i="1" dirty="0" smtClean="0"/>
              <a:t>do </a:t>
            </a:r>
            <a:r>
              <a:rPr lang="en-US" i="1" dirty="0"/>
              <a:t>&lt;</a:t>
            </a:r>
            <a:r>
              <a:rPr lang="ru-RU" i="1" dirty="0"/>
              <a:t>оператор</a:t>
            </a:r>
            <a:r>
              <a:rPr lang="en-US" i="1" dirty="0" smtClean="0"/>
              <a:t>&gt; while ( 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 ); </a:t>
            </a:r>
            <a:r>
              <a:rPr lang="en-US" dirty="0" smtClean="0"/>
              <a:t>	     </a:t>
            </a:r>
            <a:r>
              <a:rPr lang="ru-RU" dirty="0" smtClean="0"/>
              <a:t>    </a:t>
            </a:r>
          </a:p>
          <a:p>
            <a:r>
              <a:rPr lang="ru-RU" dirty="0"/>
              <a:t> </a:t>
            </a:r>
            <a:r>
              <a:rPr lang="ru-RU" dirty="0" smtClean="0"/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Цикл с </a:t>
            </a:r>
            <a:r>
              <a:rPr lang="ru-RU" u="sng" dirty="0" smtClean="0"/>
              <a:t>пост</a:t>
            </a:r>
            <a:r>
              <a:rPr lang="ru-RU" dirty="0" smtClean="0"/>
              <a:t>-условием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Выполняется, пока </a:t>
            </a:r>
            <a:r>
              <a:rPr lang="en-US" i="1" dirty="0" smtClean="0"/>
              <a:t>&lt;</a:t>
            </a:r>
            <a:r>
              <a:rPr lang="ru-RU" i="1" dirty="0" smtClean="0"/>
              <a:t>выражение</a:t>
            </a:r>
            <a:r>
              <a:rPr lang="en-US" i="1" dirty="0" smtClean="0"/>
              <a:t>&gt;</a:t>
            </a:r>
            <a:r>
              <a:rPr lang="ru-RU" i="1" dirty="0" smtClean="0"/>
              <a:t> </a:t>
            </a:r>
            <a:r>
              <a:rPr lang="en-US" dirty="0" smtClean="0"/>
              <a:t>≠</a:t>
            </a:r>
            <a:r>
              <a:rPr lang="ru-RU" dirty="0" smtClean="0"/>
              <a:t>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Минимальное количество повторов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теле цикла можно использовать </a:t>
            </a:r>
            <a:r>
              <a:rPr lang="en-US" i="1" dirty="0" smtClean="0"/>
              <a:t>break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Всегда заканчивается </a:t>
            </a:r>
            <a:r>
              <a:rPr lang="en-US" dirty="0" smtClean="0"/>
              <a:t>“;”</a:t>
            </a:r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do</a:t>
            </a:r>
          </a:p>
          <a:p>
            <a:r>
              <a:rPr lang="en-US" i="1" dirty="0" smtClean="0"/>
              <a:t>	{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 switch (</a:t>
            </a:r>
            <a:r>
              <a:rPr lang="en-US" i="1" dirty="0" err="1" smtClean="0"/>
              <a:t>ch</a:t>
            </a:r>
            <a:r>
              <a:rPr lang="en-US" i="1" dirty="0" smtClean="0"/>
              <a:t> = </a:t>
            </a:r>
            <a:r>
              <a:rPr lang="en-US" i="1" dirty="0" err="1" smtClean="0"/>
              <a:t>getchar</a:t>
            </a:r>
            <a:r>
              <a:rPr lang="en-US" i="1" dirty="0" smtClean="0"/>
              <a:t>())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 {</a:t>
            </a:r>
          </a:p>
          <a:p>
            <a:r>
              <a:rPr lang="en-US" i="1" dirty="0"/>
              <a:t>	 </a:t>
            </a:r>
            <a:r>
              <a:rPr lang="en-US" i="1" dirty="0" smtClean="0"/>
              <a:t>   ….</a:t>
            </a:r>
          </a:p>
          <a:p>
            <a:r>
              <a:rPr lang="en-US" i="1" dirty="0"/>
              <a:t>	</a:t>
            </a:r>
            <a:r>
              <a:rPr lang="en-US" i="1" dirty="0" smtClean="0"/>
              <a:t>    }</a:t>
            </a:r>
          </a:p>
          <a:p>
            <a:r>
              <a:rPr lang="en-US" i="1" dirty="0"/>
              <a:t>	</a:t>
            </a:r>
            <a:r>
              <a:rPr lang="en-US" i="1" dirty="0" smtClean="0"/>
              <a:t>}</a:t>
            </a:r>
          </a:p>
          <a:p>
            <a:r>
              <a:rPr lang="en-US" i="1" dirty="0"/>
              <a:t>	</a:t>
            </a:r>
            <a:r>
              <a:rPr lang="en-US" i="1" dirty="0" smtClean="0"/>
              <a:t>while (</a:t>
            </a:r>
            <a:r>
              <a:rPr lang="en-US" i="1" dirty="0" err="1" smtClean="0"/>
              <a:t>ch</a:t>
            </a:r>
            <a:r>
              <a:rPr lang="en-US" i="1" dirty="0" smtClean="0"/>
              <a:t> != ‘q’);		// </a:t>
            </a:r>
            <a:r>
              <a:rPr lang="ru-RU" i="1" dirty="0" smtClean="0"/>
              <a:t>цикл</a:t>
            </a:r>
            <a:r>
              <a:rPr lang="en-US" i="1" dirty="0" smtClean="0"/>
              <a:t>,</a:t>
            </a:r>
            <a:r>
              <a:rPr lang="ru-RU" i="1" dirty="0" smtClean="0"/>
              <a:t> пока не введен </a:t>
            </a:r>
            <a:r>
              <a:rPr lang="en-US" i="1" dirty="0" smtClean="0"/>
              <a:t>“q”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Циклы. Цикл </a:t>
            </a:r>
            <a:r>
              <a:rPr lang="en-US" sz="3600" b="1" dirty="0" smtClean="0"/>
              <a:t>do-while</a:t>
            </a:r>
            <a:endParaRPr lang="ru-RU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1052" y="1158678"/>
            <a:ext cx="11566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dirty="0" smtClean="0"/>
              <a:t>o while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380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223" y="1230507"/>
            <a:ext cx="7421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Особенности использования </a:t>
            </a:r>
            <a:r>
              <a:rPr lang="en-US" b="1" dirty="0" smtClean="0"/>
              <a:t>“;”</a:t>
            </a:r>
            <a:endParaRPr lang="ru-RU" b="1" dirty="0" smtClean="0"/>
          </a:p>
          <a:p>
            <a:endParaRPr lang="ru-RU" dirty="0"/>
          </a:p>
          <a:p>
            <a:r>
              <a:rPr lang="en-US" dirty="0" smtClean="0"/>
              <a:t>1)    </a:t>
            </a:r>
            <a:r>
              <a:rPr lang="ru-RU" dirty="0" smtClean="0"/>
              <a:t> </a:t>
            </a:r>
            <a:r>
              <a:rPr lang="en-US" i="1" dirty="0" smtClean="0"/>
              <a:t>while (a[ </a:t>
            </a:r>
            <a:r>
              <a:rPr lang="en-US" i="1" dirty="0" err="1" smtClean="0"/>
              <a:t>i</a:t>
            </a:r>
            <a:r>
              <a:rPr lang="en-US" i="1" dirty="0" smtClean="0"/>
              <a:t> ] != 0)</a:t>
            </a:r>
            <a:r>
              <a:rPr lang="ru-RU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;</a:t>
            </a:r>
            <a:r>
              <a:rPr lang="en-US" i="1" dirty="0" smtClean="0"/>
              <a:t>	// </a:t>
            </a:r>
            <a:r>
              <a:rPr lang="ru-RU" i="1" dirty="0" smtClean="0"/>
              <a:t>зацикливание</a:t>
            </a:r>
            <a:endParaRPr lang="en-US" i="1" dirty="0" smtClean="0"/>
          </a:p>
          <a:p>
            <a:r>
              <a:rPr lang="en-US" i="1" dirty="0" smtClean="0"/>
              <a:t>        {</a:t>
            </a:r>
          </a:p>
          <a:p>
            <a:r>
              <a:rPr lang="en-US" i="1" dirty="0" smtClean="0"/>
              <a:t>            s += a[ </a:t>
            </a:r>
            <a:r>
              <a:rPr lang="en-US" i="1" dirty="0" err="1" smtClean="0"/>
              <a:t>i</a:t>
            </a:r>
            <a:r>
              <a:rPr lang="en-US" i="1" dirty="0" smtClean="0"/>
              <a:t> ]; </a:t>
            </a:r>
            <a:r>
              <a:rPr lang="en-US" i="1" dirty="0" err="1" smtClean="0"/>
              <a:t>i</a:t>
            </a:r>
            <a:r>
              <a:rPr lang="en-US" i="1" dirty="0" smtClean="0"/>
              <a:t>++;</a:t>
            </a:r>
          </a:p>
          <a:p>
            <a:r>
              <a:rPr lang="en-US" i="1" dirty="0" smtClean="0"/>
              <a:t>        }</a:t>
            </a:r>
          </a:p>
          <a:p>
            <a:endParaRPr lang="en-US" i="1" dirty="0" smtClean="0"/>
          </a:p>
          <a:p>
            <a:pPr marL="342900" indent="-342900">
              <a:buAutoNum type="arabicParenR" startAt="2"/>
            </a:pPr>
            <a:r>
              <a:rPr lang="en-US" i="1" dirty="0" smtClean="0"/>
              <a:t>   while(a[</a:t>
            </a:r>
            <a:r>
              <a:rPr lang="en-US" i="1" dirty="0" err="1" smtClean="0"/>
              <a:t>i</a:t>
            </a:r>
            <a:r>
              <a:rPr lang="en-US" i="1" dirty="0" smtClean="0"/>
              <a:t>++] != 0)</a:t>
            </a:r>
            <a:r>
              <a:rPr lang="ru-RU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;</a:t>
            </a:r>
            <a:r>
              <a:rPr lang="ru-RU" b="1" i="1" dirty="0" smtClean="0">
                <a:solidFill>
                  <a:srgbClr val="FF0000"/>
                </a:solidFill>
              </a:rPr>
              <a:t>	</a:t>
            </a: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i="1" dirty="0"/>
              <a:t> </a:t>
            </a:r>
            <a:r>
              <a:rPr lang="en-US" i="1" dirty="0" smtClean="0"/>
              <a:t>        {</a:t>
            </a:r>
          </a:p>
          <a:p>
            <a:r>
              <a:rPr lang="en-US" i="1" dirty="0" smtClean="0"/>
              <a:t>             s </a:t>
            </a:r>
            <a:r>
              <a:rPr lang="en-US" i="1" dirty="0"/>
              <a:t>+= a[ </a:t>
            </a:r>
            <a:r>
              <a:rPr lang="en-US" i="1" dirty="0" err="1"/>
              <a:t>i</a:t>
            </a:r>
            <a:r>
              <a:rPr lang="en-US" i="1" dirty="0"/>
              <a:t> ]; </a:t>
            </a:r>
            <a:r>
              <a:rPr lang="en-US" i="1" dirty="0" err="1"/>
              <a:t>i</a:t>
            </a:r>
            <a:r>
              <a:rPr lang="en-US" i="1" dirty="0"/>
              <a:t>++;</a:t>
            </a:r>
            <a:r>
              <a:rPr lang="en-US" i="1" dirty="0" smtClean="0"/>
              <a:t>       // </a:t>
            </a:r>
            <a:r>
              <a:rPr lang="ru-RU" i="1" dirty="0" smtClean="0"/>
              <a:t>выполняется </a:t>
            </a:r>
            <a:r>
              <a:rPr lang="ru-RU" i="1" u="sng" dirty="0" smtClean="0"/>
              <a:t>один раз</a:t>
            </a:r>
            <a:r>
              <a:rPr lang="en-US" i="1" u="sng" dirty="0" smtClean="0"/>
              <a:t>  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}</a:t>
            </a:r>
          </a:p>
          <a:p>
            <a:endParaRPr lang="en-US" i="1" dirty="0"/>
          </a:p>
          <a:p>
            <a:pPr marL="342900" indent="-342900">
              <a:buAutoNum type="arabicParenR" startAt="3"/>
            </a:pPr>
            <a:r>
              <a:rPr lang="en-US" i="1" dirty="0" smtClean="0"/>
              <a:t>   do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{</a:t>
            </a:r>
          </a:p>
          <a:p>
            <a:r>
              <a:rPr lang="en-US" i="1" dirty="0"/>
              <a:t> </a:t>
            </a:r>
            <a:r>
              <a:rPr lang="ru-RU" i="1" dirty="0" smtClean="0"/>
              <a:t>	…..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while ( </a:t>
            </a:r>
            <a:r>
              <a:rPr lang="en-US" i="1" dirty="0" err="1" smtClean="0"/>
              <a:t>i</a:t>
            </a:r>
            <a:r>
              <a:rPr lang="en-US" i="1" dirty="0" smtClean="0"/>
              <a:t> &lt; 10);	// </a:t>
            </a:r>
            <a:r>
              <a:rPr lang="ru-RU" i="1" dirty="0" smtClean="0"/>
              <a:t>всегда нужна </a:t>
            </a:r>
            <a:r>
              <a:rPr lang="en-US" i="1" dirty="0" smtClean="0"/>
              <a:t>“;”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Циклы.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252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609774"/>
            <a:ext cx="7421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Синтаксис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r>
              <a:rPr lang="ru-RU" i="1" dirty="0" smtClean="0"/>
              <a:t>	</a:t>
            </a:r>
            <a:r>
              <a:rPr lang="en-US" i="1" dirty="0" smtClean="0"/>
              <a:t>go to  </a:t>
            </a:r>
            <a:r>
              <a:rPr lang="ru-RU" i="1" dirty="0" smtClean="0"/>
              <a:t>метка</a:t>
            </a:r>
            <a:r>
              <a:rPr lang="en-US" i="1" dirty="0" smtClean="0"/>
              <a:t>;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….</a:t>
            </a:r>
            <a:endParaRPr lang="en-US" b="1" dirty="0"/>
          </a:p>
          <a:p>
            <a:r>
              <a:rPr lang="ru-RU" i="1" dirty="0" smtClean="0"/>
              <a:t>метка</a:t>
            </a:r>
            <a:r>
              <a:rPr lang="en-US" b="1" i="1" dirty="0" smtClean="0"/>
              <a:t>:</a:t>
            </a:r>
            <a:r>
              <a:rPr lang="ru-RU" b="1" dirty="0" smtClean="0"/>
              <a:t>	….</a:t>
            </a:r>
          </a:p>
          <a:p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</a:t>
            </a:r>
            <a:r>
              <a:rPr lang="en-US" i="1" dirty="0"/>
              <a:t>go to </a:t>
            </a:r>
            <a:r>
              <a:rPr lang="ru-RU" dirty="0"/>
              <a:t>не рекомендуется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Метка заканчивается </a:t>
            </a:r>
            <a:r>
              <a:rPr lang="en-US" dirty="0" smtClean="0"/>
              <a:t>“:”</a:t>
            </a:r>
            <a:r>
              <a:rPr lang="ru-RU" dirty="0"/>
              <a:t> </a:t>
            </a:r>
            <a:r>
              <a:rPr lang="ru-RU" dirty="0" smtClean="0"/>
              <a:t>и должна быть уникальной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Имя метки - идентификатор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Переходы </a:t>
            </a:r>
            <a:r>
              <a:rPr lang="ru-RU" u="sng" dirty="0" smtClean="0"/>
              <a:t>внутрь</a:t>
            </a:r>
            <a:r>
              <a:rPr lang="ru-RU" dirty="0" smtClean="0"/>
              <a:t> тела цикла запрещены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….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go to m1;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….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m1</a:t>
            </a:r>
            <a:r>
              <a:rPr lang="en-US" i="1" dirty="0"/>
              <a:t>: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Оператор </a:t>
            </a:r>
            <a:r>
              <a:rPr lang="en-US" sz="3600" b="1" dirty="0" smtClean="0"/>
              <a:t>go to</a:t>
            </a:r>
            <a:r>
              <a:rPr lang="ru-RU" sz="3600" b="1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052" y="1158678"/>
            <a:ext cx="20207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</a:t>
            </a:r>
            <a:r>
              <a:rPr lang="en-US" i="1" dirty="0" smtClean="0"/>
              <a:t>o to   </a:t>
            </a:r>
            <a:r>
              <a:rPr lang="ru-RU" dirty="0" smtClean="0"/>
              <a:t>или</a:t>
            </a:r>
            <a:r>
              <a:rPr lang="ru-RU" i="1" dirty="0" smtClean="0"/>
              <a:t> </a:t>
            </a:r>
            <a:r>
              <a:rPr lang="en-US" i="1" dirty="0" smtClean="0"/>
              <a:t>   </a:t>
            </a:r>
            <a:r>
              <a:rPr lang="en-US" i="1" dirty="0" err="1" smtClean="0"/>
              <a:t>goto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6176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196752"/>
            <a:ext cx="74213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Примеры допустимого использования </a:t>
            </a:r>
            <a:r>
              <a:rPr lang="en-US" b="1" i="1" dirty="0" smtClean="0"/>
              <a:t>go to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Выход из вложенных циклов на внешний уровень (использование </a:t>
            </a:r>
            <a:r>
              <a:rPr lang="en-US" i="1" dirty="0" smtClean="0"/>
              <a:t>break</a:t>
            </a:r>
            <a:r>
              <a:rPr lang="en-US" dirty="0" smtClean="0"/>
              <a:t> </a:t>
            </a:r>
            <a:r>
              <a:rPr lang="ru-RU" dirty="0" smtClean="0"/>
              <a:t>в этом случае усложняет логику цикла)</a:t>
            </a:r>
          </a:p>
          <a:p>
            <a:endParaRPr lang="ru-RU" dirty="0"/>
          </a:p>
          <a:p>
            <a:r>
              <a:rPr lang="ru-RU" dirty="0" smtClean="0"/>
              <a:t>2) Передача управления из разных точек программы в одну точку (например, обработка ошибок)</a:t>
            </a:r>
          </a:p>
          <a:p>
            <a:endParaRPr lang="ru-RU" dirty="0"/>
          </a:p>
          <a:p>
            <a:r>
              <a:rPr lang="ru-RU" dirty="0" smtClean="0"/>
              <a:t>В остальных случаях можно обойтись без использования </a:t>
            </a:r>
            <a:r>
              <a:rPr lang="en-US" i="1" dirty="0" smtClean="0"/>
              <a:t>go</a:t>
            </a:r>
            <a:r>
              <a:rPr lang="ru-RU" i="1" dirty="0" smtClean="0"/>
              <a:t> </a:t>
            </a:r>
            <a:r>
              <a:rPr lang="en-US" i="1" dirty="0" smtClean="0"/>
              <a:t>to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Оператор </a:t>
            </a:r>
            <a:r>
              <a:rPr lang="en-US" sz="3600" b="1" dirty="0" smtClean="0"/>
              <a:t>go to</a:t>
            </a:r>
            <a:r>
              <a:rPr lang="ru-RU" sz="3600" b="1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1052" y="4336073"/>
            <a:ext cx="2452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i="1" dirty="0" smtClean="0"/>
              <a:t>) loop</a:t>
            </a:r>
            <a:r>
              <a:rPr lang="en-US" i="1" dirty="0"/>
              <a:t>:</a:t>
            </a:r>
          </a:p>
          <a:p>
            <a:r>
              <a:rPr lang="en-US" i="1" dirty="0" smtClean="0"/>
              <a:t>        …..</a:t>
            </a:r>
            <a:endParaRPr lang="en-US" i="1" dirty="0"/>
          </a:p>
          <a:p>
            <a:r>
              <a:rPr lang="en-US" i="1" dirty="0" smtClean="0"/>
              <a:t>         …..</a:t>
            </a:r>
            <a:endParaRPr lang="en-US" i="1" dirty="0"/>
          </a:p>
          <a:p>
            <a:r>
              <a:rPr lang="en-US" i="1" dirty="0" smtClean="0"/>
              <a:t>      go </a:t>
            </a:r>
            <a:r>
              <a:rPr lang="en-US" i="1" dirty="0"/>
              <a:t>to loop;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332016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 </a:t>
            </a:r>
            <a:r>
              <a:rPr lang="en-US" i="1" dirty="0" smtClean="0"/>
              <a:t>while (1)</a:t>
            </a:r>
          </a:p>
          <a:p>
            <a:r>
              <a:rPr lang="en-US" i="1" dirty="0" smtClean="0"/>
              <a:t>     {</a:t>
            </a:r>
            <a:endParaRPr lang="en-US" i="1" dirty="0"/>
          </a:p>
          <a:p>
            <a:r>
              <a:rPr lang="en-US" i="1" dirty="0" smtClean="0"/>
              <a:t>        …..</a:t>
            </a:r>
            <a:endParaRPr lang="en-US" i="1" dirty="0"/>
          </a:p>
          <a:p>
            <a:r>
              <a:rPr lang="en-US" i="1" dirty="0" smtClean="0"/>
              <a:t>        …..</a:t>
            </a:r>
          </a:p>
          <a:p>
            <a:r>
              <a:rPr lang="en-US" i="1" dirty="0" smtClean="0"/>
              <a:t>     }</a:t>
            </a:r>
            <a:endParaRPr lang="en-US" i="1" dirty="0"/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24722" y="4357014"/>
            <a:ext cx="104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8975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484784"/>
            <a:ext cx="74213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Указатель</a:t>
            </a:r>
            <a:r>
              <a:rPr lang="en-US" b="1" dirty="0" smtClean="0"/>
              <a:t>: </a:t>
            </a:r>
            <a:r>
              <a:rPr lang="ru-RU" u="sng" dirty="0" smtClean="0"/>
              <a:t>переменная</a:t>
            </a:r>
            <a:r>
              <a:rPr lang="ru-RU" dirty="0" smtClean="0"/>
              <a:t>, содержащая </a:t>
            </a:r>
            <a:r>
              <a:rPr lang="ru-RU" u="sng" dirty="0" smtClean="0"/>
              <a:t>адрес</a:t>
            </a:r>
            <a:r>
              <a:rPr lang="ru-RU" dirty="0" smtClean="0"/>
              <a:t> другой переменной</a:t>
            </a:r>
          </a:p>
          <a:p>
            <a:endParaRPr lang="ru-RU" dirty="0"/>
          </a:p>
          <a:p>
            <a:r>
              <a:rPr lang="ru-RU" b="1" dirty="0" smtClean="0"/>
              <a:t>Операции</a:t>
            </a:r>
            <a:r>
              <a:rPr lang="ru-RU" dirty="0" smtClean="0"/>
              <a:t> с указателями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	</a:t>
            </a:r>
            <a:r>
              <a:rPr lang="en-US" i="1" dirty="0" smtClean="0"/>
              <a:t>&amp;</a:t>
            </a:r>
            <a:r>
              <a:rPr lang="en-US" dirty="0" smtClean="0"/>
              <a:t> 	</a:t>
            </a:r>
            <a:r>
              <a:rPr lang="ru-RU" dirty="0" smtClean="0"/>
              <a:t>- получение адреса (ссылки)</a:t>
            </a:r>
          </a:p>
          <a:p>
            <a:r>
              <a:rPr lang="ru-RU" dirty="0" smtClean="0"/>
              <a:t>	</a:t>
            </a:r>
            <a:r>
              <a:rPr lang="ru-RU" i="1" dirty="0" smtClean="0"/>
              <a:t>*</a:t>
            </a:r>
            <a:r>
              <a:rPr lang="ru-RU" dirty="0" smtClean="0"/>
              <a:t>	- обращение по адресу (</a:t>
            </a:r>
            <a:r>
              <a:rPr lang="ru-RU" dirty="0" err="1" smtClean="0"/>
              <a:t>разадресация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b="1" dirty="0" smtClean="0"/>
              <a:t>Описание</a:t>
            </a:r>
            <a:r>
              <a:rPr lang="ru-RU" dirty="0" smtClean="0"/>
              <a:t> указателей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*a;		// </a:t>
            </a:r>
            <a:r>
              <a:rPr lang="ru-RU" i="1" dirty="0" smtClean="0"/>
              <a:t>указатель на переменную </a:t>
            </a:r>
            <a:r>
              <a:rPr lang="en-US" i="1" dirty="0" err="1" smtClean="0"/>
              <a:t>int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double *b;	// </a:t>
            </a:r>
            <a:r>
              <a:rPr lang="ru-RU" i="1" dirty="0" smtClean="0"/>
              <a:t>указатель на </a:t>
            </a:r>
            <a:r>
              <a:rPr lang="en-US" i="1" dirty="0" smtClean="0"/>
              <a:t>double</a:t>
            </a:r>
          </a:p>
          <a:p>
            <a:r>
              <a:rPr lang="en-US" i="1" dirty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*a[5];		// </a:t>
            </a:r>
            <a:r>
              <a:rPr lang="ru-RU" i="1" dirty="0" smtClean="0"/>
              <a:t>массив из 5 указателей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(*a)[5];</a:t>
            </a:r>
            <a:r>
              <a:rPr lang="ru-RU" i="1" dirty="0" smtClean="0"/>
              <a:t>	</a:t>
            </a:r>
            <a:r>
              <a:rPr lang="en-US" i="1" dirty="0" smtClean="0"/>
              <a:t>// </a:t>
            </a:r>
            <a:r>
              <a:rPr lang="ru-RU" i="1" dirty="0" smtClean="0"/>
              <a:t>указатель на массив</a:t>
            </a:r>
          </a:p>
          <a:p>
            <a:endParaRPr lang="ru-R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Указатели </a:t>
            </a:r>
            <a:r>
              <a:rPr lang="ru-RU" u="sng" dirty="0" smtClean="0"/>
              <a:t>обязательно</a:t>
            </a:r>
            <a:r>
              <a:rPr lang="ru-RU" dirty="0" smtClean="0"/>
              <a:t> должны быть инициализированы, особенно с классом памяти </a:t>
            </a:r>
            <a:r>
              <a:rPr lang="en-US" i="1" dirty="0" smtClean="0"/>
              <a:t>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Нулевые указатели запрещены	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Указатели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173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052" y="1484784"/>
            <a:ext cx="7421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ru-RU" b="1" dirty="0"/>
              <a:t>ы</a:t>
            </a:r>
            <a:r>
              <a:rPr lang="ru-RU" b="1" dirty="0" smtClean="0"/>
              <a:t>. </a:t>
            </a:r>
          </a:p>
          <a:p>
            <a:endParaRPr lang="en-US" b="1" dirty="0"/>
          </a:p>
          <a:p>
            <a:pPr lvl="1"/>
            <a:r>
              <a:rPr lang="en-US" i="1" dirty="0" err="1"/>
              <a:t>i</a:t>
            </a:r>
            <a:r>
              <a:rPr lang="en-US" i="1" dirty="0" err="1" smtClean="0"/>
              <a:t>nt</a:t>
            </a:r>
            <a:r>
              <a:rPr lang="en-US" i="1" dirty="0" smtClean="0"/>
              <a:t> a, b;</a:t>
            </a:r>
          </a:p>
          <a:p>
            <a:pPr lvl="1"/>
            <a:r>
              <a:rPr lang="en-US" i="1" dirty="0" err="1"/>
              <a:t>i</a:t>
            </a:r>
            <a:r>
              <a:rPr lang="en-US" i="1" dirty="0" err="1" smtClean="0"/>
              <a:t>nt</a:t>
            </a:r>
            <a:r>
              <a:rPr lang="en-US" i="1" dirty="0" smtClean="0"/>
              <a:t> *c;</a:t>
            </a:r>
          </a:p>
          <a:p>
            <a:pPr lvl="1"/>
            <a:r>
              <a:rPr lang="ru-RU" i="1" dirty="0" smtClean="0"/>
              <a:t>	</a:t>
            </a:r>
            <a:endParaRPr lang="en-US" i="1" dirty="0" smtClean="0"/>
          </a:p>
          <a:p>
            <a:pPr lvl="1"/>
            <a:r>
              <a:rPr lang="en-US" i="1" dirty="0" smtClean="0"/>
              <a:t>c = &amp;a;	// </a:t>
            </a:r>
            <a:r>
              <a:rPr lang="ru-RU" i="1" dirty="0" smtClean="0"/>
              <a:t>инициализация указателя</a:t>
            </a:r>
          </a:p>
          <a:p>
            <a:pPr lvl="1"/>
            <a:r>
              <a:rPr lang="ru-RU" i="1" dirty="0" smtClean="0"/>
              <a:t>*</a:t>
            </a:r>
            <a:r>
              <a:rPr lang="en-US" i="1" dirty="0"/>
              <a:t>c</a:t>
            </a:r>
            <a:r>
              <a:rPr lang="en-US" i="1" dirty="0" smtClean="0"/>
              <a:t> = 0;	// </a:t>
            </a:r>
            <a:r>
              <a:rPr lang="ru-RU" i="1" dirty="0" smtClean="0"/>
              <a:t>эквивалентно  </a:t>
            </a:r>
            <a:r>
              <a:rPr lang="en-US" i="1" dirty="0" smtClean="0"/>
              <a:t>a = 0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 = &amp;b;</a:t>
            </a:r>
          </a:p>
          <a:p>
            <a:pPr lvl="1"/>
            <a:r>
              <a:rPr lang="en-US" i="1" dirty="0" smtClean="0"/>
              <a:t>*c = 0;	// </a:t>
            </a:r>
            <a:r>
              <a:rPr lang="ru-RU" i="1" dirty="0" smtClean="0"/>
              <a:t>эквивалентно </a:t>
            </a:r>
            <a:r>
              <a:rPr lang="en-US" i="1" dirty="0" smtClean="0"/>
              <a:t>b</a:t>
            </a:r>
            <a:r>
              <a:rPr lang="ru-RU" i="1" dirty="0" smtClean="0"/>
              <a:t> = 0</a:t>
            </a:r>
            <a:endParaRPr lang="en-US" i="1" dirty="0" smtClean="0"/>
          </a:p>
          <a:p>
            <a:r>
              <a:rPr lang="en-US" i="1" dirty="0" smtClean="0"/>
              <a:t>//----------------------------------------------------------------</a:t>
            </a:r>
            <a:endParaRPr lang="ru-RU" i="1" dirty="0" smtClean="0"/>
          </a:p>
          <a:p>
            <a:pPr lvl="1"/>
            <a:r>
              <a:rPr lang="en-US" i="1" dirty="0"/>
              <a:t>s</a:t>
            </a:r>
            <a:r>
              <a:rPr lang="en-US" i="1" dirty="0" smtClean="0"/>
              <a:t>tatic </a:t>
            </a:r>
            <a:r>
              <a:rPr lang="en-US" i="1" dirty="0" err="1" smtClean="0"/>
              <a:t>int</a:t>
            </a:r>
            <a:r>
              <a:rPr lang="en-US" i="1" dirty="0" smtClean="0"/>
              <a:t> *a;</a:t>
            </a:r>
          </a:p>
          <a:p>
            <a:pPr lvl="1"/>
            <a:r>
              <a:rPr lang="en-US" i="1" dirty="0" smtClean="0"/>
              <a:t>*a = 5;	// </a:t>
            </a:r>
            <a:r>
              <a:rPr lang="ru-RU" i="1" dirty="0" smtClean="0"/>
              <a:t>обращение по нулевому адресу</a:t>
            </a:r>
          </a:p>
          <a:p>
            <a:pPr lvl="1"/>
            <a:endParaRPr lang="ru-RU" i="1" dirty="0"/>
          </a:p>
          <a:p>
            <a:pPr lvl="1"/>
            <a:r>
              <a:rPr lang="en-US" i="1" dirty="0" smtClean="0"/>
              <a:t>auto </a:t>
            </a:r>
            <a:r>
              <a:rPr lang="en-US" i="1" dirty="0" err="1" smtClean="0"/>
              <a:t>int</a:t>
            </a:r>
            <a:r>
              <a:rPr lang="ru-RU" i="1" dirty="0" smtClean="0"/>
              <a:t> *</a:t>
            </a:r>
            <a:r>
              <a:rPr lang="en-US" i="1" dirty="0" smtClean="0"/>
              <a:t>a;</a:t>
            </a:r>
          </a:p>
          <a:p>
            <a:pPr lvl="1"/>
            <a:r>
              <a:rPr lang="en-US" i="1" dirty="0" smtClean="0"/>
              <a:t>*a = 5;	// </a:t>
            </a:r>
            <a:r>
              <a:rPr lang="ru-RU" i="1" dirty="0" smtClean="0"/>
              <a:t>обращение по произвольному адресу</a:t>
            </a:r>
            <a:endParaRPr lang="en-US" i="1" dirty="0" smtClean="0"/>
          </a:p>
          <a:p>
            <a:pPr lvl="1"/>
            <a:endParaRPr lang="ru-RU" b="1" i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Указатели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2302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86" y="1196752"/>
            <a:ext cx="7421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Адресная арифметика. 	Допустимые операции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i="1" dirty="0" smtClean="0"/>
              <a:t>++</a:t>
            </a:r>
            <a:r>
              <a:rPr lang="en-US" dirty="0" smtClean="0"/>
              <a:t>     </a:t>
            </a:r>
            <a:r>
              <a:rPr lang="ru-RU" dirty="0" smtClean="0"/>
              <a:t>инкремент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i="1" dirty="0" smtClean="0"/>
              <a:t>--</a:t>
            </a:r>
            <a:r>
              <a:rPr lang="ru-RU" dirty="0" smtClean="0"/>
              <a:t>       декремент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+</a:t>
            </a:r>
            <a:r>
              <a:rPr lang="ru-RU" dirty="0" smtClean="0"/>
              <a:t>       сложение с константой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-</a:t>
            </a:r>
            <a:r>
              <a:rPr lang="ru-RU" dirty="0" smtClean="0"/>
              <a:t>        вычитание константы</a:t>
            </a:r>
          </a:p>
          <a:p>
            <a:r>
              <a:rPr lang="ru-RU" dirty="0"/>
              <a:t>	</a:t>
            </a:r>
            <a:r>
              <a:rPr lang="ru-RU" b="1" dirty="0" smtClean="0"/>
              <a:t>-</a:t>
            </a:r>
            <a:r>
              <a:rPr lang="ru-RU" dirty="0" smtClean="0"/>
              <a:t>        разность указателей (результат – число)</a:t>
            </a:r>
          </a:p>
          <a:p>
            <a:endParaRPr lang="en-US" b="1" dirty="0"/>
          </a:p>
          <a:p>
            <a:pPr lvl="1"/>
            <a:r>
              <a:rPr lang="en-US" i="1" dirty="0" smtClean="0"/>
              <a:t>char *a</a:t>
            </a:r>
          </a:p>
          <a:p>
            <a:pPr lvl="1"/>
            <a:r>
              <a:rPr lang="en-US" i="1" dirty="0" smtClean="0"/>
              <a:t>short *b;</a:t>
            </a:r>
          </a:p>
          <a:p>
            <a:pPr lvl="1"/>
            <a:r>
              <a:rPr lang="en-US" i="1" dirty="0"/>
              <a:t>d</a:t>
            </a:r>
            <a:r>
              <a:rPr lang="en-US" i="1" dirty="0" smtClean="0"/>
              <a:t>ouble *c; </a:t>
            </a:r>
          </a:p>
          <a:p>
            <a:pPr lvl="1"/>
            <a:r>
              <a:rPr lang="en-US" i="1" dirty="0"/>
              <a:t>a</a:t>
            </a:r>
            <a:r>
              <a:rPr lang="en-US" i="1" dirty="0" smtClean="0"/>
              <a:t>++;	// a = a + 1</a:t>
            </a:r>
          </a:p>
          <a:p>
            <a:pPr lvl="1"/>
            <a:r>
              <a:rPr lang="en-US" i="1" dirty="0"/>
              <a:t>b</a:t>
            </a:r>
            <a:r>
              <a:rPr lang="en-US" i="1" dirty="0" smtClean="0"/>
              <a:t>++;	// b = b + 2</a:t>
            </a:r>
          </a:p>
          <a:p>
            <a:pPr lvl="1"/>
            <a:r>
              <a:rPr lang="en-US" i="1" dirty="0" smtClean="0"/>
              <a:t>c--;		// c = c - 8</a:t>
            </a:r>
          </a:p>
          <a:p>
            <a:r>
              <a:rPr lang="en-US" dirty="0" smtClean="0"/>
              <a:t>// -----------------------------------------------------------------------</a:t>
            </a:r>
          </a:p>
          <a:p>
            <a:pPr lvl="1"/>
            <a:r>
              <a:rPr lang="en-US" i="1" dirty="0"/>
              <a:t>b</a:t>
            </a:r>
            <a:r>
              <a:rPr lang="en-US" i="1" dirty="0" smtClean="0"/>
              <a:t> = b + 3;	// b = b + 3 * </a:t>
            </a:r>
            <a:r>
              <a:rPr lang="en-US" i="1" dirty="0" err="1" smtClean="0"/>
              <a:t>sizeof</a:t>
            </a:r>
            <a:r>
              <a:rPr lang="en-US" i="1" dirty="0" smtClean="0"/>
              <a:t>(short)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 = c - 4;	// c = c - 4 * </a:t>
            </a:r>
            <a:r>
              <a:rPr lang="en-US" i="1" dirty="0" err="1" smtClean="0"/>
              <a:t>sizeof</a:t>
            </a:r>
            <a:r>
              <a:rPr lang="en-US" i="1" dirty="0" smtClean="0"/>
              <a:t>(double)</a:t>
            </a:r>
            <a:endParaRPr lang="ru-RU" i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Указатели</a:t>
            </a:r>
            <a:r>
              <a:rPr lang="en-US" sz="3600" b="1" dirty="0" smtClean="0"/>
              <a:t>. </a:t>
            </a:r>
            <a:r>
              <a:rPr lang="ru-RU" sz="3600" b="1" dirty="0" smtClean="0"/>
              <a:t>Операции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7295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Указатели</a:t>
            </a:r>
            <a:r>
              <a:rPr lang="en-US" sz="3600" b="1" dirty="0" smtClean="0"/>
              <a:t> </a:t>
            </a:r>
            <a:r>
              <a:rPr lang="ru-RU" sz="3600" b="1" dirty="0"/>
              <a:t>и массивы</a:t>
            </a:r>
            <a:endParaRPr lang="ru-RU" sz="3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1268760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Пример. </a:t>
            </a:r>
            <a:endParaRPr lang="en-US" b="1" dirty="0" smtClean="0"/>
          </a:p>
          <a:p>
            <a:endParaRPr lang="ru-RU" b="1" dirty="0"/>
          </a:p>
          <a:p>
            <a:r>
              <a:rPr lang="en-US" dirty="0" smtClean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a[10], b[20], *p;</a:t>
            </a:r>
          </a:p>
          <a:p>
            <a:r>
              <a:rPr lang="en-US" i="1" dirty="0" smtClean="0"/>
              <a:t>	p = &amp;a[0];	// </a:t>
            </a:r>
            <a:r>
              <a:rPr lang="ru-RU" i="1" dirty="0" smtClean="0"/>
              <a:t>или </a:t>
            </a:r>
            <a:r>
              <a:rPr lang="en-US" i="1" dirty="0" smtClean="0"/>
              <a:t>p = a</a:t>
            </a:r>
          </a:p>
          <a:p>
            <a:r>
              <a:rPr lang="en-US" i="1" dirty="0"/>
              <a:t>	</a:t>
            </a:r>
            <a:r>
              <a:rPr lang="en-US" i="1" dirty="0" smtClean="0"/>
              <a:t>		// </a:t>
            </a:r>
            <a:r>
              <a:rPr lang="ru-RU" i="1" dirty="0" smtClean="0"/>
              <a:t>имя массива = адрес его первого элемента</a:t>
            </a:r>
          </a:p>
          <a:p>
            <a:r>
              <a:rPr lang="en-US" i="1" dirty="0" smtClean="0"/>
              <a:t>	p[3] = 0;		// </a:t>
            </a:r>
            <a:r>
              <a:rPr lang="ru-RU" i="1" dirty="0" smtClean="0"/>
              <a:t>эквивалентно </a:t>
            </a:r>
            <a:r>
              <a:rPr lang="en-US" i="1" dirty="0" smtClean="0"/>
              <a:t>a[3] = 0</a:t>
            </a:r>
          </a:p>
          <a:p>
            <a:r>
              <a:rPr lang="en-US" i="1" dirty="0"/>
              <a:t>	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p = &amp;a[2];</a:t>
            </a:r>
          </a:p>
          <a:p>
            <a:r>
              <a:rPr lang="en-US" i="1" dirty="0"/>
              <a:t>	</a:t>
            </a:r>
            <a:r>
              <a:rPr lang="en-US" i="1" dirty="0" smtClean="0"/>
              <a:t>p[3] = 0;		// </a:t>
            </a:r>
            <a:r>
              <a:rPr lang="ru-RU" i="1" dirty="0" smtClean="0"/>
              <a:t>эквивалентно </a:t>
            </a:r>
            <a:r>
              <a:rPr lang="en-US" i="1" dirty="0" smtClean="0"/>
              <a:t>a[5] = 0</a:t>
            </a:r>
          </a:p>
          <a:p>
            <a:r>
              <a:rPr lang="en-US" i="1" dirty="0"/>
              <a:t>	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p = &amp;b[3];</a:t>
            </a:r>
          </a:p>
          <a:p>
            <a:r>
              <a:rPr lang="en-US" i="1" dirty="0"/>
              <a:t>	</a:t>
            </a:r>
            <a:r>
              <a:rPr lang="en-US" i="1" dirty="0" smtClean="0"/>
              <a:t>p[3] = 0;		// </a:t>
            </a:r>
            <a:r>
              <a:rPr lang="ru-RU" i="1" dirty="0" smtClean="0"/>
              <a:t>эквивалентно </a:t>
            </a:r>
            <a:r>
              <a:rPr lang="en-US" i="1" dirty="0" smtClean="0"/>
              <a:t>b[6] = 0</a:t>
            </a:r>
          </a:p>
          <a:p>
            <a:r>
              <a:rPr lang="ru-RU" i="1" dirty="0" smtClean="0"/>
              <a:t>	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p--;</a:t>
            </a:r>
          </a:p>
          <a:p>
            <a:r>
              <a:rPr lang="en-US" i="1" dirty="0"/>
              <a:t>	</a:t>
            </a:r>
            <a:r>
              <a:rPr lang="en-US" i="1" dirty="0" smtClean="0"/>
              <a:t>p[3] = 0;		// </a:t>
            </a:r>
            <a:r>
              <a:rPr lang="ru-RU" i="1" dirty="0" smtClean="0"/>
              <a:t>эквивалентно </a:t>
            </a:r>
            <a:r>
              <a:rPr lang="en-US" i="1" dirty="0" smtClean="0"/>
              <a:t>b[5]</a:t>
            </a:r>
            <a:r>
              <a:rPr lang="ru-RU" i="1" dirty="0" smtClean="0"/>
              <a:t> = 0</a:t>
            </a:r>
          </a:p>
          <a:p>
            <a:endParaRPr lang="en-US" dirty="0"/>
          </a:p>
          <a:p>
            <a:r>
              <a:rPr lang="ru-RU" b="1" dirty="0" smtClean="0"/>
              <a:t>Имя массива </a:t>
            </a:r>
            <a:r>
              <a:rPr lang="ru-RU" dirty="0" smtClean="0"/>
              <a:t>– </a:t>
            </a:r>
            <a:r>
              <a:rPr lang="ru-RU" u="sng" dirty="0" smtClean="0"/>
              <a:t>константа</a:t>
            </a:r>
            <a:r>
              <a:rPr lang="ru-RU" dirty="0" smtClean="0"/>
              <a:t>, указатель на 0 элемент массива</a:t>
            </a:r>
            <a:endParaRPr lang="ru-RU" u="sng" dirty="0" smtClean="0"/>
          </a:p>
          <a:p>
            <a:r>
              <a:rPr lang="ru-RU" b="1" dirty="0" smtClean="0"/>
              <a:t>Указатель</a:t>
            </a:r>
            <a:r>
              <a:rPr lang="ru-RU" dirty="0" smtClean="0"/>
              <a:t> – </a:t>
            </a:r>
            <a:r>
              <a:rPr lang="ru-RU" u="sng" dirty="0" smtClean="0"/>
              <a:t>переменная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88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Указатели</a:t>
            </a:r>
            <a:r>
              <a:rPr lang="en-US" sz="3600" b="1" dirty="0" smtClean="0"/>
              <a:t> </a:t>
            </a:r>
            <a:r>
              <a:rPr lang="ru-RU" sz="3600" b="1" dirty="0"/>
              <a:t>и массивы</a:t>
            </a:r>
            <a:endParaRPr lang="ru-RU" sz="3600" b="1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17920"/>
              </p:ext>
            </p:extLst>
          </p:nvPr>
        </p:nvGraphicFramePr>
        <p:xfrm>
          <a:off x="2339752" y="1412776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1412776"/>
            <a:ext cx="114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int</a:t>
            </a:r>
            <a:r>
              <a:rPr lang="ru-RU" i="1" dirty="0" smtClean="0"/>
              <a:t> а</a:t>
            </a:r>
            <a:r>
              <a:rPr lang="en-US" i="1" dirty="0" smtClean="0"/>
              <a:t>[10];</a:t>
            </a:r>
            <a:endParaRPr lang="ru-RU" i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851920" y="1916832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15084"/>
              </p:ext>
            </p:extLst>
          </p:nvPr>
        </p:nvGraphicFramePr>
        <p:xfrm>
          <a:off x="3563888" y="2487176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5656" y="2504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dirty="0" err="1" smtClean="0"/>
              <a:t>nt</a:t>
            </a:r>
            <a:r>
              <a:rPr lang="en-US" i="1" dirty="0" smtClean="0"/>
              <a:t> *p = &amp;a[2];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18004" y="3645024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</a:p>
          <a:p>
            <a:endParaRPr lang="en-US" dirty="0" smtClean="0"/>
          </a:p>
          <a:p>
            <a:r>
              <a:rPr lang="en-US" i="1" dirty="0" smtClean="0"/>
              <a:t>char </a:t>
            </a:r>
            <a:r>
              <a:rPr lang="en-US" i="1" dirty="0" err="1" smtClean="0"/>
              <a:t>str</a:t>
            </a:r>
            <a:r>
              <a:rPr lang="en-US" i="1" dirty="0" smtClean="0"/>
              <a:t>[100];</a:t>
            </a:r>
          </a:p>
          <a:p>
            <a:r>
              <a:rPr lang="en-US" i="1" dirty="0"/>
              <a:t>c</a:t>
            </a:r>
            <a:r>
              <a:rPr lang="en-US" i="1" dirty="0" smtClean="0"/>
              <a:t>har *</a:t>
            </a:r>
            <a:r>
              <a:rPr lang="en-US" i="1" dirty="0"/>
              <a:t>p</a:t>
            </a:r>
            <a:r>
              <a:rPr lang="en-US" i="1" dirty="0" smtClean="0"/>
              <a:t> = </a:t>
            </a:r>
            <a:r>
              <a:rPr lang="en-US" i="1" dirty="0" err="1" smtClean="0"/>
              <a:t>str</a:t>
            </a:r>
            <a:r>
              <a:rPr lang="en-US" i="1" dirty="0" smtClean="0"/>
              <a:t>;</a:t>
            </a:r>
          </a:p>
          <a:p>
            <a:endParaRPr lang="en-US" i="1" dirty="0"/>
          </a:p>
          <a:p>
            <a:r>
              <a:rPr lang="en-US" i="1" dirty="0"/>
              <a:t>w</a:t>
            </a:r>
            <a:r>
              <a:rPr lang="en-US" i="1" dirty="0" smtClean="0"/>
              <a:t>hile (*p++);		// </a:t>
            </a:r>
            <a:r>
              <a:rPr lang="ru-RU" i="1" dirty="0" smtClean="0"/>
              <a:t>поиск нулевого элемента в строке</a:t>
            </a:r>
            <a:endParaRPr lang="ru-RU" i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724128" y="1926681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306676" y="1910206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948264" y="1926681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7511034" y="1919493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8172400" y="1917154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499992" y="1927249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076056" y="1941300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79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6461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altLang="ru-RU" b="1" dirty="0" smtClean="0"/>
              <a:t>Особенности языка 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7"/>
            <a:ext cx="8064896" cy="864095"/>
          </a:xfrm>
        </p:spPr>
        <p:txBody>
          <a:bodyPr/>
          <a:lstStyle/>
          <a:p>
            <a:pPr marL="0" lvl="0" indent="0">
              <a:buNone/>
            </a:pPr>
            <a:r>
              <a:rPr lang="ru-RU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Переносимость (мобильность)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простота переноса программы на Си на ЭВМ другого семейства (с другой системой команд).</a:t>
            </a:r>
            <a:endParaRPr lang="ru-RU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278092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переноса определяется наличием компилятора. Все программы на языках высокого уровня – переносимы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Перенос выполняется на уровне объектных библиотек.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Практически все библиотечные функции Си написаны на Си</a:t>
            </a:r>
            <a:endParaRPr lang="ru-RU" sz="1400" dirty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101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Указатели</a:t>
            </a:r>
            <a:r>
              <a:rPr lang="en-US" sz="3600" b="1" dirty="0" smtClean="0"/>
              <a:t> </a:t>
            </a:r>
            <a:r>
              <a:rPr lang="ru-RU" sz="3600" b="1" dirty="0"/>
              <a:t>и </a:t>
            </a:r>
            <a:r>
              <a:rPr lang="ru-RU" sz="3600" b="1" dirty="0" smtClean="0"/>
              <a:t>строки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ru-RU" i="1" dirty="0"/>
              <a:t>с</a:t>
            </a:r>
            <a:r>
              <a:rPr lang="en-US" i="1" dirty="0" err="1" smtClean="0"/>
              <a:t>har</a:t>
            </a:r>
            <a:r>
              <a:rPr lang="en-US" i="1" dirty="0" smtClean="0"/>
              <a:t> </a:t>
            </a:r>
            <a:r>
              <a:rPr lang="en-US" i="1" dirty="0" err="1" smtClean="0"/>
              <a:t>str</a:t>
            </a:r>
            <a:r>
              <a:rPr lang="en-US" i="1" dirty="0" smtClean="0"/>
              <a:t>[20] = “text string”;	// </a:t>
            </a:r>
            <a:r>
              <a:rPr lang="ru-RU" i="1" dirty="0" smtClean="0"/>
              <a:t>длина строки = 20</a:t>
            </a:r>
          </a:p>
          <a:p>
            <a:pPr marL="342900" indent="-342900">
              <a:buAutoNum type="alphaLcParenR"/>
            </a:pPr>
            <a:endParaRPr lang="en-US" i="1" dirty="0" smtClean="0"/>
          </a:p>
          <a:p>
            <a:pPr marL="342900" indent="-342900">
              <a:buAutoNum type="alphaLcParenR"/>
            </a:pPr>
            <a:r>
              <a:rPr lang="ru-RU" i="1" dirty="0"/>
              <a:t>с</a:t>
            </a:r>
            <a:r>
              <a:rPr lang="en-US" i="1" dirty="0" err="1" smtClean="0"/>
              <a:t>har</a:t>
            </a:r>
            <a:r>
              <a:rPr lang="en-US" i="1" dirty="0" smtClean="0"/>
              <a:t> *</a:t>
            </a:r>
            <a:r>
              <a:rPr lang="en-US" i="1" dirty="0" err="1" smtClean="0"/>
              <a:t>str</a:t>
            </a:r>
            <a:r>
              <a:rPr lang="en-US" i="1" dirty="0" smtClean="0"/>
              <a:t> = “text string”;</a:t>
            </a:r>
            <a:r>
              <a:rPr lang="ru-RU" i="1" dirty="0" smtClean="0"/>
              <a:t>		</a:t>
            </a:r>
            <a:r>
              <a:rPr lang="en-US" i="1" dirty="0" smtClean="0"/>
              <a:t>// </a:t>
            </a:r>
            <a:r>
              <a:rPr lang="ru-RU" i="1" dirty="0" smtClean="0"/>
              <a:t>размер массива = длине строки</a:t>
            </a:r>
          </a:p>
          <a:p>
            <a:pPr lvl="1"/>
            <a:r>
              <a:rPr lang="ru-RU" i="1" dirty="0"/>
              <a:t>	</a:t>
            </a:r>
            <a:r>
              <a:rPr lang="ru-RU" i="1" dirty="0" smtClean="0"/>
              <a:t>  </a:t>
            </a:r>
            <a:r>
              <a:rPr lang="en-US" i="1" dirty="0" err="1" smtClean="0"/>
              <a:t>str</a:t>
            </a:r>
            <a:r>
              <a:rPr lang="en-US" i="1" dirty="0" smtClean="0"/>
              <a:t> = “another string”	// </a:t>
            </a:r>
            <a:r>
              <a:rPr lang="ru-RU" i="1" dirty="0" smtClean="0"/>
              <a:t>первая строка «потеряна»</a:t>
            </a:r>
            <a:endParaRPr lang="en-US" i="1" dirty="0" smtClean="0"/>
          </a:p>
          <a:p>
            <a:endParaRPr lang="ru-RU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51430" y="3429000"/>
            <a:ext cx="331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char </a:t>
            </a:r>
            <a:r>
              <a:rPr lang="en-US" i="1" dirty="0" err="1" smtClean="0"/>
              <a:t>str</a:t>
            </a:r>
            <a:r>
              <a:rPr lang="en-US" i="1" dirty="0" smtClean="0"/>
              <a:t>[5][20] = 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“text”,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“another text”,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“text 3“</a:t>
            </a:r>
          </a:p>
          <a:p>
            <a:r>
              <a:rPr lang="en-US" i="1" dirty="0" smtClean="0"/>
              <a:t>}</a:t>
            </a:r>
          </a:p>
          <a:p>
            <a:endParaRPr lang="en-US" dirty="0"/>
          </a:p>
          <a:p>
            <a:r>
              <a:rPr lang="ru-RU" dirty="0" smtClean="0"/>
              <a:t>Строки </a:t>
            </a:r>
            <a:r>
              <a:rPr lang="ru-RU" u="sng" dirty="0" smtClean="0"/>
              <a:t>одинаковой</a:t>
            </a:r>
            <a:r>
              <a:rPr lang="ru-RU" dirty="0" smtClean="0"/>
              <a:t> длины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99042" y="3429000"/>
            <a:ext cx="2772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char </a:t>
            </a:r>
            <a:r>
              <a:rPr lang="ru-RU" i="1" dirty="0" smtClean="0"/>
              <a:t>*</a:t>
            </a:r>
            <a:r>
              <a:rPr lang="en-US" i="1" dirty="0" err="1" smtClean="0"/>
              <a:t>str</a:t>
            </a:r>
            <a:r>
              <a:rPr lang="en-US" i="1" dirty="0" smtClean="0"/>
              <a:t>[5] = 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“text”,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“another text”,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“text 3“</a:t>
            </a:r>
          </a:p>
          <a:p>
            <a:r>
              <a:rPr lang="en-US" i="1" dirty="0" smtClean="0"/>
              <a:t>}</a:t>
            </a:r>
            <a:endParaRPr lang="ru-RU" i="1" dirty="0" smtClean="0"/>
          </a:p>
          <a:p>
            <a:endParaRPr lang="ru-RU" dirty="0"/>
          </a:p>
          <a:p>
            <a:r>
              <a:rPr lang="ru-RU" dirty="0" smtClean="0"/>
              <a:t>Строки </a:t>
            </a:r>
            <a:r>
              <a:rPr lang="ru-RU" u="sng" dirty="0" smtClean="0"/>
              <a:t>разной</a:t>
            </a:r>
            <a:r>
              <a:rPr lang="ru-RU" dirty="0" smtClean="0"/>
              <a:t> длины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4352" y="278092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Массивы указателей на строки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80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2850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b="1" dirty="0"/>
              <a:t>Язык </a:t>
            </a:r>
            <a:r>
              <a:rPr lang="ru-RU" b="1" dirty="0" smtClean="0"/>
              <a:t>С.  </a:t>
            </a:r>
            <a:r>
              <a:rPr lang="ru-RU" sz="3600" b="1" dirty="0" smtClean="0"/>
              <a:t>Указатели</a:t>
            </a:r>
            <a:r>
              <a:rPr lang="en-US" sz="3600" b="1" dirty="0" smtClean="0"/>
              <a:t> </a:t>
            </a:r>
            <a:r>
              <a:rPr lang="ru-RU" sz="3600" b="1" dirty="0"/>
              <a:t>и </a:t>
            </a:r>
            <a:r>
              <a:rPr lang="ru-RU" sz="3600" b="1" dirty="0" smtClean="0"/>
              <a:t>строки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326352"/>
            <a:ext cx="2772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char </a:t>
            </a:r>
            <a:r>
              <a:rPr lang="ru-RU" i="1" dirty="0" smtClean="0"/>
              <a:t>*</a:t>
            </a:r>
            <a:r>
              <a:rPr lang="en-US" i="1" dirty="0" err="1" smtClean="0"/>
              <a:t>str</a:t>
            </a:r>
            <a:r>
              <a:rPr lang="en-US" i="1" dirty="0" smtClean="0"/>
              <a:t>[4] = 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“text”,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“another text”,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“text 3“,</a:t>
            </a:r>
          </a:p>
          <a:p>
            <a:r>
              <a:rPr lang="en-US" i="1" dirty="0"/>
              <a:t> </a:t>
            </a:r>
            <a:r>
              <a:rPr lang="en-US" i="1" dirty="0" smtClean="0"/>
              <a:t>  “big text”</a:t>
            </a:r>
          </a:p>
          <a:p>
            <a:r>
              <a:rPr lang="en-US" i="1" dirty="0" smtClean="0"/>
              <a:t>}</a:t>
            </a:r>
            <a:endParaRPr lang="ru-RU" i="1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42489"/>
              </p:ext>
            </p:extLst>
          </p:nvPr>
        </p:nvGraphicFramePr>
        <p:xfrm>
          <a:off x="2771800" y="3140968"/>
          <a:ext cx="93610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[4]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[0]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[1]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[2]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[3]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1700808"/>
            <a:ext cx="180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“text3”</a:t>
            </a:r>
          </a:p>
          <a:p>
            <a:r>
              <a:rPr lang="en-US" dirty="0" smtClean="0"/>
              <a:t>---</a:t>
            </a:r>
            <a:endParaRPr lang="en-US" dirty="0"/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“text”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“big text”</a:t>
            </a:r>
          </a:p>
          <a:p>
            <a:r>
              <a:rPr lang="en-US" dirty="0" smtClean="0"/>
              <a:t>---</a:t>
            </a:r>
            <a:endParaRPr lang="en-US" dirty="0"/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---</a:t>
            </a:r>
            <a:endParaRPr lang="en-US" dirty="0"/>
          </a:p>
          <a:p>
            <a:r>
              <a:rPr lang="en-US" dirty="0" smtClean="0"/>
              <a:t>“another text”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3707904" y="1916832"/>
            <a:ext cx="2232248" cy="2880320"/>
            <a:chOff x="3707904" y="1916832"/>
            <a:chExt cx="2232248" cy="2880320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3707904" y="1916832"/>
              <a:ext cx="2232248" cy="252028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3707904" y="3284984"/>
              <a:ext cx="2232248" cy="1512168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flipV="1">
              <a:off x="3707904" y="2780928"/>
              <a:ext cx="2160240" cy="93610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3707904" y="4041068"/>
              <a:ext cx="2232248" cy="32403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81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1790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02587" cy="571500"/>
          </a:xfrm>
        </p:spPr>
        <p:txBody>
          <a:bodyPr/>
          <a:lstStyle/>
          <a:p>
            <a:r>
              <a:rPr lang="ru-RU" altLang="ru-RU" b="1" dirty="0" smtClean="0"/>
              <a:t>Особенности языка С</a:t>
            </a:r>
            <a:endParaRPr lang="ru-RU" altLang="ru-RU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7"/>
            <a:ext cx="8064896" cy="1152127"/>
          </a:xfrm>
        </p:spPr>
        <p:txBody>
          <a:bodyPr/>
          <a:lstStyle/>
          <a:p>
            <a:pPr marL="0" lvl="0" indent="0">
              <a:buNone/>
            </a:pPr>
            <a:r>
              <a:rPr lang="ru-RU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«Невысокий» уровень: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Включает средства для работы на машинном уровне. Некоторые конструкции транслируются в 1-2 машинные команды.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1377" y="299695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Первоначально Си предназначен для </a:t>
            </a:r>
            <a:r>
              <a:rPr lang="en-US" dirty="0"/>
              <a:t>PDP</a:t>
            </a:r>
            <a:r>
              <a:rPr lang="ru-RU" dirty="0"/>
              <a:t>-11, поэтому некоторые операции позаимствованы из </a:t>
            </a:r>
            <a:r>
              <a:rPr lang="en-US" dirty="0"/>
              <a:t>ASM PDP</a:t>
            </a:r>
            <a:r>
              <a:rPr lang="ru-RU" dirty="0"/>
              <a:t>-11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CB36-1A52-4FF9-BC58-750B885F4CEF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915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 seminar presentation">
  <a:themeElements>
    <a:clrScheme name="ms_ppttraining_tp0625616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_ppttraining_tp06256168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_ppttraining_tp0625616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training_tp0625616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</TotalTime>
  <Words>2911</Words>
  <Application>Microsoft Office PowerPoint</Application>
  <PresentationFormat>Экран (4:3)</PresentationFormat>
  <Paragraphs>1367</Paragraphs>
  <Slides>81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2" baseType="lpstr">
      <vt:lpstr>Training seminar presentation</vt:lpstr>
      <vt:lpstr>Языки программирования</vt:lpstr>
      <vt:lpstr>Языки программирования</vt:lpstr>
      <vt:lpstr>Язык С (Си) </vt:lpstr>
      <vt:lpstr>Лабораторные работы</vt:lpstr>
      <vt:lpstr>Структура отчета</vt:lpstr>
      <vt:lpstr>Язык С (Си) </vt:lpstr>
      <vt:lpstr>Особенности языка С</vt:lpstr>
      <vt:lpstr>Особенности языка С</vt:lpstr>
      <vt:lpstr>Особенности языка С</vt:lpstr>
      <vt:lpstr>Недостатки языка С</vt:lpstr>
      <vt:lpstr>Область применения С</vt:lpstr>
      <vt:lpstr>Язык С.  Пример программы</vt:lpstr>
      <vt:lpstr>Язык С.  Синтаксис</vt:lpstr>
      <vt:lpstr>Язык С.  Синтаксис</vt:lpstr>
      <vt:lpstr>Язык С.  Синтаксис</vt:lpstr>
      <vt:lpstr>Язык С.  Синтаксис</vt:lpstr>
      <vt:lpstr>Язык С.  Синтаксис</vt:lpstr>
      <vt:lpstr>Язык С.  Синтаксис</vt:lpstr>
      <vt:lpstr>Язык С.  Синтаксис</vt:lpstr>
      <vt:lpstr>Язык С.  Препроцессор</vt:lpstr>
      <vt:lpstr>Язык С.  Препроцессор</vt:lpstr>
      <vt:lpstr>Язык С.  Препроцессор</vt:lpstr>
      <vt:lpstr>Язык С.  Препроцессор</vt:lpstr>
      <vt:lpstr>Язык С.  Препроцессор</vt:lpstr>
      <vt:lpstr>Язык С.  Препроцессор</vt:lpstr>
      <vt:lpstr>Язык С.  Препроцессор</vt:lpstr>
      <vt:lpstr>Язык С.  Препроцессор</vt:lpstr>
      <vt:lpstr>Язык С.  Типы данных</vt:lpstr>
      <vt:lpstr>Язык С.  Типы данных</vt:lpstr>
      <vt:lpstr>Язык С.  Константы</vt:lpstr>
      <vt:lpstr>Язык С.  Константы</vt:lpstr>
      <vt:lpstr>Язык С.  Константы</vt:lpstr>
      <vt:lpstr>Язык С.  Константы</vt:lpstr>
      <vt:lpstr>Язык С.  Классы памяти</vt:lpstr>
      <vt:lpstr>Язык С.  Классы памяти</vt:lpstr>
      <vt:lpstr>Язык С.  Описания переменных</vt:lpstr>
      <vt:lpstr>Язык С.  Описания переменных</vt:lpstr>
      <vt:lpstr>Язык С.  Описания переменных</vt:lpstr>
      <vt:lpstr>Язык С.  Описания переменных</vt:lpstr>
      <vt:lpstr>Язык С.  Описания переменных</vt:lpstr>
      <vt:lpstr>Язык С.  Описания переменных</vt:lpstr>
      <vt:lpstr>Язык С.  Массивы. Описание</vt:lpstr>
      <vt:lpstr>Язык С.  Массивы. Инициализация</vt:lpstr>
      <vt:lpstr>Язык С.  Символьные массивы. </vt:lpstr>
      <vt:lpstr>Язык С.  Выражения </vt:lpstr>
      <vt:lpstr>Язык С.  Операции </vt:lpstr>
      <vt:lpstr>Язык С.  Операции </vt:lpstr>
      <vt:lpstr>Язык С.  Оператор присваивания </vt:lpstr>
      <vt:lpstr>Язык С.  Преобразование типов </vt:lpstr>
      <vt:lpstr>Язык С.  Преобразование типов </vt:lpstr>
      <vt:lpstr>Язык С.  Битовые операции</vt:lpstr>
      <vt:lpstr>Язык С.  Битовые операции</vt:lpstr>
      <vt:lpstr>Язык С.  Битовые операции</vt:lpstr>
      <vt:lpstr>Язык С.  Битовые операции</vt:lpstr>
      <vt:lpstr>Язык С.  Таблица операций</vt:lpstr>
      <vt:lpstr>Язык С.  Учет приоритетов</vt:lpstr>
      <vt:lpstr>Язык С.  Операции отношения</vt:lpstr>
      <vt:lpstr>Язык С.  Логические операции</vt:lpstr>
      <vt:lpstr>Язык С.  Условный оператор</vt:lpstr>
      <vt:lpstr>Язык С.  Условный оператор</vt:lpstr>
      <vt:lpstr>Язык С.  Условный оператор</vt:lpstr>
      <vt:lpstr>Язык С.  Условная операция</vt:lpstr>
      <vt:lpstr>Язык С.  Переключатель</vt:lpstr>
      <vt:lpstr>Язык С.  Переключатель</vt:lpstr>
      <vt:lpstr>Язык С.  Переключатель</vt:lpstr>
      <vt:lpstr>Язык С.  Циклы. Цикл for</vt:lpstr>
      <vt:lpstr>Язык С.  Циклы. Цикл for</vt:lpstr>
      <vt:lpstr>Язык С.  Циклы. Цикл for</vt:lpstr>
      <vt:lpstr>Язык С.  Циклы. Цикл while</vt:lpstr>
      <vt:lpstr>Язык С.  Циклы. Цикл while</vt:lpstr>
      <vt:lpstr>Язык С.  Циклы. Цикл do-while</vt:lpstr>
      <vt:lpstr>Язык С.  Циклы. </vt:lpstr>
      <vt:lpstr>Язык С.  Оператор go to </vt:lpstr>
      <vt:lpstr>Язык С.  Оператор go to </vt:lpstr>
      <vt:lpstr>Язык С.  Указатели</vt:lpstr>
      <vt:lpstr>Язык С.  Указатели</vt:lpstr>
      <vt:lpstr>Язык С.  Указатели. Операции</vt:lpstr>
      <vt:lpstr>Язык С.  Указатели и массивы</vt:lpstr>
      <vt:lpstr>Язык С.  Указатели и массивы</vt:lpstr>
      <vt:lpstr>Язык С.  Указатели и строки</vt:lpstr>
      <vt:lpstr>Язык С.  Указатели и строки</vt:lpstr>
    </vt:vector>
  </TitlesOfParts>
  <Company>Sinetic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</dc:title>
  <dc:creator>Gennady G.</dc:creator>
  <cp:lastModifiedBy>Windows User</cp:lastModifiedBy>
  <cp:revision>298</cp:revision>
  <dcterms:created xsi:type="dcterms:W3CDTF">2017-02-05T04:46:08Z</dcterms:created>
  <dcterms:modified xsi:type="dcterms:W3CDTF">2019-03-07T05:45:16Z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TC062561681049</vt:lpwstr>
  </property>
</Properties>
</file>