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ксим Некрасов" initials="МН" lastIdx="1" clrIdx="0">
    <p:extLst>
      <p:ext uri="{19B8F6BF-5375-455C-9EA6-DF929625EA0E}">
        <p15:presenceInfo xmlns:p15="http://schemas.microsoft.com/office/powerpoint/2012/main" userId="Максим Некрасо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283-252C-449D-89F8-B0542ED0329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C37-9F79-4C65-BE3E-59D0D9993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07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283-252C-449D-89F8-B0542ED0329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C37-9F79-4C65-BE3E-59D0D9993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97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283-252C-449D-89F8-B0542ED0329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C37-9F79-4C65-BE3E-59D0D999300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841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283-252C-449D-89F8-B0542ED0329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C37-9F79-4C65-BE3E-59D0D9993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803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283-252C-449D-89F8-B0542ED0329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C37-9F79-4C65-BE3E-59D0D999300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4675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283-252C-449D-89F8-B0542ED0329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C37-9F79-4C65-BE3E-59D0D9993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666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283-252C-449D-89F8-B0542ED0329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C37-9F79-4C65-BE3E-59D0D9993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74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283-252C-449D-89F8-B0542ED0329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C37-9F79-4C65-BE3E-59D0D9993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36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283-252C-449D-89F8-B0542ED0329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C37-9F79-4C65-BE3E-59D0D9993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0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283-252C-449D-89F8-B0542ED0329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C37-9F79-4C65-BE3E-59D0D9993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85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283-252C-449D-89F8-B0542ED0329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C37-9F79-4C65-BE3E-59D0D9993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92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283-252C-449D-89F8-B0542ED0329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C37-9F79-4C65-BE3E-59D0D9993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81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283-252C-449D-89F8-B0542ED0329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C37-9F79-4C65-BE3E-59D0D9993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22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283-252C-449D-89F8-B0542ED0329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C37-9F79-4C65-BE3E-59D0D9993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01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283-252C-449D-89F8-B0542ED0329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C37-9F79-4C65-BE3E-59D0D9993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54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283-252C-449D-89F8-B0542ED0329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C37-9F79-4C65-BE3E-59D0D9993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11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B4283-252C-449D-89F8-B0542ED03297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C26C37-9F79-4C65-BE3E-59D0D9993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98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5DA082F-29B8-41A2-8A41-F7F5BF8AA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611" y="1499278"/>
            <a:ext cx="7766936" cy="1646302"/>
          </a:xfrm>
        </p:spPr>
        <p:txBody>
          <a:bodyPr/>
          <a:lstStyle/>
          <a:p>
            <a:pPr algn="ctr"/>
            <a:r>
              <a:rPr lang="ru-RU" dirty="0"/>
              <a:t>Проект: чат-бот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8F7625A-81C0-45B9-B6A1-E7D7690FA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515" y="5038385"/>
            <a:ext cx="7766936" cy="1096899"/>
          </a:xfrm>
        </p:spPr>
        <p:txBody>
          <a:bodyPr/>
          <a:lstStyle/>
          <a:p>
            <a:r>
              <a:rPr lang="ru-RU" dirty="0"/>
              <a:t>Выполнили: Калугин Константин, Некрасов Максим</a:t>
            </a:r>
          </a:p>
        </p:txBody>
      </p:sp>
    </p:spTree>
    <p:extLst>
      <p:ext uri="{BB962C8B-B14F-4D97-AF65-F5344CB8AC3E}">
        <p14:creationId xmlns:p14="http://schemas.microsoft.com/office/powerpoint/2010/main" val="376299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580A8DE-BF78-4820-9356-225CDB63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0EA9299-128E-457F-8D32-0CB4302EE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4753"/>
            <a:ext cx="8596668" cy="4596610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Цель</a:t>
            </a:r>
            <a:r>
              <a:rPr lang="ru-RU" dirty="0"/>
              <a:t> – создать полностью работающего бота на платформе </a:t>
            </a:r>
            <a:r>
              <a:rPr lang="en-US" dirty="0"/>
              <a:t>Telegram, </a:t>
            </a:r>
            <a:r>
              <a:rPr lang="ru-RU" dirty="0"/>
              <a:t>со следующими возможностями:</a:t>
            </a:r>
          </a:p>
          <a:p>
            <a:pPr marL="0" indent="0">
              <a:buNone/>
            </a:pPr>
            <a:r>
              <a:rPr lang="ru-RU" dirty="0"/>
              <a:t>	1) Запрос на википедию</a:t>
            </a:r>
          </a:p>
          <a:p>
            <a:pPr marL="0" indent="0">
              <a:buNone/>
            </a:pPr>
            <a:r>
              <a:rPr lang="ru-RU" dirty="0"/>
              <a:t>	2) Получение карты любого объекта в разных режимах</a:t>
            </a:r>
          </a:p>
          <a:p>
            <a:pPr marL="0" indent="0">
              <a:buNone/>
            </a:pPr>
            <a:r>
              <a:rPr lang="ru-RU" dirty="0"/>
              <a:t>	3) Транслитерация текста</a:t>
            </a:r>
          </a:p>
          <a:p>
            <a:pPr marL="0" indent="0">
              <a:buNone/>
            </a:pPr>
            <a:r>
              <a:rPr lang="ru-RU" dirty="0"/>
              <a:t>	4) Создание/просмотр/изменение/удаление статей в </a:t>
            </a:r>
            <a:r>
              <a:rPr lang="ru-RU" dirty="0" err="1"/>
              <a:t>чатботе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5) Вспомогательные </a:t>
            </a:r>
            <a:r>
              <a:rPr lang="ru-RU" dirty="0" smtClean="0"/>
              <a:t>функции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 smtClean="0"/>
              <a:t>Принципы работы </a:t>
            </a:r>
            <a:r>
              <a:rPr lang="ru-RU" dirty="0" smtClean="0"/>
              <a:t>– </a:t>
            </a:r>
          </a:p>
          <a:p>
            <a:pPr>
              <a:buFont typeface="+mj-lt"/>
              <a:buAutoNum type="arabicPeriod"/>
            </a:pPr>
            <a:r>
              <a:rPr lang="ru-RU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 	Говорящие </a:t>
            </a:r>
            <a:r>
              <a:rPr lang="ru-RU" dirty="0">
                <a:solidFill>
                  <a:srgbClr val="333333"/>
                </a:solidFill>
                <a:latin typeface="Helvetica" panose="020B0604020202020204" pitchFamily="34" charset="0"/>
              </a:rPr>
              <a:t>имена переменных</a:t>
            </a: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ru-RU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	Большое </a:t>
            </a:r>
            <a:r>
              <a:rPr lang="ru-RU" dirty="0">
                <a:solidFill>
                  <a:srgbClr val="333333"/>
                </a:solidFill>
                <a:latin typeface="Helvetica" panose="020B0604020202020204" pitchFamily="34" charset="0"/>
              </a:rPr>
              <a:t>количество комментариев</a:t>
            </a: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ru-RU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	Понятный </a:t>
            </a:r>
            <a:r>
              <a:rPr lang="ru-RU" dirty="0">
                <a:solidFill>
                  <a:srgbClr val="333333"/>
                </a:solidFill>
                <a:latin typeface="Helvetica" panose="020B0604020202020204" pitchFamily="34" charset="0"/>
              </a:rPr>
              <a:t>порядок функций и классов</a:t>
            </a: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ru-RU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Удобная </a:t>
            </a:r>
            <a:r>
              <a:rPr lang="ru-RU" dirty="0">
                <a:solidFill>
                  <a:srgbClr val="333333"/>
                </a:solidFill>
                <a:latin typeface="Helvetica" panose="020B0604020202020204" pitchFamily="34" charset="0"/>
              </a:rPr>
              <a:t>структура проекта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85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01A84CE-57EB-4AEB-9B3B-455EF4B6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0416DBC-8470-4967-96B4-51C44E14A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b="0" i="0" dirty="0">
                <a:solidFill>
                  <a:srgbClr val="333333"/>
                </a:solidFill>
                <a:effectLst/>
              </a:rPr>
              <a:t>Для работы бота используются файлы: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</a:rPr>
              <a:t>requirements.txt -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список зависимостей, библиотек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</a:rPr>
              <a:t>main.py -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основной файл со всеми алгоритмами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333333"/>
                </a:solidFill>
                <a:effectLst/>
              </a:rPr>
              <a:t>Procfile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-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рабочий файл для деплоя в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heroku</a:t>
            </a:r>
            <a:endParaRPr lang="en-US" b="0" i="0" dirty="0">
              <a:solidFill>
                <a:srgbClr val="333333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333333"/>
                </a:solidFill>
                <a:effectLst/>
              </a:rPr>
              <a:t>db</a:t>
            </a:r>
            <a:r>
              <a:rPr lang="en-US" b="0" i="0" dirty="0">
                <a:solidFill>
                  <a:srgbClr val="333333"/>
                </a:solidFill>
                <a:effectLst/>
              </a:rPr>
              <a:t>/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info.db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-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база данных, где хранится информация о пользователях и их статьях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</a:rPr>
              <a:t>data/users.py -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orm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для таблицы </a:t>
            </a:r>
            <a:r>
              <a:rPr lang="en-US" b="0" i="0" dirty="0">
                <a:solidFill>
                  <a:srgbClr val="333333"/>
                </a:solidFill>
                <a:effectLst/>
              </a:rPr>
              <a:t>users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в базе данных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</a:rPr>
              <a:t>data/db_session.py -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файл для работы с базой данных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</a:rPr>
              <a:t>data/articles.py -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orm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для таблицы </a:t>
            </a:r>
            <a:r>
              <a:rPr lang="en-US" b="0" i="0" dirty="0">
                <a:solidFill>
                  <a:srgbClr val="333333"/>
                </a:solidFill>
                <a:effectLst/>
              </a:rPr>
              <a:t>articles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в базе данных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</a:rPr>
              <a:t>data/__all_models.py -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файл для использования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orm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</a:t>
            </a:r>
            <a:endParaRPr lang="en-US" b="0" i="0" dirty="0">
              <a:solidFill>
                <a:srgbClr val="333333"/>
              </a:solidFill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138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F85EE4A-849D-41D0-8442-30C1BB02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main.py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08FF95F-4707-4711-9903-CC2BD38E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i="0" dirty="0">
                <a:solidFill>
                  <a:srgbClr val="333333"/>
                </a:solidFill>
                <a:effectLst/>
              </a:rPr>
              <a:t>Class Bot -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класс используется для работы бота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endParaRPr lang="en-US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en-US" i="0" dirty="0">
                <a:solidFill>
                  <a:srgbClr val="333333"/>
                </a:solidFill>
                <a:effectLst/>
              </a:rPr>
              <a:t>Class Wiki -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используется для создания запросов в википедию и вывода информацию с энциклопедии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endParaRPr lang="en-US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en-US" i="0" dirty="0">
                <a:solidFill>
                  <a:srgbClr val="333333"/>
                </a:solidFill>
                <a:effectLst/>
              </a:rPr>
              <a:t>Class </a:t>
            </a:r>
            <a:r>
              <a:rPr lang="en-US" i="0" dirty="0" err="1">
                <a:solidFill>
                  <a:srgbClr val="333333"/>
                </a:solidFill>
                <a:effectLst/>
              </a:rPr>
              <a:t>YandexMap</a:t>
            </a:r>
            <a:r>
              <a:rPr lang="en-US" i="0" dirty="0">
                <a:solidFill>
                  <a:srgbClr val="333333"/>
                </a:solidFill>
                <a:effectLst/>
              </a:rPr>
              <a:t> -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используется для создания запросов в </a:t>
            </a:r>
            <a:r>
              <a:rPr lang="ru-RU" b="0" i="0" dirty="0" err="1">
                <a:solidFill>
                  <a:srgbClr val="333333"/>
                </a:solidFill>
                <a:effectLst/>
              </a:rPr>
              <a:t>яндекс.карты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и вывода карт с ресурса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endParaRPr lang="en-US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en-US" i="0" dirty="0">
                <a:solidFill>
                  <a:srgbClr val="333333"/>
                </a:solidFill>
                <a:effectLst/>
              </a:rPr>
              <a:t>Class </a:t>
            </a:r>
            <a:r>
              <a:rPr lang="en-US" i="0" dirty="0" err="1">
                <a:solidFill>
                  <a:srgbClr val="333333"/>
                </a:solidFill>
                <a:effectLst/>
              </a:rPr>
              <a:t>Translit</a:t>
            </a:r>
            <a:r>
              <a:rPr lang="en-US" i="0" dirty="0">
                <a:solidFill>
                  <a:srgbClr val="333333"/>
                </a:solidFill>
                <a:effectLst/>
              </a:rPr>
              <a:t> -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используется для изменения раскладки сообщения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endParaRPr lang="en-US" i="0" dirty="0">
              <a:solidFill>
                <a:srgbClr val="333333"/>
              </a:solidFill>
              <a:effectLst/>
            </a:endParaRPr>
          </a:p>
          <a:p>
            <a:r>
              <a:rPr lang="en-US" i="0" dirty="0">
                <a:solidFill>
                  <a:srgbClr val="333333"/>
                </a:solidFill>
                <a:effectLst/>
              </a:rPr>
              <a:t>Class </a:t>
            </a:r>
            <a:r>
              <a:rPr lang="en-US" i="0" dirty="0" err="1">
                <a:solidFill>
                  <a:srgbClr val="333333"/>
                </a:solidFill>
                <a:effectLst/>
              </a:rPr>
              <a:t>DataBase</a:t>
            </a:r>
            <a:r>
              <a:rPr lang="en-US" i="0" dirty="0">
                <a:solidFill>
                  <a:srgbClr val="333333"/>
                </a:solidFill>
                <a:effectLst/>
              </a:rPr>
              <a:t> -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используется для работы с базой данных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endParaRPr lang="en-US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4610100"/>
            <a:ext cx="57531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2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8D04B9-C3F2-4A2E-8773-F4AF8679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других файлов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FED65AF-3970-4019-8E55-85DEA9296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i="0" dirty="0">
                <a:solidFill>
                  <a:srgbClr val="333333"/>
                </a:solidFill>
                <a:effectLst/>
              </a:rPr>
              <a:t>Структура </a:t>
            </a:r>
            <a:r>
              <a:rPr lang="en-US" i="0" dirty="0">
                <a:solidFill>
                  <a:srgbClr val="333333"/>
                </a:solidFill>
                <a:effectLst/>
              </a:rPr>
              <a:t>data/users.py</a:t>
            </a:r>
            <a:r>
              <a:rPr lang="ru-RU" i="0" dirty="0">
                <a:solidFill>
                  <a:srgbClr val="333333"/>
                </a:solidFill>
                <a:effectLst/>
              </a:rPr>
              <a:t> - </a:t>
            </a:r>
            <a:r>
              <a:rPr lang="en-US" i="0" dirty="0">
                <a:solidFill>
                  <a:srgbClr val="333333"/>
                </a:solidFill>
                <a:effectLst/>
              </a:rPr>
              <a:t>Class User</a:t>
            </a:r>
          </a:p>
          <a:p>
            <a:pPr algn="l"/>
            <a:r>
              <a:rPr lang="ru-RU" i="0" dirty="0">
                <a:solidFill>
                  <a:srgbClr val="333333"/>
                </a:solidFill>
                <a:effectLst/>
              </a:rPr>
              <a:t>Структура </a:t>
            </a:r>
            <a:r>
              <a:rPr lang="en-US" i="0" dirty="0">
                <a:solidFill>
                  <a:srgbClr val="333333"/>
                </a:solidFill>
                <a:effectLst/>
              </a:rPr>
              <a:t>data/db_session.py</a:t>
            </a:r>
            <a:r>
              <a:rPr lang="ru-RU" i="0" dirty="0">
                <a:solidFill>
                  <a:srgbClr val="333333"/>
                </a:solidFill>
                <a:effectLst/>
              </a:rPr>
              <a:t> - </a:t>
            </a:r>
            <a:endParaRPr lang="en-US" i="0" dirty="0">
              <a:solidFill>
                <a:srgbClr val="333333"/>
              </a:solidFill>
              <a:effectLst/>
            </a:endParaRPr>
          </a:p>
          <a:p>
            <a:pPr lvl="1"/>
            <a:r>
              <a:rPr lang="en-US" i="0" dirty="0">
                <a:solidFill>
                  <a:srgbClr val="333333"/>
                </a:solidFill>
                <a:effectLst/>
              </a:rPr>
              <a:t>def </a:t>
            </a:r>
            <a:r>
              <a:rPr lang="en-US" i="0" dirty="0" err="1">
                <a:solidFill>
                  <a:srgbClr val="333333"/>
                </a:solidFill>
                <a:effectLst/>
              </a:rPr>
              <a:t>global_init</a:t>
            </a:r>
            <a:r>
              <a:rPr lang="en-US" i="0" dirty="0">
                <a:solidFill>
                  <a:srgbClr val="333333"/>
                </a:solidFill>
                <a:effectLst/>
              </a:rPr>
              <a:t>(</a:t>
            </a:r>
            <a:r>
              <a:rPr lang="en-US" i="0" dirty="0" err="1">
                <a:solidFill>
                  <a:srgbClr val="333333"/>
                </a:solidFill>
                <a:effectLst/>
              </a:rPr>
              <a:t>db_file</a:t>
            </a:r>
            <a:r>
              <a:rPr lang="en-US" i="0" dirty="0">
                <a:solidFill>
                  <a:srgbClr val="333333"/>
                </a:solidFill>
                <a:effectLst/>
              </a:rPr>
              <a:t>)</a:t>
            </a:r>
            <a:endParaRPr lang="ru-RU" i="0" dirty="0">
              <a:solidFill>
                <a:srgbClr val="333333"/>
              </a:solidFill>
              <a:effectLst/>
            </a:endParaRPr>
          </a:p>
          <a:p>
            <a:pPr lvl="1"/>
            <a:r>
              <a:rPr lang="en-US" i="0" dirty="0">
                <a:solidFill>
                  <a:srgbClr val="333333"/>
                </a:solidFill>
                <a:effectLst/>
              </a:rPr>
              <a:t>def </a:t>
            </a:r>
            <a:r>
              <a:rPr lang="en-US" i="0" dirty="0" err="1">
                <a:solidFill>
                  <a:srgbClr val="333333"/>
                </a:solidFill>
                <a:effectLst/>
              </a:rPr>
              <a:t>create_session</a:t>
            </a:r>
            <a:r>
              <a:rPr lang="en-US" i="0" dirty="0">
                <a:solidFill>
                  <a:srgbClr val="333333"/>
                </a:solidFill>
                <a:effectLst/>
              </a:rPr>
              <a:t>()</a:t>
            </a:r>
            <a:endParaRPr lang="ru-RU" dirty="0">
              <a:solidFill>
                <a:srgbClr val="333333"/>
              </a:solidFill>
            </a:endParaRPr>
          </a:p>
          <a:p>
            <a:pPr algn="l"/>
            <a:r>
              <a:rPr lang="ru-RU" i="0" dirty="0">
                <a:solidFill>
                  <a:srgbClr val="333333"/>
                </a:solidFill>
                <a:effectLst/>
              </a:rPr>
              <a:t>Структура</a:t>
            </a:r>
            <a:r>
              <a:rPr lang="en-US" i="0" dirty="0">
                <a:solidFill>
                  <a:srgbClr val="333333"/>
                </a:solidFill>
                <a:effectLst/>
              </a:rPr>
              <a:t> data/articles.py</a:t>
            </a:r>
            <a:r>
              <a:rPr lang="ru-RU" i="0" dirty="0">
                <a:solidFill>
                  <a:srgbClr val="333333"/>
                </a:solidFill>
                <a:effectLst/>
              </a:rPr>
              <a:t> - </a:t>
            </a:r>
            <a:r>
              <a:rPr lang="en-US" i="0" dirty="0">
                <a:solidFill>
                  <a:srgbClr val="333333"/>
                </a:solidFill>
                <a:effectLst/>
              </a:rPr>
              <a:t>Class Article</a:t>
            </a:r>
            <a:endParaRPr lang="ru-RU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nn-NO" i="0" dirty="0">
                <a:solidFill>
                  <a:srgbClr val="333333"/>
                </a:solidFill>
                <a:effectLst/>
              </a:rPr>
              <a:t>Структура data/__all_models.py</a:t>
            </a:r>
            <a:r>
              <a:rPr lang="ru-RU" i="0" dirty="0">
                <a:solidFill>
                  <a:srgbClr val="333333"/>
                </a:solidFill>
                <a:effectLst/>
              </a:rPr>
              <a:t> – не имеет</a:t>
            </a:r>
          </a:p>
          <a:p>
            <a:pPr algn="l"/>
            <a:r>
              <a:rPr lang="ru-RU" i="0" dirty="0">
                <a:solidFill>
                  <a:srgbClr val="333333"/>
                </a:solidFill>
                <a:effectLst/>
              </a:rPr>
              <a:t>Структура </a:t>
            </a:r>
            <a:r>
              <a:rPr lang="ru-RU" i="0" dirty="0" err="1">
                <a:solidFill>
                  <a:srgbClr val="333333"/>
                </a:solidFill>
                <a:effectLst/>
              </a:rPr>
              <a:t>data</a:t>
            </a:r>
            <a:r>
              <a:rPr lang="ru-RU" i="0" dirty="0">
                <a:solidFill>
                  <a:srgbClr val="333333"/>
                </a:solidFill>
                <a:effectLst/>
              </a:rPr>
              <a:t>/</a:t>
            </a:r>
            <a:r>
              <a:rPr lang="ru-RU" i="0" dirty="0" err="1">
                <a:solidFill>
                  <a:srgbClr val="333333"/>
                </a:solidFill>
                <a:effectLst/>
              </a:rPr>
              <a:t>db</a:t>
            </a:r>
            <a:r>
              <a:rPr lang="ru-RU" i="0" dirty="0">
                <a:solidFill>
                  <a:srgbClr val="333333"/>
                </a:solidFill>
                <a:effectLst/>
              </a:rPr>
              <a:t>/</a:t>
            </a:r>
            <a:r>
              <a:rPr lang="ru-RU" i="0" dirty="0" err="1">
                <a:solidFill>
                  <a:srgbClr val="333333"/>
                </a:solidFill>
                <a:effectLst/>
              </a:rPr>
              <a:t>info.db</a:t>
            </a:r>
            <a:r>
              <a:rPr lang="ru-RU" i="0" dirty="0">
                <a:solidFill>
                  <a:srgbClr val="333333"/>
                </a:solidFill>
                <a:effectLst/>
              </a:rPr>
              <a:t> - </a:t>
            </a:r>
          </a:p>
          <a:p>
            <a:pPr lvl="1"/>
            <a:r>
              <a:rPr lang="ru-RU" i="0" dirty="0">
                <a:solidFill>
                  <a:srgbClr val="333333"/>
                </a:solidFill>
                <a:effectLst/>
              </a:rPr>
              <a:t>Таблица </a:t>
            </a:r>
            <a:r>
              <a:rPr lang="en-US" i="0" dirty="0">
                <a:solidFill>
                  <a:srgbClr val="333333"/>
                </a:solidFill>
                <a:effectLst/>
              </a:rPr>
              <a:t>users</a:t>
            </a:r>
          </a:p>
          <a:p>
            <a:pPr lvl="1"/>
            <a:r>
              <a:rPr lang="ru-RU" i="0" dirty="0">
                <a:solidFill>
                  <a:srgbClr val="333333"/>
                </a:solidFill>
                <a:effectLst/>
              </a:rPr>
              <a:t>Таблица </a:t>
            </a:r>
            <a:r>
              <a:rPr lang="en-US" i="0" dirty="0">
                <a:solidFill>
                  <a:srgbClr val="333333"/>
                </a:solidFill>
                <a:effectLst/>
              </a:rPr>
              <a:t>articles</a:t>
            </a:r>
            <a:r>
              <a:rPr lang="en-US" dirty="0"/>
              <a:t/>
            </a:r>
            <a:br>
              <a:rPr lang="en-US" dirty="0"/>
            </a:br>
            <a:endParaRPr lang="en-US" b="1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5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82C41B9-836D-4C1C-8A7A-85BEB3C4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Таблицы </a:t>
            </a:r>
            <a:r>
              <a:rPr lang="ru-RU" i="0" dirty="0" err="1">
                <a:solidFill>
                  <a:srgbClr val="333333"/>
                </a:solidFill>
                <a:effectLst/>
              </a:rPr>
              <a:t>data</a:t>
            </a:r>
            <a:r>
              <a:rPr lang="ru-RU" i="0" dirty="0">
                <a:solidFill>
                  <a:srgbClr val="333333"/>
                </a:solidFill>
                <a:effectLst/>
              </a:rPr>
              <a:t>/</a:t>
            </a:r>
            <a:r>
              <a:rPr lang="ru-RU" i="0" dirty="0" err="1">
                <a:solidFill>
                  <a:srgbClr val="333333"/>
                </a:solidFill>
                <a:effectLst/>
              </a:rPr>
              <a:t>db</a:t>
            </a:r>
            <a:r>
              <a:rPr lang="ru-RU" i="0" dirty="0">
                <a:solidFill>
                  <a:srgbClr val="333333"/>
                </a:solidFill>
                <a:effectLst/>
              </a:rPr>
              <a:t>/</a:t>
            </a:r>
            <a:r>
              <a:rPr lang="ru-RU" i="0" dirty="0" err="1">
                <a:solidFill>
                  <a:srgbClr val="333333"/>
                </a:solidFill>
                <a:effectLst/>
              </a:rPr>
              <a:t>info.db</a:t>
            </a:r>
            <a:r>
              <a:rPr lang="ru-RU" i="0" dirty="0">
                <a:solidFill>
                  <a:srgbClr val="333333"/>
                </a:solidFill>
                <a:effectLst/>
              </a:rPr>
              <a:t> 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A69E413-45B9-4C16-9669-05DD7D368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575"/>
            <a:ext cx="10515600" cy="46243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i="0" dirty="0">
                <a:solidFill>
                  <a:srgbClr val="333333"/>
                </a:solidFill>
                <a:effectLst/>
              </a:rPr>
              <a:t>1. Таблица </a:t>
            </a:r>
            <a:r>
              <a:rPr lang="en-US" b="1" i="0" dirty="0">
                <a:solidFill>
                  <a:srgbClr val="333333"/>
                </a:solidFill>
                <a:effectLst/>
              </a:rPr>
              <a:t>articles</a:t>
            </a:r>
            <a:r>
              <a:rPr lang="ru-RU" b="1" i="0" dirty="0">
                <a:solidFill>
                  <a:srgbClr val="333333"/>
                </a:solidFill>
                <a:effectLst/>
              </a:rPr>
              <a:t> - </a:t>
            </a:r>
            <a:endParaRPr lang="en-US" i="0" dirty="0">
              <a:solidFill>
                <a:srgbClr val="333333"/>
              </a:solidFill>
              <a:effectLst/>
            </a:endParaRPr>
          </a:p>
          <a:p>
            <a:pPr lvl="1">
              <a:buFont typeface="+mj-lt"/>
              <a:buAutoNum type="arabicPeriod"/>
            </a:pPr>
            <a:r>
              <a:rPr lang="ru-RU" b="0" i="0" dirty="0" err="1">
                <a:solidFill>
                  <a:srgbClr val="333333"/>
                </a:solidFill>
                <a:effectLst/>
              </a:rPr>
              <a:t>id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- </a:t>
            </a:r>
            <a:r>
              <a:rPr lang="ru-RU" b="0" i="0" dirty="0" err="1">
                <a:solidFill>
                  <a:srgbClr val="333333"/>
                </a:solidFill>
                <a:effectLst/>
              </a:rPr>
              <a:t>id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записи</a:t>
            </a:r>
          </a:p>
          <a:p>
            <a:pPr lvl="1">
              <a:buFont typeface="+mj-lt"/>
              <a:buAutoNum type="arabicPeriod"/>
            </a:pPr>
            <a:r>
              <a:rPr lang="ru-RU" b="0" i="0" dirty="0" err="1">
                <a:solidFill>
                  <a:srgbClr val="333333"/>
                </a:solidFill>
                <a:effectLst/>
              </a:rPr>
              <a:t>title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- название статьи</a:t>
            </a:r>
          </a:p>
          <a:p>
            <a:pPr lvl="1">
              <a:buFont typeface="+mj-lt"/>
              <a:buAutoNum type="arabicPeriod"/>
            </a:pPr>
            <a:r>
              <a:rPr lang="ru-RU" b="0" i="0" dirty="0" err="1">
                <a:solidFill>
                  <a:srgbClr val="333333"/>
                </a:solidFill>
                <a:effectLst/>
              </a:rPr>
              <a:t>content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- текст статьи</a:t>
            </a:r>
          </a:p>
          <a:p>
            <a:pPr lvl="1">
              <a:buFont typeface="+mj-lt"/>
              <a:buAutoNum type="arabicPeriod"/>
            </a:pPr>
            <a:r>
              <a:rPr lang="ru-RU" b="0" i="0" dirty="0" err="1">
                <a:solidFill>
                  <a:srgbClr val="333333"/>
                </a:solidFill>
                <a:effectLst/>
              </a:rPr>
              <a:t>user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- </a:t>
            </a:r>
            <a:r>
              <a:rPr lang="ru-RU" b="0" i="0" dirty="0" err="1">
                <a:solidFill>
                  <a:srgbClr val="333333"/>
                </a:solidFill>
                <a:effectLst/>
              </a:rPr>
              <a:t>id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чата, пользователь которого создал статью</a:t>
            </a:r>
          </a:p>
          <a:p>
            <a:pPr marL="0" indent="0">
              <a:buNone/>
            </a:pPr>
            <a:r>
              <a:rPr lang="ru-RU" i="0" dirty="0">
                <a:solidFill>
                  <a:srgbClr val="333333"/>
                </a:solidFill>
                <a:effectLst/>
              </a:rPr>
              <a:t>2. Таблица </a:t>
            </a:r>
            <a:r>
              <a:rPr lang="en-US" i="0" dirty="0">
                <a:solidFill>
                  <a:srgbClr val="333333"/>
                </a:solidFill>
                <a:effectLst/>
              </a:rPr>
              <a:t>users</a:t>
            </a:r>
            <a:r>
              <a:rPr lang="ru-RU" i="0" dirty="0">
                <a:solidFill>
                  <a:srgbClr val="333333"/>
                </a:solidFill>
                <a:effectLst/>
              </a:rPr>
              <a:t> - </a:t>
            </a:r>
            <a:endParaRPr lang="en-US" i="0" dirty="0">
              <a:solidFill>
                <a:srgbClr val="333333"/>
              </a:solidFill>
              <a:effectLst/>
            </a:endParaRPr>
          </a:p>
          <a:p>
            <a:pPr lvl="1">
              <a:buFont typeface="+mj-lt"/>
              <a:buAutoNum type="arabicPeriod"/>
            </a:pPr>
            <a:r>
              <a:rPr lang="ru-RU" b="0" i="0" dirty="0" err="1">
                <a:solidFill>
                  <a:srgbClr val="333333"/>
                </a:solidFill>
                <a:effectLst/>
              </a:rPr>
              <a:t>id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- </a:t>
            </a:r>
            <a:r>
              <a:rPr lang="ru-RU" b="0" i="0" dirty="0" err="1">
                <a:solidFill>
                  <a:srgbClr val="333333"/>
                </a:solidFill>
                <a:effectLst/>
              </a:rPr>
              <a:t>id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записи</a:t>
            </a:r>
          </a:p>
          <a:p>
            <a:pPr lvl="1">
              <a:buFont typeface="+mj-lt"/>
              <a:buAutoNum type="arabicPeriod"/>
            </a:pPr>
            <a:r>
              <a:rPr lang="ru-RU" b="0" i="0" dirty="0" err="1">
                <a:solidFill>
                  <a:srgbClr val="333333"/>
                </a:solidFill>
                <a:effectLst/>
              </a:rPr>
              <a:t>chat_id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- </a:t>
            </a:r>
            <a:r>
              <a:rPr lang="ru-RU" b="0" i="0" dirty="0" err="1">
                <a:solidFill>
                  <a:srgbClr val="333333"/>
                </a:solidFill>
                <a:effectLst/>
              </a:rPr>
              <a:t>id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чата</a:t>
            </a:r>
          </a:p>
          <a:p>
            <a:pPr lvl="1">
              <a:buFont typeface="+mj-lt"/>
              <a:buAutoNum type="arabicPeriod"/>
            </a:pPr>
            <a:r>
              <a:rPr lang="ru-RU" b="0" i="0" dirty="0" err="1">
                <a:solidFill>
                  <a:srgbClr val="333333"/>
                </a:solidFill>
                <a:effectLst/>
              </a:rPr>
              <a:t>wiki_requests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- количество запросов в википедию от пользователя</a:t>
            </a:r>
          </a:p>
          <a:p>
            <a:pPr lvl="1">
              <a:buFont typeface="+mj-lt"/>
              <a:buAutoNum type="arabicPeriod"/>
            </a:pPr>
            <a:r>
              <a:rPr lang="ru-RU" b="0" i="0" dirty="0" err="1">
                <a:solidFill>
                  <a:srgbClr val="333333"/>
                </a:solidFill>
                <a:effectLst/>
              </a:rPr>
              <a:t>maps_requests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- количество запросов в </a:t>
            </a:r>
            <a:r>
              <a:rPr lang="ru-RU" b="0" i="0" dirty="0" err="1">
                <a:solidFill>
                  <a:srgbClr val="333333"/>
                </a:solidFill>
                <a:effectLst/>
              </a:rPr>
              <a:t>яндекс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карты от пользователя</a:t>
            </a:r>
          </a:p>
          <a:p>
            <a:pPr lvl="1">
              <a:buFont typeface="+mj-lt"/>
              <a:buAutoNum type="arabicPeriod"/>
            </a:pPr>
            <a:r>
              <a:rPr lang="ru-RU" b="0" i="0" dirty="0" err="1">
                <a:solidFill>
                  <a:srgbClr val="333333"/>
                </a:solidFill>
                <a:effectLst/>
              </a:rPr>
              <a:t>articles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- количество созданных статей (не уменьшается при удалении статей)</a:t>
            </a:r>
          </a:p>
          <a:p>
            <a:pPr lvl="1">
              <a:buFont typeface="+mj-lt"/>
              <a:buAutoNum type="arabicPeriod"/>
            </a:pPr>
            <a:r>
              <a:rPr lang="ru-RU" b="0" i="0" dirty="0" err="1">
                <a:solidFill>
                  <a:srgbClr val="333333"/>
                </a:solidFill>
                <a:effectLst/>
              </a:rPr>
              <a:t>translits_requests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- количество использований функции </a:t>
            </a:r>
            <a:r>
              <a:rPr lang="ru-RU" b="0" i="0" dirty="0" err="1">
                <a:solidFill>
                  <a:srgbClr val="333333"/>
                </a:solidFill>
                <a:effectLst/>
              </a:rPr>
              <a:t>transliteration</a:t>
            </a:r>
            <a:endParaRPr lang="ru-RU" b="0" i="0" dirty="0">
              <a:solidFill>
                <a:srgbClr val="333333"/>
              </a:solidFill>
              <a:effectLst/>
            </a:endParaRPr>
          </a:p>
          <a:p>
            <a:pPr lvl="1">
              <a:buFont typeface="+mj-lt"/>
              <a:buAutoNum type="arabicPeriod"/>
            </a:pPr>
            <a:r>
              <a:rPr lang="ru-RU" b="0" i="0" dirty="0" err="1">
                <a:solidFill>
                  <a:srgbClr val="333333"/>
                </a:solidFill>
                <a:effectLst/>
              </a:rPr>
              <a:t>overall_rating</a:t>
            </a:r>
            <a:r>
              <a:rPr lang="ru-RU" b="0" i="0" dirty="0">
                <a:solidFill>
                  <a:srgbClr val="333333"/>
                </a:solidFill>
                <a:effectLst/>
              </a:rPr>
              <a:t> - общий рейтинг пользователя (не является суммой предыдущих данных)</a:t>
            </a:r>
          </a:p>
        </p:txBody>
      </p:sp>
    </p:spTree>
    <p:extLst>
      <p:ext uri="{BB962C8B-B14F-4D97-AF65-F5344CB8AC3E}">
        <p14:creationId xmlns:p14="http://schemas.microsoft.com/office/powerpoint/2010/main" val="19934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дальнейшего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большего количества возможностей API </a:t>
            </a:r>
            <a:r>
              <a:rPr lang="ru-RU" dirty="0" err="1"/>
              <a:t>Yandex.Geocoder</a:t>
            </a:r>
            <a:r>
              <a:rPr lang="ru-RU" dirty="0"/>
              <a:t> и </a:t>
            </a:r>
            <a:r>
              <a:rPr lang="ru-RU" dirty="0" err="1"/>
              <a:t>Yandex.Static</a:t>
            </a:r>
            <a:r>
              <a:rPr lang="ru-RU" dirty="0"/>
              <a:t> в боте</a:t>
            </a:r>
          </a:p>
          <a:p>
            <a:r>
              <a:rPr lang="ru-RU" dirty="0"/>
              <a:t>Использование большего количество возможностей библиотеки </a:t>
            </a:r>
            <a:r>
              <a:rPr lang="ru-RU" dirty="0" err="1"/>
              <a:t>wikipedia</a:t>
            </a:r>
            <a:endParaRPr lang="ru-RU" dirty="0"/>
          </a:p>
          <a:p>
            <a:r>
              <a:rPr lang="ru-RU" dirty="0"/>
              <a:t>Использование большего количества информационных ресурсов</a:t>
            </a:r>
          </a:p>
          <a:p>
            <a:r>
              <a:rPr lang="ru-RU" dirty="0"/>
              <a:t>Возможность приложить изображения и другие файлы в статью</a:t>
            </a:r>
          </a:p>
          <a:p>
            <a:r>
              <a:rPr lang="ru-RU" dirty="0"/>
              <a:t>Проверка на плагиат текста статей</a:t>
            </a:r>
          </a:p>
          <a:p>
            <a:r>
              <a:rPr lang="ru-RU" dirty="0"/>
              <a:t>Большее количество различных сообщений от бота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269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2F9F278-2FCC-4885-BEEE-AD32C864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96CA714-C513-4AD0-A599-EA74CE6C8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b="0" i="0" dirty="0">
                <a:solidFill>
                  <a:srgbClr val="333333"/>
                </a:solidFill>
                <a:effectLst/>
              </a:rPr>
              <a:t>Бот работает полностью исправно без каких-либо нареканий. Имеется достаточное количество функций для комфортной работы. К тому же имеется большое количество возможностей для последующего улучшения бота с малым количеством рамок и ограничений. Сам же код имеет все признаки хорошего кода:</a:t>
            </a:r>
          </a:p>
          <a:p>
            <a:pPr lvl="1"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</a:rPr>
              <a:t>Говорящие имена переменных</a:t>
            </a:r>
          </a:p>
          <a:p>
            <a:pPr lvl="1"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</a:rPr>
              <a:t>Большое количество комментариев</a:t>
            </a:r>
          </a:p>
          <a:p>
            <a:pPr lvl="1"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</a:rPr>
              <a:t>Понятный порядок функций и классов</a:t>
            </a:r>
          </a:p>
          <a:p>
            <a:pPr lvl="1">
              <a:buFont typeface="+mj-lt"/>
              <a:buAutoNum type="arabicPeriod"/>
            </a:pPr>
            <a:r>
              <a:rPr lang="ru-RU" b="0" i="0" dirty="0">
                <a:solidFill>
                  <a:srgbClr val="333333"/>
                </a:solidFill>
                <a:effectLst/>
              </a:rPr>
              <a:t>Удобная структура проекта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2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382</Words>
  <Application>Microsoft Office PowerPoint</Application>
  <PresentationFormat>Широкоэкранный</PresentationFormat>
  <Paragraphs>68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Helvetica</vt:lpstr>
      <vt:lpstr>Trebuchet MS</vt:lpstr>
      <vt:lpstr>Wingdings</vt:lpstr>
      <vt:lpstr>Wingdings 3</vt:lpstr>
      <vt:lpstr>Грань</vt:lpstr>
      <vt:lpstr>Проект: чат-бот</vt:lpstr>
      <vt:lpstr>Введение</vt:lpstr>
      <vt:lpstr>Структура проекта:</vt:lpstr>
      <vt:lpstr>Структура main.py</vt:lpstr>
      <vt:lpstr>Структуры других файлов</vt:lpstr>
      <vt:lpstr>Таблицы data/db/info.db  </vt:lpstr>
      <vt:lpstr>Варианты дальнейшего развития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чат-бот</dc:title>
  <dc:creator>Максим Некрасов</dc:creator>
  <cp:lastModifiedBy>ZZ</cp:lastModifiedBy>
  <cp:revision>7</cp:revision>
  <dcterms:created xsi:type="dcterms:W3CDTF">2021-04-24T12:37:00Z</dcterms:created>
  <dcterms:modified xsi:type="dcterms:W3CDTF">2021-04-26T07:57:22Z</dcterms:modified>
</cp:coreProperties>
</file>