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708" r:id="rId2"/>
  </p:sldMasterIdLst>
  <p:notesMasterIdLst>
    <p:notesMasterId r:id="rId60"/>
  </p:notesMasterIdLst>
  <p:handoutMasterIdLst>
    <p:handoutMasterId r:id="rId61"/>
  </p:handoutMasterIdLst>
  <p:sldIdLst>
    <p:sldId id="256" r:id="rId3"/>
    <p:sldId id="30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633" r:id="rId25"/>
    <p:sldId id="634" r:id="rId26"/>
    <p:sldId id="635" r:id="rId27"/>
    <p:sldId id="636" r:id="rId28"/>
    <p:sldId id="292" r:id="rId29"/>
    <p:sldId id="637" r:id="rId30"/>
    <p:sldId id="638" r:id="rId31"/>
    <p:sldId id="639" r:id="rId32"/>
    <p:sldId id="640" r:id="rId33"/>
    <p:sldId id="641" r:id="rId34"/>
    <p:sldId id="267" r:id="rId35"/>
    <p:sldId id="642" r:id="rId36"/>
    <p:sldId id="294" r:id="rId37"/>
    <p:sldId id="295" r:id="rId38"/>
    <p:sldId id="643" r:id="rId39"/>
    <p:sldId id="306" r:id="rId40"/>
    <p:sldId id="285" r:id="rId41"/>
    <p:sldId id="307" r:id="rId42"/>
    <p:sldId id="651" r:id="rId43"/>
    <p:sldId id="308" r:id="rId44"/>
    <p:sldId id="309" r:id="rId45"/>
    <p:sldId id="291" r:id="rId46"/>
    <p:sldId id="644" r:id="rId47"/>
    <p:sldId id="645" r:id="rId48"/>
    <p:sldId id="646" r:id="rId49"/>
    <p:sldId id="647" r:id="rId50"/>
    <p:sldId id="649" r:id="rId51"/>
    <p:sldId id="648" r:id="rId52"/>
    <p:sldId id="650" r:id="rId53"/>
    <p:sldId id="293" r:id="rId54"/>
    <p:sldId id="299" r:id="rId55"/>
    <p:sldId id="627" r:id="rId56"/>
    <p:sldId id="628" r:id="rId57"/>
    <p:sldId id="301" r:id="rId58"/>
    <p:sldId id="300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4EE8161-FF8B-483C-9186-8A45CA25480A}">
          <p14:sldIdLst>
            <p14:sldId id="256"/>
            <p14:sldId id="303"/>
            <p14:sldId id="258"/>
          </p14:sldIdLst>
        </p14:section>
        <p14:section name="HTTP Overview &amp; Developer Tools" id="{D9422280-6DCC-4B16-965A-93D3FB5D05F4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9"/>
          </p14:sldIdLst>
        </p14:section>
        <p14:section name="REST and RESTful Services" id="{5F3BB236-CEA5-44B8-B86B-D04EB801895D}">
          <p14:sldIdLst>
            <p14:sldId id="270"/>
            <p14:sldId id="271"/>
            <p14:sldId id="272"/>
            <p14:sldId id="273"/>
          </p14:sldIdLst>
        </p14:section>
        <p14:section name="GitHub API" id="{8CE207D3-EE72-4675-BFAD-E8DDC3582DE2}">
          <p14:sldIdLst>
            <p14:sldId id="274"/>
            <p14:sldId id="275"/>
            <p14:sldId id="276"/>
            <p14:sldId id="277"/>
            <p14:sldId id="278"/>
          </p14:sldIdLst>
        </p14:section>
        <p14:section name="Asynchronous Programing &amp; AJAX" id="{9C42BF2B-8F6A-4D88-9A78-E5559BA3ED05}">
          <p14:sldIdLst>
            <p14:sldId id="633"/>
            <p14:sldId id="634"/>
            <p14:sldId id="635"/>
            <p14:sldId id="636"/>
            <p14:sldId id="292"/>
          </p14:sldIdLst>
        </p14:section>
        <p14:section name="Promises Basics" id="{95DAEC87-EA32-478E-B914-D56E54031583}">
          <p14:sldIdLst>
            <p14:sldId id="637"/>
            <p14:sldId id="638"/>
            <p14:sldId id="639"/>
            <p14:sldId id="640"/>
            <p14:sldId id="641"/>
            <p14:sldId id="267"/>
          </p14:sldIdLst>
        </p14:section>
        <p14:section name="AJAX &amp; Fetch API" id="{E6D53F63-DC66-4A3F-B2D5-1A024566714D}">
          <p14:sldIdLst>
            <p14:sldId id="642"/>
            <p14:sldId id="294"/>
            <p14:sldId id="295"/>
            <p14:sldId id="643"/>
            <p14:sldId id="306"/>
            <p14:sldId id="285"/>
            <p14:sldId id="307"/>
            <p14:sldId id="651"/>
            <p14:sldId id="308"/>
            <p14:sldId id="309"/>
            <p14:sldId id="291"/>
            <p14:sldId id="644"/>
          </p14:sldIdLst>
        </p14:section>
        <p14:section name="ES6 Async/Await" id="{60769F91-0733-4CE7-89A6-0E0E258E0450}">
          <p14:sldIdLst>
            <p14:sldId id="645"/>
            <p14:sldId id="646"/>
            <p14:sldId id="647"/>
            <p14:sldId id="649"/>
            <p14:sldId id="648"/>
            <p14:sldId id="650"/>
          </p14:sldIdLst>
        </p14:section>
        <p14:section name="Conclusion" id="{409A52E6-8C1A-49F9-8E1B-12D21801E28F}">
          <p14:sldIdLst>
            <p14:sldId id="293"/>
            <p14:sldId id="299"/>
            <p14:sldId id="627"/>
            <p14:sldId id="628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95238" autoAdjust="0"/>
  </p:normalViewPr>
  <p:slideViewPr>
    <p:cSldViewPr showGuides="1">
      <p:cViewPr varScale="1">
        <p:scale>
          <a:sx n="105" d="100"/>
          <a:sy n="105" d="100"/>
        </p:scale>
        <p:origin x="714" y="114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microsoft.com/office/2015/10/relationships/revisionInfo" Target="revisionInfo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7.2.2023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523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9507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896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9117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60659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53359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48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823229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8153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580577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36486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68536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234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82679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4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908480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48640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257734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417638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55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3258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9305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1499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81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321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6988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21797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701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2" r:id="rId8"/>
    <p:sldLayoutId id="2147483703" r:id="rId9"/>
    <p:sldLayoutId id="2147483704" r:id="rId10"/>
    <p:sldLayoutId id="2147483706" r:id="rId11"/>
    <p:sldLayoutId id="2147483707" r:id="rId12"/>
  </p:sldLayoutIdLs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051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2.png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www.getpostman.com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presentational_state_transfer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s.uci.edu/~fielding/pubs/dissertation/fielding_dissertation.pdf?fbclid=IwAR0vzDHFwDYLG_uarrsMbxwhgvnmgE6s-7jk37y0agkxxgqvXM7y-wCiZXQ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me-service.org/api/posts" TargetMode="External"/><Relationship Id="rId2" Type="http://schemas.openxmlformats.org/officeDocument/2006/relationships/hyperlink" Target="http://myservice.com/api/posts/17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ome-service.org/api/posts/17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repos/testnakov/softuniada-2016/commits" TargetMode="External"/><Relationship Id="rId2" Type="http://schemas.openxmlformats.org/officeDocument/2006/relationships/hyperlink" Target="https://api.github.com/users/testnakov/repo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pi.github.com/repos/testnakov/test-nakov-repo/issu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api.github.com/repos/testnakov/test-nakov-repo/issues/:id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repos/testnakov/test-nakov-repo/issues" TargetMode="External"/><Relationship Id="rId2" Type="http://schemas.openxmlformats.org/officeDocument/2006/relationships/hyperlink" Target="https://api.github.com/repos/testnakov/test-nakov-repo/issues/1/labels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github.com/users/testnakov/repos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8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43.jpeg"/><Relationship Id="rId21" Type="http://schemas.openxmlformats.org/officeDocument/2006/relationships/image" Target="../media/image52.png"/><Relationship Id="rId7" Type="http://schemas.openxmlformats.org/officeDocument/2006/relationships/image" Target="../media/image45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50.png"/><Relationship Id="rId25" Type="http://schemas.openxmlformats.org/officeDocument/2006/relationships/image" Target="../media/image54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56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47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44.png"/><Relationship Id="rId15" Type="http://schemas.openxmlformats.org/officeDocument/2006/relationships/image" Target="../media/image49.jpeg"/><Relationship Id="rId23" Type="http://schemas.openxmlformats.org/officeDocument/2006/relationships/image" Target="../media/image53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51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46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5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ko7ebo7e\Desktop\shuffle.png">
            <a:extLst>
              <a:ext uri="{FF2B5EF4-FFF2-40B4-BE49-F238E27FC236}">
                <a16:creationId xmlns:a16="http://schemas.microsoft.com/office/drawing/2014/main" id="{CB4FB79A-72F7-33DC-7B3E-65895FBA2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19413" y="3093519"/>
            <a:ext cx="1257043" cy="125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960417" cy="351754"/>
          </a:xfrm>
        </p:spPr>
        <p:txBody>
          <a:bodyPr/>
          <a:lstStyle/>
          <a:p>
            <a:r>
              <a:rPr lang="en-GB" sz="1800" dirty="0">
                <a:hlinkClick r:id="rId4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HTTP, RESTful Web Services, Promises, AJAX &amp; Fetch API, ES6  Async/Await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and REST Services</a:t>
            </a:r>
          </a:p>
        </p:txBody>
      </p:sp>
      <p:pic>
        <p:nvPicPr>
          <p:cNvPr id="2050" name="Picture 2" descr="Ð ÐµÐ·ÑÐ»ÑÐ°Ñ Ñ Ð¸Ð·Ð¾Ð±ÑÐ°Ð¶ÐµÐ½Ð¸Ðµ Ð·Ð° rest services icon png">
            <a:extLst>
              <a:ext uri="{FF2B5EF4-FFF2-40B4-BE49-F238E27FC236}">
                <a16:creationId xmlns:a16="http://schemas.microsoft.com/office/drawing/2014/main" id="{633DB1C8-86C9-4A47-B7CC-0863C2609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2956" y1="38837" x2="52956" y2="38837"/>
                        <a14:foregroundMark x1="18966" y1="83721" x2="18966" y2="83721"/>
                        <a14:foregroundMark x1="26355" y1="83023" x2="26355" y2="83023"/>
                        <a14:foregroundMark x1="41379" y1="83488" x2="41379" y2="83488"/>
                        <a14:foregroundMark x1="49754" y1="79070" x2="49754" y2="79070"/>
                        <a14:foregroundMark x1="68227" y1="83721" x2="68227" y2="83721"/>
                        <a14:foregroundMark x1="75616" y1="83488" x2="75616" y2="83488"/>
                        <a14:foregroundMark x1="85714" y1="81628" x2="85714" y2="81628"/>
                        <a14:backgroundMark x1="65764" y1="82093" x2="65764" y2="820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00" y="2695477"/>
            <a:ext cx="2373308" cy="251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Status Codes</a:t>
            </a:r>
          </a:p>
        </p:txBody>
      </p:sp>
      <p:graphicFrame>
        <p:nvGraphicFramePr>
          <p:cNvPr id="6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322223"/>
              </p:ext>
            </p:extLst>
          </p:nvPr>
        </p:nvGraphicFramePr>
        <p:xfrm>
          <a:off x="553524" y="1233866"/>
          <a:ext cx="11011465" cy="5189347"/>
        </p:xfrm>
        <a:graphic>
          <a:graphicData uri="http://schemas.openxmlformats.org/drawingml/2006/table">
            <a:tbl>
              <a:tblPr/>
              <a:tblGrid>
                <a:gridCol w="198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3777">
                  <a:extLst>
                    <a:ext uri="{9D8B030D-6E8A-4147-A177-3AD203B41FA5}">
                      <a16:colId xmlns:a16="http://schemas.microsoft.com/office/drawing/2014/main" val="34834454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Code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51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Successfully retrieved resource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474">
                <a:tc>
                  <a:txBody>
                    <a:bodyPr/>
                    <a:lstStyle/>
                    <a:p>
                      <a:r>
                        <a:rPr lang="en-US" sz="2800" dirty="0"/>
                        <a:t>201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Created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A new resource was created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r>
                        <a:rPr lang="en-US" sz="2800" dirty="0"/>
                        <a:t>204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 Content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Request has nothing to return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33580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r>
                        <a:rPr lang="en-US" sz="2800" dirty="0"/>
                        <a:t>301</a:t>
                      </a:r>
                      <a:r>
                        <a:rPr lang="en-US" sz="2800" baseline="0" dirty="0"/>
                        <a:t> / 302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Moved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Moved to another location (redirect)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536364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Bad Request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Invalid request / syntax error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25408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 / 403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Unauthorized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Authentication failed / Access denied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099657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Not Found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Invalid</a:t>
                      </a:r>
                      <a:r>
                        <a:rPr lang="en-US" sz="2800" baseline="0" dirty="0"/>
                        <a:t> resource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30432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409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 was detected, e.g. duplicated email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938763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/ 503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Server</a:t>
                      </a:r>
                      <a:r>
                        <a:rPr lang="en-US" sz="2800" baseline="0" dirty="0"/>
                        <a:t> Error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Internal server</a:t>
                      </a:r>
                      <a:r>
                        <a:rPr lang="en-US" sz="2800" baseline="0" dirty="0"/>
                        <a:t> error / Service unavailable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294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56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sz="3400" dirty="0">
                <a:latin typeface="+mj-lt"/>
              </a:rPr>
              <a:t>The </a:t>
            </a:r>
            <a:r>
              <a:rPr lang="en-US" sz="34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Content-Type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/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Content-Disposition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headers specify how the HTTP request / response body should be processed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Content-Type and Disposition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5466" y="3048000"/>
            <a:ext cx="595393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application/json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75466" y="4533565"/>
            <a:ext cx="7401735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application/pdf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Content-Disposition: attachment;                                                                                                    filename="Financial-Report-April-2016.pdf"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079010" y="2902106"/>
            <a:ext cx="4506990" cy="987504"/>
          </a:xfrm>
          <a:prstGeom prst="wedgeRoundRectCallout">
            <a:avLst>
              <a:gd name="adj1" fmla="val -59824"/>
              <a:gd name="adj2" fmla="val 580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UTF-8 encoded HTML page. Will be shown in the browser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75466" y="3819395"/>
            <a:ext cx="679213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charset=utf-8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756000" y="2357276"/>
            <a:ext cx="3043189" cy="544830"/>
          </a:xfrm>
          <a:prstGeom prst="wedgeRoundRectCallout">
            <a:avLst>
              <a:gd name="adj1" fmla="val -65345"/>
              <a:gd name="adj2" fmla="val 1033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JSON-encoded data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632412" y="4562546"/>
            <a:ext cx="5445707" cy="987504"/>
          </a:xfrm>
          <a:prstGeom prst="wedgeRoundRectCallout">
            <a:avLst>
              <a:gd name="adj1" fmla="val -57262"/>
              <a:gd name="adj2" fmla="val 371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This will download a PDF file named Financial-Report-April-2016.pdf</a:t>
            </a:r>
          </a:p>
        </p:txBody>
      </p:sp>
    </p:spTree>
    <p:extLst>
      <p:ext uri="{BB962C8B-B14F-4D97-AF65-F5344CB8AC3E}">
        <p14:creationId xmlns:p14="http://schemas.microsoft.com/office/powerpoint/2010/main" val="233658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2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Developer Tools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/>
          <a:srcRect t="4319"/>
          <a:stretch/>
        </p:blipFill>
        <p:spPr>
          <a:xfrm>
            <a:off x="1020192" y="1449000"/>
            <a:ext cx="9999216" cy="4905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766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9496" y="6182822"/>
            <a:ext cx="846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Read more about Postman REST Client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9496" y="1271460"/>
            <a:ext cx="8326360" cy="47484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3807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34A8E2-30E9-4BF3-8CB7-E302C157CA9D}"/>
              </a:ext>
            </a:extLst>
          </p:cNvPr>
          <p:cNvSpPr/>
          <p:nvPr/>
        </p:nvSpPr>
        <p:spPr>
          <a:xfrm>
            <a:off x="4487835" y="1905000"/>
            <a:ext cx="321633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0"/>
                <a:solidFill>
                  <a:schemeClr val="bg2"/>
                </a:solidFill>
              </a:rPr>
              <a:t>{</a:t>
            </a:r>
            <a:r>
              <a:rPr lang="en-US" sz="8800" dirty="0">
                <a:ln w="0"/>
                <a:solidFill>
                  <a:schemeClr val="bg2"/>
                </a:solidFill>
              </a:rPr>
              <a:t>REST</a:t>
            </a:r>
            <a:r>
              <a:rPr lang="en-US" sz="8800" b="1" dirty="0">
                <a:ln w="0"/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REST and RESTful Services</a:t>
            </a:r>
          </a:p>
        </p:txBody>
      </p:sp>
    </p:spTree>
    <p:extLst>
      <p:ext uri="{BB962C8B-B14F-4D97-AF65-F5344CB8AC3E}">
        <p14:creationId xmlns:p14="http://schemas.microsoft.com/office/powerpoint/2010/main" val="3433620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</a:t>
            </a:r>
            <a:r>
              <a:rPr lang="en-US" sz="3200" dirty="0"/>
              <a:t>presentational 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tate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ransfer (</a:t>
            </a:r>
            <a:r>
              <a:rPr lang="en-US" sz="3200" b="1" dirty="0">
                <a:solidFill>
                  <a:schemeClr val="bg1"/>
                </a:solidFill>
                <a:hlinkClick r:id="rId2"/>
              </a:rPr>
              <a:t>REST</a:t>
            </a:r>
            <a:r>
              <a:rPr lang="en-US" sz="32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Architecture for </a:t>
            </a:r>
            <a:r>
              <a:rPr lang="en-US" sz="3200" b="1" dirty="0">
                <a:solidFill>
                  <a:schemeClr val="bg1"/>
                </a:solidFill>
              </a:rPr>
              <a:t>client-server communication</a:t>
            </a:r>
            <a:r>
              <a:rPr lang="en-US" sz="3200" dirty="0"/>
              <a:t> over HTTP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Resources have </a:t>
            </a:r>
            <a:r>
              <a:rPr lang="en-US" sz="3200" b="1" dirty="0">
                <a:solidFill>
                  <a:schemeClr val="bg1"/>
                </a:solidFill>
              </a:rPr>
              <a:t>URI</a:t>
            </a:r>
            <a:r>
              <a:rPr lang="en-US" sz="3200" dirty="0"/>
              <a:t> (address)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Can be </a:t>
            </a:r>
            <a:r>
              <a:rPr lang="en-US" sz="3200" b="1" dirty="0">
                <a:solidFill>
                  <a:schemeClr val="bg1"/>
                </a:solidFill>
              </a:rPr>
              <a:t>created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retrieved</a:t>
            </a:r>
            <a:r>
              <a:rPr lang="en-US" sz="3200" dirty="0"/>
              <a:t>/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modified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deleted</a:t>
            </a:r>
            <a:r>
              <a:rPr lang="en-US" sz="3200" dirty="0"/>
              <a:t>/etc.</a:t>
            </a:r>
          </a:p>
          <a:p>
            <a:pPr latinLnBrk="0"/>
            <a:r>
              <a:rPr lang="en-US" sz="3200" dirty="0"/>
              <a:t>RESTful API/RESTful Service</a:t>
            </a:r>
          </a:p>
          <a:p>
            <a:pPr lvl="1" latinLnBrk="0"/>
            <a:r>
              <a:rPr lang="en-US" sz="3200" dirty="0"/>
              <a:t>Provides access to </a:t>
            </a:r>
            <a:r>
              <a:rPr lang="en-US" sz="3200" b="1" dirty="0">
                <a:solidFill>
                  <a:schemeClr val="bg1"/>
                </a:solidFill>
              </a:rPr>
              <a:t>server-side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resources</a:t>
            </a:r>
            <a:r>
              <a:rPr lang="en-US" sz="3200" dirty="0"/>
              <a:t> via </a:t>
            </a: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RESTful Services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886770" y="3248887"/>
            <a:ext cx="4516846" cy="381000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00" b="1" dirty="0">
                <a:solidFill>
                  <a:srgbClr val="FFFFFF"/>
                </a:solidFill>
              </a:rPr>
              <a:t>Resource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886770" y="4262563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046824" y="426417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2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9186817" y="426256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3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0363239" y="426256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4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477001" y="2590800"/>
            <a:ext cx="5341723" cy="3699274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72518" y="2864288"/>
            <a:ext cx="5118486" cy="209474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572518" y="5107822"/>
            <a:ext cx="5118486" cy="1070406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755416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GET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974616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PUT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9209982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POST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0441449" y="5382788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04813" y="5842276"/>
            <a:ext cx="1502079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Uniform Method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69642" y="2851326"/>
            <a:ext cx="460382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URI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82339" y="2593789"/>
            <a:ext cx="1572417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REST Web Service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288816" y="4959028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514547" y="4971991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705282" y="4957081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0905574" y="4956930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517416" y="3629887"/>
            <a:ext cx="304800" cy="632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515515" y="3637962"/>
            <a:ext cx="307339" cy="645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382262" y="3641015"/>
            <a:ext cx="357487" cy="62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441450" y="3637109"/>
            <a:ext cx="386145" cy="647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36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REST defines </a:t>
            </a:r>
            <a:r>
              <a:rPr lang="en-US" sz="3400" b="1" dirty="0">
                <a:solidFill>
                  <a:schemeClr val="bg1"/>
                </a:solidFill>
              </a:rPr>
              <a:t>6 architectural constraints </a:t>
            </a:r>
            <a:r>
              <a:rPr lang="en-US" sz="3400" dirty="0"/>
              <a:t>which make any web service a true RESTful API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Client-server architecture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Statelessness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Cacheable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Layered system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Code on demand (optional)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Uniform interface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</a:t>
            </a:r>
            <a:r>
              <a:rPr lang="en-US" sz="4000" dirty="0"/>
              <a:t>Architectural Constraints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78382" y="6320786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Read more about REST Architectural Constraints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590800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2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Create a new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Get all posts / specific post</a:t>
            </a:r>
          </a:p>
          <a:p>
            <a:pPr>
              <a:lnSpc>
                <a:spcPct val="90000"/>
              </a:lnSpc>
            </a:pPr>
            <a:endParaRPr lang="en-US" sz="3400" dirty="0"/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Delete existing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  <a:hlinkClick r:id="rId2"/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Replace / modify existing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and RESTful Services – Example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96000" y="3006165"/>
            <a:ext cx="9374188" cy="587441"/>
            <a:chOff x="869948" y="1895724"/>
            <a:chExt cx="10253663" cy="587441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3"/>
                </a:rPr>
                <a:t>http://some-service.org/api/posts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6000" y="1776887"/>
            <a:ext cx="9374188" cy="587441"/>
            <a:chOff x="869948" y="1895724"/>
            <a:chExt cx="10253663" cy="587441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3"/>
                </a:rPr>
                <a:t>http://some-service.org/api/posts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96000" y="3712954"/>
            <a:ext cx="9374188" cy="587441"/>
            <a:chOff x="869948" y="1895724"/>
            <a:chExt cx="10253663" cy="587441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97950" y="4915081"/>
            <a:ext cx="9374188" cy="587441"/>
            <a:chOff x="869947" y="1895724"/>
            <a:chExt cx="7839108" cy="587441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869947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672944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6000" y="6088068"/>
            <a:ext cx="9374188" cy="587442"/>
            <a:chOff x="869947" y="1895723"/>
            <a:chExt cx="7826918" cy="587442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869947" y="1895724"/>
              <a:ext cx="1511591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PUT/PATCH </a:t>
              </a: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2381537" y="1895723"/>
              <a:ext cx="6315328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47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838200"/>
            <a:ext cx="3657600" cy="36576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GitHub REST API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Accessing GitHub Through HTTP</a:t>
            </a:r>
          </a:p>
        </p:txBody>
      </p:sp>
    </p:spTree>
    <p:extLst>
      <p:ext uri="{BB962C8B-B14F-4D97-AF65-F5344CB8AC3E}">
        <p14:creationId xmlns:p14="http://schemas.microsoft.com/office/powerpoint/2010/main" val="130606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List user's all public repositories:</a:t>
            </a:r>
          </a:p>
          <a:p>
            <a:endParaRPr lang="en-US" sz="3400" dirty="0"/>
          </a:p>
          <a:p>
            <a:r>
              <a:rPr lang="en-US" sz="3400" dirty="0"/>
              <a:t>Get all commits from a public repository: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400" dirty="0"/>
          </a:p>
          <a:p>
            <a:pPr>
              <a:lnSpc>
                <a:spcPct val="100000"/>
              </a:lnSpc>
            </a:pPr>
            <a:r>
              <a:rPr lang="en-US" sz="3400" dirty="0"/>
              <a:t>Get all issues/issue #1 from a public repository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API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46553" y="1940762"/>
            <a:ext cx="11210458" cy="525886"/>
            <a:chOff x="869948" y="1895724"/>
            <a:chExt cx="10253663" cy="525886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2"/>
                </a:rPr>
                <a:t>https://api.github.com/users/testnakov/repos</a:t>
              </a:r>
              <a:endPara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7353" y="3229282"/>
            <a:ext cx="11198648" cy="525886"/>
            <a:chOff x="877513" y="3307025"/>
            <a:chExt cx="10240412" cy="52588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877513" y="3307025"/>
              <a:ext cx="1069200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1946713" y="3307025"/>
              <a:ext cx="9171212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https://api.github.com/repos/testnakov/softuniada-2016/commits</a:t>
              </a:r>
              <a:endPara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886316" y="4575383"/>
            <a:ext cx="998209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4"/>
              </a:rPr>
              <a:t>/repos/testnakov/test-nakov-repo/issues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661826" y="4575383"/>
            <a:ext cx="121339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GET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873904" y="5364000"/>
            <a:ext cx="998209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4"/>
              </a:rPr>
              <a:t>/repos/testnakov/test-nakov-repo/issues/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3"/>
              </a:rPr>
              <a:t>1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651001" y="5364000"/>
            <a:ext cx="121339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179105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3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HTTP Overview &amp; Developer Tools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REST &amp; RESTful Services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Accessing the </a:t>
            </a:r>
            <a:r>
              <a:rPr lang="en-US" dirty="0" err="1"/>
              <a:t>GitHub</a:t>
            </a:r>
            <a:r>
              <a:rPr lang="en-US" dirty="0"/>
              <a:t> API</a:t>
            </a:r>
          </a:p>
          <a:p>
            <a:r>
              <a:rPr lang="en-US" dirty="0"/>
              <a:t>Asynchronous Programing</a:t>
            </a:r>
          </a:p>
          <a:p>
            <a:r>
              <a:rPr lang="en-US" dirty="0"/>
              <a:t>Promises Basics</a:t>
            </a:r>
          </a:p>
          <a:p>
            <a:r>
              <a:rPr lang="en-US" dirty="0"/>
              <a:t>AJAX &amp; Fetch API</a:t>
            </a:r>
          </a:p>
          <a:p>
            <a:r>
              <a:rPr lang="en-US" dirty="0"/>
              <a:t>ES6 Async/Await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6073F-C1FE-4295-B771-54A5C5112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the first issue from the "</a:t>
            </a:r>
            <a:r>
              <a:rPr lang="en-US" b="1" dirty="0">
                <a:solidFill>
                  <a:schemeClr val="bg1"/>
                </a:solidFill>
              </a:rPr>
              <a:t>test-</a:t>
            </a:r>
            <a:r>
              <a:rPr lang="en-US" b="1" dirty="0" err="1">
                <a:solidFill>
                  <a:schemeClr val="bg1"/>
                </a:solidFill>
              </a:rPr>
              <a:t>nakov</a:t>
            </a:r>
            <a:r>
              <a:rPr lang="en-US" b="1" dirty="0">
                <a:solidFill>
                  <a:schemeClr val="bg1"/>
                </a:solidFill>
              </a:rPr>
              <a:t>-repo</a:t>
            </a:r>
            <a:r>
              <a:rPr lang="en-US" dirty="0"/>
              <a:t>" repository</a:t>
            </a:r>
          </a:p>
          <a:p>
            <a:r>
              <a:rPr lang="en-US" dirty="0"/>
              <a:t>Send a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request to:</a:t>
            </a:r>
          </a:p>
          <a:p>
            <a:pPr lvl="1"/>
            <a:r>
              <a:rPr lang="en-US" b="1" dirty="0">
                <a:hlinkClick r:id="rId2"/>
              </a:rPr>
              <a:t>https://api.github.com/repos/testnakov/test-nakov-repo/</a:t>
            </a:r>
            <a:br>
              <a:rPr lang="en-US" b="1" dirty="0">
                <a:hlinkClick r:id="rId2"/>
              </a:rPr>
            </a:br>
            <a:r>
              <a:rPr lang="en-US" b="1" dirty="0">
                <a:hlinkClick r:id="rId2"/>
              </a:rPr>
              <a:t>issues/:id</a:t>
            </a:r>
            <a:endParaRPr lang="en-US" b="1" dirty="0"/>
          </a:p>
          <a:p>
            <a:pPr lvl="1"/>
            <a:r>
              <a:rPr lang="en-US" dirty="0"/>
              <a:t>Where </a:t>
            </a:r>
            <a:r>
              <a:rPr lang="en-US" b="1" dirty="0">
                <a:solidFill>
                  <a:schemeClr val="bg1"/>
                </a:solidFill>
              </a:rPr>
              <a:t>:id</a:t>
            </a:r>
            <a:r>
              <a:rPr lang="en-US" dirty="0"/>
              <a:t> is the current issue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DBEE78-49E6-4A9E-88DF-E57D21D5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Labels Issue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F7280-BC04-44E9-9F13-B2BB33165F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0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Get all labels for certain issue from a public repository: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3400" dirty="0"/>
              <a:t>Create a new issue to certain repository (with authentication)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API (2)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4030" y="1896831"/>
            <a:ext cx="11049000" cy="495114"/>
            <a:chOff x="531812" y="1895719"/>
            <a:chExt cx="10591800" cy="495114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531812" y="1895719"/>
              <a:ext cx="1600200" cy="4951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2132012" y="1895724"/>
              <a:ext cx="8991600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b" anchorCtr="0">
              <a:noAutofit/>
            </a:bodyPr>
            <a:lstStyle/>
            <a:p>
              <a:pPr indent="-593684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  <a:hlinkClick r:id="rId2"/>
                </a:rPr>
                <a:t>https://api.github.com/repos/testnakov/test-nakov-repo/issues/1/labels</a:t>
              </a:r>
              <a:endParaRPr lang="en-US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2782" y="3339001"/>
            <a:ext cx="11059323" cy="2331905"/>
            <a:chOff x="760412" y="3711896"/>
            <a:chExt cx="11059323" cy="209674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761246" y="3711896"/>
              <a:ext cx="1658988" cy="49511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2419399" y="3711905"/>
              <a:ext cx="9390013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https://api.github.com/repos/testnakov/test-nakov-repo/issues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2419399" y="4398282"/>
              <a:ext cx="9390013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Authorization: Basic base64(user:pass)</a:t>
              </a: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760412" y="4398282"/>
              <a:ext cx="1658988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Headers</a:t>
              </a:r>
            </a:p>
          </p:txBody>
        </p:sp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2419399" y="5036535"/>
              <a:ext cx="9400336" cy="7721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normAutofit fontScale="92500" lnSpcReduction="10000"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{"title":"Found a bug",</a:t>
              </a:r>
            </a:p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"body": "I'm having a problem with this."}</a:t>
              </a:r>
            </a:p>
          </p:txBody>
        </p:sp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760412" y="5036534"/>
              <a:ext cx="1658987" cy="7721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72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D18305-3F90-4903-A0AF-E63A6EA7E6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an issue when you send a "</a:t>
            </a:r>
            <a:r>
              <a:rPr lang="en-US" b="1" dirty="0">
                <a:solidFill>
                  <a:schemeClr val="bg1"/>
                </a:solidFill>
              </a:rPr>
              <a:t>POST</a:t>
            </a:r>
            <a:r>
              <a:rPr lang="en-US" dirty="0"/>
              <a:t>" request</a:t>
            </a:r>
          </a:p>
          <a:p>
            <a:r>
              <a:rPr lang="en-US" dirty="0"/>
              <a:t>Use your Github account </a:t>
            </a:r>
            <a:r>
              <a:rPr lang="en-US" b="1" dirty="0">
                <a:solidFill>
                  <a:schemeClr val="bg1"/>
                </a:solidFill>
              </a:rPr>
              <a:t>credentials</a:t>
            </a:r>
            <a:r>
              <a:rPr lang="en-US" dirty="0"/>
              <a:t> to submit the issue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A5BE49-228F-48B0-81D9-B1FC2E93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Create Issue</a:t>
            </a:r>
            <a:endParaRPr lang="bg-BG" dirty="0"/>
          </a:p>
        </p:txBody>
      </p:sp>
      <p:pic>
        <p:nvPicPr>
          <p:cNvPr id="5" name="Picture 4" descr="create-issue">
            <a:extLst>
              <a:ext uri="{FF2B5EF4-FFF2-40B4-BE49-F238E27FC236}">
                <a16:creationId xmlns:a16="http://schemas.microsoft.com/office/drawing/2014/main" id="{1339E225-51AE-4486-B4D7-76336AE3F1D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81000" y="2664000"/>
            <a:ext cx="9144000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7257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Synchronous vs Asynchronous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67DB15A-BF10-9D61-47B9-76AC4B8E32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08" y="1676401"/>
            <a:ext cx="2067785" cy="206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03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09800" y="1299985"/>
            <a:ext cx="9927138" cy="509721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Structured using </a:t>
            </a:r>
            <a:r>
              <a:rPr lang="en-US" b="1" dirty="0">
                <a:solidFill>
                  <a:schemeClr val="bg1"/>
                </a:solidFill>
              </a:rPr>
              <a:t>callback functions</a:t>
            </a:r>
          </a:p>
          <a:p>
            <a:pPr>
              <a:buClr>
                <a:schemeClr val="tx1"/>
              </a:buClr>
            </a:pPr>
            <a:r>
              <a:rPr lang="en-SG" dirty="0"/>
              <a:t>In current versions of JS there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Callbacks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Promises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Async</a:t>
            </a:r>
            <a:r>
              <a:rPr lang="en-US" b="1" dirty="0">
                <a:solidFill>
                  <a:schemeClr val="bg1"/>
                </a:solidFill>
              </a:rPr>
              <a:t> Functions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sz="3400" dirty="0"/>
              <a:t>Not the same thing as </a:t>
            </a:r>
            <a:r>
              <a:rPr lang="en-US" sz="3400" b="1" dirty="0">
                <a:solidFill>
                  <a:schemeClr val="bg1"/>
                </a:solidFill>
              </a:rPr>
              <a:t>concurrent </a:t>
            </a:r>
            <a:r>
              <a:rPr lang="en-US" sz="3400" dirty="0"/>
              <a:t>or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multi-threaded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is generally</a:t>
            </a:r>
            <a:r>
              <a:rPr lang="en-US" b="1" dirty="0">
                <a:solidFill>
                  <a:schemeClr val="bg1"/>
                </a:solidFill>
              </a:rPr>
              <a:t> single-threaded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in JS</a:t>
            </a:r>
          </a:p>
        </p:txBody>
      </p:sp>
    </p:spTree>
    <p:extLst>
      <p:ext uri="{BB962C8B-B14F-4D97-AF65-F5344CB8AC3E}">
        <p14:creationId xmlns:p14="http://schemas.microsoft.com/office/powerpoint/2010/main" val="371787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Runs several tasks (pieces of code) in parallel, </a:t>
            </a:r>
            <a:r>
              <a:rPr lang="en-US" sz="3400" b="1" dirty="0">
                <a:solidFill>
                  <a:schemeClr val="bg1"/>
                </a:solidFill>
              </a:rPr>
              <a:t>at the same time</a:t>
            </a: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3352800"/>
            <a:ext cx="0" cy="2590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524000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1557246" y="3810000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036115" y="4265512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770460" y="4800587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756468" y="5265740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09733" y="2371498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4500" dirty="0">
                <a:ln w="0"/>
                <a:solidFill>
                  <a:srgbClr val="234465"/>
                </a:solidFill>
                <a:latin typeface="Calibri"/>
              </a:rPr>
              <a:t>Synchronous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82087" y="3593733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500" dirty="0">
                <a:ln w="0"/>
                <a:solidFill>
                  <a:srgbClr val="234465"/>
                </a:solidFill>
                <a:latin typeface="Calibri"/>
              </a:rPr>
              <a:t>Number of tasks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41681" y="4160662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20 seconds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45615" y="4605635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7 seconds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86492" y="5120586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10 seconds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96151" y="5585739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8 seconds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6648561" y="3309998"/>
            <a:ext cx="3765" cy="26336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652325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676627" y="2367254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4500" dirty="0">
                <a:ln w="0"/>
                <a:solidFill>
                  <a:srgbClr val="234465"/>
                </a:solidFill>
                <a:latin typeface="Calibri"/>
              </a:rPr>
              <a:t>Asynchronous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14177" y="3550931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500" dirty="0">
                <a:ln w="0"/>
                <a:solidFill>
                  <a:srgbClr val="234465"/>
                </a:solidFill>
                <a:latin typeface="Calibri"/>
              </a:rPr>
              <a:t>Number of tasks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706205" y="3760209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2955" y="3836069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20 seconds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706205" y="4297964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17439" y="4356567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7 seconds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701025" y="4811424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24554" y="4887284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10 seconds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701025" y="5369824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329022" y="5416127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8 seconds</a:t>
            </a:r>
          </a:p>
        </p:txBody>
      </p:sp>
    </p:spTree>
    <p:extLst>
      <p:ext uri="{BB962C8B-B14F-4D97-AF65-F5344CB8AC3E}">
        <p14:creationId xmlns:p14="http://schemas.microsoft.com/office/powerpoint/2010/main" val="358091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/>
      <p:bldP spid="19" grpId="0"/>
      <p:bldP spid="20" grpId="0"/>
      <p:bldP spid="21" grpId="0"/>
      <p:bldP spid="22" grpId="0"/>
      <p:bldP spid="23" grpId="0"/>
      <p:bldP spid="27" grpId="0"/>
      <p:bldP spid="28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205" y="1321840"/>
            <a:ext cx="9927138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following commands will be executed as follows: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Asynchronous Programming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23802" y="2374183"/>
            <a:ext cx="5334000" cy="252643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console.log("Hello.");</a:t>
            </a:r>
          </a:p>
          <a:p>
            <a:pPr defTabSz="1218987">
              <a:spcBef>
                <a:spcPts val="1800"/>
              </a:spcBef>
              <a:defRPr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(function() {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console.log("Goodbye!");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2000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spcBef>
                <a:spcPts val="1800"/>
              </a:spcBef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console.log("Hello again!");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153401" y="2746938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Hello.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153401" y="34032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Hello again!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153401" y="41148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Goodbye!</a:t>
            </a:r>
          </a:p>
        </p:txBody>
      </p:sp>
    </p:spTree>
    <p:extLst>
      <p:ext uri="{BB962C8B-B14F-4D97-AF65-F5344CB8AC3E}">
        <p14:creationId xmlns:p14="http://schemas.microsoft.com/office/powerpoint/2010/main" val="332040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16974" y="1122411"/>
            <a:ext cx="10321675" cy="5546589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b="1" dirty="0">
                <a:solidFill>
                  <a:schemeClr val="bg1"/>
                </a:solidFill>
              </a:rPr>
              <a:t>passed</a:t>
            </a:r>
            <a:r>
              <a:rPr lang="en-US" dirty="0"/>
              <a:t> into another function as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</a:p>
          <a:p>
            <a:r>
              <a:rPr lang="en-US" dirty="0"/>
              <a:t>Then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inside the outer function to complete some kind of routine or action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61000" y="3339000"/>
            <a:ext cx="8775000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running()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return "Running";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 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console.log(run() + " " + type);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running</a:t>
            </a:r>
            <a:r>
              <a:rPr lang="en-US" sz="2400" dirty="0">
                <a:solidFill>
                  <a:schemeClr val="tx1"/>
                </a:solidFill>
                <a:effectLst/>
              </a:rPr>
              <a:t>, "sprint");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//Running sprint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411000" y="3474000"/>
            <a:ext cx="2438400" cy="685800"/>
          </a:xfrm>
          <a:prstGeom prst="wedgeRoundRectCallout">
            <a:avLst>
              <a:gd name="adj1" fmla="val -74551"/>
              <a:gd name="adj2" fmla="val 113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58290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4D1013-CF55-4575-9ABC-4B047880FE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24000"/>
            <a:ext cx="2590800" cy="2590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Objects Holding Asynchronous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</p:spTree>
    <p:extLst>
      <p:ext uri="{BB962C8B-B14F-4D97-AF65-F5344CB8AC3E}">
        <p14:creationId xmlns:p14="http://schemas.microsoft.com/office/powerpoint/2010/main" val="125119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63275" y="1121149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A promise is an </a:t>
            </a:r>
            <a:r>
              <a:rPr lang="en-US" sz="3400" b="1" dirty="0">
                <a:solidFill>
                  <a:schemeClr val="bg1"/>
                </a:solidFill>
              </a:rPr>
              <a:t>asynchronous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action</a:t>
            </a:r>
            <a:r>
              <a:rPr lang="en-US" sz="3400" dirty="0"/>
              <a:t> that </a:t>
            </a:r>
            <a:r>
              <a:rPr lang="en-US" sz="3400" b="1" dirty="0">
                <a:solidFill>
                  <a:schemeClr val="bg1"/>
                </a:solidFill>
              </a:rPr>
              <a:t>may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complete</a:t>
            </a:r>
            <a:r>
              <a:rPr lang="en-US" sz="3400" dirty="0"/>
              <a:t> at some point and </a:t>
            </a:r>
            <a:r>
              <a:rPr lang="en-US" sz="3400" b="1" dirty="0">
                <a:solidFill>
                  <a:schemeClr val="bg1"/>
                </a:solidFill>
              </a:rPr>
              <a:t>produce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 value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States: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Pending</a:t>
            </a:r>
            <a:r>
              <a:rPr lang="en-US" sz="3200" dirty="0"/>
              <a:t> - operation still running (unfinished)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Fulfilled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finished </a:t>
            </a:r>
            <a:r>
              <a:rPr lang="bg-BG" sz="3200" dirty="0"/>
              <a:t>(</a:t>
            </a:r>
            <a:r>
              <a:rPr lang="en-US" sz="3200" dirty="0"/>
              <a:t>the result is available</a:t>
            </a:r>
            <a:r>
              <a:rPr lang="bg-BG" sz="3200" dirty="0"/>
              <a:t>)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Failed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failed</a:t>
            </a:r>
            <a:r>
              <a:rPr lang="bg-BG" sz="3200" dirty="0"/>
              <a:t> (</a:t>
            </a:r>
            <a:r>
              <a:rPr lang="en-US" sz="3200" dirty="0"/>
              <a:t>an error is present)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Promises use the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Promise?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66000" y="5454000"/>
            <a:ext cx="43434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(executor);</a:t>
            </a:r>
          </a:p>
        </p:txBody>
      </p:sp>
    </p:spTree>
    <p:extLst>
      <p:ext uri="{BB962C8B-B14F-4D97-AF65-F5344CB8AC3E}">
        <p14:creationId xmlns:p14="http://schemas.microsoft.com/office/powerpoint/2010/main" val="212293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#js-front-end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4858041" y="3472200"/>
            <a:ext cx="5025000" cy="2971800"/>
          </a:xfrm>
          <a:prstGeom prst="roundRect">
            <a:avLst>
              <a:gd name="adj" fmla="val 11957"/>
            </a:avLst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216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18987">
              <a:defRPr/>
            </a:pP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Promise</a:t>
            </a:r>
          </a:p>
          <a:p>
            <a:pPr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128040" y="4914044"/>
            <a:ext cx="1620001" cy="52780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1218987">
              <a:defRPr/>
            </a:pPr>
            <a:r>
              <a:rPr lang="en-US" sz="2500" b="1" dirty="0">
                <a:solidFill>
                  <a:srgbClr val="FFFFFF"/>
                </a:solidFill>
                <a:latin typeface="Consolas" panose="020B0609020204030204" pitchFamily="49" charset="0"/>
              </a:rPr>
              <a:t>then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Flowchart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C7037FD-079A-7DEF-18A6-29CB6344E771}"/>
              </a:ext>
            </a:extLst>
          </p:cNvPr>
          <p:cNvGrpSpPr/>
          <p:nvPr/>
        </p:nvGrpSpPr>
        <p:grpSpPr>
          <a:xfrm>
            <a:off x="5128040" y="4101593"/>
            <a:ext cx="4517877" cy="527804"/>
            <a:chOff x="5150999" y="2976593"/>
            <a:chExt cx="4517877" cy="527804"/>
          </a:xfrm>
        </p:grpSpPr>
        <p:sp>
          <p:nvSpPr>
            <p:cNvPr id="19" name="Rounded Rectangle 12">
              <a:extLst>
                <a:ext uri="{FF2B5EF4-FFF2-40B4-BE49-F238E27FC236}">
                  <a16:creationId xmlns:a16="http://schemas.microsoft.com/office/drawing/2014/main" id="{2BD9CE3E-6AA0-8BCC-107C-575C7CF5310A}"/>
                </a:ext>
              </a:extLst>
            </p:cNvPr>
            <p:cNvSpPr/>
            <p:nvPr/>
          </p:nvSpPr>
          <p:spPr bwMode="auto">
            <a:xfrm>
              <a:off x="5150999" y="2976593"/>
              <a:ext cx="4517877" cy="52780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defTabSz="1218987">
                <a:defRPr/>
              </a:pPr>
              <a:r>
                <a:rPr lang="en-US" sz="25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Executor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6953756" y="3059520"/>
              <a:ext cx="1218164" cy="361950"/>
            </a:xfrm>
            <a:prstGeom prst="round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>
                <a:defRPr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resolve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8323697" y="3059520"/>
              <a:ext cx="1218164" cy="361950"/>
            </a:xfrm>
            <a:prstGeom prst="round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>
                <a:defRPr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reject</a:t>
              </a:r>
            </a:p>
          </p:txBody>
        </p:sp>
      </p:grpSp>
      <p:sp>
        <p:nvSpPr>
          <p:cNvPr id="16" name="Rounded Rectangle 12">
            <a:extLst>
              <a:ext uri="{FF2B5EF4-FFF2-40B4-BE49-F238E27FC236}">
                <a16:creationId xmlns:a16="http://schemas.microsoft.com/office/drawing/2014/main" id="{A1126DDA-A141-890E-5851-D7261F888A49}"/>
              </a:ext>
            </a:extLst>
          </p:cNvPr>
          <p:cNvSpPr/>
          <p:nvPr/>
        </p:nvSpPr>
        <p:spPr bwMode="auto">
          <a:xfrm>
            <a:off x="5128040" y="5726496"/>
            <a:ext cx="1620001" cy="52780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1218987">
              <a:defRPr/>
            </a:pPr>
            <a:r>
              <a:rPr lang="en-US" sz="2500" b="1" dirty="0">
                <a:solidFill>
                  <a:srgbClr val="FFFFFF"/>
                </a:solidFill>
                <a:latin typeface="Consolas" panose="020B0609020204030204" pitchFamily="49" charset="0"/>
              </a:rPr>
              <a:t>catch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A242151-C655-5E45-D3C0-B7B6982AC595}"/>
              </a:ext>
            </a:extLst>
          </p:cNvPr>
          <p:cNvGrpSpPr/>
          <p:nvPr/>
        </p:nvGrpSpPr>
        <p:grpSpPr>
          <a:xfrm>
            <a:off x="7539880" y="2394000"/>
            <a:ext cx="3776120" cy="1835521"/>
            <a:chOff x="7539880" y="1927061"/>
            <a:chExt cx="3776120" cy="1835521"/>
          </a:xfrm>
        </p:grpSpPr>
        <p:cxnSp>
          <p:nvCxnSpPr>
            <p:cNvPr id="2054" name="Straight Arrow Connector 2053"/>
            <p:cNvCxnSpPr>
              <a:cxnSpLocks/>
              <a:stCxn id="5" idx="0"/>
              <a:endCxn id="61" idx="1"/>
            </p:cNvCxnSpPr>
            <p:nvPr/>
          </p:nvCxnSpPr>
          <p:spPr>
            <a:xfrm rot="5400000" flipH="1" flipV="1">
              <a:off x="7586228" y="2080768"/>
              <a:ext cx="1635465" cy="1728162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9268041" y="1927061"/>
              <a:ext cx="204795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defTabSz="1218987">
                <a:defRPr/>
              </a:pPr>
              <a:r>
                <a:rPr lang="en-US" sz="2000" b="1" dirty="0">
                  <a:ln w="0"/>
                  <a:solidFill>
                    <a:srgbClr val="234465"/>
                  </a:solidFill>
                  <a:latin typeface="Consolas" panose="020B0609020204030204" pitchFamily="49" charset="0"/>
                </a:rPr>
                <a:t>return data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0466A7-A3DA-5633-8A13-32D8A10BD6D3}"/>
                </a:ext>
              </a:extLst>
            </p:cNvPr>
            <p:cNvSpPr/>
            <p:nvPr/>
          </p:nvSpPr>
          <p:spPr>
            <a:xfrm>
              <a:off x="9268041" y="2478026"/>
              <a:ext cx="204795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defTabSz="1218987">
                <a:defRPr/>
              </a:pPr>
              <a:r>
                <a:rPr lang="en-US" sz="2000" b="1" dirty="0">
                  <a:ln w="0"/>
                  <a:solidFill>
                    <a:srgbClr val="234465"/>
                  </a:solidFill>
                  <a:latin typeface="Consolas" panose="020B0609020204030204" pitchFamily="49" charset="0"/>
                </a:rPr>
                <a:t>throw error</a:t>
              </a:r>
            </a:p>
          </p:txBody>
        </p:sp>
        <p:cxnSp>
          <p:nvCxnSpPr>
            <p:cNvPr id="21" name="Straight Arrow Connector 2053">
              <a:extLst>
                <a:ext uri="{FF2B5EF4-FFF2-40B4-BE49-F238E27FC236}">
                  <a16:creationId xmlns:a16="http://schemas.microsoft.com/office/drawing/2014/main" id="{6FAB37B6-9A84-2550-B5F4-D07C46149D79}"/>
                </a:ext>
              </a:extLst>
            </p:cNvPr>
            <p:cNvCxnSpPr>
              <a:cxnSpLocks/>
              <a:stCxn id="7" idx="0"/>
              <a:endCxn id="20" idx="1"/>
            </p:cNvCxnSpPr>
            <p:nvPr/>
          </p:nvCxnSpPr>
          <p:spPr>
            <a:xfrm rot="5400000" flipH="1" flipV="1">
              <a:off x="8546680" y="3041221"/>
              <a:ext cx="1084500" cy="35822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ounded Rectangle 4">
            <a:extLst>
              <a:ext uri="{FF2B5EF4-FFF2-40B4-BE49-F238E27FC236}">
                <a16:creationId xmlns:a16="http://schemas.microsoft.com/office/drawing/2014/main" id="{40AA7B78-F7F1-D772-B389-7132468DBD7D}"/>
              </a:ext>
            </a:extLst>
          </p:cNvPr>
          <p:cNvSpPr/>
          <p:nvPr/>
        </p:nvSpPr>
        <p:spPr bwMode="auto">
          <a:xfrm>
            <a:off x="900410" y="4922557"/>
            <a:ext cx="3135026" cy="510778"/>
          </a:xfrm>
          <a:prstGeom prst="round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1218987">
              <a:defRPr/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callback</a:t>
            </a:r>
            <a:endParaRPr 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5" name="Rounded Rectangle 4">
            <a:extLst>
              <a:ext uri="{FF2B5EF4-FFF2-40B4-BE49-F238E27FC236}">
                <a16:creationId xmlns:a16="http://schemas.microsoft.com/office/drawing/2014/main" id="{77A165BD-9ED7-E95F-F9E8-32F3D1B62E9A}"/>
              </a:ext>
            </a:extLst>
          </p:cNvPr>
          <p:cNvSpPr/>
          <p:nvPr/>
        </p:nvSpPr>
        <p:spPr bwMode="auto">
          <a:xfrm>
            <a:off x="900410" y="5735009"/>
            <a:ext cx="3135026" cy="510778"/>
          </a:xfrm>
          <a:prstGeom prst="round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1218987">
              <a:defRPr/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 callback</a:t>
            </a:r>
            <a:endParaRPr 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42C99D6-A5F7-DBE5-7488-7FB3F52EEDF9}"/>
              </a:ext>
            </a:extLst>
          </p:cNvPr>
          <p:cNvGrpSpPr/>
          <p:nvPr/>
        </p:nvGrpSpPr>
        <p:grpSpPr>
          <a:xfrm>
            <a:off x="4035436" y="4546470"/>
            <a:ext cx="3504443" cy="631476"/>
            <a:chOff x="4035436" y="4546470"/>
            <a:chExt cx="3504443" cy="631476"/>
          </a:xfrm>
        </p:grpSpPr>
        <p:cxnSp>
          <p:nvCxnSpPr>
            <p:cNvPr id="28" name="Straight Arrow Connector 2053">
              <a:extLst>
                <a:ext uri="{FF2B5EF4-FFF2-40B4-BE49-F238E27FC236}">
                  <a16:creationId xmlns:a16="http://schemas.microsoft.com/office/drawing/2014/main" id="{06EB525C-A263-24A9-AB46-78517BF29DB7}"/>
                </a:ext>
              </a:extLst>
            </p:cNvPr>
            <p:cNvCxnSpPr>
              <a:cxnSpLocks/>
              <a:stCxn id="13" idx="3"/>
              <a:endCxn id="5" idx="2"/>
            </p:cNvCxnSpPr>
            <p:nvPr/>
          </p:nvCxnSpPr>
          <p:spPr>
            <a:xfrm flipV="1">
              <a:off x="6748041" y="4546470"/>
              <a:ext cx="791838" cy="63147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2053">
              <a:extLst>
                <a:ext uri="{FF2B5EF4-FFF2-40B4-BE49-F238E27FC236}">
                  <a16:creationId xmlns:a16="http://schemas.microsoft.com/office/drawing/2014/main" id="{A7EAF1E6-9618-18BA-572C-8CAD23893E92}"/>
                </a:ext>
              </a:extLst>
            </p:cNvPr>
            <p:cNvCxnSpPr>
              <a:cxnSpLocks/>
              <a:stCxn id="42" idx="3"/>
              <a:endCxn id="13" idx="1"/>
            </p:cNvCxnSpPr>
            <p:nvPr/>
          </p:nvCxnSpPr>
          <p:spPr>
            <a:xfrm>
              <a:off x="4035436" y="5177946"/>
              <a:ext cx="1092604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3887F40-D81F-BACB-1DBD-CE8143E4DC74}"/>
              </a:ext>
            </a:extLst>
          </p:cNvPr>
          <p:cNvGrpSpPr/>
          <p:nvPr/>
        </p:nvGrpSpPr>
        <p:grpSpPr>
          <a:xfrm>
            <a:off x="4035436" y="4546470"/>
            <a:ext cx="4874384" cy="1443928"/>
            <a:chOff x="4035436" y="4546470"/>
            <a:chExt cx="4874384" cy="1443928"/>
          </a:xfrm>
        </p:grpSpPr>
        <p:cxnSp>
          <p:nvCxnSpPr>
            <p:cNvPr id="31" name="Straight Arrow Connector 2053">
              <a:extLst>
                <a:ext uri="{FF2B5EF4-FFF2-40B4-BE49-F238E27FC236}">
                  <a16:creationId xmlns:a16="http://schemas.microsoft.com/office/drawing/2014/main" id="{C19FFA27-DDE7-5AAE-1826-8C8E7C2347D7}"/>
                </a:ext>
              </a:extLst>
            </p:cNvPr>
            <p:cNvCxnSpPr>
              <a:cxnSpLocks/>
              <a:stCxn id="16" idx="3"/>
              <a:endCxn id="7" idx="2"/>
            </p:cNvCxnSpPr>
            <p:nvPr/>
          </p:nvCxnSpPr>
          <p:spPr>
            <a:xfrm flipV="1">
              <a:off x="6748041" y="4546470"/>
              <a:ext cx="2161779" cy="1443928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2053">
              <a:extLst>
                <a:ext uri="{FF2B5EF4-FFF2-40B4-BE49-F238E27FC236}">
                  <a16:creationId xmlns:a16="http://schemas.microsoft.com/office/drawing/2014/main" id="{DE8C0E7E-86B0-5D24-C8EB-19CE2FC76CB6}"/>
                </a:ext>
              </a:extLst>
            </p:cNvPr>
            <p:cNvCxnSpPr>
              <a:cxnSpLocks/>
              <a:stCxn id="45" idx="3"/>
              <a:endCxn id="16" idx="1"/>
            </p:cNvCxnSpPr>
            <p:nvPr/>
          </p:nvCxnSpPr>
          <p:spPr>
            <a:xfrm>
              <a:off x="4035436" y="5990398"/>
              <a:ext cx="1092604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AutoShape 7">
            <a:extLst>
              <a:ext uri="{FF2B5EF4-FFF2-40B4-BE49-F238E27FC236}">
                <a16:creationId xmlns:a16="http://schemas.microsoft.com/office/drawing/2014/main" id="{39784E59-F734-E114-DE85-7749D6EB9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410" y="2113726"/>
            <a:ext cx="4276110" cy="919401"/>
          </a:xfrm>
          <a:prstGeom prst="wedgeRoundRectCallout">
            <a:avLst>
              <a:gd name="adj1" fmla="val 48163"/>
              <a:gd name="adj2" fmla="val 16616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Constructor takes Executor function as parameter</a:t>
            </a:r>
          </a:p>
        </p:txBody>
      </p:sp>
      <p:sp>
        <p:nvSpPr>
          <p:cNvPr id="57" name="AutoShape 7">
            <a:extLst>
              <a:ext uri="{FF2B5EF4-FFF2-40B4-BE49-F238E27FC236}">
                <a16:creationId xmlns:a16="http://schemas.microsoft.com/office/drawing/2014/main" id="{5EA3DB66-89E9-5D9B-FDB8-9B46F39F2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5915" y="1300353"/>
            <a:ext cx="3285950" cy="919401"/>
          </a:xfrm>
          <a:prstGeom prst="wedgeRoundRectCallout">
            <a:avLst>
              <a:gd name="adj1" fmla="val 52618"/>
              <a:gd name="adj2" fmla="val 7541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Promise resolves with data or throws error</a:t>
            </a:r>
          </a:p>
        </p:txBody>
      </p:sp>
    </p:spTree>
    <p:extLst>
      <p:ext uri="{BB962C8B-B14F-4D97-AF65-F5344CB8AC3E}">
        <p14:creationId xmlns:p14="http://schemas.microsoft.com/office/powerpoint/2010/main" val="251439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52" grpId="0" animBg="1"/>
      <p:bldP spid="5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17166" y="2110578"/>
            <a:ext cx="6931434" cy="353183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(function(resolve, reject)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(function() {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resolve('done');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}, 500);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.then(function(res)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console.log('Then returned: ' + res);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Promise.then()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1232143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console.log('Before 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200400" y="3722288"/>
            <a:ext cx="3048000" cy="316312"/>
          </a:xfrm>
          <a:prstGeom prst="wedgeRoundRectCallout">
            <a:avLst>
              <a:gd name="adj1" fmla="val -63673"/>
              <a:gd name="adj2" fmla="val -2837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Resolved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14400" y="5933409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console.log('After promise');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087871" y="3020442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Before promise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87871" y="3760268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After promise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80667" y="4482915"/>
            <a:ext cx="3720534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Then returned: done</a:t>
            </a:r>
          </a:p>
        </p:txBody>
      </p:sp>
    </p:spTree>
    <p:extLst>
      <p:ext uri="{BB962C8B-B14F-4D97-AF65-F5344CB8AC3E}">
        <p14:creationId xmlns:p14="http://schemas.microsoft.com/office/powerpoint/2010/main" val="49019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362200" y="2011798"/>
            <a:ext cx="9067800" cy="311120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new Promise(function (resolve, reject)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 ()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reject('fail');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}, 500);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.then (function (result) { console.log(result); 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.catch (function(error) { console.log(error); });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Promise.catch()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62200" y="1203881"/>
            <a:ext cx="90678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console.log('Before 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495800" y="3567401"/>
            <a:ext cx="3429000" cy="527212"/>
          </a:xfrm>
          <a:prstGeom prst="wedgeRoundRectCallout">
            <a:avLst>
              <a:gd name="adj1" fmla="val -61156"/>
              <a:gd name="adj2" fmla="val -4289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Rejected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62200" y="5493393"/>
            <a:ext cx="90678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console.log('After promise');</a:t>
            </a:r>
          </a:p>
        </p:txBody>
      </p:sp>
    </p:spTree>
    <p:extLst>
      <p:ext uri="{BB962C8B-B14F-4D97-AF65-F5344CB8AC3E}">
        <p14:creationId xmlns:p14="http://schemas.microsoft.com/office/powerpoint/2010/main" val="132191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E418F4-A722-49F6-B05E-49DF3F8BD5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</a:t>
            </a:r>
            <a: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reject</a:t>
            </a:r>
            <a:r>
              <a:rPr lang="en-US" sz="3400" dirty="0"/>
              <a:t>(reason)</a:t>
            </a:r>
          </a:p>
          <a:p>
            <a:pPr marL="990106" lvl="1" indent="-457200">
              <a:lnSpc>
                <a:spcPct val="100000"/>
              </a:lnSpc>
            </a:pPr>
            <a:r>
              <a:rPr lang="en-US" sz="3200" dirty="0"/>
              <a:t>Returns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that is </a:t>
            </a:r>
            <a:r>
              <a:rPr lang="en-US" sz="3200" b="1" dirty="0">
                <a:solidFill>
                  <a:schemeClr val="bg1"/>
                </a:solidFill>
              </a:rPr>
              <a:t>rejected</a:t>
            </a:r>
            <a:r>
              <a:rPr lang="en-US" sz="3200" dirty="0"/>
              <a:t> with the given </a:t>
            </a:r>
            <a:r>
              <a:rPr lang="en-US" sz="3200" b="1" dirty="0">
                <a:solidFill>
                  <a:schemeClr val="bg1"/>
                </a:solidFill>
              </a:rPr>
              <a:t>reason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Promise.resolve</a:t>
            </a:r>
            <a:r>
              <a:rPr lang="en-US" sz="3400" dirty="0"/>
              <a:t>(value)</a:t>
            </a:r>
          </a:p>
          <a:p>
            <a:pPr marL="990106" lvl="1" indent="-457200">
              <a:lnSpc>
                <a:spcPct val="100000"/>
              </a:lnSpc>
            </a:pPr>
            <a:r>
              <a:rPr lang="en-US" sz="3200" dirty="0"/>
              <a:t>Returns an object that is </a:t>
            </a:r>
            <a:r>
              <a:rPr lang="en-US" sz="3200" b="1" dirty="0">
                <a:solidFill>
                  <a:schemeClr val="bg1"/>
                </a:solidFill>
              </a:rPr>
              <a:t>resolved</a:t>
            </a:r>
            <a:r>
              <a:rPr lang="en-US" sz="3200" dirty="0"/>
              <a:t> with the given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Promise.finally</a:t>
            </a:r>
            <a:r>
              <a:rPr lang="en-US" sz="3400" dirty="0"/>
              <a:t>()</a:t>
            </a:r>
          </a:p>
          <a:p>
            <a:pPr lvl="1">
              <a:buClr>
                <a:schemeClr val="tx1"/>
              </a:buClr>
            </a:pPr>
            <a:r>
              <a:rPr lang="en-US" sz="3600" dirty="0"/>
              <a:t>The handler is called when the promise is settled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Promise.all</a:t>
            </a:r>
            <a:r>
              <a:rPr lang="en-US" sz="3400" dirty="0"/>
              <a:t>(</a:t>
            </a:r>
            <a:r>
              <a:rPr lang="en-US" sz="3400" dirty="0" err="1"/>
              <a:t>iterable</a:t>
            </a:r>
            <a:r>
              <a:rPr lang="en-US" sz="3400" dirty="0"/>
              <a:t>)</a:t>
            </a:r>
          </a:p>
          <a:p>
            <a:pPr marL="1066236" lvl="1" indent="-457200">
              <a:lnSpc>
                <a:spcPct val="100000"/>
              </a:lnSpc>
            </a:pPr>
            <a:r>
              <a:rPr lang="en-US" sz="3200" dirty="0"/>
              <a:t>Returns a </a:t>
            </a:r>
            <a:r>
              <a:rPr lang="en-US" sz="3200" b="1" dirty="0">
                <a:solidFill>
                  <a:schemeClr val="bg1"/>
                </a:solidFill>
              </a:rPr>
              <a:t>promise</a:t>
            </a:r>
            <a:r>
              <a:rPr lang="en-US" sz="3200" dirty="0"/>
              <a:t> </a:t>
            </a:r>
          </a:p>
          <a:p>
            <a:pPr marL="1599143" lvl="2" indent="-457200">
              <a:lnSpc>
                <a:spcPct val="100000"/>
              </a:lnSpc>
            </a:pPr>
            <a:r>
              <a:rPr lang="en-US" sz="3000" dirty="0"/>
              <a:t>Fulfills when </a:t>
            </a:r>
            <a:r>
              <a:rPr lang="en-US" sz="3000" b="1" dirty="0">
                <a:solidFill>
                  <a:schemeClr val="bg1"/>
                </a:solidFill>
              </a:rPr>
              <a:t>all</a:t>
            </a:r>
            <a:r>
              <a:rPr lang="en-US" sz="3000" dirty="0"/>
              <a:t> of the promises </a:t>
            </a:r>
            <a:r>
              <a:rPr lang="en-US" sz="3000" b="1" dirty="0">
                <a:solidFill>
                  <a:schemeClr val="bg1"/>
                </a:solidFill>
              </a:rPr>
              <a:t>have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fulfilled</a:t>
            </a:r>
            <a:r>
              <a:rPr lang="en-US" sz="3000" dirty="0"/>
              <a:t> </a:t>
            </a:r>
          </a:p>
          <a:p>
            <a:pPr marL="1599143" lvl="2" indent="-457200">
              <a:lnSpc>
                <a:spcPct val="100000"/>
              </a:lnSpc>
            </a:pPr>
            <a:r>
              <a:rPr lang="en-US" sz="3000" dirty="0"/>
              <a:t>Rejects as soon as </a:t>
            </a:r>
            <a:r>
              <a:rPr lang="en-US" sz="3000" b="1" dirty="0">
                <a:solidFill>
                  <a:schemeClr val="bg1"/>
                </a:solidFill>
              </a:rPr>
              <a:t>one</a:t>
            </a:r>
            <a:r>
              <a:rPr lang="en-US" sz="3000" dirty="0"/>
              <a:t> of them </a:t>
            </a:r>
            <a:r>
              <a:rPr lang="en-US" sz="3000" b="1" dirty="0">
                <a:solidFill>
                  <a:schemeClr val="bg1"/>
                </a:solidFill>
              </a:rPr>
              <a:t>rejects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lnSpc>
                <a:spcPct val="100000"/>
              </a:lnSpc>
              <a:buNone/>
            </a:pP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Promise Methods</a:t>
            </a:r>
          </a:p>
        </p:txBody>
      </p:sp>
    </p:spTree>
    <p:extLst>
      <p:ext uri="{BB962C8B-B14F-4D97-AF65-F5344CB8AC3E}">
        <p14:creationId xmlns:p14="http://schemas.microsoft.com/office/powerpoint/2010/main" val="91065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D6B734-6B58-46D9-9D07-49E66F74BDF1}"/>
              </a:ext>
            </a:extLst>
          </p:cNvPr>
          <p:cNvGrpSpPr/>
          <p:nvPr/>
        </p:nvGrpSpPr>
        <p:grpSpPr>
          <a:xfrm>
            <a:off x="4312499" y="1459604"/>
            <a:ext cx="3567002" cy="2153494"/>
            <a:chOff x="4310911" y="1459604"/>
            <a:chExt cx="3567002" cy="215349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EF54544-DE53-4711-B34C-8B716B4268DF}"/>
                </a:ext>
              </a:extLst>
            </p:cNvPr>
            <p:cNvGrpSpPr/>
            <p:nvPr/>
          </p:nvGrpSpPr>
          <p:grpSpPr>
            <a:xfrm>
              <a:off x="5180012" y="1459604"/>
              <a:ext cx="1143001" cy="2153494"/>
              <a:chOff x="5332410" y="2155113"/>
              <a:chExt cx="1143001" cy="2153494"/>
            </a:xfrm>
            <a:solidFill>
              <a:schemeClr val="bg2"/>
            </a:solidFill>
          </p:grpSpPr>
          <p:sp>
            <p:nvSpPr>
              <p:cNvPr id="2" name="Arrow: U-Turn 1">
                <a:extLst>
                  <a:ext uri="{FF2B5EF4-FFF2-40B4-BE49-F238E27FC236}">
                    <a16:creationId xmlns:a16="http://schemas.microsoft.com/office/drawing/2014/main" id="{E91DF892-CFF7-4EA5-B284-BD95FE2E6022}"/>
                  </a:ext>
                </a:extLst>
              </p:cNvPr>
              <p:cNvSpPr/>
              <p:nvPr/>
            </p:nvSpPr>
            <p:spPr bwMode="auto">
              <a:xfrm>
                <a:off x="5408612" y="2155113"/>
                <a:ext cx="1066799" cy="1217263"/>
              </a:xfrm>
              <a:prstGeom prst="uturnArrow">
                <a:avLst/>
              </a:prstGeom>
              <a:grp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Arrow: U-Turn 6">
                <a:extLst>
                  <a:ext uri="{FF2B5EF4-FFF2-40B4-BE49-F238E27FC236}">
                    <a16:creationId xmlns:a16="http://schemas.microsoft.com/office/drawing/2014/main" id="{6943C52F-B3DD-4417-A070-2DBD2C2C9DF3}"/>
                  </a:ext>
                </a:extLst>
              </p:cNvPr>
              <p:cNvSpPr/>
              <p:nvPr/>
            </p:nvSpPr>
            <p:spPr bwMode="auto">
              <a:xfrm rot="10800000">
                <a:off x="5332410" y="3232414"/>
                <a:ext cx="1066798" cy="1076193"/>
              </a:xfrm>
              <a:prstGeom prst="uturnArrow">
                <a:avLst/>
              </a:prstGeom>
              <a:grp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3821D6-CDB3-4C02-8616-8657E9BC3652}"/>
                </a:ext>
              </a:extLst>
            </p:cNvPr>
            <p:cNvSpPr/>
            <p:nvPr/>
          </p:nvSpPr>
          <p:spPr>
            <a:xfrm>
              <a:off x="4310911" y="1751521"/>
              <a:ext cx="3567002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6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A  AX</a:t>
              </a:r>
            </a:p>
          </p:txBody>
        </p:sp>
      </p:grp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Connecting to a Server via Fetch API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139738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33601" y="1295401"/>
            <a:ext cx="9906195" cy="5378449"/>
          </a:xfrm>
        </p:spPr>
        <p:txBody>
          <a:bodyPr>
            <a:noAutofit/>
          </a:bodyPr>
          <a:lstStyle/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Asynchronous JavaScript And XML</a:t>
            </a:r>
          </a:p>
          <a:p>
            <a:pPr lvl="1" latinLnBrk="0"/>
            <a:r>
              <a:rPr lang="en-US" sz="3200" dirty="0">
                <a:latin typeface="+mj-lt"/>
              </a:rPr>
              <a:t>Background loading of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dynamic content/data</a:t>
            </a:r>
            <a:endParaRPr lang="bg-BG" sz="3200" b="1" dirty="0">
              <a:solidFill>
                <a:schemeClr val="bg1"/>
              </a:solidFill>
              <a:latin typeface="+mj-lt"/>
            </a:endParaRPr>
          </a:p>
          <a:p>
            <a:pPr lvl="1" latinLnBrk="0"/>
            <a:r>
              <a:rPr lang="en-US" sz="3200" dirty="0">
                <a:latin typeface="+mj-lt"/>
              </a:rPr>
              <a:t>Load data from the Web server and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render</a:t>
            </a:r>
            <a:r>
              <a:rPr lang="en-US" sz="3200" dirty="0">
                <a:latin typeface="+mj-lt"/>
              </a:rPr>
              <a:t> it</a:t>
            </a:r>
          </a:p>
          <a:p>
            <a:pPr>
              <a:spcBef>
                <a:spcPts val="1200"/>
              </a:spcBef>
            </a:pPr>
            <a:r>
              <a:rPr lang="en-US" sz="3199" dirty="0">
                <a:latin typeface="+mj-lt"/>
              </a:rPr>
              <a:t>Some </a:t>
            </a:r>
            <a:r>
              <a:rPr lang="en-US" sz="3199" b="1" dirty="0">
                <a:solidFill>
                  <a:schemeClr val="bg1"/>
                </a:solidFill>
                <a:latin typeface="+mj-lt"/>
              </a:rPr>
              <a:t>examples</a:t>
            </a:r>
            <a:r>
              <a:rPr lang="en-US" sz="3199" dirty="0">
                <a:latin typeface="+mj-lt"/>
              </a:rPr>
              <a:t> of AJAX usage:</a:t>
            </a:r>
          </a:p>
          <a:p>
            <a:pPr lvl="1" latinLnBrk="0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+mj-lt"/>
              </a:rPr>
              <a:t>Partial page rendering</a:t>
            </a:r>
          </a:p>
          <a:p>
            <a:pPr lvl="2" latinLnBrk="0"/>
            <a:r>
              <a:rPr lang="en-US" sz="3000" dirty="0">
                <a:latin typeface="+mj-lt"/>
              </a:rPr>
              <a:t>Load HTML fragment + show it in a </a:t>
            </a:r>
            <a:r>
              <a:rPr lang="en-US" sz="30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&lt;div&gt;</a:t>
            </a:r>
            <a:endParaRPr lang="en-US" sz="3000" dirty="0">
              <a:solidFill>
                <a:schemeClr val="bg1"/>
              </a:solidFill>
              <a:latin typeface="+mj-lt"/>
            </a:endParaRPr>
          </a:p>
          <a:p>
            <a:pPr lvl="1" latinLnBrk="0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+mj-lt"/>
              </a:rPr>
              <a:t>JSON service</a:t>
            </a:r>
          </a:p>
          <a:p>
            <a:pPr lvl="2" latinLnBrk="0"/>
            <a:r>
              <a:rPr lang="en-US" sz="3000" dirty="0">
                <a:latin typeface="+mj-lt"/>
              </a:rPr>
              <a:t>Loads JSON object and displays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</a:p>
        </p:txBody>
      </p:sp>
    </p:spTree>
    <p:extLst>
      <p:ext uri="{BB962C8B-B14F-4D97-AF65-F5344CB8AC3E}">
        <p14:creationId xmlns:p14="http://schemas.microsoft.com/office/powerpoint/2010/main" val="387246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AJAX</a:t>
            </a:r>
            <a:r>
              <a:rPr lang="bg-BG" dirty="0"/>
              <a:t>: </a:t>
            </a:r>
            <a:r>
              <a:rPr lang="en-US" dirty="0"/>
              <a:t>Workflow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3F491E-246E-1C37-6B91-FDC6F887FA55}"/>
              </a:ext>
            </a:extLst>
          </p:cNvPr>
          <p:cNvSpPr txBox="1"/>
          <p:nvPr/>
        </p:nvSpPr>
        <p:spPr>
          <a:xfrm>
            <a:off x="809067" y="2592500"/>
            <a:ext cx="178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FA6B7-B7D6-7955-6764-1EB77B6A5269}"/>
              </a:ext>
            </a:extLst>
          </p:cNvPr>
          <p:cNvSpPr/>
          <p:nvPr/>
        </p:nvSpPr>
        <p:spPr bwMode="auto">
          <a:xfrm>
            <a:off x="250065" y="3177275"/>
            <a:ext cx="2906277" cy="3491725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0C0A52-AD40-3231-34D8-28BBA7512255}"/>
              </a:ext>
            </a:extLst>
          </p:cNvPr>
          <p:cNvSpPr txBox="1"/>
          <p:nvPr/>
        </p:nvSpPr>
        <p:spPr>
          <a:xfrm>
            <a:off x="708769" y="3447500"/>
            <a:ext cx="1988868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2"/>
                </a:solidFill>
              </a:rPr>
              <a:t>Browser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4C3EAE-4EAF-E1D4-999E-0430F267067F}"/>
              </a:ext>
            </a:extLst>
          </p:cNvPr>
          <p:cNvSpPr txBox="1"/>
          <p:nvPr/>
        </p:nvSpPr>
        <p:spPr>
          <a:xfrm>
            <a:off x="708940" y="4554225"/>
            <a:ext cx="1988526" cy="584775"/>
          </a:xfrm>
          <a:prstGeom prst="rect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JS App</a:t>
            </a:r>
          </a:p>
        </p:txBody>
      </p:sp>
      <p:sp>
        <p:nvSpPr>
          <p:cNvPr id="45" name="Down Arrow 17">
            <a:extLst>
              <a:ext uri="{FF2B5EF4-FFF2-40B4-BE49-F238E27FC236}">
                <a16:creationId xmlns:a16="http://schemas.microsoft.com/office/drawing/2014/main" id="{8FFD0411-CD7E-B44B-E939-80EE4D32DCF3}"/>
              </a:ext>
            </a:extLst>
          </p:cNvPr>
          <p:cNvSpPr/>
          <p:nvPr/>
        </p:nvSpPr>
        <p:spPr bwMode="auto">
          <a:xfrm>
            <a:off x="1519648" y="4106869"/>
            <a:ext cx="367110" cy="35713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F02E81-BF30-8386-4C53-4093A1CA3E8B}"/>
              </a:ext>
            </a:extLst>
          </p:cNvPr>
          <p:cNvSpPr/>
          <p:nvPr/>
        </p:nvSpPr>
        <p:spPr bwMode="auto">
          <a:xfrm>
            <a:off x="9035659" y="3177275"/>
            <a:ext cx="2906277" cy="3491725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3896E0-536B-CBD7-E1C0-4497033FE5DA}"/>
              </a:ext>
            </a:extLst>
          </p:cNvPr>
          <p:cNvSpPr txBox="1"/>
          <p:nvPr/>
        </p:nvSpPr>
        <p:spPr>
          <a:xfrm>
            <a:off x="9494363" y="3447500"/>
            <a:ext cx="1988868" cy="584775"/>
          </a:xfrm>
          <a:prstGeom prst="rect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2"/>
                </a:solidFill>
              </a:rPr>
              <a:t>Static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7877AA-4404-4220-1FC1-58F6F4CC0654}"/>
              </a:ext>
            </a:extLst>
          </p:cNvPr>
          <p:cNvSpPr txBox="1"/>
          <p:nvPr/>
        </p:nvSpPr>
        <p:spPr>
          <a:xfrm>
            <a:off x="9494534" y="5544000"/>
            <a:ext cx="1988526" cy="584775"/>
          </a:xfrm>
          <a:prstGeom prst="rect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REST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DA5722-9A38-91F7-EB42-4A418181C829}"/>
              </a:ext>
            </a:extLst>
          </p:cNvPr>
          <p:cNvSpPr txBox="1"/>
          <p:nvPr/>
        </p:nvSpPr>
        <p:spPr>
          <a:xfrm>
            <a:off x="9224564" y="2592500"/>
            <a:ext cx="2528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Web Server</a:t>
            </a:r>
          </a:p>
        </p:txBody>
      </p: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83B7AC3A-A1F3-FAC1-1A68-4060314F30B8}"/>
              </a:ext>
            </a:extLst>
          </p:cNvPr>
          <p:cNvGrpSpPr/>
          <p:nvPr/>
        </p:nvGrpSpPr>
        <p:grpSpPr>
          <a:xfrm>
            <a:off x="1709553" y="2754000"/>
            <a:ext cx="8785594" cy="707125"/>
            <a:chOff x="1709553" y="1333225"/>
            <a:chExt cx="8785594" cy="707125"/>
          </a:xfrm>
        </p:grpSpPr>
        <p:sp>
          <p:nvSpPr>
            <p:cNvPr id="10" name="TextBox 9"/>
            <p:cNvSpPr txBox="1"/>
            <p:nvPr/>
          </p:nvSpPr>
          <p:spPr>
            <a:xfrm>
              <a:off x="3364362" y="1333225"/>
              <a:ext cx="5463277" cy="43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199" dirty="0"/>
                <a:t>HTTP request (initial page load)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C67A0B98-593F-CE9B-B4DE-CC6417C2BE8E}"/>
                </a:ext>
              </a:extLst>
            </p:cNvPr>
            <p:cNvCxnSpPr>
              <a:cxnSpLocks/>
              <a:stCxn id="29" idx="0"/>
              <a:endCxn id="47" idx="0"/>
            </p:cNvCxnSpPr>
            <p:nvPr/>
          </p:nvCxnSpPr>
          <p:spPr>
            <a:xfrm rot="5400000" flipH="1" flipV="1">
              <a:off x="6096000" y="-2358797"/>
              <a:ext cx="12700" cy="8785594"/>
            </a:xfrm>
            <a:prstGeom prst="curvedConnector3">
              <a:avLst>
                <a:gd name="adj1" fmla="val 1800000"/>
              </a:avLst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8C2F407F-F270-A58F-E94E-31D43FA12418}"/>
              </a:ext>
            </a:extLst>
          </p:cNvPr>
          <p:cNvGrpSpPr/>
          <p:nvPr/>
        </p:nvGrpSpPr>
        <p:grpSpPr>
          <a:xfrm>
            <a:off x="1709553" y="3763225"/>
            <a:ext cx="8785594" cy="430775"/>
            <a:chOff x="1709553" y="2349000"/>
            <a:chExt cx="8785594" cy="430775"/>
          </a:xfrm>
        </p:grpSpPr>
        <p:sp>
          <p:nvSpPr>
            <p:cNvPr id="12" name="TextBox 11"/>
            <p:cNvSpPr txBox="1"/>
            <p:nvPr/>
          </p:nvSpPr>
          <p:spPr>
            <a:xfrm>
              <a:off x="4119723" y="2349000"/>
              <a:ext cx="3952555" cy="43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199" dirty="0"/>
                <a:t>HTTP response (HTML page)</a:t>
              </a:r>
            </a:p>
          </p:txBody>
        </p:sp>
        <p:cxnSp>
          <p:nvCxnSpPr>
            <p:cNvPr id="62" name="Connector: Elbow 25">
              <a:extLst>
                <a:ext uri="{FF2B5EF4-FFF2-40B4-BE49-F238E27FC236}">
                  <a16:creationId xmlns:a16="http://schemas.microsoft.com/office/drawing/2014/main" id="{5FFE1914-EBA8-E1EA-2533-09B031DC2F90}"/>
                </a:ext>
              </a:extLst>
            </p:cNvPr>
            <p:cNvCxnSpPr>
              <a:cxnSpLocks/>
              <a:stCxn id="47" idx="2"/>
              <a:endCxn id="29" idx="2"/>
            </p:cNvCxnSpPr>
            <p:nvPr/>
          </p:nvCxnSpPr>
          <p:spPr>
            <a:xfrm rot="5400000">
              <a:off x="6096000" y="-1774022"/>
              <a:ext cx="12700" cy="8785594"/>
            </a:xfrm>
            <a:prstGeom prst="curvedConnector3">
              <a:avLst>
                <a:gd name="adj1" fmla="val 1800000"/>
              </a:avLst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0" name="Picture 2" descr="http://www.imid.adalet.gov.tr/baskanligimiz/subeler/subeler/kurum_arsivi.png">
            <a:extLst>
              <a:ext uri="{FF2B5EF4-FFF2-40B4-BE49-F238E27FC236}">
                <a16:creationId xmlns:a16="http://schemas.microsoft.com/office/drawing/2014/main" id="{B45CAA47-4526-04CD-3B1B-26C9D475E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194" y="1156094"/>
            <a:ext cx="1507906" cy="150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http://www.freevectors.net/files/large/LaptopIcon.jpg">
            <a:extLst>
              <a:ext uri="{FF2B5EF4-FFF2-40B4-BE49-F238E27FC236}">
                <a16:creationId xmlns:a16="http://schemas.microsoft.com/office/drawing/2014/main" id="{5113B6ED-35E1-6822-AA3B-18B553C36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22" y="909000"/>
            <a:ext cx="2054578" cy="205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0" name="Rectangle: Folded Corner 1059">
            <a:extLst>
              <a:ext uri="{FF2B5EF4-FFF2-40B4-BE49-F238E27FC236}">
                <a16:creationId xmlns:a16="http://schemas.microsoft.com/office/drawing/2014/main" id="{23771030-56DC-AC79-D918-CAE16C9D6D44}"/>
              </a:ext>
            </a:extLst>
          </p:cNvPr>
          <p:cNvSpPr/>
          <p:nvPr/>
        </p:nvSpPr>
        <p:spPr bwMode="auto">
          <a:xfrm rot="10800000">
            <a:off x="1433203" y="1318371"/>
            <a:ext cx="540000" cy="624479"/>
          </a:xfrm>
          <a:prstGeom prst="foldedCorner">
            <a:avLst>
              <a:gd name="adj" fmla="val 36019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6" name="Connector: Elbow 25">
            <a:extLst>
              <a:ext uri="{FF2B5EF4-FFF2-40B4-BE49-F238E27FC236}">
                <a16:creationId xmlns:a16="http://schemas.microsoft.com/office/drawing/2014/main" id="{80CFF831-53A7-6388-B04D-0205FE394B6C}"/>
              </a:ext>
            </a:extLst>
          </p:cNvPr>
          <p:cNvCxnSpPr>
            <a:cxnSpLocks/>
            <a:stCxn id="29" idx="1"/>
            <a:endCxn id="1060" idx="3"/>
          </p:cNvCxnSpPr>
          <p:nvPr/>
        </p:nvCxnSpPr>
        <p:spPr>
          <a:xfrm rot="10800000" flipH="1">
            <a:off x="708769" y="1630610"/>
            <a:ext cx="724434" cy="2109278"/>
          </a:xfrm>
          <a:prstGeom prst="curvedConnector3">
            <a:avLst>
              <a:gd name="adj1" fmla="val -31556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94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48148E-6 L -3.54167E-6 -0.05 " pathEditMode="relative" rAng="0" ptsTypes="AA">
                                      <p:cBhvr>
                                        <p:cTn id="26" dur="5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5" grpId="0" animBg="1"/>
      <p:bldP spid="45" grpId="1" animBg="1"/>
      <p:bldP spid="106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EFFA6B7-B7D6-7955-6764-1EB77B6A5269}"/>
              </a:ext>
            </a:extLst>
          </p:cNvPr>
          <p:cNvSpPr/>
          <p:nvPr/>
        </p:nvSpPr>
        <p:spPr bwMode="auto">
          <a:xfrm>
            <a:off x="250065" y="3177275"/>
            <a:ext cx="2906277" cy="3491725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4C3EAE-4EAF-E1D4-999E-0430F267067F}"/>
              </a:ext>
            </a:extLst>
          </p:cNvPr>
          <p:cNvSpPr txBox="1"/>
          <p:nvPr/>
        </p:nvSpPr>
        <p:spPr>
          <a:xfrm>
            <a:off x="426000" y="4554225"/>
            <a:ext cx="2554406" cy="1952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JS App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AJAX</a:t>
            </a:r>
            <a:r>
              <a:rPr lang="bg-BG" dirty="0"/>
              <a:t>: </a:t>
            </a:r>
            <a:r>
              <a:rPr lang="en-US" dirty="0"/>
              <a:t>Workflow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3F491E-246E-1C37-6B91-FDC6F887FA55}"/>
              </a:ext>
            </a:extLst>
          </p:cNvPr>
          <p:cNvSpPr txBox="1"/>
          <p:nvPr/>
        </p:nvSpPr>
        <p:spPr>
          <a:xfrm>
            <a:off x="809067" y="2592500"/>
            <a:ext cx="178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Client</a:t>
            </a:r>
          </a:p>
        </p:txBody>
      </p:sp>
      <p:sp>
        <p:nvSpPr>
          <p:cNvPr id="40" name="Закръглено правоъгълно изнесено означение 7"/>
          <p:cNvSpPr/>
          <p:nvPr/>
        </p:nvSpPr>
        <p:spPr bwMode="auto">
          <a:xfrm>
            <a:off x="572839" y="5409000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UI Interaction</a:t>
            </a:r>
            <a:endParaRPr lang="en-GB" sz="2499" dirty="0">
              <a:solidFill>
                <a:schemeClr val="bg2"/>
              </a:solidFill>
            </a:endParaRPr>
          </a:p>
        </p:txBody>
      </p:sp>
      <p:sp>
        <p:nvSpPr>
          <p:cNvPr id="42" name="Закръглено правоъгълно изнесено означение 7"/>
          <p:cNvSpPr/>
          <p:nvPr/>
        </p:nvSpPr>
        <p:spPr bwMode="auto">
          <a:xfrm>
            <a:off x="572839" y="5992851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AJAX handler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0C0A52-AD40-3231-34D8-28BBA7512255}"/>
              </a:ext>
            </a:extLst>
          </p:cNvPr>
          <p:cNvSpPr txBox="1"/>
          <p:nvPr/>
        </p:nvSpPr>
        <p:spPr>
          <a:xfrm>
            <a:off x="708769" y="3447500"/>
            <a:ext cx="1988868" cy="584775"/>
          </a:xfrm>
          <a:prstGeom prst="rect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2"/>
                </a:solidFill>
              </a:rPr>
              <a:t>Browser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F02E81-BF30-8386-4C53-4093A1CA3E8B}"/>
              </a:ext>
            </a:extLst>
          </p:cNvPr>
          <p:cNvSpPr/>
          <p:nvPr/>
        </p:nvSpPr>
        <p:spPr bwMode="auto">
          <a:xfrm>
            <a:off x="9035659" y="3177275"/>
            <a:ext cx="2906277" cy="3491725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3896E0-536B-CBD7-E1C0-4497033FE5DA}"/>
              </a:ext>
            </a:extLst>
          </p:cNvPr>
          <p:cNvSpPr txBox="1"/>
          <p:nvPr/>
        </p:nvSpPr>
        <p:spPr>
          <a:xfrm>
            <a:off x="9494363" y="3447500"/>
            <a:ext cx="1988868" cy="584775"/>
          </a:xfrm>
          <a:prstGeom prst="rect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2"/>
                </a:solidFill>
              </a:rPr>
              <a:t>Static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7877AA-4404-4220-1FC1-58F6F4CC0654}"/>
              </a:ext>
            </a:extLst>
          </p:cNvPr>
          <p:cNvSpPr txBox="1"/>
          <p:nvPr/>
        </p:nvSpPr>
        <p:spPr>
          <a:xfrm>
            <a:off x="9494534" y="5544000"/>
            <a:ext cx="1988526" cy="584775"/>
          </a:xfrm>
          <a:prstGeom prst="rect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REST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DA5722-9A38-91F7-EB42-4A418181C829}"/>
              </a:ext>
            </a:extLst>
          </p:cNvPr>
          <p:cNvSpPr txBox="1"/>
          <p:nvPr/>
        </p:nvSpPr>
        <p:spPr>
          <a:xfrm>
            <a:off x="9224564" y="2592500"/>
            <a:ext cx="2528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Web Server</a:t>
            </a:r>
          </a:p>
        </p:txBody>
      </p: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F961628D-5232-79F2-0A6A-96709C42E68C}"/>
              </a:ext>
            </a:extLst>
          </p:cNvPr>
          <p:cNvGrpSpPr/>
          <p:nvPr/>
        </p:nvGrpSpPr>
        <p:grpSpPr>
          <a:xfrm>
            <a:off x="1666332" y="6084000"/>
            <a:ext cx="8822465" cy="430775"/>
            <a:chOff x="1666332" y="5788225"/>
            <a:chExt cx="8822465" cy="430775"/>
          </a:xfrm>
        </p:grpSpPr>
        <p:sp>
          <p:nvSpPr>
            <p:cNvPr id="32" name="TextBox 31"/>
            <p:cNvSpPr txBox="1"/>
            <p:nvPr/>
          </p:nvSpPr>
          <p:spPr>
            <a:xfrm>
              <a:off x="4266807" y="5788225"/>
              <a:ext cx="3658386" cy="43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199" dirty="0"/>
                <a:t>Returns data as JSON</a:t>
              </a:r>
            </a:p>
          </p:txBody>
        </p:sp>
        <p:cxnSp>
          <p:nvCxnSpPr>
            <p:cNvPr id="67" name="Connector: Elbow 25">
              <a:extLst>
                <a:ext uri="{FF2B5EF4-FFF2-40B4-BE49-F238E27FC236}">
                  <a16:creationId xmlns:a16="http://schemas.microsoft.com/office/drawing/2014/main" id="{A94F36E9-6DB3-61F4-6C44-3886C3CAAF29}"/>
                </a:ext>
              </a:extLst>
            </p:cNvPr>
            <p:cNvCxnSpPr>
              <a:cxnSpLocks/>
              <a:stCxn id="48" idx="2"/>
              <a:endCxn id="42" idx="2"/>
            </p:cNvCxnSpPr>
            <p:nvPr/>
          </p:nvCxnSpPr>
          <p:spPr>
            <a:xfrm rot="5400000">
              <a:off x="5944416" y="1555141"/>
              <a:ext cx="266298" cy="8822465"/>
            </a:xfrm>
            <a:prstGeom prst="curvedConnector3">
              <a:avLst>
                <a:gd name="adj1" fmla="val 185844"/>
              </a:avLst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A0864D1B-FBDE-D2AF-EF2C-1808908149E7}"/>
              </a:ext>
            </a:extLst>
          </p:cNvPr>
          <p:cNvGrpSpPr/>
          <p:nvPr/>
        </p:nvGrpSpPr>
        <p:grpSpPr>
          <a:xfrm>
            <a:off x="1666331" y="4689000"/>
            <a:ext cx="8822465" cy="835776"/>
            <a:chOff x="1666331" y="4393225"/>
            <a:chExt cx="8822465" cy="835776"/>
          </a:xfrm>
        </p:grpSpPr>
        <p:sp>
          <p:nvSpPr>
            <p:cNvPr id="20" name="TextBox 19"/>
            <p:cNvSpPr txBox="1"/>
            <p:nvPr/>
          </p:nvSpPr>
          <p:spPr>
            <a:xfrm>
              <a:off x="4276088" y="4393225"/>
              <a:ext cx="3639825" cy="43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199" dirty="0"/>
                <a:t>AJAX request</a:t>
              </a:r>
            </a:p>
          </p:txBody>
        </p:sp>
        <p:cxnSp>
          <p:nvCxnSpPr>
            <p:cNvPr id="70" name="Connector: Elbow 25">
              <a:extLst>
                <a:ext uri="{FF2B5EF4-FFF2-40B4-BE49-F238E27FC236}">
                  <a16:creationId xmlns:a16="http://schemas.microsoft.com/office/drawing/2014/main" id="{0559014C-A460-A169-547D-1622B0691126}"/>
                </a:ext>
              </a:extLst>
            </p:cNvPr>
            <p:cNvCxnSpPr>
              <a:cxnSpLocks/>
              <a:stCxn id="40" idx="0"/>
              <a:endCxn id="48" idx="0"/>
            </p:cNvCxnSpPr>
            <p:nvPr/>
          </p:nvCxnSpPr>
          <p:spPr>
            <a:xfrm rot="16200000" flipH="1">
              <a:off x="6010064" y="750268"/>
              <a:ext cx="135000" cy="8822465"/>
            </a:xfrm>
            <a:prstGeom prst="curvedConnector3">
              <a:avLst>
                <a:gd name="adj1" fmla="val -169333"/>
              </a:avLst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0" name="Picture 2" descr="http://www.imid.adalet.gov.tr/baskanligimiz/subeler/subeler/kurum_arsivi.png">
            <a:extLst>
              <a:ext uri="{FF2B5EF4-FFF2-40B4-BE49-F238E27FC236}">
                <a16:creationId xmlns:a16="http://schemas.microsoft.com/office/drawing/2014/main" id="{B45CAA47-4526-04CD-3B1B-26C9D475E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194" y="1156094"/>
            <a:ext cx="1507906" cy="150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http://www.freevectors.net/files/large/LaptopIcon.jpg">
            <a:extLst>
              <a:ext uri="{FF2B5EF4-FFF2-40B4-BE49-F238E27FC236}">
                <a16:creationId xmlns:a16="http://schemas.microsoft.com/office/drawing/2014/main" id="{5113B6ED-35E1-6822-AA3B-18B553C36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22" y="909000"/>
            <a:ext cx="2054578" cy="205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0" name="Rectangle: Folded Corner 1059">
            <a:extLst>
              <a:ext uri="{FF2B5EF4-FFF2-40B4-BE49-F238E27FC236}">
                <a16:creationId xmlns:a16="http://schemas.microsoft.com/office/drawing/2014/main" id="{23771030-56DC-AC79-D918-CAE16C9D6D44}"/>
              </a:ext>
            </a:extLst>
          </p:cNvPr>
          <p:cNvSpPr/>
          <p:nvPr/>
        </p:nvSpPr>
        <p:spPr bwMode="auto">
          <a:xfrm rot="10800000">
            <a:off x="1433203" y="1318371"/>
            <a:ext cx="540000" cy="624479"/>
          </a:xfrm>
          <a:prstGeom prst="foldedCorner">
            <a:avLst>
              <a:gd name="adj" fmla="val 36019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0" name="Connector: Elbow 25">
            <a:extLst>
              <a:ext uri="{FF2B5EF4-FFF2-40B4-BE49-F238E27FC236}">
                <a16:creationId xmlns:a16="http://schemas.microsoft.com/office/drawing/2014/main" id="{6468C24C-035A-1648-E3A6-8B2668C81610}"/>
              </a:ext>
            </a:extLst>
          </p:cNvPr>
          <p:cNvCxnSpPr>
            <a:cxnSpLocks/>
            <a:stCxn id="31" idx="1"/>
            <a:endCxn id="1060" idx="3"/>
          </p:cNvCxnSpPr>
          <p:nvPr/>
        </p:nvCxnSpPr>
        <p:spPr>
          <a:xfrm rot="10800000" flipH="1">
            <a:off x="425999" y="1630611"/>
            <a:ext cx="1007203" cy="3900003"/>
          </a:xfrm>
          <a:prstGeom prst="curvedConnector3">
            <a:avLst>
              <a:gd name="adj1" fmla="val -22697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1F8360BD-7D61-37CC-D0BD-359AF16C56C5}"/>
              </a:ext>
            </a:extLst>
          </p:cNvPr>
          <p:cNvSpPr/>
          <p:nvPr/>
        </p:nvSpPr>
        <p:spPr bwMode="auto">
          <a:xfrm rot="10800000">
            <a:off x="1433203" y="1318371"/>
            <a:ext cx="540000" cy="624479"/>
          </a:xfrm>
          <a:prstGeom prst="foldedCorner">
            <a:avLst>
              <a:gd name="adj" fmla="val 36019"/>
            </a:avLst>
          </a:prstGeom>
          <a:solidFill>
            <a:srgbClr val="37FF92"/>
          </a:solidFill>
          <a:ln w="19050">
            <a:solidFill>
              <a:schemeClr val="accent2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180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2642" y="1230952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Fetch API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Allows making network requests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Uses </a:t>
            </a:r>
            <a:r>
              <a:rPr lang="en-US" sz="3000" b="1" dirty="0">
                <a:solidFill>
                  <a:schemeClr val="bg1"/>
                </a:solidFill>
              </a:rPr>
              <a:t>Promises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Enables a </a:t>
            </a:r>
            <a:r>
              <a:rPr lang="en-US" sz="3000" b="1" dirty="0">
                <a:solidFill>
                  <a:schemeClr val="bg1"/>
                </a:solidFill>
              </a:rPr>
              <a:t>simpler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cleaner</a:t>
            </a:r>
            <a:r>
              <a:rPr lang="en-US" sz="3000" dirty="0"/>
              <a:t> API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Makes code more readable and maintainable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Fetch?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62300" y="4779000"/>
            <a:ext cx="5867400" cy="14286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400" b="1" dirty="0">
                <a:latin typeface="Consolas" panose="020B0609020204030204" pitchFamily="49" charset="0"/>
              </a:rPr>
              <a:t>('./</a:t>
            </a:r>
            <a:r>
              <a:rPr lang="en-US" sz="2400" b="1" dirty="0" err="1">
                <a:latin typeface="Consolas" panose="020B0609020204030204" pitchFamily="49" charset="0"/>
              </a:rPr>
              <a:t>api</a:t>
            </a:r>
            <a:r>
              <a:rPr lang="en-US" sz="2400" b="1" dirty="0">
                <a:latin typeface="Consolas" panose="020B0609020204030204" pitchFamily="49" charset="0"/>
              </a:rPr>
              <a:t>/</a:t>
            </a:r>
            <a:r>
              <a:rPr lang="en-US" sz="2400" b="1" dirty="0" err="1">
                <a:latin typeface="Consolas" panose="020B0609020204030204" pitchFamily="49" charset="0"/>
              </a:rPr>
              <a:t>some.json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(function(response) {…})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400" b="1" dirty="0">
                <a:latin typeface="Consolas" panose="020B0609020204030204" pitchFamily="49" charset="0"/>
              </a:rPr>
              <a:t>(function(err) {…})</a:t>
            </a:r>
          </a:p>
        </p:txBody>
      </p:sp>
    </p:spTree>
    <p:extLst>
      <p:ext uri="{BB962C8B-B14F-4D97-AF65-F5344CB8AC3E}">
        <p14:creationId xmlns:p14="http://schemas.microsoft.com/office/powerpoint/2010/main" val="244728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The response of a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400" dirty="0"/>
              <a:t> request is a </a:t>
            </a:r>
            <a:r>
              <a:rPr lang="en-US" sz="3400" b="1" dirty="0">
                <a:solidFill>
                  <a:schemeClr val="bg1"/>
                </a:solidFill>
              </a:rPr>
              <a:t>Stream</a:t>
            </a:r>
            <a:r>
              <a:rPr lang="en-US" sz="3400" dirty="0"/>
              <a:t> object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reading</a:t>
            </a:r>
            <a:r>
              <a:rPr lang="en-US" sz="3400" dirty="0"/>
              <a:t> of the stream happens </a:t>
            </a:r>
            <a:r>
              <a:rPr lang="en-US" sz="3400" b="1" dirty="0">
                <a:solidFill>
                  <a:schemeClr val="bg1"/>
                </a:solidFill>
              </a:rPr>
              <a:t>asynchronously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When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json()</a:t>
            </a:r>
            <a:r>
              <a:rPr lang="en-US" sz="3400" dirty="0"/>
              <a:t> method is called, a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is </a:t>
            </a:r>
            <a:r>
              <a:rPr lang="en-US" sz="3400" b="1" dirty="0">
                <a:solidFill>
                  <a:schemeClr val="bg1"/>
                </a:solidFill>
              </a:rPr>
              <a:t>returned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response status </a:t>
            </a:r>
            <a:r>
              <a:rPr lang="en-US" sz="3200" dirty="0"/>
              <a:t>is checked (should be </a:t>
            </a:r>
            <a:r>
              <a:rPr lang="en-US" sz="3200" b="1" dirty="0">
                <a:solidFill>
                  <a:schemeClr val="bg1"/>
                </a:solidFill>
              </a:rPr>
              <a:t>200</a:t>
            </a:r>
            <a:r>
              <a:rPr lang="en-US" sz="3200" dirty="0"/>
              <a:t>) </a:t>
            </a:r>
            <a:r>
              <a:rPr lang="en-US" sz="3200" b="1" dirty="0">
                <a:solidFill>
                  <a:schemeClr val="bg1"/>
                </a:solidFill>
              </a:rPr>
              <a:t>before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parsing</a:t>
            </a:r>
            <a:r>
              <a:rPr lang="en-US" sz="3200" dirty="0"/>
              <a:t> the response as </a:t>
            </a:r>
            <a:r>
              <a:rPr lang="en-US" sz="3200" b="1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Fetch Request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01000" y="4374000"/>
            <a:ext cx="8534400" cy="22699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response.status</a:t>
            </a:r>
            <a:r>
              <a:rPr lang="en-US" sz="2400" b="1" dirty="0">
                <a:latin typeface="Consolas" panose="020B0609020204030204" pitchFamily="49" charset="0"/>
              </a:rPr>
              <a:t> !== 200)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handle error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.then(function(data) { console.log(data)})</a:t>
            </a:r>
          </a:p>
        </p:txBody>
      </p:sp>
    </p:spTree>
    <p:extLst>
      <p:ext uri="{BB962C8B-B14F-4D97-AF65-F5344CB8AC3E}">
        <p14:creationId xmlns:p14="http://schemas.microsoft.com/office/powerpoint/2010/main" val="70751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F892A3E-5191-41E2-B6D5-701DDD93D9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204" y="1295401"/>
            <a:ext cx="2443593" cy="2443593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Hypertext Transfer Protocol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Overview</a:t>
            </a:r>
          </a:p>
        </p:txBody>
      </p:sp>
    </p:spTree>
    <p:extLst>
      <p:ext uri="{BB962C8B-B14F-4D97-AF65-F5344CB8AC3E}">
        <p14:creationId xmlns:p14="http://schemas.microsoft.com/office/powerpoint/2010/main" val="19484396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8758C-D880-405D-8064-48BC418CD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63428"/>
            <a:ext cx="8625520" cy="882654"/>
          </a:xfrm>
        </p:spPr>
        <p:txBody>
          <a:bodyPr/>
          <a:lstStyle/>
          <a:p>
            <a:r>
              <a:rPr lang="en-US" dirty="0"/>
              <a:t>GET Request</a:t>
            </a:r>
            <a:endParaRPr lang="bg-BG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586B2A0-39FB-4FF0-B56C-7A4CFBCE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000" y="2754000"/>
            <a:ext cx="9323063" cy="215710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https://api.github.com/users/testnakov/repos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.then((response) =&gt; </a:t>
            </a: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.then((data) =&gt; console.log (data))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.catch((error) =&gt;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(error))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951D06-6994-44C6-8983-306CAA94092D}"/>
              </a:ext>
            </a:extLst>
          </p:cNvPr>
          <p:cNvSpPr/>
          <p:nvPr/>
        </p:nvSpPr>
        <p:spPr>
          <a:xfrm>
            <a:off x="2316000" y="1349260"/>
            <a:ext cx="891259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Fetch API</a:t>
            </a:r>
            <a:r>
              <a:rPr lang="en-US" sz="3400" dirty="0"/>
              <a:t> uses the </a:t>
            </a:r>
            <a:r>
              <a:rPr lang="en-US" sz="3400" b="1" dirty="0">
                <a:solidFill>
                  <a:schemeClr val="bg1"/>
                </a:solidFill>
              </a:rPr>
              <a:t>GET</a:t>
            </a:r>
            <a:r>
              <a:rPr lang="en-US" sz="3400" dirty="0"/>
              <a:t> method so that a direct call would be like this</a:t>
            </a:r>
            <a:endParaRPr lang="bg-BG" sz="3400" dirty="0"/>
          </a:p>
        </p:txBody>
      </p:sp>
    </p:spTree>
    <p:extLst>
      <p:ext uri="{BB962C8B-B14F-4D97-AF65-F5344CB8AC3E}">
        <p14:creationId xmlns:p14="http://schemas.microsoft.com/office/powerpoint/2010/main" val="50595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pPr lvl="0"/>
            <a:fld id="{2BF067CD-8E6B-4360-9AA8-C5DF2A48A6D1}" type="slidenum">
              <a:rPr lang="en-US" noProof="0" smtClean="0"/>
              <a:pPr lvl="0"/>
              <a:t>41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0DBEE6-61CE-0D00-05F9-973DE21DC6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Execute an </a:t>
            </a:r>
            <a:r>
              <a:rPr lang="en-US" b="1" dirty="0">
                <a:solidFill>
                  <a:schemeClr val="bg1"/>
                </a:solidFill>
              </a:rPr>
              <a:t>AJAX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Request to load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repos</a:t>
            </a:r>
            <a:r>
              <a:rPr lang="en-US" dirty="0"/>
              <a:t> of a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</a:p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Fetch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</a:p>
          <a:p>
            <a:r>
              <a:rPr lang="en-US" dirty="0"/>
              <a:t>Use the following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https://api.github.com/users/testnakov/repos</a:t>
            </a:r>
            <a:endParaRPr lang="en-US" dirty="0"/>
          </a:p>
          <a:p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then()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block map the response to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</a:p>
          <a:p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second then() </a:t>
            </a:r>
            <a:r>
              <a:rPr lang="en-US" dirty="0"/>
              <a:t>block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the content in a </a:t>
            </a:r>
            <a:r>
              <a:rPr lang="en-US" b="1" dirty="0">
                <a:solidFill>
                  <a:schemeClr val="bg1"/>
                </a:solidFill>
              </a:rPr>
              <a:t>div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GitHub Repos</a:t>
            </a:r>
          </a:p>
        </p:txBody>
      </p:sp>
    </p:spTree>
    <p:extLst>
      <p:ext uri="{BB962C8B-B14F-4D97-AF65-F5344CB8AC3E}">
        <p14:creationId xmlns:p14="http://schemas.microsoft.com/office/powerpoint/2010/main" val="177065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To make a </a:t>
            </a:r>
            <a:r>
              <a:rPr lang="en-US" sz="3400" b="1" dirty="0">
                <a:solidFill>
                  <a:schemeClr val="bg1"/>
                </a:solidFill>
              </a:rPr>
              <a:t>POST</a:t>
            </a:r>
            <a:r>
              <a:rPr lang="en-US" sz="3400" dirty="0"/>
              <a:t> request, we can set the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  <a:r>
              <a:rPr lang="en-US" sz="3400" dirty="0"/>
              <a:t> and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body</a:t>
            </a:r>
            <a:r>
              <a:rPr lang="en-US" sz="3400" dirty="0"/>
              <a:t> parameters in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400" dirty="0"/>
              <a:t> options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87633" y="2891870"/>
            <a:ext cx="919171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fetch('/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latin typeface="Consolas" panose="020B0609020204030204" pitchFamily="49" charset="0"/>
              </a:rPr>
              <a:t>', {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method: 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400" b="1" dirty="0">
                <a:latin typeface="Consolas" panose="020B0609020204030204" pitchFamily="49" charset="0"/>
              </a:rPr>
              <a:t>',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headers: { 'Content-type': 'application/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' },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body: 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(data),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42441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B55214-106F-4DA9-9F68-DB17EDB514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resolves the promise with JSON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resolves the promise with string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blob()</a:t>
            </a:r>
            <a:r>
              <a:rPr lang="en-US" sz="3400" dirty="0"/>
              <a:t> resolve body with Blob (file, image, etc.)</a:t>
            </a: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formData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resolve body with </a:t>
            </a:r>
            <a:r>
              <a:rPr lang="en-US" sz="3400" dirty="0" err="1"/>
              <a:t>FormData</a:t>
            </a: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FDC2B-5378-4B78-AF11-13AF33A0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463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1846" y="1250446"/>
            <a:ext cx="10201640" cy="5276048"/>
          </a:xfrm>
        </p:spPr>
        <p:txBody>
          <a:bodyPr>
            <a:normAutofit/>
          </a:bodyPr>
          <a:lstStyle/>
          <a:p>
            <a:pPr eaLnBrk="0" latinLnBrk="0" hangingPunct="0"/>
            <a:r>
              <a:rPr lang="en-US" sz="3400" dirty="0"/>
              <a:t>When working with a JSON API, you can:</a:t>
            </a:r>
          </a:p>
          <a:p>
            <a:pPr lvl="1" eaLnBrk="0" latinLnBrk="0" hangingPunct="0"/>
            <a:r>
              <a:rPr lang="en-US" sz="3200" dirty="0"/>
              <a:t>Define the </a:t>
            </a:r>
            <a:r>
              <a:rPr lang="en-US" sz="3200" b="1" dirty="0">
                <a:solidFill>
                  <a:schemeClr val="bg1"/>
                </a:solidFill>
              </a:rPr>
              <a:t>status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JSON parsing </a:t>
            </a:r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separate functions</a:t>
            </a:r>
          </a:p>
          <a:p>
            <a:pPr lvl="1" eaLnBrk="0" latinLnBrk="0" hangingPunct="0"/>
            <a:r>
              <a:rPr lang="en-US" sz="3200" dirty="0"/>
              <a:t>The functions </a:t>
            </a:r>
            <a:r>
              <a:rPr lang="en-US" sz="3200" b="1" dirty="0">
                <a:solidFill>
                  <a:schemeClr val="bg1"/>
                </a:solidFill>
              </a:rPr>
              <a:t>return promises</a:t>
            </a:r>
            <a:r>
              <a:rPr lang="en-US" sz="3200" dirty="0"/>
              <a:t> which can be </a:t>
            </a:r>
            <a:r>
              <a:rPr lang="en-US" sz="3200" b="1" dirty="0">
                <a:solidFill>
                  <a:schemeClr val="bg1"/>
                </a:solidFill>
              </a:rPr>
              <a:t>chained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Promises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11000" y="3930540"/>
            <a:ext cx="5410200" cy="22699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fetch('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users.json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.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(status)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.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json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.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(function(data) {…})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.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catch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(function(error) {…});</a:t>
            </a:r>
          </a:p>
        </p:txBody>
      </p:sp>
    </p:spTree>
    <p:extLst>
      <p:ext uri="{BB962C8B-B14F-4D97-AF65-F5344CB8AC3E}">
        <p14:creationId xmlns:p14="http://schemas.microsoft.com/office/powerpoint/2010/main" val="427662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Load GitHub Commits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9776" y="1332458"/>
            <a:ext cx="10670224" cy="529642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GitHub username: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&lt;input type="text" id="username" value="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nakov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 /&gt; &lt;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Repo: &lt;input type="text" id="repo" value="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nakov.io.cin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 /&gt;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&lt;button 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onclick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="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loadCommits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()"&gt;Load Commits&lt;/button&gt;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ul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id="commits"&gt;&lt;/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ul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&lt;script&gt;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function 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loadCommits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 {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Use Fetch API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}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&lt;/script&gt;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8061" y="3788813"/>
            <a:ext cx="5248275" cy="2409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262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F747462-5A90-4697-A46D-672D17B50D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9200"/>
            <a:ext cx="2971800" cy="2971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ES6 Simplified Promises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Async / Await</a:t>
            </a:r>
          </a:p>
        </p:txBody>
      </p:sp>
    </p:spTree>
    <p:extLst>
      <p:ext uri="{BB962C8B-B14F-4D97-AF65-F5344CB8AC3E}">
        <p14:creationId xmlns:p14="http://schemas.microsoft.com/office/powerpoint/2010/main" val="10753917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Returns a </a:t>
            </a:r>
            <a:r>
              <a:rPr lang="en-US" sz="3600" b="1" dirty="0">
                <a:solidFill>
                  <a:schemeClr val="bg1"/>
                </a:solidFill>
              </a:rPr>
              <a:t>promise</a:t>
            </a:r>
            <a:r>
              <a:rPr lang="en-US" sz="3600" dirty="0"/>
              <a:t>, that can await other promises in a way that </a:t>
            </a:r>
            <a:r>
              <a:rPr lang="en-US" sz="3600" b="1" dirty="0">
                <a:solidFill>
                  <a:schemeClr val="bg1"/>
                </a:solidFill>
              </a:rPr>
              <a:t>looks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synchronous</a:t>
            </a:r>
          </a:p>
          <a:p>
            <a:r>
              <a:rPr lang="en-US" sz="3600" dirty="0"/>
              <a:t>Contains an </a:t>
            </a:r>
            <a:r>
              <a:rPr lang="en-US" sz="3600" b="1" dirty="0">
                <a:solidFill>
                  <a:schemeClr val="bg1"/>
                </a:solidFill>
              </a:rPr>
              <a:t>await</a:t>
            </a:r>
            <a:r>
              <a:rPr lang="en-US" sz="3600" dirty="0"/>
              <a:t> expression that: </a:t>
            </a:r>
          </a:p>
          <a:p>
            <a:pPr lvl="1"/>
            <a:r>
              <a:rPr lang="en-US" sz="3600" dirty="0"/>
              <a:t>Is </a:t>
            </a:r>
            <a:r>
              <a:rPr lang="en-US" sz="3600" b="1" dirty="0">
                <a:solidFill>
                  <a:schemeClr val="bg1"/>
                </a:solidFill>
              </a:rPr>
              <a:t>only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valid</a:t>
            </a:r>
            <a:r>
              <a:rPr lang="en-US" sz="3600" dirty="0"/>
              <a:t> inside </a:t>
            </a:r>
            <a:r>
              <a:rPr lang="en-US" sz="3600" b="1" dirty="0" err="1">
                <a:solidFill>
                  <a:schemeClr val="bg1"/>
                </a:solidFill>
              </a:rPr>
              <a:t>async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Pauses</a:t>
            </a:r>
            <a:r>
              <a:rPr lang="en-US" sz="3600" dirty="0"/>
              <a:t> the execution </a:t>
            </a:r>
            <a:r>
              <a:rPr lang="en-US" sz="3200" dirty="0"/>
              <a:t>of that function</a:t>
            </a:r>
          </a:p>
          <a:p>
            <a:pPr lvl="1"/>
            <a:r>
              <a:rPr lang="en-US" sz="3600" dirty="0"/>
              <a:t>Waits for the Promise's </a:t>
            </a:r>
            <a:r>
              <a:rPr lang="en-US" sz="3600" b="1" dirty="0">
                <a:solidFill>
                  <a:schemeClr val="bg1"/>
                </a:solidFill>
              </a:rPr>
              <a:t>resolution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/>
              <a:t>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4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(2)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60996" y="1245568"/>
            <a:ext cx="5133392" cy="298809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resolveAfter2Seconds() {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000" b="1" dirty="0">
                <a:latin typeface="Consolas" panose="020B0609020204030204" pitchFamily="49" charset="0"/>
              </a:rPr>
              <a:t>(resolve =&gt; {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setTimeout</a:t>
            </a:r>
            <a:r>
              <a:rPr lang="en-US" sz="2000" b="1" dirty="0">
                <a:latin typeface="Consolas" panose="020B0609020204030204" pitchFamily="49" charset="0"/>
              </a:rPr>
              <a:t>(() =&gt; {    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resolve('resolved');  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2000</a:t>
            </a:r>
            <a:r>
              <a:rPr lang="en-US" sz="2000" b="1" dirty="0">
                <a:latin typeface="Consolas" panose="020B0609020204030204" pitchFamily="49" charset="0"/>
              </a:rPr>
              <a:t>);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});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60996" y="4495831"/>
            <a:ext cx="8112783" cy="175699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asyncCall</a:t>
            </a:r>
            <a:r>
              <a:rPr lang="en-US" sz="2000" b="1" dirty="0">
                <a:latin typeface="Consolas" panose="020B0609020204030204" pitchFamily="49" charset="0"/>
              </a:rPr>
              <a:t>() {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console.log('calling');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resolveAfter2Seconds();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console.log(result);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29601" y="2286001"/>
            <a:ext cx="2544179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Expected output:</a:t>
            </a:r>
          </a:p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calling</a:t>
            </a:r>
          </a:p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resolved</a:t>
            </a:r>
          </a:p>
        </p:txBody>
      </p:sp>
    </p:spTree>
    <p:extLst>
      <p:ext uri="{BB962C8B-B14F-4D97-AF65-F5344CB8AC3E}">
        <p14:creationId xmlns:p14="http://schemas.microsoft.com/office/powerpoint/2010/main" val="255776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Error Handling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67000" y="1106105"/>
            <a:ext cx="8514000" cy="292654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200" b="1" dirty="0">
                <a:latin typeface="Consolas" panose="020B0609020204030204" pitchFamily="49" charset="0"/>
              </a:rPr>
              <a:t> function f()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200" b="1" dirty="0">
                <a:latin typeface="Consolas" panose="020B0609020204030204" pitchFamily="49" charset="0"/>
              </a:rPr>
              <a:t>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let response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fetch();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let user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 err="1">
                <a:latin typeface="Consolas" panose="020B0609020204030204" pitchFamily="49" charset="0"/>
              </a:rPr>
              <a:t>response.json</a:t>
            </a:r>
            <a:r>
              <a:rPr lang="en-US" sz="22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}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200" b="1" dirty="0">
                <a:latin typeface="Consolas" panose="020B0609020204030204" pitchFamily="49" charset="0"/>
              </a:rPr>
              <a:t> (err)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catches errors both in fetch 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andresponse.json</a:t>
            </a:r>
            <a:endParaRPr lang="en-US" sz="22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alert(err);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}}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649308" y="4585413"/>
            <a:ext cx="8531691" cy="191088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200" b="1" dirty="0">
                <a:latin typeface="Consolas" panose="020B0609020204030204" pitchFamily="49" charset="0"/>
              </a:rPr>
              <a:t> function f()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let response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fetch();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}</a:t>
            </a:r>
            <a:br>
              <a:rPr lang="en-US" sz="2200" b="1" dirty="0">
                <a:latin typeface="Consolas" panose="020B0609020204030204" pitchFamily="49" charset="0"/>
              </a:rPr>
            </a:b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f() becomes a rejected promise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f().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catch(</a:t>
            </a:r>
            <a:r>
              <a:rPr lang="en-US" sz="2200" b="1" dirty="0">
                <a:latin typeface="Consolas" panose="020B0609020204030204" pitchFamily="49" charset="0"/>
              </a:rPr>
              <a:t>alert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  <a:r>
              <a:rPr lang="en-US" b="1" dirty="0">
                <a:latin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0319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HTTP (</a:t>
            </a:r>
            <a:r>
              <a:rPr lang="en-US" sz="3200" b="1" dirty="0">
                <a:solidFill>
                  <a:schemeClr val="bg1"/>
                </a:solidFill>
              </a:rPr>
              <a:t>H</a:t>
            </a:r>
            <a:r>
              <a:rPr lang="en-US" sz="3200" dirty="0"/>
              <a:t>yper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ext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ransfer </a:t>
            </a: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sz="3200" dirty="0"/>
              <a:t>rotocol) 	</a:t>
            </a:r>
          </a:p>
          <a:p>
            <a:pPr lvl="1" latinLnBrk="0"/>
            <a:r>
              <a:rPr lang="en-US" sz="3200" dirty="0"/>
              <a:t>Text-based client-server protocol for the Internet</a:t>
            </a:r>
          </a:p>
          <a:p>
            <a:pPr lvl="1" latinLnBrk="0"/>
            <a:r>
              <a:rPr lang="en-US" sz="3200" dirty="0"/>
              <a:t>For transferring Web resources (HTML files, images, styles, etc.)</a:t>
            </a:r>
          </a:p>
          <a:p>
            <a:pPr lvl="1" latinLnBrk="0"/>
            <a:r>
              <a:rPr lang="en-US" sz="3200" dirty="0"/>
              <a:t>Request-response based</a:t>
            </a:r>
          </a:p>
          <a:p>
            <a:pPr latinLnBrk="0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847417" y="3844808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flipH="1" flipV="1">
            <a:off x="3847416" y="5626100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805869" y="4133405"/>
            <a:ext cx="246311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HTTP request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614227" y="5540721"/>
            <a:ext cx="270978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HTTP response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158792" y="4051827"/>
            <a:ext cx="1907248" cy="2256641"/>
            <a:chOff x="8157204" y="3823226"/>
            <a:chExt cx="1907248" cy="2256641"/>
          </a:xfrm>
        </p:grpSpPr>
        <p:sp>
          <p:nvSpPr>
            <p:cNvPr id="12" name="TextBox 11"/>
            <p:cNvSpPr txBox="1"/>
            <p:nvPr/>
          </p:nvSpPr>
          <p:spPr>
            <a:xfrm>
              <a:off x="8219128" y="5710535"/>
              <a:ext cx="1657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Server</a:t>
              </a:r>
            </a:p>
          </p:txBody>
        </p:sp>
        <p:pic>
          <p:nvPicPr>
            <p:cNvPr id="14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1786808" y="4079723"/>
            <a:ext cx="2116982" cy="2304945"/>
            <a:chOff x="1785220" y="3851122"/>
            <a:chExt cx="2116982" cy="2304945"/>
          </a:xfrm>
        </p:grpSpPr>
        <p:pic>
          <p:nvPicPr>
            <p:cNvPr id="5126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940700" y="5786735"/>
              <a:ext cx="1657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Client</a:t>
              </a:r>
            </a:p>
          </p:txBody>
        </p:sp>
        <p:pic>
          <p:nvPicPr>
            <p:cNvPr id="1026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30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Promise.then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 vs </a:t>
            </a:r>
            <a:r>
              <a:rPr lang="en-US" dirty="0" err="1"/>
              <a:t>Promise.then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1821024"/>
            <a:ext cx="4495800" cy="391142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 err="1">
                <a:latin typeface="Consolas" panose="020B0609020204030204" pitchFamily="49" charset="0"/>
              </a:rPr>
              <a:t>logFetch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.then</a:t>
            </a:r>
            <a:r>
              <a:rPr lang="en-US" sz="2000" b="1" dirty="0">
                <a:latin typeface="Consolas" panose="020B0609020204030204" pitchFamily="49" charset="0"/>
              </a:rPr>
              <a:t>(response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return </a:t>
            </a:r>
            <a:r>
              <a:rPr lang="en-US" sz="2000" b="1" dirty="0" err="1">
                <a:latin typeface="Consolas" panose="020B0609020204030204" pitchFamily="49" charset="0"/>
              </a:rPr>
              <a:t>response.text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.then</a:t>
            </a:r>
            <a:r>
              <a:rPr lang="en-US" sz="2000" b="1" dirty="0">
                <a:latin typeface="Consolas" panose="020B0609020204030204" pitchFamily="49" charset="0"/>
              </a:rPr>
              <a:t>(text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console.log(text);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.catch</a:t>
            </a:r>
            <a:r>
              <a:rPr lang="en-US" sz="2000" b="1" dirty="0">
                <a:latin typeface="Consolas" panose="020B0609020204030204" pitchFamily="49" charset="0"/>
              </a:rPr>
              <a:t>(err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</a:t>
            </a:r>
            <a:r>
              <a:rPr lang="en-US" sz="2000" b="1" dirty="0" err="1">
                <a:latin typeface="Consolas" panose="020B0609020204030204" pitchFamily="49" charset="0"/>
              </a:rPr>
              <a:t>console.error</a:t>
            </a:r>
            <a:r>
              <a:rPr lang="en-US" sz="2000" b="1" dirty="0">
                <a:latin typeface="Consolas" panose="020B0609020204030204" pitchFamily="49" charset="0"/>
              </a:rPr>
              <a:t>(err);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175500" y="1821024"/>
            <a:ext cx="4800600" cy="391142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logFetch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 response =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fetch(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console.log(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response.text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latin typeface="Consolas" panose="020B0609020204030204" pitchFamily="49" charset="0"/>
              </a:rPr>
              <a:t> (err)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console.log(err);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91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Sequential Execution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1812377"/>
            <a:ext cx="4972194" cy="237254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execute(</a:t>
            </a:r>
            <a:r>
              <a:rPr lang="en-US" sz="2000" b="1" dirty="0" err="1">
                <a:latin typeface="Consolas" panose="020B0609020204030204" pitchFamily="49" charset="0"/>
              </a:rPr>
              <a:t>x,sec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new Promise(resolve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console.log('Start: ' + 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setTimeout</a:t>
            </a:r>
            <a:r>
              <a:rPr lang="en-US" sz="2000" b="1" dirty="0">
                <a:latin typeface="Consolas" panose="020B0609020204030204" pitchFamily="49" charset="0"/>
              </a:rPr>
              <a:t>(()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console.log('End: ' + 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resolve(x);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}, sec *1000); }); 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4295211"/>
            <a:ext cx="7086600" cy="237254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serialFlow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result1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execute(1, 1);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result2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execute(2, 2);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result3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execute(3, 3);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</a:t>
            </a:r>
            <a:r>
              <a:rPr lang="en-US" sz="2000" b="1" dirty="0" err="1">
                <a:latin typeface="Consolas" panose="020B0609020204030204" pitchFamily="49" charset="0"/>
              </a:rPr>
              <a:t>finalResult</a:t>
            </a:r>
            <a:r>
              <a:rPr lang="en-US" sz="2000" b="1" dirty="0">
                <a:latin typeface="Consolas" panose="020B0609020204030204" pitchFamily="49" charset="0"/>
              </a:rPr>
              <a:t> = result1 + result2 + result3;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</a:t>
            </a:r>
            <a:r>
              <a:rPr lang="en-US" sz="2000" b="1" dirty="0" err="1">
                <a:latin typeface="Consolas" panose="020B0609020204030204" pitchFamily="49" charset="0"/>
              </a:rPr>
              <a:t>finalResult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991600" y="2362201"/>
            <a:ext cx="2420988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1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1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2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2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3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3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9406" y="1258378"/>
            <a:ext cx="1199211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defTabSz="1218987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To execute different promise methods </a:t>
            </a:r>
            <a:r>
              <a:rPr lang="en-US" sz="3000" b="1" dirty="0">
                <a:ln w="0"/>
                <a:solidFill>
                  <a:srgbClr val="FFA000"/>
                </a:solidFill>
                <a:latin typeface="Calibri"/>
              </a:rPr>
              <a:t>one by one</a:t>
            </a: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, use </a:t>
            </a:r>
            <a:r>
              <a:rPr lang="en-US" sz="3000" b="1" dirty="0">
                <a:ln w="0"/>
                <a:solidFill>
                  <a:srgbClr val="FFA000"/>
                </a:solidFill>
                <a:latin typeface="Consolas" panose="020B0609020204030204" pitchFamily="49" charset="0"/>
              </a:rPr>
              <a:t>Async</a:t>
            </a: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 /</a:t>
            </a:r>
            <a:r>
              <a:rPr lang="en-US" sz="3000" b="1" dirty="0">
                <a:ln w="0"/>
                <a:solidFill>
                  <a:srgbClr val="FFA000"/>
                </a:solidFill>
                <a:latin typeface="Consolas" panose="020B0609020204030204" pitchFamily="49" charset="0"/>
              </a:rPr>
              <a:t>Await</a:t>
            </a:r>
          </a:p>
        </p:txBody>
      </p:sp>
    </p:spTree>
    <p:extLst>
      <p:ext uri="{BB962C8B-B14F-4D97-AF65-F5344CB8AC3E}">
        <p14:creationId xmlns:p14="http://schemas.microsoft.com/office/powerpoint/2010/main" val="350627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47087" y="1717010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>
                <a:solidFill>
                  <a:schemeClr val="bg2"/>
                </a:solidFill>
              </a:rPr>
              <a:t> is text-based request-response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protocol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RESTful</a:t>
            </a:r>
            <a:r>
              <a:rPr lang="en-US" sz="3200" dirty="0">
                <a:solidFill>
                  <a:schemeClr val="bg2"/>
                </a:solidFill>
              </a:rPr>
              <a:t> services address resources by URL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Provide </a:t>
            </a:r>
            <a:r>
              <a:rPr lang="en-US" sz="3000" b="1" dirty="0">
                <a:solidFill>
                  <a:schemeClr val="bg1"/>
                </a:solidFill>
              </a:rPr>
              <a:t>CRUD</a:t>
            </a:r>
            <a:r>
              <a:rPr lang="en-US" sz="3000" dirty="0">
                <a:solidFill>
                  <a:schemeClr val="bg2"/>
                </a:solidFill>
              </a:rPr>
              <a:t> operations over HTTP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Asynchronous</a:t>
            </a:r>
            <a:r>
              <a:rPr lang="en-US" sz="3200" dirty="0">
                <a:solidFill>
                  <a:schemeClr val="bg2"/>
                </a:solidFill>
              </a:rPr>
              <a:t> programming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Promises</a:t>
            </a:r>
            <a:r>
              <a:rPr lang="en-US" sz="3200" dirty="0">
                <a:solidFill>
                  <a:schemeClr val="bg2"/>
                </a:solidFill>
              </a:rPr>
              <a:t> hold operations – </a:t>
            </a:r>
            <a:r>
              <a:rPr lang="en-US" sz="3200" b="1" dirty="0">
                <a:solidFill>
                  <a:schemeClr val="bg1"/>
                </a:solidFill>
              </a:rPr>
              <a:t>resolve</a:t>
            </a:r>
            <a:r>
              <a:rPr lang="en-US" sz="3200" dirty="0">
                <a:solidFill>
                  <a:schemeClr val="bg2"/>
                </a:solidFill>
              </a:rPr>
              <a:t> &amp; </a:t>
            </a:r>
            <a:r>
              <a:rPr lang="en-US" sz="3200" b="1" dirty="0">
                <a:solidFill>
                  <a:schemeClr val="bg1"/>
                </a:solidFill>
              </a:rPr>
              <a:t>reject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AJAX</a:t>
            </a:r>
            <a:r>
              <a:rPr lang="en-US" sz="3200" dirty="0">
                <a:solidFill>
                  <a:schemeClr val="bg2"/>
                </a:solidFill>
              </a:rPr>
              <a:t> &amp; </a:t>
            </a:r>
            <a:r>
              <a:rPr lang="en-US" sz="3200" b="1" dirty="0">
                <a:solidFill>
                  <a:schemeClr val="bg1"/>
                </a:solidFill>
              </a:rPr>
              <a:t>Fetch</a:t>
            </a:r>
            <a:r>
              <a:rPr lang="en-US" sz="3200" dirty="0">
                <a:solidFill>
                  <a:schemeClr val="bg2"/>
                </a:solidFill>
              </a:rPr>
              <a:t> API – connect to a server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ES6 </a:t>
            </a:r>
            <a:r>
              <a:rPr lang="en-US" sz="3200" b="1" dirty="0">
                <a:solidFill>
                  <a:schemeClr val="bg1"/>
                </a:solidFill>
              </a:rPr>
              <a:t>Async</a:t>
            </a:r>
            <a:r>
              <a:rPr lang="en-US" sz="3200" dirty="0">
                <a:solidFill>
                  <a:schemeClr val="bg2"/>
                </a:solidFill>
              </a:rPr>
              <a:t>/</a:t>
            </a:r>
            <a:r>
              <a:rPr lang="en-US" sz="3200" b="1" dirty="0">
                <a:solidFill>
                  <a:schemeClr val="bg1"/>
                </a:solidFill>
              </a:rPr>
              <a:t>Await</a:t>
            </a:r>
            <a:r>
              <a:rPr lang="en-US" sz="3200" dirty="0">
                <a:solidFill>
                  <a:schemeClr val="bg2"/>
                </a:solidFill>
              </a:rPr>
              <a:t> Expression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endParaRPr lang="en-US" sz="3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50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HTTP</a:t>
            </a:r>
            <a:r>
              <a:rPr lang="en-GB" sz="3400" dirty="0"/>
              <a:t> defines </a:t>
            </a:r>
            <a:r>
              <a:rPr lang="en-GB" sz="3400" b="1" dirty="0">
                <a:solidFill>
                  <a:schemeClr val="bg1"/>
                </a:solidFill>
              </a:rPr>
              <a:t>methods</a:t>
            </a:r>
            <a:r>
              <a:rPr lang="en-GB" sz="3400" dirty="0"/>
              <a:t> to indicate the desired action to be performed on the identified resource</a:t>
            </a: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12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044796"/>
              </p:ext>
            </p:extLst>
          </p:nvPr>
        </p:nvGraphicFramePr>
        <p:xfrm>
          <a:off x="2590800" y="2243429"/>
          <a:ext cx="6477000" cy="4499237"/>
        </p:xfrm>
        <a:graphic>
          <a:graphicData uri="http://schemas.openxmlformats.org/drawingml/2006/table">
            <a:tbl>
              <a:tblPr/>
              <a:tblGrid>
                <a:gridCol w="197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7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300" dirty="0"/>
                        <a:t>Retrieve / load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Create / store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Update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33580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Delete (remove) a resource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536364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Update resource partially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25408"/>
                  </a:ext>
                </a:extLst>
              </a:tr>
              <a:tr h="7386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Retrieve the resource's</a:t>
                      </a:r>
                      <a:r>
                        <a:rPr lang="en-GB" sz="2300" baseline="0" dirty="0"/>
                        <a:t> headers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099657"/>
                  </a:ext>
                </a:extLst>
              </a:tr>
              <a:tr h="10679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/>
                        <a:t>Returns the HTTP methods that the server supports for the specified URL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132297"/>
                  </a:ext>
                </a:extLst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8049" y="3716136"/>
            <a:ext cx="367352" cy="36735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5396" y="2791607"/>
            <a:ext cx="356547" cy="36735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8049" y="5141219"/>
            <a:ext cx="367352" cy="286318"/>
          </a:xfrm>
          <a:prstGeom prst="rect">
            <a:avLst/>
          </a:prstGeom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86201" y="3248375"/>
            <a:ext cx="361949" cy="361949"/>
          </a:xfrm>
          <a:prstGeom prst="rect">
            <a:avLst/>
          </a:prstGeom>
        </p:spPr>
      </p:pic>
      <p:pic>
        <p:nvPicPr>
          <p:cNvPr id="2049" name="Picture 204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97004" y="4157850"/>
            <a:ext cx="334938" cy="334938"/>
          </a:xfrm>
          <a:prstGeom prst="rect">
            <a:avLst/>
          </a:prstGeom>
        </p:spPr>
      </p:pic>
      <p:pic>
        <p:nvPicPr>
          <p:cNvPr id="2051" name="Picture 205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85784" y="4577350"/>
            <a:ext cx="356547" cy="3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3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751284" y="1261953"/>
            <a:ext cx="10689432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/users/testnakov/repos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Mozilla/5.0 (Windows NT 10.0; WOW64) AppleWebKit/537.36 (KHTML, like Gecko) Chrome/54.0.2840.71 Safari/537.36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GET Request – Example</a:t>
            </a:r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691000" y="2911741"/>
            <a:ext cx="2833057" cy="544830"/>
          </a:xfrm>
          <a:custGeom>
            <a:avLst/>
            <a:gdLst>
              <a:gd name="connsiteX0" fmla="*/ 0 w 2833057"/>
              <a:gd name="connsiteY0" fmla="*/ 90807 h 544830"/>
              <a:gd name="connsiteX1" fmla="*/ 26597 w 2833057"/>
              <a:gd name="connsiteY1" fmla="*/ 26597 h 544830"/>
              <a:gd name="connsiteX2" fmla="*/ 90807 w 2833057"/>
              <a:gd name="connsiteY2" fmla="*/ 0 h 544830"/>
              <a:gd name="connsiteX3" fmla="*/ 472176 w 2833057"/>
              <a:gd name="connsiteY3" fmla="*/ 0 h 544830"/>
              <a:gd name="connsiteX4" fmla="*/ 472176 w 2833057"/>
              <a:gd name="connsiteY4" fmla="*/ 0 h 544830"/>
              <a:gd name="connsiteX5" fmla="*/ 1180440 w 2833057"/>
              <a:gd name="connsiteY5" fmla="*/ 0 h 544830"/>
              <a:gd name="connsiteX6" fmla="*/ 2742250 w 2833057"/>
              <a:gd name="connsiteY6" fmla="*/ 0 h 544830"/>
              <a:gd name="connsiteX7" fmla="*/ 2806460 w 2833057"/>
              <a:gd name="connsiteY7" fmla="*/ 26597 h 544830"/>
              <a:gd name="connsiteX8" fmla="*/ 2833057 w 2833057"/>
              <a:gd name="connsiteY8" fmla="*/ 90807 h 544830"/>
              <a:gd name="connsiteX9" fmla="*/ 2833057 w 2833057"/>
              <a:gd name="connsiteY9" fmla="*/ 90805 h 544830"/>
              <a:gd name="connsiteX10" fmla="*/ 2833057 w 2833057"/>
              <a:gd name="connsiteY10" fmla="*/ 90805 h 544830"/>
              <a:gd name="connsiteX11" fmla="*/ 2833057 w 2833057"/>
              <a:gd name="connsiteY11" fmla="*/ 227013 h 544830"/>
              <a:gd name="connsiteX12" fmla="*/ 2833057 w 2833057"/>
              <a:gd name="connsiteY12" fmla="*/ 454023 h 544830"/>
              <a:gd name="connsiteX13" fmla="*/ 2806460 w 2833057"/>
              <a:gd name="connsiteY13" fmla="*/ 518233 h 544830"/>
              <a:gd name="connsiteX14" fmla="*/ 2742250 w 2833057"/>
              <a:gd name="connsiteY14" fmla="*/ 544830 h 544830"/>
              <a:gd name="connsiteX15" fmla="*/ 1180440 w 2833057"/>
              <a:gd name="connsiteY15" fmla="*/ 544830 h 544830"/>
              <a:gd name="connsiteX16" fmla="*/ 472176 w 2833057"/>
              <a:gd name="connsiteY16" fmla="*/ 544830 h 544830"/>
              <a:gd name="connsiteX17" fmla="*/ 472176 w 2833057"/>
              <a:gd name="connsiteY17" fmla="*/ 544830 h 544830"/>
              <a:gd name="connsiteX18" fmla="*/ 90807 w 2833057"/>
              <a:gd name="connsiteY18" fmla="*/ 544830 h 544830"/>
              <a:gd name="connsiteX19" fmla="*/ 26597 w 2833057"/>
              <a:gd name="connsiteY19" fmla="*/ 518233 h 544830"/>
              <a:gd name="connsiteX20" fmla="*/ 0 w 2833057"/>
              <a:gd name="connsiteY20" fmla="*/ 454023 h 544830"/>
              <a:gd name="connsiteX21" fmla="*/ 0 w 2833057"/>
              <a:gd name="connsiteY21" fmla="*/ 227013 h 544830"/>
              <a:gd name="connsiteX22" fmla="*/ -1479394 w 2833057"/>
              <a:gd name="connsiteY22" fmla="*/ 151860 h 544830"/>
              <a:gd name="connsiteX23" fmla="*/ 0 w 2833057"/>
              <a:gd name="connsiteY23" fmla="*/ 90805 h 544830"/>
              <a:gd name="connsiteX24" fmla="*/ 0 w 2833057"/>
              <a:gd name="connsiteY24" fmla="*/ 90807 h 544830"/>
              <a:gd name="connsiteX0" fmla="*/ 0 w 2833057"/>
              <a:gd name="connsiteY0" fmla="*/ 90807 h 544830"/>
              <a:gd name="connsiteX1" fmla="*/ 26597 w 2833057"/>
              <a:gd name="connsiteY1" fmla="*/ 26597 h 544830"/>
              <a:gd name="connsiteX2" fmla="*/ 90807 w 2833057"/>
              <a:gd name="connsiteY2" fmla="*/ 0 h 544830"/>
              <a:gd name="connsiteX3" fmla="*/ 472176 w 2833057"/>
              <a:gd name="connsiteY3" fmla="*/ 0 h 544830"/>
              <a:gd name="connsiteX4" fmla="*/ 472176 w 2833057"/>
              <a:gd name="connsiteY4" fmla="*/ 0 h 544830"/>
              <a:gd name="connsiteX5" fmla="*/ 1180440 w 2833057"/>
              <a:gd name="connsiteY5" fmla="*/ 0 h 544830"/>
              <a:gd name="connsiteX6" fmla="*/ 2742250 w 2833057"/>
              <a:gd name="connsiteY6" fmla="*/ 0 h 544830"/>
              <a:gd name="connsiteX7" fmla="*/ 2806460 w 2833057"/>
              <a:gd name="connsiteY7" fmla="*/ 26597 h 544830"/>
              <a:gd name="connsiteX8" fmla="*/ 2833057 w 2833057"/>
              <a:gd name="connsiteY8" fmla="*/ 90807 h 544830"/>
              <a:gd name="connsiteX9" fmla="*/ 2833057 w 2833057"/>
              <a:gd name="connsiteY9" fmla="*/ 90805 h 544830"/>
              <a:gd name="connsiteX10" fmla="*/ 2833057 w 2833057"/>
              <a:gd name="connsiteY10" fmla="*/ 90805 h 544830"/>
              <a:gd name="connsiteX11" fmla="*/ 2833057 w 2833057"/>
              <a:gd name="connsiteY11" fmla="*/ 227013 h 544830"/>
              <a:gd name="connsiteX12" fmla="*/ 2833057 w 2833057"/>
              <a:gd name="connsiteY12" fmla="*/ 454023 h 544830"/>
              <a:gd name="connsiteX13" fmla="*/ 2806460 w 2833057"/>
              <a:gd name="connsiteY13" fmla="*/ 518233 h 544830"/>
              <a:gd name="connsiteX14" fmla="*/ 2742250 w 2833057"/>
              <a:gd name="connsiteY14" fmla="*/ 544830 h 544830"/>
              <a:gd name="connsiteX15" fmla="*/ 1180440 w 2833057"/>
              <a:gd name="connsiteY15" fmla="*/ 544830 h 544830"/>
              <a:gd name="connsiteX16" fmla="*/ 472176 w 2833057"/>
              <a:gd name="connsiteY16" fmla="*/ 544830 h 544830"/>
              <a:gd name="connsiteX17" fmla="*/ 472176 w 2833057"/>
              <a:gd name="connsiteY17" fmla="*/ 544830 h 544830"/>
              <a:gd name="connsiteX18" fmla="*/ 90807 w 2833057"/>
              <a:gd name="connsiteY18" fmla="*/ 544830 h 544830"/>
              <a:gd name="connsiteX19" fmla="*/ 26597 w 2833057"/>
              <a:gd name="connsiteY19" fmla="*/ 518233 h 544830"/>
              <a:gd name="connsiteX20" fmla="*/ 0 w 2833057"/>
              <a:gd name="connsiteY20" fmla="*/ 454023 h 544830"/>
              <a:gd name="connsiteX21" fmla="*/ 0 w 2833057"/>
              <a:gd name="connsiteY21" fmla="*/ 227013 h 544830"/>
              <a:gd name="connsiteX22" fmla="*/ 0 w 2833057"/>
              <a:gd name="connsiteY22" fmla="*/ 90805 h 544830"/>
              <a:gd name="connsiteX23" fmla="*/ 0 w 2833057"/>
              <a:gd name="connsiteY23" fmla="*/ 90807 h 54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33057" h="544830">
                <a:moveTo>
                  <a:pt x="0" y="90807"/>
                </a:moveTo>
                <a:cubicBezTo>
                  <a:pt x="0" y="66723"/>
                  <a:pt x="9567" y="43626"/>
                  <a:pt x="26597" y="26597"/>
                </a:cubicBezTo>
                <a:cubicBezTo>
                  <a:pt x="43627" y="9567"/>
                  <a:pt x="66724" y="0"/>
                  <a:pt x="90807" y="0"/>
                </a:cubicBezTo>
                <a:lnTo>
                  <a:pt x="472176" y="0"/>
                </a:lnTo>
                <a:lnTo>
                  <a:pt x="472176" y="0"/>
                </a:lnTo>
                <a:lnTo>
                  <a:pt x="1180440" y="0"/>
                </a:lnTo>
                <a:lnTo>
                  <a:pt x="2742250" y="0"/>
                </a:lnTo>
                <a:cubicBezTo>
                  <a:pt x="2766334" y="0"/>
                  <a:pt x="2789431" y="9567"/>
                  <a:pt x="2806460" y="26597"/>
                </a:cubicBezTo>
                <a:cubicBezTo>
                  <a:pt x="2823490" y="43627"/>
                  <a:pt x="2833057" y="66724"/>
                  <a:pt x="2833057" y="90807"/>
                </a:cubicBezTo>
                <a:lnTo>
                  <a:pt x="2833057" y="90805"/>
                </a:lnTo>
                <a:lnTo>
                  <a:pt x="2833057" y="90805"/>
                </a:lnTo>
                <a:lnTo>
                  <a:pt x="2833057" y="227013"/>
                </a:lnTo>
                <a:lnTo>
                  <a:pt x="2833057" y="454023"/>
                </a:lnTo>
                <a:cubicBezTo>
                  <a:pt x="2833057" y="478107"/>
                  <a:pt x="2823490" y="501204"/>
                  <a:pt x="2806460" y="518233"/>
                </a:cubicBezTo>
                <a:cubicBezTo>
                  <a:pt x="2789430" y="535263"/>
                  <a:pt x="2766333" y="544830"/>
                  <a:pt x="2742250" y="544830"/>
                </a:cubicBezTo>
                <a:lnTo>
                  <a:pt x="1180440" y="544830"/>
                </a:lnTo>
                <a:lnTo>
                  <a:pt x="472176" y="544830"/>
                </a:lnTo>
                <a:lnTo>
                  <a:pt x="472176" y="544830"/>
                </a:lnTo>
                <a:lnTo>
                  <a:pt x="90807" y="544830"/>
                </a:lnTo>
                <a:cubicBezTo>
                  <a:pt x="66723" y="544830"/>
                  <a:pt x="43626" y="535263"/>
                  <a:pt x="26597" y="518233"/>
                </a:cubicBezTo>
                <a:cubicBezTo>
                  <a:pt x="9567" y="501203"/>
                  <a:pt x="0" y="478106"/>
                  <a:pt x="0" y="454023"/>
                </a:cubicBezTo>
                <a:lnTo>
                  <a:pt x="0" y="227013"/>
                </a:lnTo>
                <a:lnTo>
                  <a:pt x="0" y="90805"/>
                </a:lnTo>
                <a:lnTo>
                  <a:pt x="0" y="9080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headers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61000" y="1483052"/>
            <a:ext cx="3382364" cy="544830"/>
          </a:xfrm>
          <a:prstGeom prst="wedgeRoundRectCallout">
            <a:avLst>
              <a:gd name="adj1" fmla="val -78639"/>
              <a:gd name="adj2" fmla="val -294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request </a:t>
            </a:r>
            <a:r>
              <a:rPr lang="en-US" sz="2600" b="1" noProof="1">
                <a:solidFill>
                  <a:srgbClr val="FFFFFF"/>
                </a:solidFill>
              </a:rPr>
              <a:t>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635584" y="5795026"/>
            <a:ext cx="4710415" cy="544830"/>
          </a:xfrm>
          <a:prstGeom prst="wedgeRoundRectCallout">
            <a:avLst>
              <a:gd name="adj1" fmla="val -82583"/>
              <a:gd name="adj2" fmla="val -448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The request body is empty</a:t>
            </a:r>
          </a:p>
        </p:txBody>
      </p:sp>
    </p:spTree>
    <p:extLst>
      <p:ext uri="{BB962C8B-B14F-4D97-AF65-F5344CB8AC3E}">
        <p14:creationId xmlns:p14="http://schemas.microsoft.com/office/powerpoint/2010/main" val="154977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POST Request – Example</a:t>
            </a:r>
            <a:endParaRPr lang="en-US" dirty="0"/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596890" y="1166078"/>
            <a:ext cx="10947176" cy="5440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/repos/testnakov/test-nakov-repo/issues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Mozilla/4.0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(compatible;MSIE 6.0; Windows NT 5.0)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{"title":"Found a bug",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"body":"I'm having a problem with this.",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"labels":["bug","minor"]}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218570" y="1614321"/>
            <a:ext cx="3210322" cy="544830"/>
          </a:xfrm>
          <a:prstGeom prst="wedgeRoundRectCallout">
            <a:avLst>
              <a:gd name="adj1" fmla="val -64656"/>
              <a:gd name="adj2" fmla="val -597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request line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48200" y="2136760"/>
            <a:ext cx="2347800" cy="544830"/>
          </a:xfrm>
          <a:custGeom>
            <a:avLst/>
            <a:gdLst>
              <a:gd name="connsiteX0" fmla="*/ 0 w 2347800"/>
              <a:gd name="connsiteY0" fmla="*/ 90807 h 544830"/>
              <a:gd name="connsiteX1" fmla="*/ 26597 w 2347800"/>
              <a:gd name="connsiteY1" fmla="*/ 26597 h 544830"/>
              <a:gd name="connsiteX2" fmla="*/ 90807 w 2347800"/>
              <a:gd name="connsiteY2" fmla="*/ 0 h 544830"/>
              <a:gd name="connsiteX3" fmla="*/ 391300 w 2347800"/>
              <a:gd name="connsiteY3" fmla="*/ 0 h 544830"/>
              <a:gd name="connsiteX4" fmla="*/ 391300 w 2347800"/>
              <a:gd name="connsiteY4" fmla="*/ 0 h 544830"/>
              <a:gd name="connsiteX5" fmla="*/ 978250 w 2347800"/>
              <a:gd name="connsiteY5" fmla="*/ 0 h 544830"/>
              <a:gd name="connsiteX6" fmla="*/ 2256993 w 2347800"/>
              <a:gd name="connsiteY6" fmla="*/ 0 h 544830"/>
              <a:gd name="connsiteX7" fmla="*/ 2321203 w 2347800"/>
              <a:gd name="connsiteY7" fmla="*/ 26597 h 544830"/>
              <a:gd name="connsiteX8" fmla="*/ 2347800 w 2347800"/>
              <a:gd name="connsiteY8" fmla="*/ 90807 h 544830"/>
              <a:gd name="connsiteX9" fmla="*/ 2347800 w 2347800"/>
              <a:gd name="connsiteY9" fmla="*/ 317817 h 544830"/>
              <a:gd name="connsiteX10" fmla="*/ 2347800 w 2347800"/>
              <a:gd name="connsiteY10" fmla="*/ 317817 h 544830"/>
              <a:gd name="connsiteX11" fmla="*/ 2347800 w 2347800"/>
              <a:gd name="connsiteY11" fmla="*/ 454025 h 544830"/>
              <a:gd name="connsiteX12" fmla="*/ 2347800 w 2347800"/>
              <a:gd name="connsiteY12" fmla="*/ 454023 h 544830"/>
              <a:gd name="connsiteX13" fmla="*/ 2321203 w 2347800"/>
              <a:gd name="connsiteY13" fmla="*/ 518233 h 544830"/>
              <a:gd name="connsiteX14" fmla="*/ 2256993 w 2347800"/>
              <a:gd name="connsiteY14" fmla="*/ 544830 h 544830"/>
              <a:gd name="connsiteX15" fmla="*/ 978250 w 2347800"/>
              <a:gd name="connsiteY15" fmla="*/ 544830 h 544830"/>
              <a:gd name="connsiteX16" fmla="*/ 391300 w 2347800"/>
              <a:gd name="connsiteY16" fmla="*/ 544830 h 544830"/>
              <a:gd name="connsiteX17" fmla="*/ 391300 w 2347800"/>
              <a:gd name="connsiteY17" fmla="*/ 544830 h 544830"/>
              <a:gd name="connsiteX18" fmla="*/ 90807 w 2347800"/>
              <a:gd name="connsiteY18" fmla="*/ 544830 h 544830"/>
              <a:gd name="connsiteX19" fmla="*/ 26597 w 2347800"/>
              <a:gd name="connsiteY19" fmla="*/ 518233 h 544830"/>
              <a:gd name="connsiteX20" fmla="*/ 0 w 2347800"/>
              <a:gd name="connsiteY20" fmla="*/ 454023 h 544830"/>
              <a:gd name="connsiteX21" fmla="*/ 0 w 2347800"/>
              <a:gd name="connsiteY21" fmla="*/ 454025 h 544830"/>
              <a:gd name="connsiteX22" fmla="*/ -385180 w 2347800"/>
              <a:gd name="connsiteY22" fmla="*/ 538080 h 544830"/>
              <a:gd name="connsiteX23" fmla="*/ 0 w 2347800"/>
              <a:gd name="connsiteY23" fmla="*/ 317817 h 544830"/>
              <a:gd name="connsiteX24" fmla="*/ 0 w 2347800"/>
              <a:gd name="connsiteY24" fmla="*/ 90807 h 544830"/>
              <a:gd name="connsiteX0" fmla="*/ 0 w 2347800"/>
              <a:gd name="connsiteY0" fmla="*/ 90807 h 544830"/>
              <a:gd name="connsiteX1" fmla="*/ 26597 w 2347800"/>
              <a:gd name="connsiteY1" fmla="*/ 26597 h 544830"/>
              <a:gd name="connsiteX2" fmla="*/ 90807 w 2347800"/>
              <a:gd name="connsiteY2" fmla="*/ 0 h 544830"/>
              <a:gd name="connsiteX3" fmla="*/ 391300 w 2347800"/>
              <a:gd name="connsiteY3" fmla="*/ 0 h 544830"/>
              <a:gd name="connsiteX4" fmla="*/ 391300 w 2347800"/>
              <a:gd name="connsiteY4" fmla="*/ 0 h 544830"/>
              <a:gd name="connsiteX5" fmla="*/ 978250 w 2347800"/>
              <a:gd name="connsiteY5" fmla="*/ 0 h 544830"/>
              <a:gd name="connsiteX6" fmla="*/ 2256993 w 2347800"/>
              <a:gd name="connsiteY6" fmla="*/ 0 h 544830"/>
              <a:gd name="connsiteX7" fmla="*/ 2321203 w 2347800"/>
              <a:gd name="connsiteY7" fmla="*/ 26597 h 544830"/>
              <a:gd name="connsiteX8" fmla="*/ 2347800 w 2347800"/>
              <a:gd name="connsiteY8" fmla="*/ 90807 h 544830"/>
              <a:gd name="connsiteX9" fmla="*/ 2347800 w 2347800"/>
              <a:gd name="connsiteY9" fmla="*/ 317817 h 544830"/>
              <a:gd name="connsiteX10" fmla="*/ 2347800 w 2347800"/>
              <a:gd name="connsiteY10" fmla="*/ 317817 h 544830"/>
              <a:gd name="connsiteX11" fmla="*/ 2347800 w 2347800"/>
              <a:gd name="connsiteY11" fmla="*/ 454025 h 544830"/>
              <a:gd name="connsiteX12" fmla="*/ 2347800 w 2347800"/>
              <a:gd name="connsiteY12" fmla="*/ 454023 h 544830"/>
              <a:gd name="connsiteX13" fmla="*/ 2321203 w 2347800"/>
              <a:gd name="connsiteY13" fmla="*/ 518233 h 544830"/>
              <a:gd name="connsiteX14" fmla="*/ 2256993 w 2347800"/>
              <a:gd name="connsiteY14" fmla="*/ 544830 h 544830"/>
              <a:gd name="connsiteX15" fmla="*/ 978250 w 2347800"/>
              <a:gd name="connsiteY15" fmla="*/ 544830 h 544830"/>
              <a:gd name="connsiteX16" fmla="*/ 391300 w 2347800"/>
              <a:gd name="connsiteY16" fmla="*/ 544830 h 544830"/>
              <a:gd name="connsiteX17" fmla="*/ 391300 w 2347800"/>
              <a:gd name="connsiteY17" fmla="*/ 544830 h 544830"/>
              <a:gd name="connsiteX18" fmla="*/ 90807 w 2347800"/>
              <a:gd name="connsiteY18" fmla="*/ 544830 h 544830"/>
              <a:gd name="connsiteX19" fmla="*/ 26597 w 2347800"/>
              <a:gd name="connsiteY19" fmla="*/ 518233 h 544830"/>
              <a:gd name="connsiteX20" fmla="*/ 0 w 2347800"/>
              <a:gd name="connsiteY20" fmla="*/ 454023 h 544830"/>
              <a:gd name="connsiteX21" fmla="*/ 0 w 2347800"/>
              <a:gd name="connsiteY21" fmla="*/ 454025 h 544830"/>
              <a:gd name="connsiteX22" fmla="*/ 0 w 2347800"/>
              <a:gd name="connsiteY22" fmla="*/ 317817 h 544830"/>
              <a:gd name="connsiteX23" fmla="*/ 0 w 2347800"/>
              <a:gd name="connsiteY23" fmla="*/ 90807 h 54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47800" h="544830">
                <a:moveTo>
                  <a:pt x="0" y="90807"/>
                </a:moveTo>
                <a:cubicBezTo>
                  <a:pt x="0" y="66723"/>
                  <a:pt x="9567" y="43626"/>
                  <a:pt x="26597" y="26597"/>
                </a:cubicBezTo>
                <a:cubicBezTo>
                  <a:pt x="43627" y="9567"/>
                  <a:pt x="66724" y="0"/>
                  <a:pt x="90807" y="0"/>
                </a:cubicBezTo>
                <a:lnTo>
                  <a:pt x="391300" y="0"/>
                </a:lnTo>
                <a:lnTo>
                  <a:pt x="391300" y="0"/>
                </a:lnTo>
                <a:lnTo>
                  <a:pt x="978250" y="0"/>
                </a:lnTo>
                <a:lnTo>
                  <a:pt x="2256993" y="0"/>
                </a:lnTo>
                <a:cubicBezTo>
                  <a:pt x="2281077" y="0"/>
                  <a:pt x="2304174" y="9567"/>
                  <a:pt x="2321203" y="26597"/>
                </a:cubicBezTo>
                <a:cubicBezTo>
                  <a:pt x="2338233" y="43627"/>
                  <a:pt x="2347800" y="66724"/>
                  <a:pt x="2347800" y="90807"/>
                </a:cubicBezTo>
                <a:lnTo>
                  <a:pt x="2347800" y="317817"/>
                </a:lnTo>
                <a:lnTo>
                  <a:pt x="2347800" y="317817"/>
                </a:lnTo>
                <a:lnTo>
                  <a:pt x="2347800" y="454025"/>
                </a:lnTo>
                <a:lnTo>
                  <a:pt x="2347800" y="454023"/>
                </a:lnTo>
                <a:cubicBezTo>
                  <a:pt x="2347800" y="478107"/>
                  <a:pt x="2338233" y="501204"/>
                  <a:pt x="2321203" y="518233"/>
                </a:cubicBezTo>
                <a:cubicBezTo>
                  <a:pt x="2304173" y="535263"/>
                  <a:pt x="2281076" y="544830"/>
                  <a:pt x="2256993" y="544830"/>
                </a:cubicBezTo>
                <a:lnTo>
                  <a:pt x="978250" y="544830"/>
                </a:lnTo>
                <a:lnTo>
                  <a:pt x="391300" y="544830"/>
                </a:lnTo>
                <a:lnTo>
                  <a:pt x="391300" y="544830"/>
                </a:lnTo>
                <a:lnTo>
                  <a:pt x="90807" y="544830"/>
                </a:lnTo>
                <a:cubicBezTo>
                  <a:pt x="66723" y="544830"/>
                  <a:pt x="43626" y="535263"/>
                  <a:pt x="26597" y="518233"/>
                </a:cubicBezTo>
                <a:cubicBezTo>
                  <a:pt x="9567" y="501203"/>
                  <a:pt x="0" y="478106"/>
                  <a:pt x="0" y="454023"/>
                </a:cubicBezTo>
                <a:lnTo>
                  <a:pt x="0" y="454025"/>
                </a:lnTo>
                <a:lnTo>
                  <a:pt x="0" y="317817"/>
                </a:lnTo>
                <a:lnTo>
                  <a:pt x="0" y="9080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headers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333999" y="4123146"/>
            <a:ext cx="3772297" cy="987504"/>
          </a:xfrm>
          <a:prstGeom prst="wedgeRoundRectCallout">
            <a:avLst>
              <a:gd name="adj1" fmla="val -66833"/>
              <a:gd name="adj2" fmla="val 441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The request body holds  the submitted data</a:t>
            </a:r>
          </a:p>
        </p:txBody>
      </p:sp>
    </p:spTree>
    <p:extLst>
      <p:ext uri="{BB962C8B-B14F-4D97-AF65-F5344CB8AC3E}">
        <p14:creationId xmlns:p14="http://schemas.microsoft.com/office/powerpoint/2010/main" val="376981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 – Example</a:t>
            </a:r>
            <a:endParaRPr lang="en-US" dirty="0"/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55682" y="1258546"/>
            <a:ext cx="10253664" cy="5413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OK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Date: Fri, 1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Nov 2016 16:09:18 GMT+2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111820" y="1149969"/>
            <a:ext cx="4794180" cy="544830"/>
          </a:xfrm>
          <a:prstGeom prst="wedgeRoundRectCallout">
            <a:avLst>
              <a:gd name="adj1" fmla="val -75008"/>
              <a:gd name="adj2" fmla="val 18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status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058181" y="2728123"/>
            <a:ext cx="3342545" cy="987504"/>
          </a:xfrm>
          <a:custGeom>
            <a:avLst/>
            <a:gdLst>
              <a:gd name="connsiteX0" fmla="*/ 0 w 3342545"/>
              <a:gd name="connsiteY0" fmla="*/ 164587 h 987504"/>
              <a:gd name="connsiteX1" fmla="*/ 48207 w 3342545"/>
              <a:gd name="connsiteY1" fmla="*/ 48206 h 987504"/>
              <a:gd name="connsiteX2" fmla="*/ 164588 w 3342545"/>
              <a:gd name="connsiteY2" fmla="*/ 0 h 987504"/>
              <a:gd name="connsiteX3" fmla="*/ 557091 w 3342545"/>
              <a:gd name="connsiteY3" fmla="*/ 0 h 987504"/>
              <a:gd name="connsiteX4" fmla="*/ 557091 w 3342545"/>
              <a:gd name="connsiteY4" fmla="*/ 0 h 987504"/>
              <a:gd name="connsiteX5" fmla="*/ 1392727 w 3342545"/>
              <a:gd name="connsiteY5" fmla="*/ 0 h 987504"/>
              <a:gd name="connsiteX6" fmla="*/ 3177958 w 3342545"/>
              <a:gd name="connsiteY6" fmla="*/ 0 h 987504"/>
              <a:gd name="connsiteX7" fmla="*/ 3294339 w 3342545"/>
              <a:gd name="connsiteY7" fmla="*/ 48207 h 987504"/>
              <a:gd name="connsiteX8" fmla="*/ 3342545 w 3342545"/>
              <a:gd name="connsiteY8" fmla="*/ 164588 h 987504"/>
              <a:gd name="connsiteX9" fmla="*/ 3342545 w 3342545"/>
              <a:gd name="connsiteY9" fmla="*/ 164584 h 987504"/>
              <a:gd name="connsiteX10" fmla="*/ 3342545 w 3342545"/>
              <a:gd name="connsiteY10" fmla="*/ 164584 h 987504"/>
              <a:gd name="connsiteX11" fmla="*/ 3342545 w 3342545"/>
              <a:gd name="connsiteY11" fmla="*/ 411460 h 987504"/>
              <a:gd name="connsiteX12" fmla="*/ 3342545 w 3342545"/>
              <a:gd name="connsiteY12" fmla="*/ 822917 h 987504"/>
              <a:gd name="connsiteX13" fmla="*/ 3294339 w 3342545"/>
              <a:gd name="connsiteY13" fmla="*/ 939298 h 987504"/>
              <a:gd name="connsiteX14" fmla="*/ 3177958 w 3342545"/>
              <a:gd name="connsiteY14" fmla="*/ 987504 h 987504"/>
              <a:gd name="connsiteX15" fmla="*/ 1392727 w 3342545"/>
              <a:gd name="connsiteY15" fmla="*/ 987504 h 987504"/>
              <a:gd name="connsiteX16" fmla="*/ 557091 w 3342545"/>
              <a:gd name="connsiteY16" fmla="*/ 987504 h 987504"/>
              <a:gd name="connsiteX17" fmla="*/ 557091 w 3342545"/>
              <a:gd name="connsiteY17" fmla="*/ 987504 h 987504"/>
              <a:gd name="connsiteX18" fmla="*/ 164587 w 3342545"/>
              <a:gd name="connsiteY18" fmla="*/ 987504 h 987504"/>
              <a:gd name="connsiteX19" fmla="*/ 48206 w 3342545"/>
              <a:gd name="connsiteY19" fmla="*/ 939297 h 987504"/>
              <a:gd name="connsiteX20" fmla="*/ 0 w 3342545"/>
              <a:gd name="connsiteY20" fmla="*/ 822916 h 987504"/>
              <a:gd name="connsiteX21" fmla="*/ 0 w 3342545"/>
              <a:gd name="connsiteY21" fmla="*/ 411460 h 987504"/>
              <a:gd name="connsiteX22" fmla="*/ -697188 w 3342545"/>
              <a:gd name="connsiteY22" fmla="*/ 172142 h 987504"/>
              <a:gd name="connsiteX23" fmla="*/ 0 w 3342545"/>
              <a:gd name="connsiteY23" fmla="*/ 164584 h 987504"/>
              <a:gd name="connsiteX24" fmla="*/ 0 w 3342545"/>
              <a:gd name="connsiteY24" fmla="*/ 164587 h 987504"/>
              <a:gd name="connsiteX0" fmla="*/ 0 w 3342545"/>
              <a:gd name="connsiteY0" fmla="*/ 164587 h 987504"/>
              <a:gd name="connsiteX1" fmla="*/ 48207 w 3342545"/>
              <a:gd name="connsiteY1" fmla="*/ 48206 h 987504"/>
              <a:gd name="connsiteX2" fmla="*/ 164588 w 3342545"/>
              <a:gd name="connsiteY2" fmla="*/ 0 h 987504"/>
              <a:gd name="connsiteX3" fmla="*/ 557091 w 3342545"/>
              <a:gd name="connsiteY3" fmla="*/ 0 h 987504"/>
              <a:gd name="connsiteX4" fmla="*/ 557091 w 3342545"/>
              <a:gd name="connsiteY4" fmla="*/ 0 h 987504"/>
              <a:gd name="connsiteX5" fmla="*/ 1392727 w 3342545"/>
              <a:gd name="connsiteY5" fmla="*/ 0 h 987504"/>
              <a:gd name="connsiteX6" fmla="*/ 3177958 w 3342545"/>
              <a:gd name="connsiteY6" fmla="*/ 0 h 987504"/>
              <a:gd name="connsiteX7" fmla="*/ 3294339 w 3342545"/>
              <a:gd name="connsiteY7" fmla="*/ 48207 h 987504"/>
              <a:gd name="connsiteX8" fmla="*/ 3342545 w 3342545"/>
              <a:gd name="connsiteY8" fmla="*/ 164588 h 987504"/>
              <a:gd name="connsiteX9" fmla="*/ 3342545 w 3342545"/>
              <a:gd name="connsiteY9" fmla="*/ 164584 h 987504"/>
              <a:gd name="connsiteX10" fmla="*/ 3342545 w 3342545"/>
              <a:gd name="connsiteY10" fmla="*/ 164584 h 987504"/>
              <a:gd name="connsiteX11" fmla="*/ 3342545 w 3342545"/>
              <a:gd name="connsiteY11" fmla="*/ 411460 h 987504"/>
              <a:gd name="connsiteX12" fmla="*/ 3342545 w 3342545"/>
              <a:gd name="connsiteY12" fmla="*/ 822917 h 987504"/>
              <a:gd name="connsiteX13" fmla="*/ 3294339 w 3342545"/>
              <a:gd name="connsiteY13" fmla="*/ 939298 h 987504"/>
              <a:gd name="connsiteX14" fmla="*/ 3177958 w 3342545"/>
              <a:gd name="connsiteY14" fmla="*/ 987504 h 987504"/>
              <a:gd name="connsiteX15" fmla="*/ 1392727 w 3342545"/>
              <a:gd name="connsiteY15" fmla="*/ 987504 h 987504"/>
              <a:gd name="connsiteX16" fmla="*/ 557091 w 3342545"/>
              <a:gd name="connsiteY16" fmla="*/ 987504 h 987504"/>
              <a:gd name="connsiteX17" fmla="*/ 557091 w 3342545"/>
              <a:gd name="connsiteY17" fmla="*/ 987504 h 987504"/>
              <a:gd name="connsiteX18" fmla="*/ 164587 w 3342545"/>
              <a:gd name="connsiteY18" fmla="*/ 987504 h 987504"/>
              <a:gd name="connsiteX19" fmla="*/ 48206 w 3342545"/>
              <a:gd name="connsiteY19" fmla="*/ 939297 h 987504"/>
              <a:gd name="connsiteX20" fmla="*/ 0 w 3342545"/>
              <a:gd name="connsiteY20" fmla="*/ 822916 h 987504"/>
              <a:gd name="connsiteX21" fmla="*/ 0 w 3342545"/>
              <a:gd name="connsiteY21" fmla="*/ 411460 h 987504"/>
              <a:gd name="connsiteX22" fmla="*/ 0 w 3342545"/>
              <a:gd name="connsiteY22" fmla="*/ 164584 h 987504"/>
              <a:gd name="connsiteX23" fmla="*/ 0 w 3342545"/>
              <a:gd name="connsiteY23" fmla="*/ 164587 h 98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342545" h="987504">
                <a:moveTo>
                  <a:pt x="0" y="164587"/>
                </a:moveTo>
                <a:cubicBezTo>
                  <a:pt x="0" y="120936"/>
                  <a:pt x="17340" y="79072"/>
                  <a:pt x="48207" y="48206"/>
                </a:cubicBezTo>
                <a:cubicBezTo>
                  <a:pt x="79073" y="17340"/>
                  <a:pt x="120936" y="0"/>
                  <a:pt x="164588" y="0"/>
                </a:cubicBezTo>
                <a:lnTo>
                  <a:pt x="557091" y="0"/>
                </a:lnTo>
                <a:lnTo>
                  <a:pt x="557091" y="0"/>
                </a:lnTo>
                <a:lnTo>
                  <a:pt x="1392727" y="0"/>
                </a:lnTo>
                <a:lnTo>
                  <a:pt x="3177958" y="0"/>
                </a:lnTo>
                <a:cubicBezTo>
                  <a:pt x="3221609" y="0"/>
                  <a:pt x="3263473" y="17340"/>
                  <a:pt x="3294339" y="48207"/>
                </a:cubicBezTo>
                <a:cubicBezTo>
                  <a:pt x="3325205" y="79073"/>
                  <a:pt x="3342545" y="120936"/>
                  <a:pt x="3342545" y="164588"/>
                </a:cubicBezTo>
                <a:lnTo>
                  <a:pt x="3342545" y="164584"/>
                </a:lnTo>
                <a:lnTo>
                  <a:pt x="3342545" y="164584"/>
                </a:lnTo>
                <a:lnTo>
                  <a:pt x="3342545" y="411460"/>
                </a:lnTo>
                <a:lnTo>
                  <a:pt x="3342545" y="822917"/>
                </a:lnTo>
                <a:cubicBezTo>
                  <a:pt x="3342545" y="866568"/>
                  <a:pt x="3325205" y="908432"/>
                  <a:pt x="3294339" y="939298"/>
                </a:cubicBezTo>
                <a:cubicBezTo>
                  <a:pt x="3263473" y="970164"/>
                  <a:pt x="3221610" y="987504"/>
                  <a:pt x="3177958" y="987504"/>
                </a:cubicBezTo>
                <a:lnTo>
                  <a:pt x="1392727" y="987504"/>
                </a:lnTo>
                <a:lnTo>
                  <a:pt x="557091" y="987504"/>
                </a:lnTo>
                <a:lnTo>
                  <a:pt x="557091" y="987504"/>
                </a:lnTo>
                <a:lnTo>
                  <a:pt x="164587" y="987504"/>
                </a:lnTo>
                <a:cubicBezTo>
                  <a:pt x="120936" y="987504"/>
                  <a:pt x="79072" y="970164"/>
                  <a:pt x="48206" y="939297"/>
                </a:cubicBezTo>
                <a:cubicBezTo>
                  <a:pt x="17340" y="908431"/>
                  <a:pt x="0" y="866568"/>
                  <a:pt x="0" y="822916"/>
                </a:cubicBezTo>
                <a:lnTo>
                  <a:pt x="0" y="411460"/>
                </a:lnTo>
                <a:lnTo>
                  <a:pt x="0" y="164584"/>
                </a:lnTo>
                <a:lnTo>
                  <a:pt x="0" y="16458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95220" y="5093770"/>
            <a:ext cx="3342545" cy="544830"/>
          </a:xfrm>
          <a:prstGeom prst="wedgeRoundRectCallout">
            <a:avLst>
              <a:gd name="adj1" fmla="val -76054"/>
              <a:gd name="adj2" fmla="val 24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body</a:t>
            </a:r>
          </a:p>
        </p:txBody>
      </p:sp>
    </p:spTree>
    <p:extLst>
      <p:ext uri="{BB962C8B-B14F-4D97-AF65-F5344CB8AC3E}">
        <p14:creationId xmlns:p14="http://schemas.microsoft.com/office/powerpoint/2010/main" val="341637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>
          <a:solidFill>
            <a:schemeClr val="bg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3963</TotalTime>
  <Words>3065</Words>
  <Application>Microsoft Office PowerPoint</Application>
  <PresentationFormat>Широк екран</PresentationFormat>
  <Paragraphs>618</Paragraphs>
  <Slides>57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57</vt:i4>
      </vt:variant>
    </vt:vector>
  </HeadingPairs>
  <TitlesOfParts>
    <vt:vector size="64" baseType="lpstr">
      <vt:lpstr>Arial</vt:lpstr>
      <vt:lpstr>Calibri</vt:lpstr>
      <vt:lpstr>Consolas</vt:lpstr>
      <vt:lpstr>Wingdings</vt:lpstr>
      <vt:lpstr>Wingdings 2</vt:lpstr>
      <vt:lpstr>1_SoftUni</vt:lpstr>
      <vt:lpstr>2_SoftUni</vt:lpstr>
      <vt:lpstr>HTTP and REST Services</vt:lpstr>
      <vt:lpstr>Table of Contents</vt:lpstr>
      <vt:lpstr>Have a Question?</vt:lpstr>
      <vt:lpstr>HTTP Overview</vt:lpstr>
      <vt:lpstr>HTTP Basics</vt:lpstr>
      <vt:lpstr>HTTP Request Methods</vt:lpstr>
      <vt:lpstr>HTTP GET Request – Example</vt:lpstr>
      <vt:lpstr>HTTP POST Request – Example</vt:lpstr>
      <vt:lpstr>HTTP Response – Example</vt:lpstr>
      <vt:lpstr>HTTP Response Status Codes</vt:lpstr>
      <vt:lpstr>Content-Type and Disposition</vt:lpstr>
      <vt:lpstr>Browser Developer Tools</vt:lpstr>
      <vt:lpstr>Postman</vt:lpstr>
      <vt:lpstr>REST and RESTful Services</vt:lpstr>
      <vt:lpstr>REST and RESTful Services</vt:lpstr>
      <vt:lpstr>REST Architectural Constraints</vt:lpstr>
      <vt:lpstr>REST and RESTful Services – Example</vt:lpstr>
      <vt:lpstr>Accessing GitHub Through HTTP</vt:lpstr>
      <vt:lpstr>GitHub API</vt:lpstr>
      <vt:lpstr>Github: Labels Issue</vt:lpstr>
      <vt:lpstr>GitHub API (2)</vt:lpstr>
      <vt:lpstr>Github: Create Issue</vt:lpstr>
      <vt:lpstr>Synchronous vs Asynchronous</vt:lpstr>
      <vt:lpstr>Asynchronous Programming in JS</vt:lpstr>
      <vt:lpstr>Asynchronous Programming</vt:lpstr>
      <vt:lpstr>Asynchronous Programming – Example</vt:lpstr>
      <vt:lpstr>Callbacks</vt:lpstr>
      <vt:lpstr>Promises</vt:lpstr>
      <vt:lpstr>What is a Promise?</vt:lpstr>
      <vt:lpstr>Promise Flowchart</vt:lpstr>
      <vt:lpstr>Promise.then() – Example</vt:lpstr>
      <vt:lpstr>Promise.catch() – Example</vt:lpstr>
      <vt:lpstr>Popular Promise Methods</vt:lpstr>
      <vt:lpstr>AJAX</vt:lpstr>
      <vt:lpstr>What is AJAX?</vt:lpstr>
      <vt:lpstr>AJAX: Workflow</vt:lpstr>
      <vt:lpstr>AJAX: Workflow</vt:lpstr>
      <vt:lpstr>What is Fetch?</vt:lpstr>
      <vt:lpstr>Basic Fetch Request</vt:lpstr>
      <vt:lpstr>GET Request</vt:lpstr>
      <vt:lpstr>Problem: GitHub Repos</vt:lpstr>
      <vt:lpstr>POST Request</vt:lpstr>
      <vt:lpstr>Body Methods</vt:lpstr>
      <vt:lpstr>Chaining Promises</vt:lpstr>
      <vt:lpstr>Problem: Load GitHub Commits</vt:lpstr>
      <vt:lpstr>Async / Await</vt:lpstr>
      <vt:lpstr>Async Functions</vt:lpstr>
      <vt:lpstr>Async Functions (2)</vt:lpstr>
      <vt:lpstr>Error Handling</vt:lpstr>
      <vt:lpstr>Async/Await vs Promise.then</vt:lpstr>
      <vt:lpstr>Sequential Execution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and REST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66</cp:revision>
  <dcterms:created xsi:type="dcterms:W3CDTF">2018-05-23T13:08:44Z</dcterms:created>
  <dcterms:modified xsi:type="dcterms:W3CDTF">2023-02-07T12:04:34Z</dcterms:modified>
  <cp:category>JS; JavaScript; front-end; AJAX; REST; ES6; Web development; computer programming; programming</cp:category>
</cp:coreProperties>
</file>