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394" r:id="rId2"/>
    <p:sldId id="627" r:id="rId3"/>
    <p:sldId id="547" r:id="rId4"/>
    <p:sldId id="628" r:id="rId5"/>
    <p:sldId id="629" r:id="rId6"/>
    <p:sldId id="630" r:id="rId7"/>
    <p:sldId id="634" r:id="rId8"/>
    <p:sldId id="654" r:id="rId9"/>
    <p:sldId id="635" r:id="rId10"/>
    <p:sldId id="636" r:id="rId11"/>
    <p:sldId id="637" r:id="rId12"/>
    <p:sldId id="659" r:id="rId13"/>
    <p:sldId id="638" r:id="rId14"/>
    <p:sldId id="640" r:id="rId15"/>
    <p:sldId id="662" r:id="rId16"/>
    <p:sldId id="406" r:id="rId17"/>
    <p:sldId id="434" r:id="rId18"/>
    <p:sldId id="476" r:id="rId19"/>
    <p:sldId id="409" r:id="rId20"/>
    <p:sldId id="664" r:id="rId21"/>
    <p:sldId id="401" r:id="rId22"/>
    <p:sldId id="660" r:id="rId23"/>
    <p:sldId id="661" r:id="rId24"/>
    <p:sldId id="405" r:id="rId25"/>
    <p:sldId id="4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2273161-2C1F-461D-9D78-B0227F03B6DF}">
          <p14:sldIdLst>
            <p14:sldId id="394"/>
            <p14:sldId id="627"/>
            <p14:sldId id="547"/>
          </p14:sldIdLst>
        </p14:section>
        <p14:section name="React Overview" id="{A1B59156-360E-4709-88BC-293A7AF458C5}">
          <p14:sldIdLst>
            <p14:sldId id="628"/>
            <p14:sldId id="629"/>
            <p14:sldId id="630"/>
          </p14:sldIdLst>
        </p14:section>
        <p14:section name="Installation" id="{811810F0-F86F-47B7-9A99-1479E8C9E12E}">
          <p14:sldIdLst>
            <p14:sldId id="634"/>
            <p14:sldId id="654"/>
            <p14:sldId id="635"/>
            <p14:sldId id="636"/>
            <p14:sldId id="637"/>
            <p14:sldId id="659"/>
          </p14:sldIdLst>
        </p14:section>
        <p14:section name="JSX Syntax" id="{0067E222-5C54-4A34-8A55-8033AC867718}">
          <p14:sldIdLst>
            <p14:sldId id="638"/>
            <p14:sldId id="640"/>
            <p14:sldId id="662"/>
          </p14:sldIdLst>
        </p14:section>
        <p14:section name="Components" id="{B8D77420-5D98-4C7D-B911-A8A03F11FA49}">
          <p14:sldIdLst>
            <p14:sldId id="406"/>
            <p14:sldId id="434"/>
            <p14:sldId id="476"/>
            <p14:sldId id="409"/>
            <p14:sldId id="664"/>
          </p14:sldIdLst>
        </p14:section>
        <p14:section name="Conclusion" id="{BB685F69-CD02-47CA-82B6-EBEA954DEC8D}">
          <p14:sldIdLst>
            <p14:sldId id="401"/>
            <p14:sldId id="660"/>
            <p14:sldId id="66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4" d="100"/>
          <a:sy n="54" d="100"/>
        </p:scale>
        <p:origin x="1188" y="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EB3A8D2-AAE2-42FD-A649-748361EDE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969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8E37A3-41F5-41E8-8CBF-3B1BCEDE94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74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CA559A-2D37-4E53-BA11-3B2876517C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85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120756-E011-40B0-8B96-0D7F0EDD6B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06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1962BD-6B80-4F7A-B3EA-DB33E323F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13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sandbox.io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8.jpe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46150" y="1152622"/>
            <a:ext cx="8089347" cy="1418935"/>
          </a:xfrm>
        </p:spPr>
        <p:txBody>
          <a:bodyPr>
            <a:noAutofit/>
          </a:bodyPr>
          <a:lstStyle/>
          <a:p>
            <a:r>
              <a:rPr lang="en-US" sz="3600" dirty="0"/>
              <a:t>What is React, JSX, Overview and Syntax, Components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Intro to ReactJS &amp; Components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23708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 err="1"/>
              <a:t>SoftUni</a:t>
            </a:r>
            <a:r>
              <a:rPr lang="en-US" sz="28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99743"/>
            <a:ext cx="2950749" cy="382788"/>
          </a:xfrm>
        </p:spPr>
        <p:txBody>
          <a:bodyPr/>
          <a:lstStyle/>
          <a:p>
            <a:r>
              <a:rPr lang="en-GB" sz="20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513">
            <a:off x="251172" y="2532871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0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Visit the </a:t>
            </a:r>
            <a:r>
              <a:rPr lang="en-US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925154"/>
            <a:ext cx="472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565944"/>
            <a:ext cx="853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7088" y="5206734"/>
            <a:ext cx="4725512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4"/>
              </a:rPr>
              <a:t>https://codesandbox.io/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7DD3CC-1339-41F7-AF29-26E866EC7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408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205182"/>
            <a:ext cx="8458200" cy="53198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400" dirty="0"/>
              <a:t> - project configuration</a:t>
            </a:r>
          </a:p>
          <a:p>
            <a:pPr lvl="1"/>
            <a:r>
              <a:rPr lang="en-US" sz="3200" dirty="0"/>
              <a:t>Module name, dependencies, build actions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sz="3200" dirty="0"/>
              <a:t>App main HTML file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App main JS file (startup script)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App.js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App.css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sz="3200" dirty="0"/>
              <a:t>React component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B4541-EA4D-48E3-BF10-04E4DF51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763001" y="1850555"/>
            <a:ext cx="2695575" cy="402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0C7A439-C2B0-4773-8402-802EC671D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6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602F20-05D3-4391-9E03-54B7F1B7B78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6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A2D6191-756D-48A5-8281-76C11E72C4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JSX Syntax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E78B54-0AF1-413F-B68B-8868CF46A838}"/>
              </a:ext>
            </a:extLst>
          </p:cNvPr>
          <p:cNvGrpSpPr/>
          <p:nvPr/>
        </p:nvGrpSpPr>
        <p:grpSpPr>
          <a:xfrm>
            <a:off x="4800600" y="1205915"/>
            <a:ext cx="2590800" cy="2590800"/>
            <a:chOff x="4799012" y="1205915"/>
            <a:chExt cx="2590800" cy="259080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1604848-A551-4F44-96AB-BC969BF0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012" y="1205915"/>
              <a:ext cx="2590800" cy="2590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A72813-4B96-4A89-884C-E0C15519E588}"/>
                </a:ext>
              </a:extLst>
            </p:cNvPr>
            <p:cNvSpPr txBox="1"/>
            <p:nvPr/>
          </p:nvSpPr>
          <p:spPr>
            <a:xfrm>
              <a:off x="5408612" y="2453322"/>
              <a:ext cx="914400" cy="66592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bg2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JSX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190811E-E396-4B28-A2A6-2FA923A872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Overview, Syntax, Advantages</a:t>
            </a:r>
          </a:p>
        </p:txBody>
      </p:sp>
    </p:spTree>
    <p:extLst>
      <p:ext uri="{BB962C8B-B14F-4D97-AF65-F5344CB8AC3E}">
        <p14:creationId xmlns:p14="http://schemas.microsoft.com/office/powerpoint/2010/main" val="280893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576" y="1323111"/>
            <a:ext cx="74698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="red"&gt;Children 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3576" y="2226065"/>
            <a:ext cx="52600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&lt;MyCounter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600" b="1" dirty="0">
                <a:latin typeface="Consolas" pitchFamily="49" charset="0"/>
              </a:rPr>
              <a:t>={3 + 5} 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3576" y="3050250"/>
            <a:ext cx="10365424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let gameScores = {</a:t>
            </a:r>
          </a:p>
          <a:p>
            <a:r>
              <a:rPr lang="en-US" sz="2600" b="1" dirty="0">
                <a:latin typeface="Consolas" pitchFamily="49" charset="0"/>
              </a:rPr>
              <a:t>  player1: 2,</a:t>
            </a:r>
          </a:p>
          <a:p>
            <a:r>
              <a:rPr lang="en-US" sz="2600" b="1" dirty="0">
                <a:latin typeface="Consolas" pitchFamily="49" charset="0"/>
              </a:rPr>
              <a:t>  player2: 5</a:t>
            </a:r>
          </a:p>
          <a:p>
            <a:r>
              <a:rPr lang="en-US" sz="2600" b="1" dirty="0">
                <a:latin typeface="Consolas" pitchFamily="49" charset="0"/>
              </a:rPr>
              <a:t>};</a:t>
            </a:r>
          </a:p>
          <a:p>
            <a:r>
              <a:rPr lang="en-US" sz="2600" b="1" dirty="0">
                <a:latin typeface="Consolas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 index="2" onClick={() =&gt; {}&gt;</a:t>
            </a:r>
          </a:p>
          <a:p>
            <a:r>
              <a:rPr lang="en-US" sz="2600" b="1" dirty="0">
                <a:latin typeface="Consolas" pitchFamily="49" charset="0"/>
              </a:rPr>
              <a:t>  &lt;h1&gt;Scores&lt;/h1&gt;</a:t>
            </a:r>
          </a:p>
          <a:p>
            <a:r>
              <a:rPr lang="en-US" sz="2600" b="1" dirty="0">
                <a:latin typeface="Consolas" pitchFamily="49" charset="0"/>
              </a:rPr>
              <a:t>  &lt;Scoreboard className="results" scores={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gameScores</a:t>
            </a:r>
            <a:r>
              <a:rPr lang="en-US" sz="2600" b="1" dirty="0">
                <a:latin typeface="Consolas" pitchFamily="49" charset="0"/>
              </a:rPr>
              <a:t>} /&gt;</a:t>
            </a:r>
          </a:p>
          <a:p>
            <a:r>
              <a:rPr lang="en-US" sz="2600" b="1" dirty="0">
                <a:latin typeface="Consolas" pitchFamily="49" charset="0"/>
              </a:rPr>
              <a:t>&lt;/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&gt;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084064" y="2209129"/>
            <a:ext cx="2069336" cy="507561"/>
          </a:xfrm>
          <a:prstGeom prst="wedgeRoundRectCallout">
            <a:avLst>
              <a:gd name="adj1" fmla="val -68907"/>
              <a:gd name="adj2" fmla="val 3419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207082" y="3985892"/>
            <a:ext cx="3108612" cy="507561"/>
          </a:xfrm>
          <a:prstGeom prst="wedgeRoundRectCallout">
            <a:avLst>
              <a:gd name="adj1" fmla="val -48239"/>
              <a:gd name="adj2" fmla="val 861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839200" y="4731894"/>
            <a:ext cx="3276600" cy="507561"/>
          </a:xfrm>
          <a:prstGeom prst="wedgeRoundRectCallout">
            <a:avLst>
              <a:gd name="adj1" fmla="val -42991"/>
              <a:gd name="adj2" fmla="val 9353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Pass variable as prop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D5E3090-51E4-4821-BFFF-B87426BF2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578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602F20-05D3-4391-9E03-54B7F1B7B78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DB51DD9-EB83-4737-9AAB-6B3FD29AE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Components Overview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ADD8691-B636-4EDD-81F9-A1B3E371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08" y="1371600"/>
            <a:ext cx="2461184" cy="246118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93A5E56-B2A8-4FBC-9EA4-567E528D4B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Syntax, Functional and Class Components</a:t>
            </a:r>
          </a:p>
        </p:txBody>
      </p:sp>
    </p:spTree>
    <p:extLst>
      <p:ext uri="{BB962C8B-B14F-4D97-AF65-F5344CB8AC3E}">
        <p14:creationId xmlns:p14="http://schemas.microsoft.com/office/powerpoint/2010/main" val="240987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9732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</a:t>
            </a:r>
            <a:r>
              <a:rPr lang="bg-BG" sz="3400" dirty="0"/>
              <a:t>omponents </a:t>
            </a:r>
            <a:r>
              <a:rPr lang="en-US" sz="3400" dirty="0"/>
              <a:t>let you</a:t>
            </a:r>
          </a:p>
          <a:p>
            <a:pPr lvl="1"/>
            <a:r>
              <a:rPr lang="en-US" sz="3200" dirty="0"/>
              <a:t>Split the UI into </a:t>
            </a:r>
            <a:r>
              <a:rPr lang="en-US" sz="3200" b="1" dirty="0">
                <a:solidFill>
                  <a:schemeClr val="bg1"/>
                </a:solidFill>
              </a:rPr>
              <a:t>independent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pieces</a:t>
            </a:r>
          </a:p>
          <a:p>
            <a:pPr lvl="1"/>
            <a:r>
              <a:rPr lang="en-US" sz="3200" dirty="0"/>
              <a:t>Think about </a:t>
            </a:r>
            <a:r>
              <a:rPr lang="en-US" sz="3200" b="1" dirty="0">
                <a:solidFill>
                  <a:schemeClr val="bg1"/>
                </a:solidFill>
              </a:rPr>
              <a:t>isolation</a:t>
            </a:r>
          </a:p>
          <a:p>
            <a:r>
              <a:rPr lang="en-US" sz="3400" dirty="0"/>
              <a:t>React let you define components as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33A095E-448E-4C29-A896-7537E50A68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D3952-04C8-4F9D-B95D-A8F02A313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is a JS function which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single argument called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(object with data)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69453-9A5F-4616-B6F3-BD3E3EFD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5D952-E7D0-4020-A3E8-9970D8B9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429000"/>
            <a:ext cx="7543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latin typeface="Consolas" panose="020B0609020204030204" pitchFamily="49" charset="0"/>
              </a:rPr>
              <a:t>(props){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return &lt;div&gt;My name is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B4ABAF-D38E-49D8-91C4-8BA7B5BEC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48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always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8739C-2DDF-4766-9242-A7BCD5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0"/>
            <a:ext cx="74676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400" b="1" dirty="0">
                <a:latin typeface="Consolas" panose="020B0609020204030204" pitchFamily="49" charset="0"/>
              </a:rPr>
              <a:t>&gt; A dropdown list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UserHead</a:t>
            </a:r>
            <a:r>
              <a:rPr lang="en-US" sz="2400" b="1" dirty="0">
                <a:latin typeface="Consolas" panose="020B0609020204030204" pitchFamily="49" charset="0"/>
              </a:rPr>
              <a:t> name="homeHeader"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&gt;Do Something&lt;/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&gt;Do Something Fun!&lt;/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51BE83-6F38-4FE2-AC8C-FA5601B01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8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312658"/>
            <a:ext cx="4419600" cy="485954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B85EEE1-CC2F-4E8C-899B-4A94CA4D4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95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602F20-05D3-4391-9E03-54B7F1B7B78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Shopping Cart Workshop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3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621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2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883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A7EA6F-C9EA-450D-9018-0AA2FCE2BC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8E49665-978A-4B40-8ACC-4000522E3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37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GB" sz="11500" b="1" dirty="0" err="1"/>
              <a:t>js</a:t>
            </a:r>
            <a:r>
              <a:rPr lang="en-GB" sz="11500" b="1" dirty="0"/>
              <a:t>-front-end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3140FD-166C-4114-BC9D-429EF0A68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4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5907D5-19D7-4CF0-8A07-79CBE8AAC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Overview</a:t>
            </a:r>
          </a:p>
        </p:txBody>
      </p:sp>
      <p:pic>
        <p:nvPicPr>
          <p:cNvPr id="10" name="Picture 9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72AA9E72-8402-46C4-9460-3C1C7CA1A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70" y="1295400"/>
            <a:ext cx="2235860" cy="2590800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8D08B181-4B34-4C6F-9CA1-73228FB371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History and Philosophy</a:t>
            </a:r>
          </a:p>
        </p:txBody>
      </p:sp>
    </p:spTree>
    <p:extLst>
      <p:ext uri="{BB962C8B-B14F-4D97-AF65-F5344CB8AC3E}">
        <p14:creationId xmlns:p14="http://schemas.microsoft.com/office/powerpoint/2010/main" val="18379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JavaScript library for building </a:t>
            </a:r>
            <a:r>
              <a:rPr lang="en-US" b="1" dirty="0">
                <a:solidFill>
                  <a:schemeClr val="bg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b="1" dirty="0">
                <a:solidFill>
                  <a:schemeClr val="bg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352801"/>
            <a:ext cx="59436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 =&gt; 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&lt;div&gt;Hello {props.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}&lt;/div&gt;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ReactDOM.render(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&lt;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name="Maria" /&gt;,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document.getElementById('root')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D6260D-09B8-44E6-B13F-F9A510BED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5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Open-source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Declarative</a:t>
            </a:r>
          </a:p>
          <a:p>
            <a:pPr lvl="1"/>
            <a:r>
              <a:rPr lang="en-US" sz="3200" dirty="0"/>
              <a:t>Design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/>
              <a:t> views for each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in your app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Component-Based</a:t>
            </a:r>
          </a:p>
          <a:p>
            <a:pPr lvl="1"/>
            <a:r>
              <a:rPr lang="en-US" sz="3200" dirty="0"/>
              <a:t>Encapsulated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that manage their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state</a:t>
            </a:r>
          </a:p>
          <a:p>
            <a:pPr lvl="1"/>
            <a:r>
              <a:rPr lang="en-US" sz="3200" dirty="0"/>
              <a:t>Keep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out of the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B41F429-540D-4AA7-830A-B1E2DC666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305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FC009AC-19E7-4F43-B302-4CF223620B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Installation</a:t>
            </a:r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0F573EE-0512-4060-B75C-749A4FF1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43" y="1447800"/>
            <a:ext cx="2326314" cy="232631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F7EC4A04-D6D8-437F-A5FC-C9213FD66E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Packages, Setup, Structure</a:t>
            </a:r>
          </a:p>
        </p:txBody>
      </p:sp>
    </p:spTree>
    <p:extLst>
      <p:ext uri="{BB962C8B-B14F-4D97-AF65-F5344CB8AC3E}">
        <p14:creationId xmlns:p14="http://schemas.microsoft.com/office/powerpoint/2010/main" val="530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Less to learn - </a:t>
            </a:r>
            <a:r>
              <a:rPr lang="en-US" b="1" dirty="0">
                <a:solidFill>
                  <a:schemeClr val="bg1"/>
                </a:solidFill>
              </a:rPr>
              <a:t>instant reloads </a:t>
            </a:r>
            <a:r>
              <a:rPr lang="en-US" dirty="0"/>
              <a:t>help you focus on development</a:t>
            </a:r>
          </a:p>
          <a:p>
            <a:r>
              <a:rPr lang="en-US" dirty="0"/>
              <a:t>Only one dependency - no complicated version mismatches</a:t>
            </a:r>
          </a:p>
          <a:p>
            <a:r>
              <a:rPr lang="en-US" dirty="0"/>
              <a:t>No Lock-In - under the hood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ESLint</a:t>
            </a:r>
          </a:p>
          <a:p>
            <a:r>
              <a:rPr lang="en-US" dirty="0"/>
              <a:t>Install the React app creator (one-time global install)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A35B03-AF47-4396-BBED-873FD2066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Run 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Starts your React app from the command line</a:t>
            </a:r>
            <a:endParaRPr lang="bg-BG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Browse your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2000" y="1905001"/>
            <a:ext cx="5562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npx create-react-app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91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npm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4E273-5D22-4431-A833-36E9E603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cd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3BF544B-9FB1-4B44-9522-C623C8A84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97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3718</TotalTime>
  <Words>773</Words>
  <Application>Microsoft Office PowerPoint</Application>
  <PresentationFormat>Widescreen</PresentationFormat>
  <Paragraphs>154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Intro to ReactJS &amp; Components</vt:lpstr>
      <vt:lpstr>Table of Contents</vt:lpstr>
      <vt:lpstr>Have a Question?</vt:lpstr>
      <vt:lpstr>React Overview</vt:lpstr>
      <vt:lpstr>What is React.js?</vt:lpstr>
      <vt:lpstr>Features</vt:lpstr>
      <vt:lpstr>React Installation</vt:lpstr>
      <vt:lpstr>Create React App</vt:lpstr>
      <vt:lpstr>Install and Run the React App Creator</vt:lpstr>
      <vt:lpstr>Finding Information</vt:lpstr>
      <vt:lpstr>React App Structure</vt:lpstr>
      <vt:lpstr>Live Demo</vt:lpstr>
      <vt:lpstr>JSX Syntax</vt:lpstr>
      <vt:lpstr>JSX Syntax</vt:lpstr>
      <vt:lpstr>Live Demo</vt:lpstr>
      <vt:lpstr>Components Overview</vt:lpstr>
      <vt:lpstr>Components Overview</vt:lpstr>
      <vt:lpstr>Functional Component</vt:lpstr>
      <vt:lpstr>Component Syntax</vt:lpstr>
      <vt:lpstr>Shopping Cart Workshop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React.js</dc:title>
  <dc:subject>ReactJS - Practical Training Course @ SoftUni</dc:subject>
  <dc:creator>Software University</dc:creator>
  <cp:keywords>SoftUni; Software University; programming; software development; software engineering;education;training; course; javascript; react; web</cp:keywords>
  <dc:description>© SoftUni – https://softuni.org_x000d_
© Software University – https://softuni.bg_x000d_
_x000d_
Copyrighted document. Unauthorized copy, reproduction or use is not permitted.</dc:description>
  <cp:lastModifiedBy>Kiril Kirilov</cp:lastModifiedBy>
  <cp:revision>21</cp:revision>
  <dcterms:created xsi:type="dcterms:W3CDTF">2018-05-23T13:08:44Z</dcterms:created>
  <dcterms:modified xsi:type="dcterms:W3CDTF">2023-03-11T23:23:08Z</dcterms:modified>
  <cp:category>programming; computer programming; software development; javascript; web; react</cp:category>
</cp:coreProperties>
</file>