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8"/>
  </p:notesMasterIdLst>
  <p:handoutMasterIdLst>
    <p:handoutMasterId r:id="rId69"/>
  </p:handoutMasterIdLst>
  <p:sldIdLst>
    <p:sldId id="528" r:id="rId3"/>
    <p:sldId id="276" r:id="rId4"/>
    <p:sldId id="530" r:id="rId5"/>
    <p:sldId id="532" r:id="rId6"/>
    <p:sldId id="607" r:id="rId7"/>
    <p:sldId id="469" r:id="rId8"/>
    <p:sldId id="527" r:id="rId9"/>
    <p:sldId id="608" r:id="rId10"/>
    <p:sldId id="541" r:id="rId11"/>
    <p:sldId id="610" r:id="rId12"/>
    <p:sldId id="584" r:id="rId13"/>
    <p:sldId id="592" r:id="rId14"/>
    <p:sldId id="611" r:id="rId15"/>
    <p:sldId id="594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12" r:id="rId24"/>
    <p:sldId id="613" r:id="rId25"/>
    <p:sldId id="651" r:id="rId26"/>
    <p:sldId id="615" r:id="rId27"/>
    <p:sldId id="616" r:id="rId28"/>
    <p:sldId id="617" r:id="rId29"/>
    <p:sldId id="618" r:id="rId30"/>
    <p:sldId id="619" r:id="rId31"/>
    <p:sldId id="620" r:id="rId32"/>
    <p:sldId id="621" r:id="rId33"/>
    <p:sldId id="589" r:id="rId34"/>
    <p:sldId id="622" r:id="rId35"/>
    <p:sldId id="623" r:id="rId36"/>
    <p:sldId id="624" r:id="rId37"/>
    <p:sldId id="632" r:id="rId38"/>
    <p:sldId id="633" r:id="rId39"/>
    <p:sldId id="601" r:id="rId40"/>
    <p:sldId id="604" r:id="rId41"/>
    <p:sldId id="605" r:id="rId42"/>
    <p:sldId id="606" r:id="rId43"/>
    <p:sldId id="509" r:id="rId44"/>
    <p:sldId id="650" r:id="rId45"/>
    <p:sldId id="511" r:id="rId46"/>
    <p:sldId id="512" r:id="rId47"/>
    <p:sldId id="513" r:id="rId48"/>
    <p:sldId id="634" r:id="rId49"/>
    <p:sldId id="635" r:id="rId50"/>
    <p:sldId id="636" r:id="rId51"/>
    <p:sldId id="640" r:id="rId52"/>
    <p:sldId id="641" r:id="rId53"/>
    <p:sldId id="642" r:id="rId54"/>
    <p:sldId id="644" r:id="rId55"/>
    <p:sldId id="643" r:id="rId56"/>
    <p:sldId id="646" r:id="rId57"/>
    <p:sldId id="647" r:id="rId58"/>
    <p:sldId id="645" r:id="rId59"/>
    <p:sldId id="648" r:id="rId60"/>
    <p:sldId id="649" r:id="rId61"/>
    <p:sldId id="534" r:id="rId62"/>
    <p:sldId id="652" r:id="rId63"/>
    <p:sldId id="653" r:id="rId64"/>
    <p:sldId id="654" r:id="rId65"/>
    <p:sldId id="655" r:id="rId66"/>
    <p:sldId id="656" r:id="rId6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276"/>
            <p14:sldId id="530"/>
          </p14:sldIdLst>
        </p14:section>
        <p14:section name="PHP Functions" id="{C4869C20-EB37-4424-A483-B9F08417A64E}">
          <p14:sldIdLst>
            <p14:sldId id="532"/>
            <p14:sldId id="607"/>
            <p14:sldId id="469"/>
          </p14:sldIdLst>
        </p14:section>
        <p14:section name="Declaring and Invoking Functions" id="{8301E940-4394-4BA5-BCB0-1C993E8D6532}">
          <p14:sldIdLst>
            <p14:sldId id="527"/>
            <p14:sldId id="608"/>
            <p14:sldId id="541"/>
            <p14:sldId id="610"/>
          </p14:sldIdLst>
        </p14:section>
        <p14:section name="Function with Parameters" id="{D69F90A6-E230-45F9-87A7-76C65A4C3095}">
          <p14:sldIdLst>
            <p14:sldId id="584"/>
            <p14:sldId id="592"/>
            <p14:sldId id="611"/>
            <p14:sldId id="594"/>
            <p14:sldId id="625"/>
            <p14:sldId id="626"/>
            <p14:sldId id="627"/>
            <p14:sldId id="628"/>
            <p14:sldId id="629"/>
            <p14:sldId id="630"/>
            <p14:sldId id="631"/>
            <p14:sldId id="612"/>
          </p14:sldIdLst>
        </p14:section>
        <p14:section name="Returning Values from Functions" id="{151A2128-27F8-4160-9FA4-10D943936F76}">
          <p14:sldIdLst>
            <p14:sldId id="613"/>
            <p14:sldId id="651"/>
            <p14:sldId id="615"/>
            <p14:sldId id="616"/>
            <p14:sldId id="617"/>
            <p14:sldId id="618"/>
            <p14:sldId id="619"/>
            <p14:sldId id="620"/>
            <p14:sldId id="621"/>
          </p14:sldIdLst>
        </p14:section>
        <p14:section name="Anonymous Functions" id="{FB73D371-C408-47B7-8262-DDBBF366E9BE}">
          <p14:sldIdLst>
            <p14:sldId id="589"/>
            <p14:sldId id="622"/>
            <p14:sldId id="623"/>
            <p14:sldId id="624"/>
            <p14:sldId id="632"/>
            <p14:sldId id="633"/>
          </p14:sldIdLst>
        </p14:section>
        <p14:section name="Variables Scope" id="{798C4C34-DFEE-491A-A3BC-D08B8221266E}">
          <p14:sldIdLst>
            <p14:sldId id="601"/>
            <p14:sldId id="604"/>
            <p14:sldId id="605"/>
            <p14:sldId id="606"/>
          </p14:sldIdLst>
        </p14:section>
        <p14:section name="Naming and Best Practices" id="{454F8948-8D4C-4E7C-B40C-15C301B32B1C}">
          <p14:sldIdLst>
            <p14:sldId id="509"/>
            <p14:sldId id="650"/>
            <p14:sldId id="511"/>
            <p14:sldId id="512"/>
            <p14:sldId id="513"/>
          </p14:sldIdLst>
        </p14:section>
        <p14:section name="Forms Definition" id="{04CF19D9-3F91-47E3-97EC-7F754F8BB11A}">
          <p14:sldIdLst>
            <p14:sldId id="634"/>
            <p14:sldId id="635"/>
            <p14:sldId id="636"/>
            <p14:sldId id="640"/>
            <p14:sldId id="641"/>
          </p14:sldIdLst>
        </p14:section>
        <p14:section name="PHP Forms" id="{0FC2F14F-F1C0-4DD0-870E-A1DCA445BC65}">
          <p14:sldIdLst>
            <p14:sldId id="642"/>
            <p14:sldId id="644"/>
            <p14:sldId id="643"/>
            <p14:sldId id="646"/>
            <p14:sldId id="647"/>
            <p14:sldId id="645"/>
            <p14:sldId id="648"/>
            <p14:sldId id="649"/>
          </p14:sldIdLst>
        </p14:section>
        <p14:section name="Conclusion" id="{7532FCCD-B372-4A12-9B10-3D812A020F3C}">
          <p14:sldIdLst>
            <p14:sldId id="534"/>
            <p14:sldId id="652"/>
            <p14:sldId id="653"/>
            <p14:sldId id="654"/>
            <p14:sldId id="655"/>
            <p14:sldId id="6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4D6783"/>
    <a:srgbClr val="F6F7F8"/>
    <a:srgbClr val="234465"/>
    <a:srgbClr val="FFA000"/>
    <a:srgbClr val="A3ABBC"/>
    <a:srgbClr val="ADB4C3"/>
    <a:srgbClr val="11ABBC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5" autoAdjust="0"/>
    <p:restoredTop sz="94533" autoAdjust="0"/>
  </p:normalViewPr>
  <p:slideViewPr>
    <p:cSldViewPr>
      <p:cViewPr varScale="1">
        <p:scale>
          <a:sx n="58" d="100"/>
          <a:sy n="58" d="100"/>
        </p:scale>
        <p:origin x="518" y="3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50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18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96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9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6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0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3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04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1200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8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and Forms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3611543" y="2301355"/>
            <a:ext cx="408156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dirty="0">
                <a:ln w="0"/>
                <a:latin typeface="Comic Sans MS" panose="030F0702030302020204" pitchFamily="66" charset="0"/>
              </a:rPr>
              <a:t>f</a:t>
            </a:r>
            <a:r>
              <a:rPr lang="en-US" sz="16600" b="0" cap="none" spc="0" dirty="0">
                <a:ln w="0"/>
                <a:solidFill>
                  <a:schemeClr val="tx1"/>
                </a:solidFill>
                <a:latin typeface="Comic Sans MS" panose="030F0702030302020204" pitchFamily="66" charset="0"/>
              </a:rPr>
              <a:t>(x)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9A51380-068D-4788-BB9D-2C1B83CAB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0211">
            <a:off x="258450" y="2199087"/>
            <a:ext cx="3194840" cy="20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PHP</a:t>
            </a:r>
            <a:r>
              <a:rPr lang="en-US" dirty="0"/>
              <a:t> tag(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&lt;?php</a:t>
            </a:r>
            <a:r>
              <a:rPr lang="en-US" dirty="0"/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94412" y="3730160"/>
            <a:ext cx="5029200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printPersonInfo()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printName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printAge()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5126" y="3730160"/>
            <a:ext cx="3231379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=""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1065212" y="5733594"/>
            <a:ext cx="3781171" cy="761255"/>
          </a:xfrm>
          <a:prstGeom prst="wedgeRoundRectCallout">
            <a:avLst>
              <a:gd name="adj1" fmla="val -49870"/>
              <a:gd name="adj2" fmla="val 18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69757" y="1779716"/>
            <a:ext cx="2600656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printName()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801776" y="2971800"/>
            <a:ext cx="4724400" cy="66070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Its own body -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5942012" y="2971800"/>
            <a:ext cx="4724400" cy="66070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Other functions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=""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7110056" y="5733594"/>
            <a:ext cx="4454436" cy="761255"/>
          </a:xfrm>
          <a:prstGeom prst="wedgeRoundRectCallout">
            <a:avLst>
              <a:gd name="adj1" fmla="val -48008"/>
              <a:gd name="adj2" fmla="val 14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299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3" grpId="0" animBg="1"/>
      <p:bldP spid="10" grpId="0"/>
      <p:bldP spid="11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469A51-943F-4777-A9B1-7C80BBE09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9B2764-EC2C-460F-9B67-08D2D4678A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586211-644B-47BC-B6C9-A395ACC77746}"/>
              </a:ext>
            </a:extLst>
          </p:cNvPr>
          <p:cNvSpPr/>
          <p:nvPr/>
        </p:nvSpPr>
        <p:spPr>
          <a:xfrm>
            <a:off x="5275262" y="1676400"/>
            <a:ext cx="16383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5643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20A8AFE-9365-485F-999F-5C92205E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DF4904E-808E-4B33-8256-6AD284BB93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To </a:t>
            </a:r>
            <a:r>
              <a:rPr lang="en-GB" b="1" dirty="0">
                <a:solidFill>
                  <a:schemeClr val="bg1"/>
                </a:solidFill>
              </a:rPr>
              <a:t>pass an information</a:t>
            </a:r>
            <a:r>
              <a:rPr lang="en-GB" dirty="0"/>
              <a:t> to a function, you can use </a:t>
            </a:r>
            <a:br>
              <a:rPr lang="en-GB" dirty="0"/>
            </a:br>
            <a:r>
              <a:rPr lang="en-GB" dirty="0"/>
              <a:t>parameters(arguments)</a:t>
            </a:r>
          </a:p>
          <a:p>
            <a:r>
              <a:rPr lang="en-US" dirty="0"/>
              <a:t>Arguments are specified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the function name,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parentheses</a:t>
            </a:r>
          </a:p>
          <a:p>
            <a:pPr lvl="1"/>
            <a:r>
              <a:rPr lang="en-US" dirty="0"/>
              <a:t>You can have </a:t>
            </a:r>
            <a:r>
              <a:rPr lang="en-US" b="1" dirty="0">
                <a:solidFill>
                  <a:schemeClr val="bg1"/>
                </a:solidFill>
              </a:rPr>
              <a:t>zero or several </a:t>
            </a:r>
            <a:r>
              <a:rPr lang="en-US" dirty="0"/>
              <a:t>arguments</a:t>
            </a:r>
          </a:p>
          <a:p>
            <a:pPr lvl="1"/>
            <a:r>
              <a:rPr lang="en-US" dirty="0"/>
              <a:t>Each parameter has a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You can set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with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Call the function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4419600"/>
            <a:ext cx="5867400" cy="138499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printPersonInfo(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"Peter"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18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//Peter is 18 years old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7456749" cy="137473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function printPersonInfo(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$name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$age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  echo "$name is $age years old";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837759" y="4419600"/>
            <a:ext cx="3124200" cy="1114328"/>
          </a:xfrm>
          <a:prstGeom prst="wedgeRoundRectCallout">
            <a:avLst>
              <a:gd name="adj1" fmla="val -57184"/>
              <a:gd name="adj2" fmla="val 132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99859" y="2057400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95322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F333EE9-CB38-44FA-B836-F66175B29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with default value of parameters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B2C6C4D-6DEC-45CD-955C-58BC358B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90D5927-3387-4A03-B276-530A83253A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732E605-13FA-490C-935F-B8ABD7001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981200"/>
            <a:ext cx="8686800" cy="1707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function printNumbers(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$start = 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$end = 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for ($i = $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 $i &lt;= $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 $i++)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  echo $i . ' ';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797DB1B-8133-49AB-98FC-EFE63B13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285824"/>
            <a:ext cx="86868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printNumbers();          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 2 3 4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printNumbers(10, 14);    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//10 11 12 13 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printNumbers(null, null);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//{empty}</a:t>
            </a:r>
          </a:p>
        </p:txBody>
      </p:sp>
    </p:spTree>
    <p:extLst>
      <p:ext uri="{BB962C8B-B14F-4D97-AF65-F5344CB8AC3E}">
        <p14:creationId xmlns:p14="http://schemas.microsoft.com/office/powerpoint/2010/main" val="386958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Create a function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4199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3241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38988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3241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3241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38988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</p:spTree>
    <p:extLst>
      <p:ext uri="{BB962C8B-B14F-4D97-AF65-F5344CB8AC3E}">
        <p14:creationId xmlns:p14="http://schemas.microsoft.com/office/powerpoint/2010/main" val="15941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674812" y="1234619"/>
            <a:ext cx="8763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$number = intval(readline());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$number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($number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$result = "The number $number is positive.";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($number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$result = "The number $number is negative.";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$result = "The number $number is zero.";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echo $result;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($number);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24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015" y="3048000"/>
            <a:ext cx="1982783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968571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3804" y="3968571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1393" y="4889142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3804" y="4889142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2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55912" y="1295400"/>
            <a:ext cx="6400800" cy="47691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$grade = floatval(readline());</a:t>
            </a:r>
          </a:p>
          <a:p>
            <a:r>
              <a:rPr lang="en-GB" dirty="0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($grade);</a:t>
            </a:r>
          </a:p>
          <a:p>
            <a:r>
              <a:rPr lang="en-GB" dirty="0">
                <a:solidFill>
                  <a:schemeClr val="tx1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$grade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r>
              <a:rPr lang="en-GB" dirty="0">
                <a:solidFill>
                  <a:schemeClr val="tx1"/>
                </a:solidFill>
              </a:rPr>
              <a:t>  $gradeInWords = '';</a:t>
            </a:r>
          </a:p>
          <a:p>
            <a:r>
              <a:rPr lang="en-GB" dirty="0">
                <a:solidFill>
                  <a:schemeClr val="tx1"/>
                </a:solidFill>
              </a:rPr>
              <a:t>  if ($grade &gt;= 2 &amp;&amp; $grade &lt;= 2.99)</a:t>
            </a:r>
          </a:p>
          <a:p>
            <a:r>
              <a:rPr lang="en-GB" dirty="0">
                <a:solidFill>
                  <a:schemeClr val="tx1"/>
                </a:solidFill>
              </a:rPr>
              <a:t>    $gradeInWords = "Fail";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//TODO: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echo $gradeInWords;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41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Create a function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6140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884" y="3554087"/>
            <a:ext cx="936106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2465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8378" y="3554087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78909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5612" y="1219200"/>
            <a:ext cx="7802699" cy="5304619"/>
          </a:xfrm>
        </p:spPr>
        <p:txBody>
          <a:bodyPr>
            <a:noAutofit/>
          </a:bodyPr>
          <a:lstStyle/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sz="3400" dirty="0"/>
              <a:t>PHP Functions</a:t>
            </a:r>
          </a:p>
          <a:p>
            <a:pPr lvl="1"/>
            <a:r>
              <a:rPr lang="en-US" sz="3200" dirty="0"/>
              <a:t>Declaring/Invoking</a:t>
            </a:r>
          </a:p>
          <a:p>
            <a:pPr lvl="1"/>
            <a:r>
              <a:rPr lang="en-US" sz="3200" dirty="0"/>
              <a:t>Parameters, Returning Values</a:t>
            </a:r>
          </a:p>
          <a:p>
            <a:pPr lvl="1"/>
            <a:r>
              <a:rPr lang="en-US" sz="3200" dirty="0"/>
              <a:t>Anonymous functions</a:t>
            </a:r>
          </a:p>
          <a:p>
            <a:pPr lvl="1"/>
            <a:r>
              <a:rPr lang="en-US" sz="3200" dirty="0"/>
              <a:t>Naming and Best Practices</a:t>
            </a:r>
          </a:p>
          <a:p>
            <a:r>
              <a:rPr lang="en-US" sz="3400" dirty="0"/>
              <a:t>Forms</a:t>
            </a: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Handling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Create a function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</a:t>
            </a:r>
            <a:br>
              <a:rPr lang="en-US" dirty="0"/>
            </a:br>
            <a:r>
              <a:rPr lang="en-US" dirty="0"/>
              <a:t>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674812" y="2590800"/>
            <a:ext cx="7906544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$start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$end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($i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$start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$i &lt;=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$end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$i++)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echo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$i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echo PHP_EOL;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30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function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674812" y="2480370"/>
            <a:ext cx="88026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($line = 1; $line &lt;= $n; $line++)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printLine(1, $line);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($line = $n - 1; $line &gt;= 1; $line--)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(1, $line);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printTriangle(intval(readline()));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20100" y="1991212"/>
            <a:ext cx="2366236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553060" y="3581401"/>
            <a:ext cx="2133600" cy="517436"/>
          </a:xfrm>
          <a:prstGeom prst="wedgeRoundRectCallout">
            <a:avLst>
              <a:gd name="adj1" fmla="val -54823"/>
              <a:gd name="adj2" fmla="val -3301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553060" y="4865645"/>
            <a:ext cx="2133600" cy="517437"/>
          </a:xfrm>
          <a:prstGeom prst="wedgeRoundRectCallout">
            <a:avLst>
              <a:gd name="adj1" fmla="val -55273"/>
              <a:gd name="adj2" fmla="val -3546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7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Functions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=""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3812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2273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2" y="1121143"/>
            <a:ext cx="10164901" cy="55848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function's execution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Returns the specified value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Optional set return type: </a:t>
            </a:r>
            <a:r>
              <a:rPr lang="en-US" sz="3200" b="1" dirty="0">
                <a:solidFill>
                  <a:schemeClr val="bg1"/>
                </a:solidFill>
              </a:rPr>
              <a:t>int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float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bool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array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and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037012" y="3532743"/>
            <a:ext cx="6549894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 readFullName() : </a:t>
            </a:r>
            <a:r>
              <a:rPr lang="en-US" sz="2600" dirty="0">
                <a:solidFill>
                  <a:schemeClr val="bg1"/>
                </a:solidFill>
                <a:effectLst/>
              </a:rPr>
              <a:t>string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$firstName =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readline()</a:t>
            </a:r>
            <a:r>
              <a:rPr lang="en-US" sz="2600" dirty="0">
                <a:solidFill>
                  <a:srgbClr val="234465"/>
                </a:solidFill>
                <a:effectLst/>
              </a:rPr>
              <a:t>;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//John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tx1"/>
                </a:solidFill>
                <a:effectLst/>
              </a:rPr>
              <a:t>$lastName =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readline()</a:t>
            </a:r>
            <a:r>
              <a:rPr lang="en-US" sz="2600" dirty="0">
                <a:solidFill>
                  <a:srgbClr val="234465"/>
                </a:solidFill>
                <a:effectLst/>
              </a:rPr>
              <a:t>; 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//Smith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</a:rPr>
              <a:t>"$firstName $lastName";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echo readFullName();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140225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Return value can be: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Assigned</a:t>
            </a:r>
            <a:r>
              <a:rPr lang="en-US" sz="3200" dirty="0"/>
              <a:t> to a variable</a:t>
            </a:r>
          </a:p>
          <a:p>
            <a:pPr lvl="1"/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Used</a:t>
            </a:r>
            <a:r>
              <a:rPr lang="en-US" sz="3200" dirty="0"/>
              <a:t> in expression</a:t>
            </a:r>
          </a:p>
          <a:p>
            <a:pPr lvl="1"/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Passed</a:t>
            </a:r>
            <a:r>
              <a:rPr lang="en-US" sz="3200" dirty="0"/>
              <a:t> to another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046412" y="2430004"/>
            <a:ext cx="4419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$max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46412" y="3685694"/>
            <a:ext cx="7772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$total = getPrice()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46412" y="5029200"/>
            <a:ext cx="548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$age = </a:t>
            </a:r>
            <a:r>
              <a:rPr lang="en-US" sz="2800" dirty="0">
                <a:solidFill>
                  <a:schemeClr val="bg1"/>
                </a:solidFill>
                <a:effectLst/>
              </a:rPr>
              <a:t>intval(readline())</a:t>
            </a:r>
            <a:r>
              <a:rPr lang="en-US" sz="2800" dirty="0">
                <a:solidFill>
                  <a:srgbClr val="234465"/>
                </a:solidFill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460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function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=""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6720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452551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=""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2380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183" y="302112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=""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5782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170" y="457013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=""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049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07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1370012" y="1295400"/>
            <a:ext cx="9372600" cy="47793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&lt;?php</a:t>
            </a:r>
          </a:p>
          <a:p>
            <a:pPr>
              <a:lnSpc>
                <a:spcPct val="95000"/>
              </a:lnSpc>
            </a:pPr>
            <a:endParaRPr lang="en-US" sz="2600" dirty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$width = floatval(readline());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$height = floatval(readline());</a:t>
            </a:r>
          </a:p>
          <a:p>
            <a:pPr>
              <a:lnSpc>
                <a:spcPct val="95000"/>
              </a:lnSpc>
            </a:pPr>
            <a:endParaRPr lang="en-US" sz="2600" dirty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chemeClr val="tx1"/>
                </a:solidFill>
                <a:effectLst/>
              </a:rPr>
              <a:t>($width, $height) :float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chemeClr val="tx1"/>
                </a:solidFill>
                <a:effectLst/>
              </a:rPr>
              <a:t> $width * $height;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5000"/>
              </a:lnSpc>
            </a:pPr>
            <a:endParaRPr lang="en-US" sz="2600" dirty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$area = calcRectangleArea($width, $height);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echo $area;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58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971610"/>
          </a:xfrm>
        </p:spPr>
        <p:txBody>
          <a:bodyPr/>
          <a:lstStyle/>
          <a:p>
            <a:r>
              <a:rPr lang="en-US" dirty="0"/>
              <a:t>Write a function that receives a string and a repeat count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dirty="0"/>
          </a:p>
          <a:p>
            <a:r>
              <a:rPr lang="en-US" dirty="0"/>
              <a:t>The function should return a new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6" y="3019916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=""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4622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5" y="449423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=""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4622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812" y="1295400"/>
            <a:ext cx="6477000" cy="47691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$inputStr = readline();</a:t>
            </a:r>
          </a:p>
          <a:p>
            <a:r>
              <a:rPr lang="en-GB" dirty="0">
                <a:solidFill>
                  <a:schemeClr val="tx1"/>
                </a:solidFill>
              </a:rPr>
              <a:t>$count = intval(readline());</a:t>
            </a:r>
          </a:p>
          <a:p>
            <a:r>
              <a:rPr lang="en-GB" dirty="0">
                <a:solidFill>
                  <a:schemeClr val="tx1"/>
                </a:solidFill>
              </a:rPr>
              <a:t>echo repeatString($inputStr, $count);</a:t>
            </a:r>
          </a:p>
          <a:p>
            <a:r>
              <a:rPr lang="en-GB" dirty="0">
                <a:solidFill>
                  <a:schemeClr val="tx1"/>
                </a:solidFill>
              </a:rPr>
              <a:t>function 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($str, $count) {</a:t>
            </a:r>
          </a:p>
          <a:p>
            <a:r>
              <a:rPr lang="en-GB" dirty="0">
                <a:solidFill>
                  <a:schemeClr val="tx1"/>
                </a:solidFill>
              </a:rPr>
              <a:t>  $result = "";</a:t>
            </a:r>
          </a:p>
          <a:p>
            <a:r>
              <a:rPr lang="en-GB" dirty="0">
                <a:solidFill>
                  <a:schemeClr val="tx1"/>
                </a:solidFill>
              </a:rPr>
              <a:t>  for ($i = 0; $i &lt; $count; $i++)</a:t>
            </a:r>
          </a:p>
          <a:p>
            <a:r>
              <a:rPr lang="en-GB" dirty="0">
                <a:solidFill>
                  <a:schemeClr val="tx1"/>
                </a:solidFill>
              </a:rPr>
              <a:t>    $result .= $str;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bg1"/>
                </a:solidFill>
              </a:rPr>
              <a:t>return</a:t>
            </a:r>
            <a:r>
              <a:rPr lang="en-GB" dirty="0">
                <a:solidFill>
                  <a:schemeClr val="tx1"/>
                </a:solidFill>
              </a:rPr>
              <a:t> $result;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Repeat 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10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>
                <a:latin typeface="+mj-lt"/>
              </a:rPr>
              <a:t>#fund</a:t>
            </a:r>
            <a:r>
              <a:rPr lang="en-GB" sz="11500" b="1" smtClean="0">
                <a:latin typeface="+mj-lt"/>
              </a:rPr>
              <a:t>-</a:t>
            </a:r>
            <a:r>
              <a:rPr lang="en-US" sz="11500" b="1" dirty="0" err="1">
                <a:latin typeface="+mj-lt"/>
              </a:rPr>
              <a:t>php</a:t>
            </a:r>
            <a:endParaRPr lang="en-US" sz="11500" dirty="0">
              <a:latin typeface="+mj-lt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009459" cy="5201066"/>
          </a:xfrm>
        </p:spPr>
        <p:txBody>
          <a:bodyPr/>
          <a:lstStyle/>
          <a:p>
            <a:r>
              <a:rPr lang="en-US" dirty="0"/>
              <a:t>Create a function that calculates and returns the value of a </a:t>
            </a: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7365" y="3317341"/>
            <a:ext cx="7077894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600" dirty="0">
                <a:solidFill>
                  <a:schemeClr val="bg1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($number, $power)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$result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($i = 0; $i &lt; $power; $i++)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$result *= $number;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$result;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9990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5832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1261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1062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4811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0351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36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4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7EA9D78-F31E-4429-8490-4FD081EEC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A2F2FB8-B084-4014-A8AB-4B88BCD9CB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F73CD9A-0616-4FDC-AB0C-4EF006E7EA75}"/>
              </a:ext>
            </a:extLst>
          </p:cNvPr>
          <p:cNvSpPr/>
          <p:nvPr/>
        </p:nvSpPr>
        <p:spPr>
          <a:xfrm>
            <a:off x="4444139" y="2133600"/>
            <a:ext cx="3657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200" b="1" dirty="0">
                <a:ln w="0"/>
                <a:solidFill>
                  <a:schemeClr val="bg2"/>
                </a:solidFill>
                <a:latin typeface="+mj-lt"/>
              </a:rPr>
              <a:t>function () {</a:t>
            </a:r>
          </a:p>
          <a:p>
            <a:r>
              <a:rPr lang="en-US" sz="5200" b="1" dirty="0">
                <a:ln w="0"/>
                <a:solidFill>
                  <a:schemeClr val="bg2"/>
                </a:solidFill>
                <a:latin typeface="+mj-lt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9509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without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  <a:p>
            <a:r>
              <a:rPr lang="en-US" dirty="0"/>
              <a:t>Using for:</a:t>
            </a:r>
          </a:p>
          <a:p>
            <a:pPr lvl="1"/>
            <a:r>
              <a:rPr lang="en-US" dirty="0"/>
              <a:t>Assign it to a variable, then call it later using the</a:t>
            </a:r>
            <a:br>
              <a:rPr lang="en-US" dirty="0"/>
            </a:br>
            <a:r>
              <a:rPr lang="en-US" dirty="0"/>
              <a:t>variable's name</a:t>
            </a:r>
          </a:p>
          <a:p>
            <a:pPr lvl="1"/>
            <a:r>
              <a:rPr lang="en-US" dirty="0"/>
              <a:t>Pass it to another function that can then</a:t>
            </a:r>
            <a:br>
              <a:rPr lang="en-US" dirty="0"/>
            </a:br>
            <a:r>
              <a:rPr lang="en-US" dirty="0"/>
              <a:t>call it later -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5412" y="1752600"/>
            <a:ext cx="7180916" cy="151077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function ($name, $timeOfDay)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return "Good $timeOfDay, $name!";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378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an anonymous function, then store it in a variable,</a:t>
            </a:r>
            <a:br>
              <a:rPr lang="en-US" dirty="0"/>
            </a:br>
            <a:r>
              <a:rPr lang="en-US" dirty="0"/>
              <a:t>just like any other value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Assigning anonymous function to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21162" y="2514600"/>
            <a:ext cx="8153400" cy="280343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$result</a:t>
            </a:r>
            <a:r>
              <a:rPr lang="en-US" sz="2800" dirty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>
                <a:solidFill>
                  <a:schemeClr val="bg1"/>
                </a:solidFill>
                <a:effectLst/>
              </a:rPr>
              <a:t>function (</a:t>
            </a:r>
            <a:r>
              <a:rPr lang="en-US" sz="2800" dirty="0">
                <a:solidFill>
                  <a:schemeClr val="tx1"/>
                </a:solidFill>
                <a:effectLst/>
              </a:rPr>
              <a:t>$name, $timeOfDay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return "Good $timeOfDay, $name!";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echo </a:t>
            </a:r>
            <a:r>
              <a:rPr lang="en-US" sz="2800" dirty="0">
                <a:solidFill>
                  <a:schemeClr val="bg1"/>
                </a:solidFill>
                <a:effectLst/>
              </a:rPr>
              <a:t>$result(</a:t>
            </a:r>
            <a:r>
              <a:rPr lang="en-US" sz="2800" dirty="0">
                <a:solidFill>
                  <a:schemeClr val="tx1"/>
                </a:solidFill>
                <a:effectLst/>
              </a:rPr>
              <a:t>"George", "night"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//Good night, George!</a:t>
            </a:r>
          </a:p>
        </p:txBody>
      </p:sp>
    </p:spTree>
    <p:extLst>
      <p:ext uri="{BB962C8B-B14F-4D97-AF65-F5344CB8AC3E}">
        <p14:creationId xmlns:p14="http://schemas.microsoft.com/office/powerpoint/2010/main" val="214211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callback function is a function that pass to another function</a:t>
            </a:r>
            <a:br>
              <a:rPr lang="en-US" dirty="0"/>
            </a:br>
            <a:r>
              <a:rPr lang="en-US" dirty="0"/>
              <a:t>as an argument</a:t>
            </a:r>
          </a:p>
          <a:p>
            <a:r>
              <a:rPr lang="en-US" dirty="0"/>
              <a:t>Many built-in PHP functions accept 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anonymous functions as callbacks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21162" y="3090280"/>
            <a:ext cx="7543800" cy="323432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$names = ["Peter", "George", "John"];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print_r(array_map(</a:t>
            </a:r>
            <a:r>
              <a:rPr lang="en-US" sz="2800" dirty="0">
                <a:solidFill>
                  <a:schemeClr val="bg1"/>
                </a:solidFill>
                <a:effectLst/>
              </a:rPr>
              <a:t>function ($name)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return </a:t>
            </a:r>
            <a:r>
              <a:rPr lang="en-US" sz="2800" dirty="0">
                <a:solidFill>
                  <a:schemeClr val="tx1"/>
                </a:solidFill>
                <a:effectLst/>
              </a:rPr>
              <a:t>"Hello $name!";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}</a:t>
            </a:r>
            <a:r>
              <a:rPr lang="en-US" sz="2800" dirty="0">
                <a:solidFill>
                  <a:schemeClr val="tx1"/>
                </a:solidFill>
                <a:effectLst/>
              </a:rPr>
              <a:t>, $names));</a:t>
            </a: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//Hello Peter!</a:t>
            </a: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//Hello George!</a:t>
            </a: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//Hello John!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050362" y="4340776"/>
            <a:ext cx="3124200" cy="733328"/>
          </a:xfrm>
          <a:prstGeom prst="wedgeRoundRectCallout">
            <a:avLst>
              <a:gd name="adj1" fmla="val -33491"/>
              <a:gd name="adj2" fmla="val -651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320235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971610"/>
          </a:xfrm>
        </p:spPr>
        <p:txBody>
          <a:bodyPr/>
          <a:lstStyle/>
          <a:p>
            <a:r>
              <a:rPr lang="en-US" dirty="0"/>
              <a:t>Write an assigning anonymous function that calculate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factorial and return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Factorial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60812" y="2743200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0613" y="2743200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2"/>
          <p:cNvSpPr/>
          <p:nvPr/>
        </p:nvSpPr>
        <p:spPr>
          <a:xfrm>
            <a:off x="3234362" y="2828856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0812" y="3676994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120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0613" y="3676994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</a:t>
            </a:r>
            <a:endParaRPr lang="en-GB" sz="3200" b="1" baseline="300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3234362" y="3762650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03261" y="4684285"/>
            <a:ext cx="539155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dirty="0">
                <a:latin typeface="Consolas" panose="020B0609020204030204" pitchFamily="49" charset="0"/>
              </a:rPr>
              <a:t>15511210043330985984000000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0613" y="4684285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176812" y="4769941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86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89212" y="1295400"/>
            <a:ext cx="6934200" cy="4769163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&lt;?php</a:t>
            </a:r>
          </a:p>
          <a:p>
            <a:r>
              <a:rPr lang="pt-BR" dirty="0">
                <a:solidFill>
                  <a:schemeClr val="tx1"/>
                </a:solidFill>
              </a:rPr>
              <a:t>$n = intval(readline());</a:t>
            </a:r>
          </a:p>
          <a:p>
            <a:r>
              <a:rPr lang="pt-BR" dirty="0">
                <a:solidFill>
                  <a:schemeClr val="tx1"/>
                </a:solidFill>
              </a:rPr>
              <a:t>$factorial = </a:t>
            </a:r>
            <a:r>
              <a:rPr lang="pt-BR" dirty="0">
                <a:solidFill>
                  <a:schemeClr val="bg1"/>
                </a:solidFill>
              </a:rPr>
              <a:t>function ($n)</a:t>
            </a:r>
            <a:r>
              <a:rPr lang="pt-BR" dirty="0">
                <a:solidFill>
                  <a:schemeClr val="tx1"/>
                </a:solidFill>
              </a:rPr>
              <a:t> {</a:t>
            </a:r>
          </a:p>
          <a:p>
            <a:r>
              <a:rPr lang="pt-BR" dirty="0">
                <a:solidFill>
                  <a:schemeClr val="tx1"/>
                </a:solidFill>
              </a:rPr>
              <a:t>  $factorial = 1;</a:t>
            </a:r>
          </a:p>
          <a:p>
            <a:r>
              <a:rPr lang="pt-BR" dirty="0">
                <a:solidFill>
                  <a:schemeClr val="tx1"/>
                </a:solidFill>
              </a:rPr>
              <a:t>  for ($i = 1; $i &lt;= $n; $i++)</a:t>
            </a:r>
          </a:p>
          <a:p>
            <a:r>
              <a:rPr lang="pt-BR" dirty="0">
                <a:solidFill>
                  <a:schemeClr val="tx1"/>
                </a:solidFill>
              </a:rPr>
              <a:t>    $factorial = </a:t>
            </a:r>
            <a:r>
              <a:rPr lang="pt-BR" dirty="0">
                <a:solidFill>
                  <a:schemeClr val="bg1"/>
                </a:solidFill>
              </a:rPr>
              <a:t>bcmul</a:t>
            </a:r>
            <a:r>
              <a:rPr lang="pt-BR" dirty="0">
                <a:solidFill>
                  <a:schemeClr val="tx1"/>
                </a:solidFill>
              </a:rPr>
              <a:t>($factorial, $i);</a:t>
            </a:r>
          </a:p>
          <a:p>
            <a:r>
              <a:rPr lang="pt-BR" dirty="0">
                <a:solidFill>
                  <a:schemeClr val="tx1"/>
                </a:solidFill>
              </a:rPr>
              <a:t>  return $factorial;</a:t>
            </a:r>
          </a:p>
          <a:p>
            <a:r>
              <a:rPr lang="pt-BR" dirty="0">
                <a:solidFill>
                  <a:schemeClr val="tx1"/>
                </a:solidFill>
              </a:rPr>
              <a:t>};</a:t>
            </a:r>
          </a:p>
          <a:p>
            <a:r>
              <a:rPr lang="pt-BR" dirty="0">
                <a:solidFill>
                  <a:schemeClr val="tx1"/>
                </a:solidFill>
              </a:rPr>
              <a:t>printf("%s", </a:t>
            </a:r>
            <a:r>
              <a:rPr lang="pt-BR" dirty="0">
                <a:solidFill>
                  <a:schemeClr val="bg1"/>
                </a:solidFill>
              </a:rPr>
              <a:t>$factorial($n)</a:t>
            </a:r>
            <a:r>
              <a:rPr lang="pt-BR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Factorial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6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0167" y="4953000"/>
            <a:ext cx="10958928" cy="768084"/>
          </a:xfrm>
        </p:spPr>
        <p:txBody>
          <a:bodyPr/>
          <a:lstStyle/>
          <a:p>
            <a:r>
              <a:rPr lang="en-US" dirty="0"/>
              <a:t>Variables Scope</a:t>
            </a:r>
          </a:p>
        </p:txBody>
      </p:sp>
      <p:pic>
        <p:nvPicPr>
          <p:cNvPr id="10242" name="Picture 2" descr="C:\Users\Julieta\Desktop\globe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467264"/>
            <a:ext cx="4170038" cy="40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585675"/>
          </a:xfrm>
        </p:spPr>
        <p:txBody>
          <a:bodyPr>
            <a:normAutofit/>
          </a:bodyPr>
          <a:lstStyle/>
          <a:p>
            <a:r>
              <a:rPr lang="en-US" sz="3200" dirty="0"/>
              <a:t>Variables outside of a function are not accessible in it: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spcBef>
                <a:spcPts val="1200"/>
              </a:spcBef>
              <a:buNone/>
            </a:pPr>
            <a:endParaRPr lang="en-US" sz="2800" dirty="0"/>
          </a:p>
          <a:p>
            <a:r>
              <a:rPr lang="en-US" sz="3200" dirty="0"/>
              <a:t>To access an external variable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3200" dirty="0"/>
              <a:t> keyword</a:t>
            </a:r>
            <a:endParaRPr lang="bg-BG" sz="3200" dirty="0"/>
          </a:p>
        </p:txBody>
      </p:sp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Keyword</a:t>
            </a:r>
            <a:endParaRPr lang="bg-B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752600"/>
            <a:ext cx="893351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"test";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global scope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foo() {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echo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Undefined variable: a (local scope)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foo();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3" y="4343400"/>
            <a:ext cx="1078972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$a = "test";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foo() {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$a;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 global variable $a is included in the scope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echo $a;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test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857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62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Variables, declared in loops are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after the loop ends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A variable in PHP is </a:t>
            </a:r>
            <a:r>
              <a:rPr lang="en-US" sz="3200" b="1" dirty="0">
                <a:solidFill>
                  <a:schemeClr val="bg1"/>
                </a:solidFill>
              </a:rPr>
              <a:t>declared</a:t>
            </a:r>
            <a:r>
              <a:rPr lang="en-US" sz="3200" dirty="0"/>
              <a:t> with its first assignment</a:t>
            </a:r>
            <a:endParaRPr lang="bg-BG" sz="3200" dirty="0"/>
          </a:p>
        </p:txBody>
      </p:sp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 and Variable Scope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3" y="1908244"/>
            <a:ext cx="5638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($i = 0; $i &lt; 5; $i++) {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$arr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[] = $i;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print_r(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$arr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0, 1, 2, 3, 4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3" y="4419600"/>
            <a:ext cx="56388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$a = 15;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($a == 5) { $five = 'five'; }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$five = 'not five'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echo $five;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not five</a:t>
            </a:r>
          </a:p>
        </p:txBody>
      </p:sp>
    </p:spTree>
    <p:extLst>
      <p:ext uri="{BB962C8B-B14F-4D97-AF65-F5344CB8AC3E}">
        <p14:creationId xmlns:p14="http://schemas.microsoft.com/office/powerpoint/2010/main" val="4004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variables in PHP are initialized only once (on demand)</a:t>
            </a:r>
          </a:p>
          <a:p>
            <a:pPr lvl="1"/>
            <a:r>
              <a:rPr lang="en-US" dirty="0"/>
              <a:t>Their existing values are preserved in the next function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3" y="2895600"/>
            <a:ext cx="10283722" cy="3148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function callMe() {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$count = 0;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initialized at the first call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$count++;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executed at each function call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"callMe() is called $count times"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.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PHP_EOL;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callMe();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callMe() is called 1 times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callMe();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callMe() is called 2 times</a:t>
            </a:r>
          </a:p>
        </p:txBody>
      </p:sp>
    </p:spTree>
    <p:extLst>
      <p:ext uri="{BB962C8B-B14F-4D97-AF65-F5344CB8AC3E}">
        <p14:creationId xmlns:p14="http://schemas.microsoft.com/office/powerpoint/2010/main" val="16120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>
                <a:latin typeface="+mj-lt"/>
              </a:rPr>
              <a:t>Functions naming guidelines</a:t>
            </a:r>
          </a:p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function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+mj-lt"/>
                <a:cs typeface="Consolas" pitchFamily="49" charset="0"/>
              </a:rPr>
              <a:t>camelCase or with_underscores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Function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4034062"/>
            <a:ext cx="571597" cy="513875"/>
          </a:xfrm>
          <a:prstGeom prst="rect">
            <a:avLst/>
          </a:prstGeom>
          <a:noFill/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3864" y="4647564"/>
            <a:ext cx="538991" cy="533399"/>
          </a:xfrm>
          <a:prstGeom prst="rect">
            <a:avLst/>
          </a:prstGeom>
          <a:noFill/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99008" y="4038600"/>
            <a:ext cx="5858241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averageGrade, delete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_report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s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214" y="4657327"/>
            <a:ext cx="8002896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+mj-lt"/>
                <a:cs typeface="Consolas" pitchFamily="49" charset="0"/>
              </a:rPr>
              <a:t>camelCase</a:t>
            </a:r>
            <a:r>
              <a:rPr lang="en-US" sz="3200" b="1" dirty="0">
                <a:solidFill>
                  <a:srgbClr val="FFA000"/>
                </a:solidFill>
                <a:cs typeface="Consolas" pitchFamily="49" charset="0"/>
              </a:rPr>
              <a:t> or with_underscores</a:t>
            </a:r>
            <a:endParaRPr lang="en-US" sz="3200" b="1" dirty="0">
              <a:solidFill>
                <a:srgbClr val="FFA000"/>
              </a:solidFill>
              <a:latin typeface="+mj-lt"/>
              <a:cs typeface="Consolas" pitchFamily="49" charset="0"/>
            </a:endParaRP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spcBef>
                <a:spcPts val="1800"/>
              </a:spcBef>
              <a:buNone/>
            </a:pPr>
            <a:endParaRPr lang="bg-BG" sz="3200" b="1" dirty="0">
              <a:latin typeface="+mj-lt"/>
            </a:endParaRPr>
          </a:p>
          <a:p>
            <a:pPr lvl="1"/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93812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users_list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3812" y="5410200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function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Function's 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Best Practices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78486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561012" y="4724399"/>
            <a:ext cx="3276600" cy="1298369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0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0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01757" cy="53570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Make sure to use correct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indentation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>
              <a:spcBef>
                <a:spcPts val="1800"/>
              </a:spcBef>
            </a:pP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Leave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blank line </a:t>
            </a:r>
            <a:r>
              <a:rPr lang="en-US" sz="3200" dirty="0">
                <a:latin typeface="+mj-lt"/>
              </a:rPr>
              <a:t>between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>
                <a:latin typeface="+mj-lt"/>
              </a:rPr>
              <a:t>, after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loops</a:t>
            </a:r>
            <a:r>
              <a:rPr lang="en-US" sz="3200" dirty="0">
                <a:latin typeface="+mj-lt"/>
              </a:rPr>
              <a:t> and after </a:t>
            </a:r>
            <a:br>
              <a:rPr lang="en-US" sz="3200" dirty="0"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latin typeface="+mj-lt"/>
              </a:rPr>
              <a:t> statements</a:t>
            </a:r>
          </a:p>
          <a:p>
            <a:r>
              <a:rPr lang="en-US" sz="3200" dirty="0">
                <a:latin typeface="+mj-lt"/>
              </a:rPr>
              <a:t>Always use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curly</a:t>
            </a:r>
            <a:r>
              <a:rPr lang="en-US" sz="32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brackets</a:t>
            </a:r>
            <a:r>
              <a:rPr lang="en-US" sz="32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latin typeface="+mj-lt"/>
              </a:rPr>
              <a:t> loops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latin typeface="+mj-lt"/>
              </a:rPr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+mj-lt"/>
              </a:rPr>
              <a:t>Avoid long lines </a:t>
            </a:r>
            <a:r>
              <a:rPr lang="en-GB" sz="3200" dirty="0">
                <a:latin typeface="+mj-lt"/>
              </a:rPr>
              <a:t>and 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complex expressions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3578" y="1752600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main(){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1752600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9828212" y="1797006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6342" y="1752600"/>
            <a:ext cx="571597" cy="513875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Forms Definition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58726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2F30828-15D0-4BB3-9A99-63B05123DD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34" y="1285054"/>
            <a:ext cx="2737156" cy="27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6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206" y="1038963"/>
            <a:ext cx="10033549" cy="5274674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>
                <a:solidFill>
                  <a:schemeClr val="bg1"/>
                </a:solidFill>
              </a:rPr>
              <a:t>webform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web form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HTML form</a:t>
            </a:r>
            <a:r>
              <a:rPr lang="en-US" dirty="0"/>
              <a:t> on a web          page allows a user to enter data that is sent to         a server for processing</a:t>
            </a:r>
          </a:p>
          <a:p>
            <a:r>
              <a:rPr lang="en-US" dirty="0"/>
              <a:t>Forms can resemble </a:t>
            </a:r>
            <a:r>
              <a:rPr lang="en-US" b="1" dirty="0">
                <a:solidFill>
                  <a:schemeClr val="bg1"/>
                </a:solidFill>
              </a:rPr>
              <a:t>paper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 forms            because web users fill out the forms using                    </a:t>
            </a:r>
            <a:r>
              <a:rPr lang="en-US" b="1" dirty="0">
                <a:solidFill>
                  <a:schemeClr val="bg1"/>
                </a:solidFill>
              </a:rPr>
              <a:t>checkboxes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radio buttons</a:t>
            </a:r>
            <a:r>
              <a:rPr lang="en-US" dirty="0"/>
              <a:t> or </a:t>
            </a:r>
            <a:r>
              <a:rPr lang="en-US" b="1" dirty="0">
                <a:solidFill>
                  <a:schemeClr val="bg1"/>
                </a:solidFill>
              </a:rPr>
              <a:t>text fields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619" y="101617"/>
            <a:ext cx="8397308" cy="882424"/>
          </a:xfrm>
        </p:spPr>
        <p:txBody>
          <a:bodyPr/>
          <a:lstStyle/>
          <a:p>
            <a:r>
              <a:rPr lang="en-GB" dirty="0"/>
              <a:t>Form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76C9A65-00ED-4ACC-9AD6-A5B0C0CF9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48" y="1196657"/>
            <a:ext cx="3972588" cy="5199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D9FAC01B-C79E-4F64-AF5E-BEF18785847B}"/>
              </a:ext>
            </a:extLst>
          </p:cNvPr>
          <p:cNvSpPr/>
          <p:nvPr/>
        </p:nvSpPr>
        <p:spPr bwMode="auto">
          <a:xfrm>
            <a:off x="8661349" y="1256621"/>
            <a:ext cx="2461205" cy="646945"/>
          </a:xfrm>
          <a:prstGeom prst="wedgeRoundRectCallout">
            <a:avLst>
              <a:gd name="adj1" fmla="val -58215"/>
              <a:gd name="adj2" fmla="val 28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field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="" xmlns:a16="http://schemas.microsoft.com/office/drawing/2014/main" id="{71D190E8-EAB4-4164-A28F-B145CCC1E689}"/>
              </a:ext>
            </a:extLst>
          </p:cNvPr>
          <p:cNvSpPr/>
          <p:nvPr/>
        </p:nvSpPr>
        <p:spPr bwMode="auto">
          <a:xfrm>
            <a:off x="3010150" y="2288325"/>
            <a:ext cx="2461205" cy="646946"/>
          </a:xfrm>
          <a:prstGeom prst="wedgeRoundRectCallout">
            <a:avLst>
              <a:gd name="adj1" fmla="val 78596"/>
              <a:gd name="adj2" fmla="val 19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area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="" xmlns:a16="http://schemas.microsoft.com/office/drawing/2014/main" id="{53973FFB-D029-414B-976C-43E0AE08F1C5}"/>
              </a:ext>
            </a:extLst>
          </p:cNvPr>
          <p:cNvSpPr/>
          <p:nvPr/>
        </p:nvSpPr>
        <p:spPr bwMode="auto">
          <a:xfrm>
            <a:off x="8661348" y="3260451"/>
            <a:ext cx="2461205" cy="646946"/>
          </a:xfrm>
          <a:prstGeom prst="wedgeRoundRectCallout">
            <a:avLst>
              <a:gd name="adj1" fmla="val -59686"/>
              <a:gd name="adj2" fmla="val -193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="" xmlns:a16="http://schemas.microsoft.com/office/drawing/2014/main" id="{DFF8F6A5-2D5C-4244-BE05-165BB0661672}"/>
              </a:ext>
            </a:extLst>
          </p:cNvPr>
          <p:cNvSpPr/>
          <p:nvPr/>
        </p:nvSpPr>
        <p:spPr bwMode="auto">
          <a:xfrm>
            <a:off x="8666291" y="4826922"/>
            <a:ext cx="2461205" cy="646946"/>
          </a:xfrm>
          <a:prstGeom prst="wedgeRoundRectCallout">
            <a:avLst>
              <a:gd name="adj1" fmla="val -59686"/>
              <a:gd name="adj2" fmla="val -179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="" xmlns:a16="http://schemas.microsoft.com/office/drawing/2014/main" id="{CDE0F515-E0AB-4DE7-967B-59447C1C9E6C}"/>
              </a:ext>
            </a:extLst>
          </p:cNvPr>
          <p:cNvSpPr/>
          <p:nvPr/>
        </p:nvSpPr>
        <p:spPr bwMode="auto">
          <a:xfrm>
            <a:off x="2124143" y="5749477"/>
            <a:ext cx="2461205" cy="646946"/>
          </a:xfrm>
          <a:prstGeom prst="wedgeRoundRectCallout">
            <a:avLst>
              <a:gd name="adj1" fmla="val 69691"/>
              <a:gd name="adj2" fmla="val 30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 button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45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PHP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dirty="0"/>
              <a:t>In PHP we have two type of functions: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User-defined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: is the function created</a:t>
            </a:r>
            <a:br>
              <a:rPr lang="en-US" sz="3200" dirty="0"/>
            </a:br>
            <a:r>
              <a:rPr lang="en-US" sz="3200" dirty="0"/>
              <a:t>by user</a:t>
            </a:r>
          </a:p>
          <a:p>
            <a:pPr marL="609036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sz="3400" dirty="0"/>
          </a:p>
          <a:p>
            <a:pPr marL="609036" lvl="1" indent="0">
              <a:lnSpc>
                <a:spcPct val="110000"/>
              </a:lnSpc>
              <a:spcBef>
                <a:spcPts val="1800"/>
              </a:spcBef>
              <a:spcAft>
                <a:spcPts val="3000"/>
              </a:spcAft>
              <a:buClr>
                <a:schemeClr val="tx1"/>
              </a:buClr>
              <a:buNone/>
            </a:pPr>
            <a:endParaRPr lang="en-US" sz="3400" dirty="0"/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Built-in Function</a:t>
            </a:r>
            <a:r>
              <a:rPr lang="en-US" sz="3200" dirty="0"/>
              <a:t>: is the function created by PHP,</a:t>
            </a:r>
            <a:br>
              <a:rPr lang="en-US" sz="3200" dirty="0"/>
            </a:br>
            <a:r>
              <a:rPr lang="en-US" sz="3200" dirty="0"/>
              <a:t>and ready to use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9FF3873-BF0B-4553-97D8-4A5651371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938285"/>
            <a:ext cx="3809999" cy="186953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2600" b="1" dirty="0">
                <a:latin typeface="Consolas" panose="020B0609020204030204" pitchFamily="49" charset="0"/>
              </a:rPr>
              <a:t> sayHello()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{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Some Code</a:t>
            </a:r>
            <a:r>
              <a:rPr lang="en-US" sz="2600" b="1" dirty="0">
                <a:latin typeface="Consolas" panose="020B0609020204030204" pitchFamily="49" charset="0"/>
              </a:rPr>
              <a:t/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="" xmlns:a16="http://schemas.microsoft.com/office/drawing/2014/main" id="{F20C4F4D-3A91-4EAD-A42B-49EB2A0F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3" y="2328685"/>
            <a:ext cx="2590800" cy="452016"/>
          </a:xfrm>
          <a:prstGeom prst="wedgeRoundRectCallout">
            <a:avLst>
              <a:gd name="adj1" fmla="val -36664"/>
              <a:gd name="adj2" fmla="val 7599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="" xmlns:a16="http://schemas.microsoft.com/office/drawing/2014/main" id="{1398C5B9-28DB-44E5-A01F-1EB99448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1" y="2328685"/>
            <a:ext cx="2057401" cy="452015"/>
          </a:xfrm>
          <a:prstGeom prst="wedgeRoundRectCallout">
            <a:avLst>
              <a:gd name="adj1" fmla="val -7995"/>
              <a:gd name="adj2" fmla="val 715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</a:t>
            </a: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word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="" xmlns:a16="http://schemas.microsoft.com/office/drawing/2014/main" id="{386FC172-64DA-40AA-89C6-28D466150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395485"/>
            <a:ext cx="1828800" cy="811219"/>
          </a:xfrm>
          <a:prstGeom prst="wedgeRoundRectCallout">
            <a:avLst>
              <a:gd name="adj1" fmla="val 60241"/>
              <a:gd name="adj2" fmla="val -1085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</a:p>
          <a:p>
            <a:pPr algn="ctr"/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9FF3873-BF0B-4553-97D8-4A5651371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425313"/>
            <a:ext cx="4495800" cy="98929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$input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readline()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$num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intval(</a:t>
            </a:r>
            <a:r>
              <a:rPr lang="en-US" sz="2600" b="1" noProof="1">
                <a:latin typeface="Consolas" pitchFamily="49" charset="0"/>
              </a:rPr>
              <a:t>$input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89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EAE0E20-2F32-444E-8C31-C5A64717E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 Name </a:t>
            </a:r>
            <a:r>
              <a:rPr lang="en-US" dirty="0"/>
              <a:t>- specifies the name of a form</a:t>
            </a:r>
          </a:p>
          <a:p>
            <a:pPr marL="457063" indent="-457063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 Action </a:t>
            </a:r>
            <a:r>
              <a:rPr lang="en-US" dirty="0"/>
              <a:t>- specifies where to send the form-data when a      form is submitted</a:t>
            </a:r>
          </a:p>
          <a:p>
            <a:pPr marL="457063" indent="-457063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 Type </a:t>
            </a:r>
            <a:r>
              <a:rPr lang="en-US" dirty="0"/>
              <a:t>- defines an input control</a:t>
            </a:r>
          </a:p>
          <a:p>
            <a:pPr marL="457063" indent="-457063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onClick</a:t>
            </a:r>
            <a:r>
              <a:rPr lang="en-US" sz="3399" b="1" dirty="0"/>
              <a:t> - </a:t>
            </a:r>
            <a:r>
              <a:rPr lang="bg-BG" sz="3399" dirty="0"/>
              <a:t>is an event handler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DFE1C10-E85F-4F04-BA1C-F0C43431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753E6C6-95E4-40B7-8CBF-B05894A0A2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074B577-124E-453D-98E9-AB633FD0170B}"/>
              </a:ext>
            </a:extLst>
          </p:cNvPr>
          <p:cNvSpPr/>
          <p:nvPr/>
        </p:nvSpPr>
        <p:spPr bwMode="auto">
          <a:xfrm>
            <a:off x="3356763" y="1808108"/>
            <a:ext cx="2015696" cy="327425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72FCF26-8290-4CC5-8F04-A9243683F346}"/>
              </a:ext>
            </a:extLst>
          </p:cNvPr>
          <p:cNvSpPr/>
          <p:nvPr/>
        </p:nvSpPr>
        <p:spPr bwMode="auto">
          <a:xfrm>
            <a:off x="3689826" y="2561435"/>
            <a:ext cx="2160810" cy="425902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F258B6E-F89B-4629-BDD0-D33831FE254A}"/>
              </a:ext>
            </a:extLst>
          </p:cNvPr>
          <p:cNvSpPr/>
          <p:nvPr/>
        </p:nvSpPr>
        <p:spPr bwMode="auto">
          <a:xfrm>
            <a:off x="1687683" y="3802856"/>
            <a:ext cx="1672476" cy="425902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9A459D4-6522-4F4D-B9B3-0D82C2673E3F}"/>
              </a:ext>
            </a:extLst>
          </p:cNvPr>
          <p:cNvSpPr/>
          <p:nvPr/>
        </p:nvSpPr>
        <p:spPr bwMode="auto">
          <a:xfrm>
            <a:off x="2352312" y="4605393"/>
            <a:ext cx="2288817" cy="425902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875D1DA-B167-4EE0-BA75-5152ABF7E215}"/>
              </a:ext>
            </a:extLst>
          </p:cNvPr>
          <p:cNvSpPr/>
          <p:nvPr/>
        </p:nvSpPr>
        <p:spPr bwMode="auto">
          <a:xfrm>
            <a:off x="2216842" y="1360676"/>
            <a:ext cx="2239697" cy="398221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7EF6765-3DD0-42D0-A0EA-7EE4AA62F517}"/>
              </a:ext>
            </a:extLst>
          </p:cNvPr>
          <p:cNvSpPr txBox="1"/>
          <p:nvPr/>
        </p:nvSpPr>
        <p:spPr>
          <a:xfrm>
            <a:off x="1122553" y="1267732"/>
            <a:ext cx="9165936" cy="42572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&lt;form method="post"&gt;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Name: &lt;input type="text" name ="name"/&gt;&lt;br&gt;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Email: &lt;input type="text" name ="email"/&gt;&lt;br&gt;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Gender: &lt;input type="radio" name ="gender"/&gt;Male&lt;br&gt;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 &lt;input type="radio" name ="gender"/&gt;Female&lt;br&gt;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Comments: 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 &lt;textarea name="comments"&gt;Any other comments?&lt;/textarea&gt;&lt;br&gt;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&lt;input type="submit"/&gt;&lt;br&gt;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&lt;form&gt;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example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58726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="" xmlns:a16="http://schemas.microsoft.com/office/drawing/2014/main" id="{5C30F031-36C2-4AAF-B260-7AE8E3D78F37}"/>
              </a:ext>
            </a:extLst>
          </p:cNvPr>
          <p:cNvSpPr/>
          <p:nvPr/>
        </p:nvSpPr>
        <p:spPr bwMode="auto">
          <a:xfrm>
            <a:off x="190356" y="5784120"/>
            <a:ext cx="1861143" cy="852953"/>
          </a:xfrm>
          <a:prstGeom prst="wedgeRoundRectCallout">
            <a:avLst>
              <a:gd name="adj1" fmla="val 27213"/>
              <a:gd name="adj2" fmla="val 403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799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="" xmlns:a16="http://schemas.microsoft.com/office/drawing/2014/main" id="{C98C8077-EF92-453C-95B5-89ADBABD2F33}"/>
              </a:ext>
            </a:extLst>
          </p:cNvPr>
          <p:cNvSpPr/>
          <p:nvPr/>
        </p:nvSpPr>
        <p:spPr bwMode="auto">
          <a:xfrm>
            <a:off x="2352312" y="5808696"/>
            <a:ext cx="1861144" cy="852953"/>
          </a:xfrm>
          <a:prstGeom prst="wedgeRoundRectCallout">
            <a:avLst>
              <a:gd name="adj1" fmla="val -16985"/>
              <a:gd name="adj2" fmla="val 44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="" xmlns:a16="http://schemas.microsoft.com/office/drawing/2014/main" id="{C2E46AE1-25B8-4444-A691-25EF4373C744}"/>
              </a:ext>
            </a:extLst>
          </p:cNvPr>
          <p:cNvSpPr/>
          <p:nvPr/>
        </p:nvSpPr>
        <p:spPr bwMode="auto">
          <a:xfrm>
            <a:off x="4514269" y="5779224"/>
            <a:ext cx="2165861" cy="882424"/>
          </a:xfrm>
          <a:prstGeom prst="wedgeRoundRectCallout">
            <a:avLst>
              <a:gd name="adj1" fmla="val 45067"/>
              <a:gd name="adj2" fmla="val -21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</a:t>
            </a:r>
            <a:endParaRPr lang="bg-BG" sz="2799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="" xmlns:a16="http://schemas.microsoft.com/office/drawing/2014/main" id="{0EEA562D-8992-4FFF-8815-A2045BD2F4ED}"/>
              </a:ext>
            </a:extLst>
          </p:cNvPr>
          <p:cNvSpPr/>
          <p:nvPr/>
        </p:nvSpPr>
        <p:spPr bwMode="auto">
          <a:xfrm>
            <a:off x="6977039" y="5779224"/>
            <a:ext cx="2165861" cy="882424"/>
          </a:xfrm>
          <a:prstGeom prst="wedgeRoundRectCallout">
            <a:avLst>
              <a:gd name="adj1" fmla="val -37755"/>
              <a:gd name="adj2" fmla="val -20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endParaRPr lang="bg-BG" sz="2799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="" xmlns:a16="http://schemas.microsoft.com/office/drawing/2014/main" id="{FA104FFC-4FE9-44B2-A584-B742F95572D6}"/>
              </a:ext>
            </a:extLst>
          </p:cNvPr>
          <p:cNvSpPr/>
          <p:nvPr/>
        </p:nvSpPr>
        <p:spPr bwMode="auto">
          <a:xfrm>
            <a:off x="9439807" y="5779224"/>
            <a:ext cx="2165862" cy="882424"/>
          </a:xfrm>
          <a:prstGeom prst="wedgeRoundRectCallout">
            <a:avLst>
              <a:gd name="adj1" fmla="val -19468"/>
              <a:gd name="adj2" fmla="val -264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 </a:t>
            </a:r>
          </a:p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endParaRPr lang="bg-BG" sz="2799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61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PHP Forms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Form Handling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51313" y="1447800"/>
            <a:ext cx="3886200" cy="2159260"/>
            <a:chOff x="4151313" y="1447800"/>
            <a:chExt cx="3886200" cy="2159260"/>
          </a:xfrm>
        </p:grpSpPr>
        <p:sp>
          <p:nvSpPr>
            <p:cNvPr id="8" name="TextBox 7"/>
            <p:cNvSpPr txBox="1"/>
            <p:nvPr/>
          </p:nvSpPr>
          <p:spPr>
            <a:xfrm>
              <a:off x="4151313" y="1447800"/>
              <a:ext cx="3886200" cy="10818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$_GET[]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1313" y="2525253"/>
              <a:ext cx="3886200" cy="10818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$_POST[]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0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PHP superglobals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$_GET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$_POST</a:t>
            </a:r>
            <a:r>
              <a:rPr lang="en-US" dirty="0"/>
              <a:t> are used</a:t>
            </a:r>
            <a:br>
              <a:rPr lang="en-US" dirty="0"/>
            </a:br>
            <a:r>
              <a:rPr lang="en-US" dirty="0"/>
              <a:t>to collect form-data: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$_GET</a:t>
            </a:r>
            <a:r>
              <a:rPr lang="en-US" dirty="0"/>
              <a:t> is an array of variables passed to the current script via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$_POST</a:t>
            </a:r>
            <a:r>
              <a:rPr lang="en-US" dirty="0"/>
              <a:t> is an array of variables passed to the</a:t>
            </a:r>
            <a:br>
              <a:rPr lang="en-US" dirty="0"/>
            </a:br>
            <a:r>
              <a:rPr lang="en-US" dirty="0"/>
              <a:t>current script via the </a:t>
            </a:r>
            <a:r>
              <a:rPr lang="en-US" b="1" dirty="0">
                <a:solidFill>
                  <a:schemeClr val="bg1"/>
                </a:solidFill>
              </a:rPr>
              <a:t>HTTP POST</a:t>
            </a:r>
            <a:r>
              <a:rPr lang="en-US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4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Checking whether a variable exists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isset(variable)</a:t>
            </a:r>
          </a:p>
          <a:p>
            <a:r>
              <a:rPr lang="en-US" dirty="0"/>
              <a:t>Deleting an existing variable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unset(variable)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Handling Functions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7372" y="3886200"/>
            <a:ext cx="9058640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$count = 20;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($count))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echo $count;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20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($count);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$count;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Notice: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Undefined variable: count</a:t>
            </a:r>
          </a:p>
        </p:txBody>
      </p:sp>
    </p:spTree>
    <p:extLst>
      <p:ext uri="{BB962C8B-B14F-4D97-AF65-F5344CB8AC3E}">
        <p14:creationId xmlns:p14="http://schemas.microsoft.com/office/powerpoint/2010/main" val="7835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1">
                <a:cs typeface="Consolas" pitchFamily="49" charset="0"/>
              </a:rPr>
              <a:t>htmlspecialchars()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Convert the predefined characters </a:t>
            </a:r>
            <a:r>
              <a:rPr lang="en-US" b="1" dirty="0">
                <a:solidFill>
                  <a:schemeClr val="bg1"/>
                </a:solidFill>
              </a:rPr>
              <a:t>"&lt;"</a:t>
            </a:r>
            <a:r>
              <a:rPr lang="en-US" dirty="0"/>
              <a:t> (less than) and </a:t>
            </a:r>
            <a:r>
              <a:rPr lang="en-US" b="1" dirty="0">
                <a:solidFill>
                  <a:schemeClr val="bg1"/>
                </a:solidFill>
              </a:rPr>
              <a:t>"&gt;"</a:t>
            </a:r>
            <a:r>
              <a:rPr lang="en-US" dirty="0"/>
              <a:t> (greater than) to HTML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438400"/>
            <a:ext cx="9058640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&lt;?php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$str = "This is some &lt;b&gt;bold&lt;/b&gt; text.";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$str . "&lt;br&gt;";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//In the browser: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This is some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en-US" sz="2600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text.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n-US" sz="2600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htmlspecialchars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($str);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//In the browser: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This is some &lt;b&gt;bold&lt;b&gt; text.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05459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name from a form and prints in the html a greetings: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"Hello, {name}!"</a:t>
            </a:r>
          </a:p>
          <a:p>
            <a:r>
              <a:rPr lang="en-US" dirty="0"/>
              <a:t>The form should disappear after clicking the input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Hello, Person!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3505200"/>
            <a:ext cx="4238625" cy="1447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70" y="3505200"/>
            <a:ext cx="5409142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4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8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674812" y="1157818"/>
            <a:ext cx="8763000" cy="491170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</a:rPr>
              <a:t>&lt;?php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>
                <a:solidFill>
                  <a:schemeClr val="tx1"/>
                </a:solidFill>
              </a:rPr>
              <a:t> (</a:t>
            </a:r>
            <a:r>
              <a:rPr lang="en-US" sz="2600" dirty="0">
                <a:solidFill>
                  <a:schemeClr val="bg1"/>
                </a:solidFill>
              </a:rPr>
              <a:t>isset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$_GET['person']</a:t>
            </a:r>
            <a:r>
              <a:rPr lang="en-US" sz="2600" dirty="0">
                <a:solidFill>
                  <a:schemeClr val="tx1"/>
                </a:solidFill>
              </a:rPr>
              <a:t>)) {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$person = </a:t>
            </a:r>
            <a:r>
              <a:rPr lang="en-US" sz="2600" dirty="0">
                <a:solidFill>
                  <a:schemeClr val="bg1"/>
                </a:solidFill>
              </a:rPr>
              <a:t>htmlspecialchars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$_GET['person']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echo "Hello, $person!";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</a:rPr>
              <a:t>} else { ?&gt;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&lt;form&gt;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Name: &lt;input type="text" name="</a:t>
            </a:r>
            <a:r>
              <a:rPr lang="en-US" sz="2600" dirty="0">
                <a:solidFill>
                  <a:schemeClr val="bg1"/>
                </a:solidFill>
              </a:rPr>
              <a:t>person</a:t>
            </a:r>
            <a:r>
              <a:rPr lang="en-US" sz="2600" dirty="0">
                <a:solidFill>
                  <a:schemeClr val="tx1"/>
                </a:solidFill>
              </a:rPr>
              <a:t>"/&gt;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&lt;input type="submit"/&gt;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&lt;/form&gt;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</a:rPr>
              <a:t>&lt;?php } ?&gt;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Hello, Person!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529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PHP script that receive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multiplies it and prints the result in the </a:t>
            </a:r>
            <a:r>
              <a:rPr lang="en-US" b="1" dirty="0">
                <a:solidFill>
                  <a:schemeClr val="bg1"/>
                </a:solidFill>
              </a:rPr>
              <a:t>HTML page</a:t>
            </a:r>
            <a:endParaRPr lang="en-US" dirty="0"/>
          </a:p>
          <a:p>
            <a:r>
              <a:rPr lang="en-US" dirty="0"/>
              <a:t>The input comes as parameters named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</a:p>
          <a:p>
            <a:r>
              <a:rPr lang="en-US" dirty="0"/>
              <a:t>Get the skeleton by the lab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bg-BG" dirty="0"/>
              <a:t>Multiply Two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=""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507568"/>
              </p:ext>
            </p:extLst>
          </p:nvPr>
        </p:nvGraphicFramePr>
        <p:xfrm>
          <a:off x="3354662" y="3796658"/>
          <a:ext cx="5486400" cy="1868064"/>
        </p:xfrm>
        <a:graphic>
          <a:graphicData uri="http://schemas.openxmlformats.org/drawingml/2006/table">
            <a:tbl>
              <a:tblPr/>
              <a:tblGrid>
                <a:gridCol w="18287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170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01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39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6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3812" y="1396345"/>
            <a:ext cx="9525000" cy="443464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bg1"/>
                </a:solidFill>
              </a:rPr>
              <a:t>&lt;?php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if (</a:t>
            </a:r>
            <a:r>
              <a:rPr lang="pt-BR" sz="2600" dirty="0">
                <a:solidFill>
                  <a:schemeClr val="bg1"/>
                </a:solidFill>
              </a:rPr>
              <a:t>isset($_GET['num1']</a:t>
            </a:r>
            <a:r>
              <a:rPr lang="pt-BR" sz="2600" dirty="0">
                <a:solidFill>
                  <a:schemeClr val="tx1"/>
                </a:solidFill>
              </a:rPr>
              <a:t>) &amp;&amp; </a:t>
            </a:r>
            <a:r>
              <a:rPr lang="pt-BR" sz="2600" dirty="0">
                <a:solidFill>
                  <a:schemeClr val="bg1"/>
                </a:solidFill>
              </a:rPr>
              <a:t>isset($_GET['num2']</a:t>
            </a:r>
            <a:r>
              <a:rPr lang="pt-BR" sz="2600" dirty="0">
                <a:solidFill>
                  <a:schemeClr val="tx1"/>
                </a:solidFill>
              </a:rPr>
              <a:t>)) {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  $num1 = intval(</a:t>
            </a:r>
            <a:r>
              <a:rPr lang="pt-BR" sz="2600" dirty="0">
                <a:solidFill>
                  <a:schemeClr val="bg1"/>
                </a:solidFill>
              </a:rPr>
              <a:t>$_GET['num1']</a:t>
            </a:r>
            <a:r>
              <a:rPr lang="pt-BR" sz="2600" dirty="0">
                <a:solidFill>
                  <a:schemeClr val="tx1"/>
                </a:solidFill>
              </a:rPr>
              <a:t>);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  $num2 = intval(</a:t>
            </a:r>
            <a:r>
              <a:rPr lang="pt-BR" sz="2600" dirty="0">
                <a:solidFill>
                  <a:schemeClr val="bg1"/>
                </a:solidFill>
              </a:rPr>
              <a:t>$_GET['num2']</a:t>
            </a:r>
            <a:r>
              <a:rPr lang="pt-BR" sz="2600" dirty="0">
                <a:solidFill>
                  <a:schemeClr val="tx1"/>
                </a:solidFill>
              </a:rPr>
              <a:t>);</a:t>
            </a:r>
          </a:p>
          <a:p>
            <a:pPr>
              <a:spcAft>
                <a:spcPts val="0"/>
              </a:spcAft>
            </a:pPr>
            <a:endParaRPr lang="pt-BR" sz="26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  $result = $num1 * $num2;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  echo $result;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}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bg1"/>
                </a:solidFill>
              </a:rPr>
              <a:t>?&gt;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</a:t>
            </a:r>
            <a:r>
              <a:rPr lang="bg-BG" dirty="0"/>
              <a:t>Multiply Two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6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71852" y="1524000"/>
            <a:ext cx="8254161" cy="5182042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Functions: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break large programs into simple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functions</a:t>
            </a:r>
            <a:r>
              <a:rPr lang="en-US" sz="2800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consist of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are invoked by their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can accept </a:t>
            </a:r>
            <a:r>
              <a:rPr lang="en-US" sz="28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Forms: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solidFill>
                  <a:schemeClr val="bg2"/>
                </a:solidFill>
              </a:rPr>
              <a:t>are used to enter data that is sent to</a:t>
            </a:r>
            <a:br>
              <a:rPr lang="en-GB" sz="2800" dirty="0">
                <a:solidFill>
                  <a:schemeClr val="bg2"/>
                </a:solidFill>
              </a:rPr>
            </a:br>
            <a:r>
              <a:rPr lang="en-GB" sz="2800" dirty="0">
                <a:solidFill>
                  <a:schemeClr val="bg2"/>
                </a:solidFill>
              </a:rPr>
              <a:t>a server for processing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the superglobals </a:t>
            </a:r>
            <a:r>
              <a:rPr lang="en-US" sz="2800" b="1" dirty="0">
                <a:solidFill>
                  <a:schemeClr val="bg1"/>
                </a:solidFill>
              </a:rPr>
              <a:t>$_GET[]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</a:rPr>
              <a:t>$_POST[]</a:t>
            </a:r>
            <a:r>
              <a:rPr lang="en-US" sz="2800" dirty="0">
                <a:solidFill>
                  <a:schemeClr val="bg2"/>
                </a:solidFill>
              </a:rPr>
              <a:t/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are used to collect form-data</a:t>
            </a:r>
            <a:endParaRPr lang="en-GB" sz="28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sz="28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48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1337" y="3505268"/>
            <a:ext cx="226907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2923" y="5565254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583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7111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8089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4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=""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58564" y="4419600"/>
            <a:ext cx="10033549" cy="1977592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function has a name and type(optional)</a:t>
            </a: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849584" y="2229387"/>
            <a:ext cx="6673828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$text</a:t>
            </a:r>
            <a:r>
              <a:rPr lang="en-GB" sz="2800" b="1" noProof="1">
                <a:latin typeface="Consolas" pitchFamily="49" charset="0"/>
              </a:rPr>
              <a:t>) :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echo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$text;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221183" y="1115134"/>
            <a:ext cx="2683957" cy="942266"/>
          </a:xfrm>
          <a:prstGeom prst="wedgeRoundRectCallout">
            <a:avLst>
              <a:gd name="adj1" fmla="val -11936"/>
              <a:gd name="adj2" fmla="val 624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camelCase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320676" y="1524000"/>
            <a:ext cx="2141887" cy="533400"/>
          </a:xfrm>
          <a:prstGeom prst="wedgeRoundRectCallout">
            <a:avLst>
              <a:gd name="adj1" fmla="val -34601"/>
              <a:gd name="adj2" fmla="val 6915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6801331" y="2947446"/>
            <a:ext cx="1620387" cy="983709"/>
          </a:xfrm>
          <a:prstGeom prst="wedgeRoundRectCallout">
            <a:avLst>
              <a:gd name="adj1" fmla="val -66564"/>
              <a:gd name="adj2" fmla="val -1386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="" xmlns:a16="http://schemas.microsoft.com/office/drawing/2014/main" id="{1398C5B9-28DB-44E5-A01F-1EB99448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524000"/>
            <a:ext cx="2057401" cy="533400"/>
          </a:xfrm>
          <a:prstGeom prst="wedgeRoundRectCallout">
            <a:avLst>
              <a:gd name="adj1" fmla="val 32639"/>
              <a:gd name="adj2" fmla="val 6862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word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715786" y="1905000"/>
            <a:ext cx="1949543" cy="1828800"/>
          </a:xfrm>
          <a:prstGeom prst="wedgeRoundRectCallout">
            <a:avLst>
              <a:gd name="adj1" fmla="val -56943"/>
              <a:gd name="adj2" fmla="val -134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not return any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751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7812" y="1866900"/>
            <a:ext cx="65532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printName()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echo "Peter";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03612" y="4800600"/>
            <a:ext cx="5226050" cy="14946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printName()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Peter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932611" y="2347781"/>
            <a:ext cx="2300543" cy="994282"/>
          </a:xfrm>
          <a:prstGeom prst="wedgeRoundRectCallout">
            <a:avLst>
              <a:gd name="adj1" fmla="val -49360"/>
              <a:gd name="adj2" fmla="val -116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309901" y="4956748"/>
            <a:ext cx="2296778" cy="994282"/>
          </a:xfrm>
          <a:prstGeom prst="wedgeRoundRectCallout">
            <a:avLst>
              <a:gd name="adj1" fmla="val -59091"/>
              <a:gd name="adj2" fmla="val 103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5218</TotalTime>
  <Words>2910</Words>
  <Application>Microsoft Office PowerPoint</Application>
  <PresentationFormat>Custom</PresentationFormat>
  <Paragraphs>661</Paragraphs>
  <Slides>65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맑은 고딕</vt:lpstr>
      <vt:lpstr>Arial</vt:lpstr>
      <vt:lpstr>Calibri</vt:lpstr>
      <vt:lpstr>Comic Sans MS</vt:lpstr>
      <vt:lpstr>Consolas</vt:lpstr>
      <vt:lpstr>Wingdings</vt:lpstr>
      <vt:lpstr>Wingdings 2</vt:lpstr>
      <vt:lpstr>1_SoftUni3_1</vt:lpstr>
      <vt:lpstr>Functions and Forms</vt:lpstr>
      <vt:lpstr>Table of Content</vt:lpstr>
      <vt:lpstr>Have a Question?</vt:lpstr>
      <vt:lpstr>PowerPoint Presentation</vt:lpstr>
      <vt:lpstr>Functions in PHP</vt:lpstr>
      <vt:lpstr>Why Use Functions?</vt:lpstr>
      <vt:lpstr>PowerPoint Presentation</vt:lpstr>
      <vt:lpstr>Declaring Function</vt:lpstr>
      <vt:lpstr>Invoking a Function</vt:lpstr>
      <vt:lpstr>Invoking a Function (2)</vt:lpstr>
      <vt:lpstr>PowerPoint Presentation</vt:lpstr>
      <vt:lpstr>Parameters</vt:lpstr>
      <vt:lpstr>Function Parameters (1)</vt:lpstr>
      <vt:lpstr>Function Parameters (2)</vt:lpstr>
      <vt:lpstr>Problem: Sign of Integer Number</vt:lpstr>
      <vt:lpstr>Solution: Sign of Integer Number</vt:lpstr>
      <vt:lpstr>Problem: Grades</vt:lpstr>
      <vt:lpstr>Solution: Grades</vt:lpstr>
      <vt:lpstr>Problem: Printing Triangle</vt:lpstr>
      <vt:lpstr>Solution: Printing Triangle</vt:lpstr>
      <vt:lpstr>Solution: Printing Triangle (2)</vt:lpstr>
      <vt:lpstr>PowerPoint Presentation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PowerPoint Presentation</vt:lpstr>
      <vt:lpstr>PowerPoint Presentation</vt:lpstr>
      <vt:lpstr>Anonymous Functions</vt:lpstr>
      <vt:lpstr>Assigning anonymous function to variable</vt:lpstr>
      <vt:lpstr>Using anonymous functions as callbacks</vt:lpstr>
      <vt:lpstr>Problem: Factorial</vt:lpstr>
      <vt:lpstr>Solution: Factorial</vt:lpstr>
      <vt:lpstr>PowerPoint Presentation</vt:lpstr>
      <vt:lpstr>The Global Keyword</vt:lpstr>
      <vt:lpstr>Loops and Variable Scope</vt:lpstr>
      <vt:lpstr>Static Keyword</vt:lpstr>
      <vt:lpstr>PowerPoint Presentation</vt:lpstr>
      <vt:lpstr>Naming Functions</vt:lpstr>
      <vt:lpstr>Naming Function Parameters</vt:lpstr>
      <vt:lpstr>Functions – Best Practices</vt:lpstr>
      <vt:lpstr>Code Structure and Code Formatting</vt:lpstr>
      <vt:lpstr>PowerPoint Presentation</vt:lpstr>
      <vt:lpstr>What is a Form</vt:lpstr>
      <vt:lpstr>Form example</vt:lpstr>
      <vt:lpstr>Components </vt:lpstr>
      <vt:lpstr>Code example </vt:lpstr>
      <vt:lpstr>PowerPoint Presentation</vt:lpstr>
      <vt:lpstr>Form Handling</vt:lpstr>
      <vt:lpstr>Variable Handling Functions</vt:lpstr>
      <vt:lpstr>htmlspecialchars()</vt:lpstr>
      <vt:lpstr>Problem: Hello, Person!</vt:lpstr>
      <vt:lpstr>Solution: Hello, Person!</vt:lpstr>
      <vt:lpstr>Problem: Multiply Two Numbers</vt:lpstr>
      <vt:lpstr>Solution: Multiply Two Numbers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Functions and Forms - PHP</dc:title>
  <dc:subject>Technology Fundamentals 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Martin Georgiev</cp:lastModifiedBy>
  <cp:revision>513</cp:revision>
  <dcterms:created xsi:type="dcterms:W3CDTF">2014-01-02T17:00:34Z</dcterms:created>
  <dcterms:modified xsi:type="dcterms:W3CDTF">2019-05-15T17:31:54Z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