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7" r:id="rId4"/>
    <p:sldId id="493" r:id="rId5"/>
    <p:sldId id="492" r:id="rId6"/>
    <p:sldId id="560" r:id="rId7"/>
    <p:sldId id="531" r:id="rId8"/>
    <p:sldId id="542" r:id="rId9"/>
    <p:sldId id="564" r:id="rId10"/>
    <p:sldId id="565" r:id="rId11"/>
    <p:sldId id="568" r:id="rId12"/>
    <p:sldId id="570" r:id="rId13"/>
    <p:sldId id="561" r:id="rId14"/>
    <p:sldId id="532" r:id="rId15"/>
    <p:sldId id="533" r:id="rId16"/>
    <p:sldId id="534" r:id="rId17"/>
    <p:sldId id="543" r:id="rId18"/>
    <p:sldId id="567" r:id="rId19"/>
    <p:sldId id="572" r:id="rId20"/>
    <p:sldId id="573" r:id="rId21"/>
    <p:sldId id="563" r:id="rId22"/>
    <p:sldId id="540" r:id="rId23"/>
    <p:sldId id="574" r:id="rId24"/>
    <p:sldId id="575" r:id="rId25"/>
    <p:sldId id="552" r:id="rId26"/>
    <p:sldId id="553" r:id="rId27"/>
    <p:sldId id="562" r:id="rId28"/>
    <p:sldId id="535" r:id="rId29"/>
    <p:sldId id="537" r:id="rId30"/>
    <p:sldId id="566" r:id="rId31"/>
    <p:sldId id="508" r:id="rId32"/>
    <p:sldId id="509" r:id="rId33"/>
    <p:sldId id="558" r:id="rId34"/>
    <p:sldId id="510" r:id="rId35"/>
    <p:sldId id="576" r:id="rId36"/>
    <p:sldId id="577" r:id="rId37"/>
    <p:sldId id="578" r:id="rId38"/>
    <p:sldId id="579" r:id="rId39"/>
    <p:sldId id="58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s Advanced" id="{BC4A3995-4CED-4320-A673-95328C9C809D}">
          <p14:sldIdLst>
            <p14:sldId id="493"/>
            <p14:sldId id="492"/>
          </p14:sldIdLst>
        </p14:section>
        <p14:section name="Adding elements" id="{32AA78C9-9B52-44C0-ACC1-AC07662EEDA1}">
          <p14:sldIdLst>
            <p14:sldId id="560"/>
            <p14:sldId id="531"/>
            <p14:sldId id="542"/>
            <p14:sldId id="564"/>
            <p14:sldId id="565"/>
            <p14:sldId id="568"/>
            <p14:sldId id="570"/>
          </p14:sldIdLst>
        </p14:section>
        <p14:section name="Removing elements" id="{10769477-8A21-43E3-9C38-3F6FDFB2A41A}">
          <p14:sldIdLst>
            <p14:sldId id="561"/>
            <p14:sldId id="532"/>
            <p14:sldId id="533"/>
            <p14:sldId id="534"/>
            <p14:sldId id="543"/>
            <p14:sldId id="567"/>
            <p14:sldId id="572"/>
            <p14:sldId id="573"/>
          </p14:sldIdLst>
        </p14:section>
        <p14:section name="Other functions" id="{180436D9-953A-4A0F-A769-1EF061C1334C}">
          <p14:sldIdLst>
            <p14:sldId id="563"/>
            <p14:sldId id="540"/>
            <p14:sldId id="574"/>
            <p14:sldId id="575"/>
            <p14:sldId id="552"/>
            <p14:sldId id="553"/>
          </p14:sldIdLst>
        </p14:section>
        <p14:section name="Searching elements" id="{7ECC2BF6-EACA-411E-AC38-5D1FBEC2A328}">
          <p14:sldIdLst>
            <p14:sldId id="562"/>
            <p14:sldId id="535"/>
            <p14:sldId id="537"/>
            <p14:sldId id="566"/>
          </p14:sldIdLst>
        </p14:section>
        <p14:section name="Sorting Arrays" id="{86C1A706-245B-473F-8C07-A3D551B2054E}">
          <p14:sldIdLst>
            <p14:sldId id="508"/>
            <p14:sldId id="509"/>
            <p14:sldId id="558"/>
          </p14:sldIdLst>
        </p14:section>
        <p14:section name="Conclusion" id="{10E03AB1-9AA8-4E86-9A64-D741901E50A2}">
          <p14:sldIdLst>
            <p14:sldId id="510"/>
            <p14:sldId id="576"/>
            <p14:sldId id="577"/>
            <p14:sldId id="578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D75F5F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4620" autoAdjust="0"/>
  </p:normalViewPr>
  <p:slideViewPr>
    <p:cSldViewPr snapToGrid="0" showGuides="1">
      <p:cViewPr varScale="1">
        <p:scale>
          <a:sx n="54" d="100"/>
          <a:sy n="54" d="100"/>
        </p:scale>
        <p:origin x="835" y="34"/>
      </p:cViewPr>
      <p:guideLst>
        <p:guide orient="horz" pos="343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0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1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85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391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70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9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12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82707" y="1866235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7890715" y="307617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889127" y="307617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2007123" y="42278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127807" y="3046709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05511" y="286289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803923" y="286289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852818" y="3084590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807" y="30400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376008" cy="14126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Other Elements indices are changed upon insertion</a:t>
            </a:r>
            <a:r>
              <a:rPr lang="en-GB" sz="3200" dirty="0"/>
              <a:t>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4240013" y="42278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4240013" y="35885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65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0013 0.09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7257E-18 7.40741E-7 L 0.18308 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42" grpId="1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B5269C8-AB69-456B-8804-8D163C55F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 to sum all adjacent equal numbers in a </a:t>
            </a:r>
            <a:r>
              <a:rPr lang="en-US" sz="3400" dirty="0" smtClean="0"/>
              <a:t>array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of</a:t>
            </a:r>
            <a:r>
              <a:rPr lang="bg-BG" sz="3400" dirty="0" smtClean="0"/>
              <a:t> </a:t>
            </a:r>
            <a:r>
              <a:rPr lang="en-US" sz="3400" dirty="0" smtClean="0"/>
              <a:t>integer </a:t>
            </a:r>
            <a:r>
              <a:rPr lang="en-US" sz="3400" dirty="0"/>
              <a:t>numbers, starting from left to right 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0EF3F2-AF98-4DA7-8511-C520742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CCA89-39D8-4C58-B4BC-FB721FA1EE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35451DA-99F3-4FC1-9F06-DC62B212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42121"/>
              </p:ext>
            </p:extLst>
          </p:nvPr>
        </p:nvGraphicFramePr>
        <p:xfrm>
          <a:off x="367191" y="2895074"/>
          <a:ext cx="11199221" cy="1901464"/>
        </p:xfrm>
        <a:graphic>
          <a:graphicData uri="http://schemas.openxmlformats.org/drawingml/2006/table">
            <a:tbl>
              <a:tblPr firstRow="1" firstCol="1" bandRow="1"/>
              <a:tblGrid>
                <a:gridCol w="2135742">
                  <a:extLst>
                    <a:ext uri="{9D8B030D-6E8A-4147-A177-3AD203B41FA5}">
                      <a16:colId xmlns="" xmlns:a16="http://schemas.microsoft.com/office/drawing/2014/main" val="4277205798"/>
                    </a:ext>
                  </a:extLst>
                </a:gridCol>
                <a:gridCol w="1365804">
                  <a:extLst>
                    <a:ext uri="{9D8B030D-6E8A-4147-A177-3AD203B41FA5}">
                      <a16:colId xmlns="" xmlns:a16="http://schemas.microsoft.com/office/drawing/2014/main" val="3631475753"/>
                    </a:ext>
                  </a:extLst>
                </a:gridCol>
                <a:gridCol w="7697675">
                  <a:extLst>
                    <a:ext uri="{9D8B030D-6E8A-4147-A177-3AD203B41FA5}">
                      <a16:colId xmlns="" xmlns:a16="http://schemas.microsoft.com/office/drawing/2014/main" val="2785108754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bg-BG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6269401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3 3 6 1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3 3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6 1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6 6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12 1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886293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8 2 2 4 8 16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2 2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4 4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8 8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16 8 16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0678313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5 4 2 1 1 4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5 4 2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5 4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2 2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4 4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5 8 4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2404607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2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671A527-AC72-400F-98EF-6BD83186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B69E96-6E48-479A-8467-90D8635204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040C3D-DCD4-43DE-AF8F-ACC611AB28C4}"/>
              </a:ext>
            </a:extLst>
          </p:cNvPr>
          <p:cNvSpPr txBox="1"/>
          <p:nvPr/>
        </p:nvSpPr>
        <p:spPr>
          <a:xfrm>
            <a:off x="542890" y="1331269"/>
            <a:ext cx="10777035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 = array_map('floatval', explode(' ', readline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()));</a:t>
            </a:r>
            <a:endParaRPr lang="en-US" altLang="bg-BG" sz="26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($i = 0; $i &lt; count($input) - 1; $i++) {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bg-BG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($input[$i] === $input[$i + 1]) {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 = $input[$i + 1] + $input[$i + 1];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input[$i] = $element;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$input, $i + 1, 1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 = -1;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6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implode(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', $input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bg-BG" sz="2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21049725-C535-4975-9448-67511850B7D6}"/>
              </a:ext>
            </a:extLst>
          </p:cNvPr>
          <p:cNvSpPr txBox="1"/>
          <p:nvPr/>
        </p:nvSpPr>
        <p:spPr>
          <a:xfrm>
            <a:off x="635508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 From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Up Arrow 6"/>
          <p:cNvSpPr/>
          <p:nvPr/>
        </p:nvSpPr>
        <p:spPr bwMode="auto">
          <a:xfrm>
            <a:off x="5077905" y="1461155"/>
            <a:ext cx="2036190" cy="2448612"/>
          </a:xfrm>
          <a:prstGeom prst="upArrow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Remove the </a:t>
            </a:r>
            <a:r>
              <a:rPr lang="en-US" noProof="1" smtClean="0"/>
              <a:t>Last Element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array_pop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Pop(remove) the element of the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 smtClean="0"/>
              <a:t>end of </a:t>
            </a:r>
            <a:r>
              <a:rPr lang="en-US" sz="3400" dirty="0"/>
              <a:t>the </a:t>
            </a:r>
            <a:r>
              <a:rPr lang="en-US" sz="3400" dirty="0" smtClean="0"/>
              <a:t>array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010919" y="2450592"/>
            <a:ext cx="9428359" cy="123377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$arr = [1, 2, 3, 4, 5, 6, 7, 8, 9, 10];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array_pop(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1, 2, 3, 4, 5, 6, 7, 8, 9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2039883" y="4187952"/>
            <a:ext cx="9435838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$names = </a:t>
            </a:r>
            <a:r>
              <a:rPr lang="en-US" sz="2800" dirty="0" smtClean="0">
                <a:solidFill>
                  <a:schemeClr val="tx1"/>
                </a:solidFill>
              </a:rPr>
              <a:t>["Peter</a:t>
            </a:r>
            <a:r>
              <a:rPr lang="en-US" sz="2800" dirty="0">
                <a:solidFill>
                  <a:schemeClr val="tx1"/>
                </a:solidFill>
              </a:rPr>
              <a:t>", "George", "Elena"];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echo </a:t>
            </a:r>
            <a:r>
              <a:rPr lang="en-US" sz="2800" dirty="0" smtClean="0">
                <a:solidFill>
                  <a:schemeClr val="bg1"/>
                </a:solidFill>
              </a:rPr>
              <a:t>array_pop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$names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  <a:r>
              <a:rPr lang="en-US" sz="2800" i="1" dirty="0" smtClean="0">
                <a:solidFill>
                  <a:schemeClr val="accent2"/>
                </a:solidFill>
              </a:rPr>
              <a:t>// "Elena"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var_dump(</a:t>
            </a:r>
            <a:r>
              <a:rPr lang="en-US" sz="2800" dirty="0">
                <a:solidFill>
                  <a:schemeClr val="tx1"/>
                </a:solidFill>
              </a:rPr>
              <a:t>$names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i="1" dirty="0" smtClean="0">
                <a:solidFill>
                  <a:schemeClr val="accent2"/>
                </a:solidFill>
              </a:rPr>
              <a:t>        // </a:t>
            </a:r>
            <a:r>
              <a:rPr lang="en-US" sz="2800" i="1" dirty="0">
                <a:solidFill>
                  <a:schemeClr val="accent2"/>
                </a:solidFill>
              </a:rPr>
              <a:t>"Peter", "George</a:t>
            </a:r>
            <a:r>
              <a:rPr lang="en-US" sz="2800" i="1" dirty="0" smtClean="0">
                <a:solidFill>
                  <a:schemeClr val="accent2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89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array_unshift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variable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- Prepend one or more elements </a:t>
            </a:r>
            <a:br>
              <a:rPr lang="en-US" sz="3200" dirty="0"/>
            </a:br>
            <a:r>
              <a:rPr lang="en-US" sz="3200" dirty="0"/>
              <a:t>to the beginning of an array</a:t>
            </a:r>
          </a:p>
          <a:p>
            <a:pPr marL="1066419" lvl="1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Return the new number of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array_shift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Shift</a:t>
            </a:r>
            <a:r>
              <a:rPr lang="bg-BG" sz="3200" dirty="0" smtClean="0"/>
              <a:t> </a:t>
            </a:r>
            <a:r>
              <a:rPr lang="en-US" sz="3200" dirty="0" smtClean="0"/>
              <a:t>(</a:t>
            </a:r>
            <a:r>
              <a:rPr lang="en-US" sz="3200" dirty="0"/>
              <a:t>remove) an element off the beginning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of array </a:t>
            </a:r>
            <a:r>
              <a:rPr lang="en-US" sz="3200" dirty="0"/>
              <a:t>and return the element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5810" y="3970303"/>
            <a:ext cx="10520264" cy="268032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$newCount = </a:t>
            </a:r>
            <a:r>
              <a:rPr lang="en-US" sz="2800" dirty="0">
                <a:solidFill>
                  <a:schemeClr val="bg1"/>
                </a:solidFill>
              </a:rPr>
              <a:t>array_unshift(</a:t>
            </a:r>
            <a:r>
              <a:rPr lang="en-US" sz="2800" dirty="0">
                <a:solidFill>
                  <a:schemeClr val="tx1"/>
                </a:solidFill>
              </a:rPr>
              <a:t>$arr, -1, 0</a:t>
            </a:r>
            <a:r>
              <a:rPr lang="en-US" sz="2800" i="1" dirty="0">
                <a:solidFill>
                  <a:schemeClr val="bg1"/>
                </a:solidFill>
              </a:rPr>
              <a:t>)</a:t>
            </a:r>
            <a:r>
              <a:rPr lang="en-US" sz="2800" i="1" dirty="0">
                <a:solidFill>
                  <a:schemeClr val="tx1"/>
                </a:solidFill>
              </a:rPr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12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 smtClean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$arr = -1, 0, 1, 2, 3, 4, 5, 6, 7, 8, 9, 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$el = </a:t>
            </a:r>
            <a:r>
              <a:rPr lang="en-GB" sz="2800" dirty="0">
                <a:solidFill>
                  <a:schemeClr val="bg1"/>
                </a:solidFill>
              </a:rPr>
              <a:t>array_shift(</a:t>
            </a:r>
            <a:r>
              <a:rPr lang="en-GB" sz="2800" dirty="0">
                <a:solidFill>
                  <a:schemeClr val="tx1"/>
                </a:solidFill>
              </a:rPr>
              <a:t>$arr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  <a:r>
              <a:rPr lang="en-GB" sz="2800" dirty="0">
                <a:solidFill>
                  <a:schemeClr val="tx1"/>
                </a:solidFill>
              </a:rPr>
              <a:t>; </a:t>
            </a:r>
            <a:r>
              <a:rPr lang="en-GB" sz="2800" i="1" dirty="0">
                <a:solidFill>
                  <a:schemeClr val="accent2"/>
                </a:solidFill>
              </a:rPr>
              <a:t>// -1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      </a:t>
            </a:r>
            <a:r>
              <a:rPr lang="en-US" sz="2800" i="1" dirty="0" smtClean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$arr = 0, 1, 2, 3, 4, 5, 6, 7, 8, 9, 10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Remove at the </a:t>
            </a:r>
            <a:r>
              <a:rPr lang="en-US" dirty="0" smtClean="0"/>
              <a:t>Beginning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400" b="1" noProof="1">
                <a:solidFill>
                  <a:schemeClr val="bg1"/>
                </a:solidFill>
              </a:rPr>
              <a:t>array_splice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dirty="0"/>
              <a:t>, offset, length, replacement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</a:t>
            </a:r>
            <a:r>
              <a:rPr lang="bg-BG" sz="3400" dirty="0" smtClean="0"/>
              <a:t>: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Remove a</a:t>
            </a:r>
            <a:r>
              <a:rPr lang="bg-BG" sz="3200" dirty="0"/>
              <a:t> </a:t>
            </a:r>
            <a:r>
              <a:rPr lang="en-US" sz="3200" dirty="0" smtClean="0"/>
              <a:t>portion </a:t>
            </a:r>
            <a:r>
              <a:rPr lang="en-US" sz="3200" dirty="0"/>
              <a:t>of the array and replace it with something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else and</a:t>
            </a:r>
            <a:r>
              <a:rPr lang="bg-BG" sz="3200" dirty="0" smtClean="0"/>
              <a:t> </a:t>
            </a:r>
            <a:r>
              <a:rPr lang="en-US" sz="3200" dirty="0"/>
              <a:t>return removed elements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330" y="2948953"/>
            <a:ext cx="11132169" cy="186686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$res = </a:t>
            </a: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8, 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9, 10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bg-BG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accent2"/>
                </a:solidFill>
              </a:rPr>
              <a:t>// $arr = 1, 2, 3, 4, 5, 6, 7, 8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3, 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bg-BG" dirty="0">
                <a:solidFill>
                  <a:schemeClr val="tx1"/>
                </a:solidFill>
              </a:rPr>
              <a:t>      </a:t>
            </a:r>
            <a:r>
              <a:rPr lang="en-US" i="1" dirty="0">
                <a:solidFill>
                  <a:schemeClr val="accent2"/>
                </a:solidFill>
              </a:rPr>
              <a:t>// $arr = 1, 2, 3, 6, 7,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Replace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15331" y="4982816"/>
            <a:ext cx="11132169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$arr = [1, 2, 3, 4, 5, 6, 7, 8];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6, 1, 7.2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$arr = 1, 2, 3, 4, 5, 6, 7.2, 8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3, 2, 3.3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$arr = 1, 2, 3, 3.3, 6, 7.2, 8</a:t>
            </a:r>
          </a:p>
        </p:txBody>
      </p:sp>
    </p:spTree>
    <p:extLst>
      <p:ext uri="{BB962C8B-B14F-4D97-AF65-F5344CB8AC3E}">
        <p14:creationId xmlns:p14="http://schemas.microsoft.com/office/powerpoint/2010/main" val="16683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25027"/>
            <a:ext cx="11376008" cy="13664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remove an element from the </a:t>
            </a:r>
            <a:r>
              <a:rPr lang="en-GB" sz="3400" dirty="0" smtClean="0"/>
              <a:t>Array</a:t>
            </a:r>
            <a:endParaRPr lang="en-GB" sz="3400" dirty="0"/>
          </a:p>
          <a:p>
            <a:pPr>
              <a:buClr>
                <a:schemeClr val="tx1"/>
              </a:buClr>
            </a:pPr>
            <a:r>
              <a:rPr lang="en-GB" sz="3400" dirty="0"/>
              <a:t>The Count decreases each time we remove an </a:t>
            </a:r>
            <a:r>
              <a:rPr lang="en-GB" sz="3400" dirty="0" smtClean="0"/>
              <a:t>element</a:t>
            </a:r>
            <a:endParaRPr lang="en-US" sz="3400" dirty="0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582741" y="315832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1735661" y="43088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818245" y="312108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array_splice</a:t>
            </a:r>
            <a:r>
              <a:rPr lang="en-US" dirty="0"/>
              <a:t>()</a:t>
            </a:r>
            <a:r>
              <a:rPr lang="en-GB" dirty="0"/>
              <a:t> -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0701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20685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543256" y="316560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7581153" y="315718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22453" y="3157187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600" b="1" noProof="1"/>
              <a:t>array()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927248" y="495858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930451" y="43088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930451" y="36695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26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00091 -0.092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29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EB56A0-4878-40EA-870A-3853D09BC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84602"/>
          </a:xfrm>
        </p:spPr>
        <p:txBody>
          <a:bodyPr/>
          <a:lstStyle/>
          <a:p>
            <a:r>
              <a:rPr lang="en-US" sz="3400" dirty="0"/>
              <a:t>Write a program that reads an array of </a:t>
            </a:r>
            <a:r>
              <a:rPr lang="en-US" sz="3400" dirty="0" smtClean="0"/>
              <a:t>integers</a:t>
            </a:r>
          </a:p>
          <a:p>
            <a:r>
              <a:rPr lang="en-US" sz="3400" dirty="0" smtClean="0"/>
              <a:t>Then </a:t>
            </a:r>
            <a:r>
              <a:rPr lang="en-US" sz="3400" dirty="0"/>
              <a:t>until </a:t>
            </a:r>
            <a:r>
              <a:rPr lang="en-US" sz="3400" dirty="0" smtClean="0"/>
              <a:t>you</a:t>
            </a:r>
            <a:r>
              <a:rPr lang="bg-BG" sz="3400" dirty="0" smtClean="0"/>
              <a:t> </a:t>
            </a:r>
            <a:r>
              <a:rPr lang="en-US" sz="3400" dirty="0"/>
              <a:t>receive "</a:t>
            </a:r>
            <a:r>
              <a:rPr lang="en-US" sz="3400" b="1" dirty="0">
                <a:solidFill>
                  <a:schemeClr val="bg1"/>
                </a:solidFill>
              </a:rPr>
              <a:t>end</a:t>
            </a:r>
            <a:r>
              <a:rPr lang="en-US" sz="3400" dirty="0"/>
              <a:t>", you will be given different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bg-BG" sz="3400" dirty="0" smtClean="0"/>
              <a:t>  </a:t>
            </a:r>
            <a:r>
              <a:rPr lang="en-US" sz="3400" dirty="0" smtClean="0"/>
              <a:t>commands</a:t>
            </a:r>
            <a:r>
              <a:rPr lang="en-US" sz="3400" dirty="0"/>
              <a:t>: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add a number to the end of the array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remove number from the array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 {</a:t>
            </a:r>
            <a:r>
              <a:rPr lang="en-US" sz="3200" dirty="0"/>
              <a:t>index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removes number at a given index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en-US" sz="3200" dirty="0"/>
              <a:t>index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inserts a number at a given </a:t>
            </a:r>
            <a:r>
              <a:rPr lang="en-US" sz="3200" dirty="0" smtClean="0"/>
              <a:t>index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3452275-D89A-4CCC-B1E9-281F697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Manipulation Basics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15E2E4-3A5F-4EC2-B62C-8B46594744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3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83155" y="1286584"/>
            <a:ext cx="9222514" cy="47706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arr = array_map('intval', explode(' ', readline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while (true)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line = readline();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($line === 'end</a:t>
            </a:r>
            <a:r>
              <a:rPr lang="en-US" dirty="0" smtClean="0">
                <a:solidFill>
                  <a:schemeClr val="tx1"/>
                </a:solidFill>
              </a:rPr>
              <a:t>')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break;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tokens = explode(" ", $line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echo implode(' ', $arr);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Array Manipulation </a:t>
            </a:r>
            <a:r>
              <a:rPr lang="en-US" dirty="0" smtClean="0"/>
              <a:t>Basics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8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Advanced Overview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Add / Insert 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Remove Elements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Other Functions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Searching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83156" y="1551993"/>
            <a:ext cx="9222514" cy="42493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>
                <a:solidFill>
                  <a:schemeClr val="tx1"/>
                </a:solidFill>
              </a:rPr>
              <a:t>($tokens[0])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case </a:t>
            </a:r>
            <a:r>
              <a:rPr lang="en-US" sz="2400" dirty="0">
                <a:solidFill>
                  <a:schemeClr val="tx1"/>
                </a:solidFill>
              </a:rPr>
              <a:t>"Remove":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$</a:t>
            </a:r>
            <a:r>
              <a:rPr lang="en-US" sz="2400" dirty="0">
                <a:solidFill>
                  <a:schemeClr val="tx1"/>
                </a:solidFill>
              </a:rPr>
              <a:t>numberToRemove = intval($tokens[1]);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$</a:t>
            </a:r>
            <a:r>
              <a:rPr lang="en-US" sz="2400" dirty="0">
                <a:solidFill>
                  <a:schemeClr val="tx1"/>
                </a:solidFill>
              </a:rPr>
              <a:t>index = </a:t>
            </a:r>
            <a:r>
              <a:rPr lang="en-US" sz="2400" dirty="0">
                <a:solidFill>
                  <a:schemeClr val="bg1"/>
                </a:solidFill>
              </a:rPr>
              <a:t>array_search(</a:t>
            </a:r>
            <a:r>
              <a:rPr lang="en-US" sz="2400" dirty="0">
                <a:solidFill>
                  <a:schemeClr val="tx1"/>
                </a:solidFill>
              </a:rPr>
              <a:t>$numberToRemove, $arr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unset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$arr[$index]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break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i="1" dirty="0" smtClean="0">
                <a:solidFill>
                  <a:schemeClr val="accent2"/>
                </a:solidFill>
              </a:rPr>
              <a:t>  //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Add the other cases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Manipulation Basics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40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Array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78" y="1393903"/>
            <a:ext cx="2488579" cy="2488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5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 marL="457200" indent="-45720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array_unique(</a:t>
            </a:r>
            <a:r>
              <a:rPr lang="en-US" sz="3200" noProof="1"/>
              <a:t>$arr</a:t>
            </a:r>
            <a:r>
              <a:rPr lang="en-US" sz="3200" b="1" noProof="1">
                <a:solidFill>
                  <a:schemeClr val="bg1"/>
                </a:solidFill>
              </a:rPr>
              <a:t>)</a:t>
            </a:r>
            <a:r>
              <a:rPr lang="en-US" sz="3200" noProof="1"/>
              <a:t> - </a:t>
            </a:r>
            <a:r>
              <a:rPr lang="en-US" sz="3200" dirty="0"/>
              <a:t>Removes duplicate values from an </a:t>
            </a:r>
            <a:r>
              <a:rPr lang="en-US" sz="3200" dirty="0" smtClean="0"/>
              <a:t>array</a:t>
            </a:r>
            <a:endParaRPr lang="bg-BG" sz="3200" dirty="0" smtClean="0"/>
          </a:p>
          <a:p>
            <a:pPr marL="0" indent="0">
              <a:buClr>
                <a:schemeClr val="tx1"/>
              </a:buClr>
              <a:buNone/>
            </a:pPr>
            <a:endParaRPr lang="bg-BG" sz="3200" dirty="0" smtClean="0"/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bg-BG" sz="3200" dirty="0"/>
          </a:p>
          <a:p>
            <a:pPr marL="457200" indent="-457200">
              <a:spcBef>
                <a:spcPts val="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array_reverse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Returns an array in reverse </a:t>
            </a:r>
            <a:r>
              <a:rPr lang="en-US" sz="3200" dirty="0" smtClean="0"/>
              <a:t>order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65531" y="1753925"/>
            <a:ext cx="10474325" cy="2155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$arr = [4, 3, 4, 3, 2, 2, 1, 4, 7, 9, 7, 9];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$arr =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array_unique(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4, 3, 2, 1, 7,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$names = ["Peter", "Elena", "George", "Peter", "Elena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"];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array_unique(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$names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Peter, Elena, George</a:t>
            </a:r>
            <a:endParaRPr lang="bg-BG" sz="2398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F3AF6A66-57CA-467C-AAA5-3D9CB156A6F2}"/>
              </a:ext>
            </a:extLst>
          </p:cNvPr>
          <p:cNvSpPr txBox="1">
            <a:spLocks/>
          </p:cNvSpPr>
          <p:nvPr/>
        </p:nvSpPr>
        <p:spPr>
          <a:xfrm>
            <a:off x="765530" y="4578103"/>
            <a:ext cx="10474325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$arr = [1, 2, 3, 4, 5, 6, 7, 8, 9, 10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arr = </a:t>
            </a:r>
            <a:r>
              <a:rPr lang="en-US" dirty="0">
                <a:solidFill>
                  <a:schemeClr val="bg1"/>
                </a:solidFill>
              </a:rPr>
              <a:t>array_reverse(</a:t>
            </a:r>
            <a:r>
              <a:rPr lang="en-US" dirty="0"/>
              <a:t>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10, 9, 8, 7, 6, 5, 4, 3, 2, 1</a:t>
            </a:r>
          </a:p>
          <a:p>
            <a:r>
              <a:rPr lang="en-US" dirty="0"/>
              <a:t>$names = ["Peter", "Elena", "George</a:t>
            </a:r>
            <a:r>
              <a:rPr lang="en-US" dirty="0" smtClean="0"/>
              <a:t>"];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names = </a:t>
            </a:r>
            <a:r>
              <a:rPr lang="en-US" dirty="0">
                <a:solidFill>
                  <a:schemeClr val="bg1"/>
                </a:solidFill>
              </a:rPr>
              <a:t>array_reverse(</a:t>
            </a:r>
            <a:r>
              <a:rPr lang="en-US" dirty="0"/>
              <a:t>$names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George, Elena, Peter</a:t>
            </a:r>
          </a:p>
        </p:txBody>
      </p:sp>
    </p:spTree>
    <p:extLst>
      <p:ext uri="{BB962C8B-B14F-4D97-AF65-F5344CB8AC3E}">
        <p14:creationId xmlns:p14="http://schemas.microsoft.com/office/powerpoint/2010/main" val="9699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 smtClean="0">
                <a:solidFill>
                  <a:schemeClr val="bg1"/>
                </a:solidFill>
              </a:rPr>
              <a:t>array_filter</a:t>
            </a:r>
            <a:r>
              <a:rPr lang="en-US" sz="3200" b="1" noProof="1">
                <a:solidFill>
                  <a:schemeClr val="bg1"/>
                </a:solidFill>
              </a:rPr>
              <a:t>(</a:t>
            </a:r>
            <a:r>
              <a:rPr lang="en-US" sz="3200" noProof="1"/>
              <a:t>$</a:t>
            </a:r>
            <a:r>
              <a:rPr lang="en-US" sz="3200" noProof="1" smtClean="0"/>
              <a:t>arr</a:t>
            </a:r>
            <a:r>
              <a:rPr lang="en-US" sz="3200" b="1" noProof="1" smtClean="0">
                <a:solidFill>
                  <a:schemeClr val="bg1"/>
                </a:solidFill>
              </a:rPr>
              <a:t>)</a:t>
            </a:r>
            <a:r>
              <a:rPr lang="en-US" sz="3200" noProof="1"/>
              <a:t> - </a:t>
            </a:r>
            <a:r>
              <a:rPr lang="en-US" sz="3200" noProof="1" smtClean="0"/>
              <a:t>Removes </a:t>
            </a:r>
            <a:r>
              <a:rPr lang="en-US" sz="3200" noProof="1"/>
              <a:t>empty array elements or </a:t>
            </a:r>
            <a:r>
              <a:rPr lang="en-US" sz="3200" noProof="1" smtClean="0"/>
              <a:t>values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 smtClean="0"/>
              <a:t>A</a:t>
            </a:r>
            <a:r>
              <a:rPr lang="en-US" sz="3200" dirty="0" smtClean="0"/>
              <a:t>lso removes null</a:t>
            </a:r>
            <a:r>
              <a:rPr lang="en-US" sz="3200" dirty="0"/>
              <a:t>, false, 0 (zero) </a:t>
            </a:r>
            <a:r>
              <a:rPr lang="en-US" sz="3200" dirty="0" smtClean="0"/>
              <a:t>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73CFE9EA-8DCC-4817-BEE9-7D965E0DC701}"/>
              </a:ext>
            </a:extLst>
          </p:cNvPr>
          <p:cNvSpPr txBox="1">
            <a:spLocks/>
          </p:cNvSpPr>
          <p:nvPr/>
        </p:nvSpPr>
        <p:spPr>
          <a:xfrm>
            <a:off x="597890" y="2541899"/>
            <a:ext cx="1081825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$arr = explode(' ', "</a:t>
            </a:r>
            <a:r>
              <a:rPr lang="en-US" sz="2600" dirty="0" smtClean="0">
                <a:solidFill>
                  <a:schemeClr val="tx1"/>
                </a:solidFill>
              </a:rPr>
              <a:t>Hi, </a:t>
            </a:r>
            <a:r>
              <a:rPr lang="en-US" sz="2600" dirty="0">
                <a:solidFill>
                  <a:schemeClr val="tx1"/>
                </a:solidFill>
              </a:rPr>
              <a:t>my  name is  Peter!  ");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print_r</a:t>
            </a:r>
            <a:r>
              <a:rPr lang="en-US" sz="2600" dirty="0">
                <a:solidFill>
                  <a:schemeClr val="tx1"/>
                </a:solidFill>
              </a:rPr>
              <a:t>($arr);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i="1" dirty="0" smtClean="0">
                <a:solidFill>
                  <a:schemeClr val="accent2"/>
                </a:solidFill>
              </a:rPr>
              <a:t>'Hi,', </a:t>
            </a:r>
            <a:r>
              <a:rPr lang="en-US" sz="2600" i="1" dirty="0">
                <a:solidFill>
                  <a:schemeClr val="accent2"/>
                </a:solidFill>
              </a:rPr>
              <a:t>'my', ' ', 'name', 'is', ' ', 'Peter!', ' ', ' </a:t>
            </a:r>
            <a:r>
              <a:rPr lang="en-US" sz="2600" i="1" dirty="0" smtClean="0">
                <a:solidFill>
                  <a:schemeClr val="accent2"/>
                </a:solidFill>
              </a:rPr>
              <a:t>'</a:t>
            </a:r>
          </a:p>
          <a:p>
            <a:r>
              <a:rPr lang="en-US" sz="2600" dirty="0">
                <a:solidFill>
                  <a:schemeClr val="tx1"/>
                </a:solidFill>
              </a:rPr>
              <a:t>$result = </a:t>
            </a:r>
            <a:r>
              <a:rPr lang="en-US" sz="2600" dirty="0">
                <a:solidFill>
                  <a:schemeClr val="bg1"/>
                </a:solidFill>
              </a:rPr>
              <a:t>array_filter</a:t>
            </a:r>
            <a:r>
              <a:rPr lang="en-US" sz="2600" dirty="0">
                <a:solidFill>
                  <a:schemeClr val="tx1"/>
                </a:solidFill>
              </a:rPr>
              <a:t>($arr</a:t>
            </a:r>
            <a:r>
              <a:rPr lang="en-US" sz="2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print_r</a:t>
            </a:r>
            <a:r>
              <a:rPr lang="en-US" sz="2600" dirty="0">
                <a:solidFill>
                  <a:schemeClr val="tx1"/>
                </a:solidFill>
              </a:rPr>
              <a:t>($result</a:t>
            </a:r>
            <a:r>
              <a:rPr lang="en-US" sz="2600" dirty="0" smtClean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i="1" dirty="0" smtClean="0">
                <a:solidFill>
                  <a:schemeClr val="accent2"/>
                </a:solidFill>
              </a:rPr>
              <a:t>'Hi,', </a:t>
            </a:r>
            <a:r>
              <a:rPr lang="en-US" sz="2600" i="1" dirty="0">
                <a:solidFill>
                  <a:schemeClr val="accent2"/>
                </a:solidFill>
              </a:rPr>
              <a:t>'my', 'name', 'is', 'Peter!'</a:t>
            </a:r>
          </a:p>
        </p:txBody>
      </p:sp>
    </p:spTree>
    <p:extLst>
      <p:ext uri="{BB962C8B-B14F-4D97-AF65-F5344CB8AC3E}">
        <p14:creationId xmlns:p14="http://schemas.microsoft.com/office/powerpoint/2010/main" val="25074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 smtClean="0">
                <a:solidFill>
                  <a:schemeClr val="bg1"/>
                </a:solidFill>
              </a:rPr>
              <a:t>array_filter</a:t>
            </a:r>
            <a:r>
              <a:rPr lang="en-US" sz="3200" b="1" noProof="1">
                <a:solidFill>
                  <a:schemeClr val="bg1"/>
                </a:solidFill>
              </a:rPr>
              <a:t>(</a:t>
            </a:r>
            <a:r>
              <a:rPr lang="en-US" sz="3200" noProof="1"/>
              <a:t>$arr, callback</a:t>
            </a:r>
            <a:r>
              <a:rPr lang="en-US" sz="3200" b="1" noProof="1">
                <a:solidFill>
                  <a:schemeClr val="bg1"/>
                </a:solidFill>
              </a:rPr>
              <a:t>)</a:t>
            </a:r>
            <a:r>
              <a:rPr lang="en-US" sz="3200" noProof="1"/>
              <a:t> - </a:t>
            </a:r>
            <a:r>
              <a:rPr lang="en-US" sz="3200" dirty="0"/>
              <a:t>Filters elements of an </a:t>
            </a:r>
            <a:r>
              <a:rPr lang="en-US" sz="3200" dirty="0" smtClean="0"/>
              <a:t>array</a:t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a callback </a:t>
            </a:r>
            <a:r>
              <a:rPr lang="en-US" sz="3200" dirty="0" smtClean="0"/>
              <a:t>function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spcBef>
                <a:spcPts val="1800"/>
              </a:spcBef>
              <a:spcAft>
                <a:spcPts val="1200"/>
              </a:spcAft>
              <a:buClr>
                <a:schemeClr val="tx1"/>
              </a:buClr>
            </a:pP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array_sum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Calculate the sum of values in an </a:t>
            </a:r>
            <a:r>
              <a:rPr lang="en-US" sz="3200" dirty="0" smtClean="0"/>
              <a:t>array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82619" y="5232553"/>
            <a:ext cx="713845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$sum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array_sum(</a:t>
            </a:r>
            <a:r>
              <a:rPr lang="en-US" dirty="0">
                <a:solidFill>
                  <a:schemeClr val="tx1"/>
                </a:solidFill>
              </a:rPr>
              <a:t>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55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73CFE9EA-8DCC-4817-BEE9-7D965E0DC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19" y="2271436"/>
            <a:ext cx="9645504" cy="21558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function even($var)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(!($var &amp; 1));}</a:t>
            </a:r>
          </a:p>
          <a:p>
            <a:r>
              <a:rPr lang="en-US" dirty="0">
                <a:solidFill>
                  <a:schemeClr val="tx1"/>
                </a:solidFill>
              </a:rPr>
              <a:t>$result = </a:t>
            </a:r>
            <a:r>
              <a:rPr lang="en-US" dirty="0">
                <a:solidFill>
                  <a:schemeClr val="bg1"/>
                </a:solidFill>
              </a:rPr>
              <a:t>array_filter(</a:t>
            </a:r>
            <a:r>
              <a:rPr lang="en-US" dirty="0">
                <a:solidFill>
                  <a:schemeClr val="tx1"/>
                </a:solidFill>
              </a:rPr>
              <a:t>$arr, "even"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2, 4, 6, 8, 10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31EBBD1-2619-4BB3-9CF2-312980641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83002"/>
          </a:xfrm>
        </p:spPr>
        <p:txBody>
          <a:bodyPr>
            <a:normAutofit/>
          </a:bodyPr>
          <a:lstStyle/>
          <a:p>
            <a:r>
              <a:rPr lang="en-US" sz="3400" dirty="0"/>
              <a:t>Read an array of integers </a:t>
            </a:r>
          </a:p>
          <a:p>
            <a:pPr lvl="1"/>
            <a:r>
              <a:rPr lang="en-US" sz="3200" dirty="0"/>
              <a:t>Remove all </a:t>
            </a:r>
            <a:r>
              <a:rPr lang="en-US" sz="3200" b="1" dirty="0">
                <a:solidFill>
                  <a:schemeClr val="bg1"/>
                </a:solidFill>
              </a:rPr>
              <a:t>negative</a:t>
            </a:r>
            <a:r>
              <a:rPr lang="en-US" sz="3200" dirty="0"/>
              <a:t> numbers from it and  print the remaining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elements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reversed order </a:t>
            </a:r>
          </a:p>
          <a:p>
            <a:pPr lvl="1"/>
            <a:r>
              <a:rPr lang="en-US" sz="3200" dirty="0"/>
              <a:t>In case of no elements left in the array, print "empty"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F04D7E6-33BC-45AF-9F5A-8C3A7AC7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7E6508-2A45-4415-9362-A17A939D6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07E20D4-A1F9-45F0-99CE-FBAAB92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5187"/>
              </p:ext>
            </p:extLst>
          </p:nvPr>
        </p:nvGraphicFramePr>
        <p:xfrm>
          <a:off x="2662282" y="3703315"/>
          <a:ext cx="6132740" cy="2252472"/>
        </p:xfrm>
        <a:graphic>
          <a:graphicData uri="http://schemas.openxmlformats.org/drawingml/2006/table">
            <a:tbl>
              <a:tblPr firstRow="1" firstCol="1" bandRow="1"/>
              <a:tblGrid>
                <a:gridCol w="3427413">
                  <a:extLst>
                    <a:ext uri="{9D8B030D-6E8A-4147-A177-3AD203B41FA5}">
                      <a16:colId xmlns="" xmlns:a16="http://schemas.microsoft.com/office/drawing/2014/main" val="224197061"/>
                    </a:ext>
                  </a:extLst>
                </a:gridCol>
                <a:gridCol w="2705327">
                  <a:extLst>
                    <a:ext uri="{9D8B030D-6E8A-4147-A177-3AD203B41FA5}">
                      <a16:colId xmlns="" xmlns:a16="http://schemas.microsoft.com/office/drawing/2014/main" val="780489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1745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10 -5 7 9 -33 50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50 9 7 10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72025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7 -2 -10 1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1 7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7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-1 -2 -3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5810770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5290AD8B-524F-4398-A936-AF71061A9A14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533F20-6121-4A36-BDC6-B653695F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2FF574-E4E7-44D3-BB53-07A4F9F704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E349E3-3FEC-4FD6-8F9D-C4E67C0D1990}"/>
              </a:ext>
            </a:extLst>
          </p:cNvPr>
          <p:cNvSpPr txBox="1"/>
          <p:nvPr/>
        </p:nvSpPr>
        <p:spPr>
          <a:xfrm>
            <a:off x="1208514" y="1323530"/>
            <a:ext cx="9771796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 = array_map('intval', explode(' ', readline()));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filterArray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array_filter(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$input, function ($var)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($var &gt; 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$result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array_reverse(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$filterArray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(count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$result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!== 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echo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implode('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$result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echo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"empty";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E640E7-EDC8-4475-B0EA-35F2D4B0F497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=""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63" y="2792605"/>
            <a:ext cx="2549982" cy="791103"/>
          </a:xfrm>
          <a:prstGeom prst="wedgeRoundRectCallout">
            <a:avLst>
              <a:gd name="adj1" fmla="val -31794"/>
              <a:gd name="adj2" fmla="val -64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5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for </a:t>
            </a:r>
            <a:r>
              <a:rPr lang="en-US" dirty="0" smtClean="0"/>
              <a:t>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21020" y="2225961"/>
            <a:ext cx="3814618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array_search()</a:t>
            </a:r>
            <a:endParaRPr lang="en-US" sz="3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array_search(</a:t>
            </a:r>
            <a:r>
              <a:rPr lang="en-US" sz="3400" noProof="1"/>
              <a:t>searchValue</a:t>
            </a:r>
            <a:r>
              <a:rPr lang="en-US" sz="3400" dirty="0"/>
              <a:t>, array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Searches for a </a:t>
            </a:r>
            <a:r>
              <a:rPr lang="en-US" sz="3400" dirty="0" smtClean="0"/>
              <a:t>given value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returns the first corresponding key if successful</a:t>
            </a:r>
            <a:endParaRPr lang="bg-B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5937" y="2445270"/>
            <a:ext cx="10344557" cy="1726215"/>
          </a:xfrm>
        </p:spPr>
        <p:txBody>
          <a:bodyPr/>
          <a:lstStyle/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tx1"/>
                </a:solidFill>
              </a:rPr>
              <a:t>[1</a:t>
            </a:r>
            <a:r>
              <a:rPr lang="es-ES" sz="2600" dirty="0">
                <a:solidFill>
                  <a:schemeClr val="tx1"/>
                </a:solidFill>
              </a:rPr>
              <a:t>, 2, 3, 4, 5, 6, 7, 8, 9, 10];</a:t>
            </a:r>
          </a:p>
          <a:p>
            <a:r>
              <a:rPr lang="es-ES" sz="2600" dirty="0">
                <a:solidFill>
                  <a:schemeClr val="tx1"/>
                </a:solidFill>
              </a:rPr>
              <a:t>$el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2</a:t>
            </a:r>
            <a:r>
              <a:rPr lang="es-ES" sz="2600" dirty="0">
                <a:solidFill>
                  <a:schemeClr val="tx1"/>
                </a:solidFill>
              </a:rPr>
              <a:t>, 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bg1"/>
                </a:solidFill>
              </a:rPr>
              <a:t>)</a:t>
            </a:r>
            <a:r>
              <a:rPr lang="es-ES" sz="2600" dirty="0">
                <a:solidFill>
                  <a:schemeClr val="tx1"/>
                </a:solidFill>
              </a:rPr>
              <a:t>;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int(1)</a:t>
            </a:r>
          </a:p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elTwo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22</a:t>
            </a:r>
            <a:r>
              <a:rPr lang="es-ES" sz="2600" dirty="0">
                <a:solidFill>
                  <a:schemeClr val="tx1"/>
                </a:solidFill>
              </a:rPr>
              <a:t>, 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bg1"/>
                </a:solidFill>
              </a:rPr>
              <a:t>)</a:t>
            </a:r>
            <a:r>
              <a:rPr lang="es-ES" sz="2600" dirty="0">
                <a:solidFill>
                  <a:schemeClr val="tx1"/>
                </a:solidFill>
              </a:rPr>
              <a:t>;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bool(false)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25937" y="4413510"/>
            <a:ext cx="11239992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$names = </a:t>
            </a:r>
            <a:r>
              <a:rPr lang="en-US" sz="2600" dirty="0" smtClean="0">
                <a:solidFill>
                  <a:schemeClr val="tx1"/>
                </a:solidFill>
              </a:rPr>
              <a:t>["Peter</a:t>
            </a:r>
            <a:r>
              <a:rPr lang="en-US" sz="2600" dirty="0">
                <a:solidFill>
                  <a:schemeClr val="tx1"/>
                </a:solidFill>
              </a:rPr>
              <a:t>", "George", "Elena"];</a:t>
            </a:r>
          </a:p>
          <a:p>
            <a:r>
              <a:rPr lang="en-US" sz="2600" dirty="0">
                <a:solidFill>
                  <a:schemeClr val="tx1"/>
                </a:solidFill>
              </a:rPr>
              <a:t>$el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"George", $names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i="1" dirty="0">
                <a:solidFill>
                  <a:schemeClr val="accent2"/>
                </a:solidFill>
              </a:rPr>
              <a:t>// int(1)</a:t>
            </a:r>
          </a:p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elTwo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array_search</a:t>
            </a:r>
            <a:r>
              <a:rPr lang="es-ES" sz="2600" dirty="0">
                <a:solidFill>
                  <a:schemeClr val="bg1"/>
                </a:solidFill>
              </a:rPr>
              <a:t>(</a:t>
            </a:r>
            <a:r>
              <a:rPr lang="es-ES" sz="2600" dirty="0">
                <a:solidFill>
                  <a:schemeClr val="tx1"/>
                </a:solidFill>
              </a:rPr>
              <a:t>"</a:t>
            </a:r>
            <a:r>
              <a:rPr lang="en-US" sz="2600" dirty="0">
                <a:solidFill>
                  <a:schemeClr val="tx1"/>
                </a:solidFill>
              </a:rPr>
              <a:t>Maria</a:t>
            </a:r>
            <a:r>
              <a:rPr lang="es-ES" sz="2600" dirty="0">
                <a:solidFill>
                  <a:schemeClr val="tx1"/>
                </a:solidFill>
              </a:rPr>
              <a:t>", </a:t>
            </a:r>
            <a:r>
              <a:rPr lang="es-ES" sz="2600" dirty="0" smtClean="0">
                <a:solidFill>
                  <a:schemeClr val="tx1"/>
                </a:solidFill>
              </a:rPr>
              <a:t>$</a:t>
            </a:r>
            <a:r>
              <a:rPr lang="en-US" sz="2600" dirty="0" smtClean="0">
                <a:solidFill>
                  <a:schemeClr val="tx1"/>
                </a:solidFill>
              </a:rPr>
              <a:t>names</a:t>
            </a:r>
            <a:r>
              <a:rPr lang="es-ES" sz="2600" dirty="0" smtClean="0">
                <a:solidFill>
                  <a:schemeClr val="bg1"/>
                </a:solidFill>
              </a:rPr>
              <a:t>)</a:t>
            </a:r>
            <a:r>
              <a:rPr lang="es-ES" sz="2600" dirty="0" smtClean="0">
                <a:solidFill>
                  <a:schemeClr val="tx1"/>
                </a:solidFill>
              </a:rPr>
              <a:t>;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accent2"/>
                </a:solidFill>
              </a:rPr>
              <a:t>// bool(false</a:t>
            </a:r>
            <a:r>
              <a:rPr lang="en-US" sz="2600" i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6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in_array(</a:t>
            </a:r>
            <a:r>
              <a:rPr lang="en-US" sz="3400" noProof="1"/>
              <a:t>searchValue</a:t>
            </a:r>
            <a:r>
              <a:rPr lang="en-US" sz="3400" dirty="0"/>
              <a:t>, $</a:t>
            </a:r>
            <a:r>
              <a:rPr lang="en-US" sz="3400" noProof="1"/>
              <a:t>arr, true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Checks if a value exists in an array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Third parameter is optional. Check the types of </a:t>
            </a:r>
            <a:r>
              <a:rPr lang="en-US" sz="3200" b="1" noProof="1">
                <a:solidFill>
                  <a:schemeClr val="bg1"/>
                </a:solidFill>
              </a:rPr>
              <a:t>searchValue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7614" y="3337560"/>
            <a:ext cx="11629332" cy="26787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$arr = [1, 2, 3, '4',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10, 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true or 1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22, 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false or 0 or empty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'4', $arr, true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true or 1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4, $arr, true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 false </a:t>
            </a:r>
            <a:r>
              <a:rPr lang="en-US" i="1" dirty="0">
                <a:solidFill>
                  <a:schemeClr val="accent2"/>
                </a:solidFill>
              </a:rPr>
              <a:t>or 0 or empty srting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DCDFAD8-4FE3-4129-B209-6E21BA031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7836"/>
            <a:ext cx="11818096" cy="6333679"/>
          </a:xfrm>
        </p:spPr>
        <p:txBody>
          <a:bodyPr>
            <a:normAutofit/>
          </a:bodyPr>
          <a:lstStyle/>
          <a:p>
            <a:r>
              <a:rPr lang="en-US" sz="3400" dirty="0"/>
              <a:t>Read an array, and until you receive "</a:t>
            </a:r>
            <a:r>
              <a:rPr lang="en-US" sz="3400" b="1" dirty="0">
                <a:solidFill>
                  <a:schemeClr val="bg1"/>
                </a:solidFill>
              </a:rPr>
              <a:t>end</a:t>
            </a:r>
            <a:r>
              <a:rPr lang="en-US" sz="3400" dirty="0"/>
              <a:t>" read commands: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Contains {</a:t>
            </a:r>
            <a:r>
              <a:rPr lang="en-US" sz="3000" dirty="0"/>
              <a:t>number</a:t>
            </a:r>
            <a:r>
              <a:rPr lang="en-US" sz="3000" b="1" dirty="0">
                <a:solidFill>
                  <a:schemeClr val="bg1"/>
                </a:solidFill>
              </a:rPr>
              <a:t>}</a:t>
            </a:r>
            <a:r>
              <a:rPr lang="en-US" sz="3000" dirty="0"/>
              <a:t> – check if the array contains the </a:t>
            </a:r>
            <a:r>
              <a:rPr lang="en-US" sz="3000" dirty="0" smtClean="0"/>
              <a:t>number.</a:t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/>
              <a:t>yes print "Yes", otherwise print "No such number"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 even </a:t>
            </a:r>
            <a:r>
              <a:rPr lang="en-US" sz="3000" dirty="0"/>
              <a:t>– print all the numbers that are even </a:t>
            </a:r>
            <a:r>
              <a:rPr lang="en-US" sz="3000" dirty="0" smtClean="0"/>
              <a:t>separated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by </a:t>
            </a:r>
            <a:r>
              <a:rPr lang="en-US" sz="3000" dirty="0"/>
              <a:t>a space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 odd </a:t>
            </a:r>
            <a:r>
              <a:rPr lang="en-US" sz="3000" dirty="0"/>
              <a:t>– print all the numbers that are odd separated by a </a:t>
            </a:r>
            <a:r>
              <a:rPr lang="en-US" sz="3000" dirty="0" smtClean="0"/>
              <a:t>space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 sum </a:t>
            </a:r>
            <a:r>
              <a:rPr lang="en-US" sz="3000" dirty="0"/>
              <a:t>– print the sum of all the numbers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 ({</a:t>
            </a:r>
            <a:r>
              <a:rPr lang="en-US" sz="3000" dirty="0"/>
              <a:t>condition</a:t>
            </a:r>
            <a:r>
              <a:rPr lang="en-US" sz="3000" b="1" dirty="0">
                <a:solidFill>
                  <a:schemeClr val="bg1"/>
                </a:solidFill>
              </a:rPr>
              <a:t>}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number</a:t>
            </a:r>
            <a:r>
              <a:rPr lang="en-US" sz="3000" b="1" dirty="0">
                <a:solidFill>
                  <a:schemeClr val="bg1"/>
                </a:solidFill>
              </a:rPr>
              <a:t>})</a:t>
            </a:r>
            <a:r>
              <a:rPr lang="en-US" sz="3000" dirty="0"/>
              <a:t> – print all the numbers that fulfill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that </a:t>
            </a:r>
            <a:r>
              <a:rPr lang="en-US" sz="3000" dirty="0"/>
              <a:t>condition. The condition will be either 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smtClean="0"/>
              <a:t>", </a:t>
            </a:r>
            <a:r>
              <a:rPr lang="en-US" sz="3000" dirty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000" dirty="0" smtClean="0"/>
              <a:t>",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3000" dirty="0"/>
              <a:t>",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endParaRPr lang="en-US" sz="3200" b="1" dirty="0"/>
          </a:p>
          <a:p>
            <a:pPr lvl="1"/>
            <a:endParaRPr lang="bg-BG" sz="3200" dirty="0"/>
          </a:p>
          <a:p>
            <a:pPr lvl="1"/>
            <a:endParaRPr lang="bg-BG" sz="3200" dirty="0"/>
          </a:p>
          <a:p>
            <a:pPr lvl="1"/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C522EAC-1002-48C0-AD20-A642FE9A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Manipulation Advanced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FE8FF3-383B-4303-BB9E-5EF58C46DD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E640E7-EDC8-4475-B0EA-35F2D4B0F497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Sorting a list == reorder its elements incrementally: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sort(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 / </a:t>
            </a:r>
            <a:r>
              <a:rPr lang="en-US" sz="3200" b="1" noProof="1">
                <a:solidFill>
                  <a:schemeClr val="bg1"/>
                </a:solidFill>
              </a:rPr>
              <a:t>rsort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Array items should be </a:t>
            </a:r>
            <a:r>
              <a:rPr lang="en-US" sz="3200" b="1" dirty="0">
                <a:solidFill>
                  <a:schemeClr val="bg1"/>
                </a:solidFill>
              </a:rPr>
              <a:t>comparable</a:t>
            </a:r>
            <a:r>
              <a:rPr lang="en-US" sz="3200" dirty="0"/>
              <a:t>, e.g. numbers, strings, dates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0715" y="3163614"/>
            <a:ext cx="8210556" cy="2708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$arr = array(4, 3, 6, 2, 1, 5, 10, 7, 9, 8);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sort(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$arr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GB" sz="2600" b="1" i="1" noProof="1">
                <a:solidFill>
                  <a:srgbClr val="00B050"/>
                </a:solidFill>
                <a:latin typeface="Consolas" pitchFamily="49" charset="0"/>
              </a:rPr>
              <a:t>// 1, 2, 3, 4, 5, 6, 7, 8, 9, 10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 = array("Peter", "Elena", "George");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sort(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Elena, George, Peter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rsort(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Peter, George, Elena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3784" y="3701309"/>
            <a:ext cx="1861868" cy="1633043"/>
          </a:xfrm>
          <a:prstGeom prst="wedgeRoundRectCallout">
            <a:avLst>
              <a:gd name="adj1" fmla="val 61119"/>
              <a:gd name="adj2" fmla="val -31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</a:t>
            </a:r>
            <a:r>
              <a:rPr lang="en-US" sz="25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ascending) </a:t>
            </a:r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=""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652" y="6064017"/>
            <a:ext cx="4783364" cy="545895"/>
          </a:xfrm>
          <a:prstGeom prst="wedgeRoundRectCallout">
            <a:avLst>
              <a:gd name="adj1" fmla="val -29670"/>
              <a:gd name="adj2" fmla="val -78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reverse (descending) </a:t>
            </a:r>
            <a:r>
              <a:rPr lang="en-US" sz="25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lang="en-US" sz="25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760E06D-4328-406B-B347-208AC37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lines</a:t>
            </a:r>
            <a:r>
              <a:rPr lang="en-US" b="1" dirty="0"/>
              <a:t> </a:t>
            </a:r>
            <a:r>
              <a:rPr lang="en-US" dirty="0"/>
              <a:t>of products. Print a </a:t>
            </a:r>
            <a:r>
              <a:rPr lang="en-US" dirty="0" smtClean="0"/>
              <a:t>numbered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array </a:t>
            </a:r>
            <a:r>
              <a:rPr lang="en-US" dirty="0"/>
              <a:t>of all the products ordered by name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645DE5C-DEB7-4A9E-A988-C6868015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Array </a:t>
            </a:r>
            <a:r>
              <a:rPr lang="en-US" dirty="0"/>
              <a:t>of Products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2CFE4A-8FCE-465D-92CD-0DADF657E0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AE3FF73-1337-4382-A3E7-B37F9E6E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6699"/>
              </p:ext>
            </p:extLst>
          </p:nvPr>
        </p:nvGraphicFramePr>
        <p:xfrm>
          <a:off x="800638" y="2962656"/>
          <a:ext cx="4189445" cy="2947281"/>
        </p:xfrm>
        <a:graphic>
          <a:graphicData uri="http://schemas.openxmlformats.org/drawingml/2006/table">
            <a:tbl>
              <a:tblPr firstRow="1" firstCol="1" bandRow="1"/>
              <a:tblGrid>
                <a:gridCol w="1915404">
                  <a:extLst>
                    <a:ext uri="{9D8B030D-6E8A-4147-A177-3AD203B41FA5}">
                      <a16:colId xmlns="" xmlns:a16="http://schemas.microsoft.com/office/drawing/2014/main" val="2758841809"/>
                    </a:ext>
                  </a:extLst>
                </a:gridCol>
                <a:gridCol w="2274041">
                  <a:extLst>
                    <a:ext uri="{9D8B030D-6E8A-4147-A177-3AD203B41FA5}">
                      <a16:colId xmlns="" xmlns:a16="http://schemas.microsoft.com/office/drawing/2014/main" val="3905183526"/>
                    </a:ext>
                  </a:extLst>
                </a:gridCol>
              </a:tblGrid>
              <a:tr h="493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46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Onions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1.Apples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2.Onions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3.Potatoes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4.Tomatoes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82683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90E1C6-B36F-40E4-89D8-E863E9174AFC}"/>
              </a:ext>
            </a:extLst>
          </p:cNvPr>
          <p:cNvSpPr txBox="1"/>
          <p:nvPr/>
        </p:nvSpPr>
        <p:spPr>
          <a:xfrm>
            <a:off x="5351840" y="2430892"/>
            <a:ext cx="5676378" cy="38909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$n = intval(readline());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$arr = [];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($i = 0; $i &lt; $n; $i++) {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 = readline();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arr[$i] = $element;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$arr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the sorted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BD317C-67BA-4678-9E79-DA3236998ECC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200" dirty="0">
                <a:solidFill>
                  <a:schemeClr val="bg2"/>
                </a:solidFill>
              </a:rPr>
              <a:t> for a given </a:t>
            </a:r>
            <a:r>
              <a:rPr lang="en-US" sz="3200" dirty="0" smtClean="0">
                <a:solidFill>
                  <a:schemeClr val="bg2"/>
                </a:solidFill>
              </a:rPr>
              <a:t>element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Filter</a:t>
            </a:r>
            <a:r>
              <a:rPr lang="en-US" sz="3200" dirty="0" smtClean="0">
                <a:solidFill>
                  <a:schemeClr val="bg2"/>
                </a:solidFill>
              </a:rPr>
              <a:t> array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Sort </a:t>
            </a:r>
            <a:r>
              <a:rPr lang="en-US" sz="3200" dirty="0">
                <a:solidFill>
                  <a:schemeClr val="bg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38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0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Advanced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array()</a:t>
            </a:r>
            <a:r>
              <a:rPr lang="en-US" sz="3200" dirty="0"/>
              <a:t> - Advanced functionality of the array consists of </a:t>
            </a:r>
            <a:r>
              <a:rPr lang="en-US" sz="3200" dirty="0" smtClean="0"/>
              <a:t>the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following </a:t>
            </a:r>
            <a:r>
              <a:rPr lang="en-US" sz="3200" dirty="0"/>
              <a:t>functions in PHP: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array_push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adding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array_pop() </a:t>
            </a:r>
            <a:r>
              <a:rPr lang="en-US" sz="3000" dirty="0"/>
              <a:t>– removing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array_unshift()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array_shift() </a:t>
            </a:r>
            <a:r>
              <a:rPr lang="en-US" sz="3000" dirty="0"/>
              <a:t>– removing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array_splice() </a:t>
            </a:r>
            <a:r>
              <a:rPr lang="en-US" sz="3000" dirty="0"/>
              <a:t>– inserting in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array_search() </a:t>
            </a:r>
            <a:r>
              <a:rPr lang="en-US" sz="3000" dirty="0"/>
              <a:t>– searching for given value and returns index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in_array() </a:t>
            </a:r>
            <a:r>
              <a:rPr lang="en-US" sz="3000" dirty="0"/>
              <a:t>– searching for given value and returns boolean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Other array functions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array() – Advanced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5123601" y="1604330"/>
            <a:ext cx="1944798" cy="2349724"/>
          </a:xfrm>
          <a:prstGeom prst="downArrow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</a:t>
            </a:r>
            <a:r>
              <a:rPr lang="en-US" noProof="1" smtClean="0"/>
              <a:t>Elements at the End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31057" y="1073484"/>
            <a:ext cx="1003616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array_push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variable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push(add) one or more</a:t>
            </a:r>
            <a:br>
              <a:rPr lang="en-US" sz="3200" dirty="0"/>
            </a:br>
            <a:r>
              <a:rPr lang="en-US" sz="3200" dirty="0"/>
              <a:t>elements into the end of array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array_push </a:t>
            </a:r>
            <a:r>
              <a:rPr lang="en-US" sz="3200" dirty="0"/>
              <a:t>– can be used shortly with 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notation if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single </a:t>
            </a:r>
            <a:r>
              <a:rPr lang="en-US" sz="3200" dirty="0"/>
              <a:t>value is being pushed</a:t>
            </a: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57505" y="2254250"/>
            <a:ext cx="8824440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$arr = [1, 2, 3, 4, 5, 6, 7, 8, 9, 10];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array_push(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$arr, 11, 12, 13, 100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1, 2, 3, 4, 5, 6, 7, 8, 9, 10, 11, 12, 13, 100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F2E09FF1-8724-4590-AAB8-D11F4FDB8F60}"/>
              </a:ext>
            </a:extLst>
          </p:cNvPr>
          <p:cNvSpPr txBox="1">
            <a:spLocks/>
          </p:cNvSpPr>
          <p:nvPr/>
        </p:nvSpPr>
        <p:spPr>
          <a:xfrm>
            <a:off x="2148839" y="5166360"/>
            <a:ext cx="894283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$names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"George"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$names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Elena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"Peter", "George", "Elena"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1491716" y="495988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1491716" y="4310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91716" y="36708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818803" y="3088969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array_push</a:t>
            </a:r>
            <a:r>
              <a:rPr lang="en-GB" dirty="0"/>
              <a:t>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96507" y="290515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494919" y="290515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543814" y="3126850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8803" y="31646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196125"/>
            <a:ext cx="11071113" cy="131936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Array and start adding </a:t>
            </a:r>
            <a:r>
              <a:rPr lang="en-GB" sz="3400" dirty="0" smtClean="0"/>
              <a:t>elements</a:t>
            </a:r>
            <a:endParaRPr lang="en-GB" sz="3400" dirty="0"/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an </a:t>
            </a:r>
            <a:r>
              <a:rPr lang="en-GB" sz="3400" dirty="0" smtClean="0"/>
              <a:t>element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9987 0.009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0.19987 0.009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9987 0.012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2" grpId="0" animBg="1"/>
      <p:bldP spid="42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array_splice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dirty="0"/>
              <a:t>, offset, 0, replacement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Insert new items </a:t>
            </a:r>
            <a:r>
              <a:rPr lang="en-US" sz="3400" dirty="0" smtClean="0"/>
              <a:t>in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bg-BG" sz="3400" dirty="0" smtClean="0"/>
              <a:t>а</a:t>
            </a:r>
            <a:r>
              <a:rPr lang="en-US" sz="3400" dirty="0"/>
              <a:t>rray on any position</a:t>
            </a:r>
            <a:endParaRPr lang="bg-BG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59273" y="2779776"/>
            <a:ext cx="9370574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$names = array("Peter", "Elena", "George");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array_splice(</a:t>
            </a:r>
            <a:r>
              <a:rPr lang="en-US" sz="2800" dirty="0">
                <a:solidFill>
                  <a:schemeClr val="tx1"/>
                </a:solidFill>
              </a:rPr>
              <a:t>$names, 1, 0, "Mark"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 $names = Peter, Mark, Elena, George</a:t>
            </a:r>
          </a:p>
        </p:txBody>
      </p:sp>
    </p:spTree>
    <p:extLst>
      <p:ext uri="{BB962C8B-B14F-4D97-AF65-F5344CB8AC3E}">
        <p14:creationId xmlns:p14="http://schemas.microsoft.com/office/powerpoint/2010/main" val="12268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7882</TotalTime>
  <Words>2260</Words>
  <Application>Microsoft Office PowerPoint</Application>
  <PresentationFormat>Widescreen</PresentationFormat>
  <Paragraphs>393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1_SoftUni3_1</vt:lpstr>
      <vt:lpstr>Arrays Advanced</vt:lpstr>
      <vt:lpstr>Table of Contents</vt:lpstr>
      <vt:lpstr>Have a Question?</vt:lpstr>
      <vt:lpstr>PowerPoint Presentation</vt:lpstr>
      <vt:lpstr>array() – Advanced Overview</vt:lpstr>
      <vt:lpstr>PowerPoint Presentation</vt:lpstr>
      <vt:lpstr>Add Elements at the End</vt:lpstr>
      <vt:lpstr>array_push() – Appends an Element</vt:lpstr>
      <vt:lpstr>Insert Elements</vt:lpstr>
      <vt:lpstr>Insert() – Inserts an Element at Position</vt:lpstr>
      <vt:lpstr>Problem: Sum Adjacent Equal Numbers</vt:lpstr>
      <vt:lpstr>Solution: Sum Adjacent Equal Numbers</vt:lpstr>
      <vt:lpstr>PowerPoint Presentation</vt:lpstr>
      <vt:lpstr>Remove the Last Element</vt:lpstr>
      <vt:lpstr>Add and Remove at the Beginning</vt:lpstr>
      <vt:lpstr>Remove and Replace</vt:lpstr>
      <vt:lpstr>array_splice() - Deletes an Element</vt:lpstr>
      <vt:lpstr>Problem: Array Manipulation Basics</vt:lpstr>
      <vt:lpstr>Solution: Array Manipulation Basics (1)</vt:lpstr>
      <vt:lpstr>Solution: Array Manipulation Basics (2)</vt:lpstr>
      <vt:lpstr>PowerPoint Presentation</vt:lpstr>
      <vt:lpstr>Other Functions (1)</vt:lpstr>
      <vt:lpstr>Other Functions (2)</vt:lpstr>
      <vt:lpstr>Other Functions (3)</vt:lpstr>
      <vt:lpstr>Problem: Remove Negatives and Reverse</vt:lpstr>
      <vt:lpstr>Solution: Remove Negatives and Reverse</vt:lpstr>
      <vt:lpstr>PowerPoint Presentation</vt:lpstr>
      <vt:lpstr>Searching (1)</vt:lpstr>
      <vt:lpstr>Searching (2)</vt:lpstr>
      <vt:lpstr>Problem: Array Manipulation Advanced</vt:lpstr>
      <vt:lpstr>PowerPoint Presentation</vt:lpstr>
      <vt:lpstr>Sorting Array</vt:lpstr>
      <vt:lpstr>Problem: Array of Products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Arrays Advanced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335</cp:revision>
  <dcterms:created xsi:type="dcterms:W3CDTF">2018-05-23T13:08:44Z</dcterms:created>
  <dcterms:modified xsi:type="dcterms:W3CDTF">2019-05-15T17:32:04Z</dcterms:modified>
  <cp:category>programming;computer programming;software development;web development</cp:category>
</cp:coreProperties>
</file>