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394" r:id="rId2"/>
    <p:sldId id="642" r:id="rId3"/>
    <p:sldId id="643" r:id="rId4"/>
    <p:sldId id="644" r:id="rId5"/>
    <p:sldId id="613" r:id="rId6"/>
    <p:sldId id="645" r:id="rId7"/>
    <p:sldId id="646" r:id="rId8"/>
    <p:sldId id="647" r:id="rId9"/>
    <p:sldId id="648" r:id="rId10"/>
    <p:sldId id="649" r:id="rId11"/>
    <p:sldId id="619" r:id="rId12"/>
    <p:sldId id="620" r:id="rId13"/>
    <p:sldId id="650" r:id="rId14"/>
    <p:sldId id="637" r:id="rId15"/>
    <p:sldId id="651" r:id="rId16"/>
    <p:sldId id="658" r:id="rId17"/>
    <p:sldId id="659" r:id="rId18"/>
    <p:sldId id="656" r:id="rId19"/>
    <p:sldId id="657" r:id="rId20"/>
    <p:sldId id="660" r:id="rId21"/>
    <p:sldId id="621" r:id="rId22"/>
    <p:sldId id="652" r:id="rId23"/>
    <p:sldId id="655" r:id="rId24"/>
    <p:sldId id="661" r:id="rId25"/>
    <p:sldId id="663" r:id="rId26"/>
    <p:sldId id="664" r:id="rId27"/>
    <p:sldId id="666" r:id="rId28"/>
    <p:sldId id="672" r:id="rId29"/>
    <p:sldId id="668" r:id="rId30"/>
    <p:sldId id="681" r:id="rId31"/>
    <p:sldId id="669" r:id="rId32"/>
    <p:sldId id="670" r:id="rId33"/>
    <p:sldId id="682" r:id="rId34"/>
    <p:sldId id="673" r:id="rId35"/>
    <p:sldId id="514" r:id="rId36"/>
    <p:sldId id="675" r:id="rId37"/>
    <p:sldId id="683" r:id="rId38"/>
    <p:sldId id="688" r:id="rId39"/>
    <p:sldId id="689" r:id="rId40"/>
    <p:sldId id="686" r:id="rId41"/>
    <p:sldId id="68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69BFB0-2A68-4789-A0A8-AA910657877A}">
          <p14:sldIdLst>
            <p14:sldId id="394"/>
            <p14:sldId id="642"/>
            <p14:sldId id="643"/>
          </p14:sldIdLst>
        </p14:section>
        <p14:section name="Model-View Controller" id="{F4BC86D2-16EB-4E41-9B2E-3066BCF27B3B}">
          <p14:sldIdLst>
            <p14:sldId id="644"/>
            <p14:sldId id="613"/>
            <p14:sldId id="645"/>
            <p14:sldId id="646"/>
            <p14:sldId id="647"/>
            <p14:sldId id="648"/>
            <p14:sldId id="649"/>
          </p14:sldIdLst>
        </p14:section>
        <p14:section name="Symfony" id="{593C0D35-5FBF-4E67-BA30-64762E5C74F4}">
          <p14:sldIdLst>
            <p14:sldId id="619"/>
            <p14:sldId id="620"/>
            <p14:sldId id="650"/>
            <p14:sldId id="637"/>
            <p14:sldId id="651"/>
            <p14:sldId id="658"/>
            <p14:sldId id="659"/>
            <p14:sldId id="656"/>
            <p14:sldId id="657"/>
            <p14:sldId id="660"/>
            <p14:sldId id="621"/>
            <p14:sldId id="652"/>
            <p14:sldId id="655"/>
            <p14:sldId id="661"/>
            <p14:sldId id="663"/>
            <p14:sldId id="664"/>
            <p14:sldId id="666"/>
            <p14:sldId id="672"/>
            <p14:sldId id="668"/>
            <p14:sldId id="681"/>
            <p14:sldId id="669"/>
            <p14:sldId id="670"/>
            <p14:sldId id="682"/>
            <p14:sldId id="673"/>
            <p14:sldId id="514"/>
          </p14:sldIdLst>
        </p14:section>
        <p14:section name="Conclusion" id="{ADA1A2E4-30F6-4B48-9B7B-B065FF8B4B86}">
          <p14:sldIdLst>
            <p14:sldId id="675"/>
            <p14:sldId id="683"/>
            <p14:sldId id="688"/>
            <p14:sldId id="689"/>
            <p14:sldId id="686"/>
            <p14:sldId id="6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5" autoAdjust="0"/>
    <p:restoredTop sz="94620" autoAdjust="0"/>
  </p:normalViewPr>
  <p:slideViewPr>
    <p:cSldViewPr snapToGrid="0" showGuides="1">
      <p:cViewPr varScale="1">
        <p:scale>
          <a:sx n="70" d="100"/>
          <a:sy n="70" d="100"/>
        </p:scale>
        <p:origin x="156" y="72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734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727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13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626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522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271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8996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2631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70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7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=""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=""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=""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=""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=""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=""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=""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=""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=""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=""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=""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=""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28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65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08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550486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3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047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589" y="4869900"/>
            <a:ext cx="8940800" cy="9037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589" y="5754968"/>
            <a:ext cx="8940800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4DF7ED0-C9B2-4465-826B-DE08C3479C0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445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356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980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053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523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437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761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695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8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182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723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516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365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854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663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71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460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2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  <p:sldLayoutId id="2147483710" r:id="rId35"/>
    <p:sldLayoutId id="2147483711" r:id="rId36"/>
    <p:sldLayoutId id="2147483712" r:id="rId37"/>
    <p:sldLayoutId id="2147483713" r:id="rId3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ymfony.com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" TargetMode="External"/><Relationship Id="rId2" Type="http://schemas.openxmlformats.org/officeDocument/2006/relationships/hyperlink" Target="https://symfony.com/installer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etcomposer.org/Composer-Setup.exe" TargetMode="External"/><Relationship Id="rId2" Type="http://schemas.openxmlformats.org/officeDocument/2006/relationships/hyperlink" Target="https://getcomposer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ackagist.or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241/technology-fundamentals-with-php-january-201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3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61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2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6.png"/><Relationship Id="rId10" Type="http://schemas.openxmlformats.org/officeDocument/2006/relationships/image" Target="../media/image60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7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7.jpeg"/><Relationship Id="rId7" Type="http://schemas.openxmlformats.org/officeDocument/2006/relationships/image" Target="../media/image6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0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17">
            <a:extLst>
              <a:ext uri="{FF2B5EF4-FFF2-40B4-BE49-F238E27FC236}">
                <a16:creationId xmlns="" xmlns:a16="http://schemas.microsoft.com/office/drawing/2014/main" id="{190BF05B-80CE-4B0B-90F4-5ED505D1A6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MVC Architecture, Symfony Framework for PHP Web Apps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Web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000"/>
              <a:t>Software University</a:t>
            </a:r>
            <a:endParaRPr lang="en-US" sz="20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80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964" y="1837679"/>
            <a:ext cx="3975854" cy="397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852F43D3-47A8-4A90-89B5-A0D794BB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MVC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EBAD9C3-E1BF-4663-B9DC-18CCDDB99B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ight Arrow 4">
            <a:extLst>
              <a:ext uri="{FF2B5EF4-FFF2-40B4-BE49-F238E27FC236}">
                <a16:creationId xmlns="" xmlns:a16="http://schemas.microsoft.com/office/drawing/2014/main" id="{F7BF5A4B-7AED-4A46-8F7C-C7075B2E03EC}"/>
              </a:ext>
            </a:extLst>
          </p:cNvPr>
          <p:cNvSpPr/>
          <p:nvPr/>
        </p:nvSpPr>
        <p:spPr>
          <a:xfrm>
            <a:off x="1691302" y="1423604"/>
            <a:ext cx="2615788" cy="8826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/Some/Page/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="" xmlns:a16="http://schemas.microsoft.com/office/drawing/2014/main" id="{9683C7C7-99BD-461E-8F17-A815C7AC4C66}"/>
              </a:ext>
            </a:extLst>
          </p:cNvPr>
          <p:cNvSpPr/>
          <p:nvPr/>
        </p:nvSpPr>
        <p:spPr>
          <a:xfrm>
            <a:off x="5041605" y="3077107"/>
            <a:ext cx="2599766" cy="1066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9BB30FD-3C3F-4674-AD45-B5D4268F70A2}"/>
              </a:ext>
            </a:extLst>
          </p:cNvPr>
          <p:cNvSpPr/>
          <p:nvPr/>
        </p:nvSpPr>
        <p:spPr>
          <a:xfrm>
            <a:off x="1691302" y="1125349"/>
            <a:ext cx="225080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HTTP Request</a:t>
            </a:r>
          </a:p>
        </p:txBody>
      </p:sp>
      <p:sp>
        <p:nvSpPr>
          <p:cNvPr id="9" name="Rounded Rectangle 10">
            <a:extLst>
              <a:ext uri="{FF2B5EF4-FFF2-40B4-BE49-F238E27FC236}">
                <a16:creationId xmlns="" xmlns:a16="http://schemas.microsoft.com/office/drawing/2014/main" id="{B232EE25-E5F6-4212-9F7B-6A4A682B092C}"/>
              </a:ext>
            </a:extLst>
          </p:cNvPr>
          <p:cNvSpPr/>
          <p:nvPr/>
        </p:nvSpPr>
        <p:spPr>
          <a:xfrm>
            <a:off x="4532857" y="1207372"/>
            <a:ext cx="3599330" cy="121727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controller (dispatcher)</a:t>
            </a:r>
          </a:p>
        </p:txBody>
      </p:sp>
      <p:sp>
        <p:nvSpPr>
          <p:cNvPr id="10" name="Down Arrow 8">
            <a:extLst>
              <a:ext uri="{FF2B5EF4-FFF2-40B4-BE49-F238E27FC236}">
                <a16:creationId xmlns="" xmlns:a16="http://schemas.microsoft.com/office/drawing/2014/main" id="{4A183B13-94D9-47A3-8031-5FD1E938BC54}"/>
              </a:ext>
            </a:extLst>
          </p:cNvPr>
          <p:cNvSpPr/>
          <p:nvPr/>
        </p:nvSpPr>
        <p:spPr>
          <a:xfrm>
            <a:off x="6080390" y="2499003"/>
            <a:ext cx="360830" cy="49695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2">
            <a:extLst>
              <a:ext uri="{FF2B5EF4-FFF2-40B4-BE49-F238E27FC236}">
                <a16:creationId xmlns="" xmlns:a16="http://schemas.microsoft.com/office/drawing/2014/main" id="{5DD2DFFD-CC9E-4760-8057-403078CCB2CD}"/>
              </a:ext>
            </a:extLst>
          </p:cNvPr>
          <p:cNvSpPr/>
          <p:nvPr/>
        </p:nvSpPr>
        <p:spPr>
          <a:xfrm>
            <a:off x="7784805" y="5174266"/>
            <a:ext cx="2362200" cy="125780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(data)</a:t>
            </a:r>
          </a:p>
        </p:txBody>
      </p:sp>
      <p:sp>
        <p:nvSpPr>
          <p:cNvPr id="12" name="Rounded Rectangle 13">
            <a:extLst>
              <a:ext uri="{FF2B5EF4-FFF2-40B4-BE49-F238E27FC236}">
                <a16:creationId xmlns="" xmlns:a16="http://schemas.microsoft.com/office/drawing/2014/main" id="{986C59EB-D50D-4B6E-BB30-E9062843805B}"/>
              </a:ext>
            </a:extLst>
          </p:cNvPr>
          <p:cNvSpPr/>
          <p:nvPr/>
        </p:nvSpPr>
        <p:spPr>
          <a:xfrm>
            <a:off x="2442625" y="5174266"/>
            <a:ext cx="2428650" cy="125780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(render UI)</a:t>
            </a:r>
          </a:p>
        </p:txBody>
      </p:sp>
      <p:sp>
        <p:nvSpPr>
          <p:cNvPr id="13" name="Left Arrow 11">
            <a:extLst>
              <a:ext uri="{FF2B5EF4-FFF2-40B4-BE49-F238E27FC236}">
                <a16:creationId xmlns="" xmlns:a16="http://schemas.microsoft.com/office/drawing/2014/main" id="{2E613100-3D5D-4D0E-B5A2-C312C916298E}"/>
              </a:ext>
            </a:extLst>
          </p:cNvPr>
          <p:cNvSpPr/>
          <p:nvPr/>
        </p:nvSpPr>
        <p:spPr>
          <a:xfrm rot="10800000">
            <a:off x="5023675" y="5391488"/>
            <a:ext cx="2617696" cy="38100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F1EA7ACC-B5D0-443A-91A6-3C9461234471}"/>
              </a:ext>
            </a:extLst>
          </p:cNvPr>
          <p:cNvSpPr/>
          <p:nvPr/>
        </p:nvSpPr>
        <p:spPr>
          <a:xfrm>
            <a:off x="2226099" y="3050192"/>
            <a:ext cx="8707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6" name="Left Arrow 24">
            <a:extLst>
              <a:ext uri="{FF2B5EF4-FFF2-40B4-BE49-F238E27FC236}">
                <a16:creationId xmlns="" xmlns:a16="http://schemas.microsoft.com/office/drawing/2014/main" id="{F06E969F-C246-4DA3-8F32-AA5F9989B4A1}"/>
              </a:ext>
            </a:extLst>
          </p:cNvPr>
          <p:cNvSpPr/>
          <p:nvPr/>
        </p:nvSpPr>
        <p:spPr>
          <a:xfrm rot="14392517">
            <a:off x="7354570" y="4450093"/>
            <a:ext cx="1017025" cy="38100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Left Arrow 25">
            <a:extLst>
              <a:ext uri="{FF2B5EF4-FFF2-40B4-BE49-F238E27FC236}">
                <a16:creationId xmlns="" xmlns:a16="http://schemas.microsoft.com/office/drawing/2014/main" id="{21A6E8C9-BE90-48FD-A130-05C709D16678}"/>
              </a:ext>
            </a:extLst>
          </p:cNvPr>
          <p:cNvSpPr/>
          <p:nvPr/>
        </p:nvSpPr>
        <p:spPr>
          <a:xfrm rot="17829597">
            <a:off x="4366271" y="4453683"/>
            <a:ext cx="999969" cy="38100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Down Arrow 20">
            <a:extLst>
              <a:ext uri="{FF2B5EF4-FFF2-40B4-BE49-F238E27FC236}">
                <a16:creationId xmlns="" xmlns:a16="http://schemas.microsoft.com/office/drawing/2014/main" id="{FB51A307-B9A1-432B-BD11-D85DA6FC2340}"/>
              </a:ext>
            </a:extLst>
          </p:cNvPr>
          <p:cNvSpPr/>
          <p:nvPr/>
        </p:nvSpPr>
        <p:spPr>
          <a:xfrm rot="10073138">
            <a:off x="2657654" y="3599594"/>
            <a:ext cx="495852" cy="134391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0B9E465C-8A6B-41FF-A7F5-20EA43C4FEAF}"/>
              </a:ext>
            </a:extLst>
          </p:cNvPr>
          <p:cNvSpPr/>
          <p:nvPr/>
        </p:nvSpPr>
        <p:spPr>
          <a:xfrm>
            <a:off x="3174518" y="3731488"/>
            <a:ext cx="1606081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HTTP</a:t>
            </a:r>
            <a:br>
              <a:rPr lang="en-US" sz="2800" b="1" dirty="0">
                <a:ln w="0"/>
                <a:solidFill>
                  <a:schemeClr val="tx1"/>
                </a:solidFill>
              </a:rPr>
            </a:br>
            <a:r>
              <a:rPr lang="en-US" sz="2800" b="1" dirty="0">
                <a:ln w="0"/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A20990C-BAF9-4FD9-A815-7E6CA92BF7BD}"/>
              </a:ext>
            </a:extLst>
          </p:cNvPr>
          <p:cNvSpPr/>
          <p:nvPr/>
        </p:nvSpPr>
        <p:spPr>
          <a:xfrm>
            <a:off x="6441220" y="2513315"/>
            <a:ext cx="27179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Delegate request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FBAE9C18-D75E-4AD8-824E-1B44987135D3}"/>
              </a:ext>
            </a:extLst>
          </p:cNvPr>
          <p:cNvSpPr/>
          <p:nvPr/>
        </p:nvSpPr>
        <p:spPr>
          <a:xfrm>
            <a:off x="5175002" y="4096634"/>
            <a:ext cx="192347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Select view</a:t>
            </a:r>
            <a:br>
              <a:rPr lang="en-US" sz="2800" b="1" dirty="0">
                <a:ln w="0"/>
                <a:solidFill>
                  <a:schemeClr val="tx1"/>
                </a:solidFill>
              </a:rPr>
            </a:br>
            <a:r>
              <a:rPr lang="en-US" sz="2800" b="1" dirty="0">
                <a:ln w="0"/>
                <a:solidFill>
                  <a:schemeClr val="tx1"/>
                </a:solidFill>
              </a:rPr>
              <a:t>&amp; pass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4EEB36D7-A9B2-4B6E-A5EA-CD7529B19196}"/>
              </a:ext>
            </a:extLst>
          </p:cNvPr>
          <p:cNvSpPr/>
          <p:nvPr/>
        </p:nvSpPr>
        <p:spPr>
          <a:xfrm>
            <a:off x="5113696" y="5853634"/>
            <a:ext cx="2294218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Use data from</a:t>
            </a:r>
          </a:p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the model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7A42AE70-5A87-46F6-BF98-5FF8BA686A1F}"/>
              </a:ext>
            </a:extLst>
          </p:cNvPr>
          <p:cNvSpPr/>
          <p:nvPr/>
        </p:nvSpPr>
        <p:spPr>
          <a:xfrm>
            <a:off x="8072872" y="3974596"/>
            <a:ext cx="178606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CRUD</a:t>
            </a:r>
            <a:br>
              <a:rPr lang="en-US" sz="2800" b="1" dirty="0">
                <a:ln w="0"/>
                <a:solidFill>
                  <a:schemeClr val="tx1"/>
                </a:solidFill>
              </a:rPr>
            </a:br>
            <a:r>
              <a:rPr lang="en-US" sz="2800" b="1" dirty="0">
                <a:ln w="0"/>
                <a:solidFill>
                  <a:schemeClr val="tx1"/>
                </a:solidFill>
              </a:rPr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57008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Symfony Framework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44AAE7E-8787-4C02-A650-0601454E8C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Web MVC Framework for PHP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564" y="1347771"/>
            <a:ext cx="2630346" cy="276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7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hlinkClick r:id="rId2"/>
              </a:rPr>
              <a:t>Symfony</a:t>
            </a:r>
            <a:r>
              <a:rPr lang="en-US" dirty="0"/>
              <a:t> == popular Web </a:t>
            </a:r>
            <a:r>
              <a:rPr lang="en-US" dirty="0" smtClean="0"/>
              <a:t>MVC</a:t>
            </a:r>
            <a:br>
              <a:rPr lang="en-US" dirty="0" smtClean="0"/>
            </a:br>
            <a:r>
              <a:rPr lang="en-US" dirty="0" smtClean="0"/>
              <a:t>framework </a:t>
            </a:r>
            <a:r>
              <a:rPr lang="en-US" dirty="0"/>
              <a:t>for PHP</a:t>
            </a:r>
          </a:p>
          <a:p>
            <a:pPr lvl="1"/>
            <a:r>
              <a:rPr lang="en-US" dirty="0"/>
              <a:t>Created by Sensio </a:t>
            </a:r>
            <a:r>
              <a:rPr lang="en-US" dirty="0" smtClean="0"/>
              <a:t>Labs</a:t>
            </a:r>
          </a:p>
          <a:p>
            <a:pPr lvl="1"/>
            <a:r>
              <a:rPr lang="en-US" dirty="0" smtClean="0"/>
              <a:t>Open-source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arge community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Symfony?</a:t>
            </a:r>
          </a:p>
        </p:txBody>
      </p:sp>
    </p:spTree>
    <p:extLst>
      <p:ext uri="{BB962C8B-B14F-4D97-AF65-F5344CB8AC3E}">
        <p14:creationId xmlns:p14="http://schemas.microsoft.com/office/powerpoint/2010/main" val="215825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6045558-7D97-480E-81E3-9D7DA5A51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symfony.phar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from </a:t>
            </a:r>
            <a:r>
              <a:rPr lang="en-US" dirty="0">
                <a:hlinkClick r:id="rId2"/>
              </a:rPr>
              <a:t>https://symfony.com/installer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the Symfony installer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new Symfony project named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hello</a:t>
            </a:r>
            <a:r>
              <a:rPr lang="en-US" dirty="0"/>
              <a:t>"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the Symfony Web server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Browse to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hello</a:t>
            </a:r>
            <a:r>
              <a:rPr lang="en-US" dirty="0"/>
              <a:t>" Web app at </a:t>
            </a:r>
            <a:r>
              <a:rPr lang="en-US" b="1" dirty="0">
                <a:hlinkClick r:id="rId3"/>
              </a:rPr>
              <a:t>http://</a:t>
            </a:r>
            <a:r>
              <a:rPr lang="en-US" b="1" dirty="0" smtClean="0">
                <a:hlinkClick r:id="rId3"/>
              </a:rPr>
              <a:t>127.0.0.1:8000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BA38C77-4F71-41D1-8805-37083EA2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and Running </a:t>
            </a:r>
            <a:r>
              <a:rPr lang="en-US" dirty="0" err="1"/>
              <a:t>Symfony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6505B06F-A574-41AA-94D9-B457D4BDC1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1073357" y="2396917"/>
            <a:ext cx="3870071" cy="7105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>
                <a:solidFill>
                  <a:schemeClr val="tx1"/>
                </a:solidFill>
              </a:rPr>
              <a:t>php symfony.phar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1073357" y="3683857"/>
            <a:ext cx="7063879" cy="7105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>
                <a:solidFill>
                  <a:schemeClr val="tx1"/>
                </a:solidFill>
              </a:rPr>
              <a:t>php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symfony.phar</a:t>
            </a:r>
            <a:r>
              <a:rPr lang="en-US" sz="3200" dirty="0">
                <a:solidFill>
                  <a:schemeClr val="tx1"/>
                </a:solidFill>
              </a:rPr>
              <a:t> new </a:t>
            </a:r>
            <a:r>
              <a:rPr lang="en-US" sz="3200" dirty="0" smtClean="0">
                <a:solidFill>
                  <a:schemeClr val="tx1"/>
                </a:solidFill>
              </a:rPr>
              <a:t>hello 3.4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Text Placeholder 6"/>
          <p:cNvSpPr txBox="1">
            <a:spLocks/>
          </p:cNvSpPr>
          <p:nvPr/>
        </p:nvSpPr>
        <p:spPr>
          <a:xfrm>
            <a:off x="1073357" y="4958537"/>
            <a:ext cx="7904388" cy="7105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>
                <a:solidFill>
                  <a:schemeClr val="tx1"/>
                </a:solidFill>
              </a:rPr>
              <a:t>php</a:t>
            </a:r>
            <a:r>
              <a:rPr lang="en-US" sz="3200" dirty="0">
                <a:solidFill>
                  <a:schemeClr val="tx1"/>
                </a:solidFill>
              </a:rPr>
              <a:t> .\hello\bin\console </a:t>
            </a:r>
            <a:r>
              <a:rPr lang="en-US" sz="3200" dirty="0" err="1" smtClean="0">
                <a:solidFill>
                  <a:schemeClr val="tx1"/>
                </a:solidFill>
              </a:rPr>
              <a:t>server:run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0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76F259-2484-4770-98E0-2D8A697285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694" y="1196124"/>
            <a:ext cx="10850718" cy="531135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700" dirty="0"/>
              <a:t>Composer – </a:t>
            </a:r>
            <a:r>
              <a:rPr lang="en-US" sz="3700" dirty="0">
                <a:hlinkClick r:id="rId2"/>
              </a:rPr>
              <a:t>https://getcomposer.org</a:t>
            </a:r>
            <a:r>
              <a:rPr lang="en-US" sz="3700" dirty="0"/>
              <a:t> </a:t>
            </a:r>
            <a:endParaRPr lang="en-US" sz="3700" dirty="0" smtClean="0"/>
          </a:p>
          <a:p>
            <a:pPr lvl="1">
              <a:lnSpc>
                <a:spcPct val="110000"/>
              </a:lnSpc>
            </a:pPr>
            <a:r>
              <a:rPr lang="en-US" sz="3500" dirty="0" smtClean="0"/>
              <a:t>Package </a:t>
            </a:r>
            <a:r>
              <a:rPr lang="en-US" sz="3500" dirty="0"/>
              <a:t>(dependency) management tool for PHP</a:t>
            </a:r>
          </a:p>
          <a:p>
            <a:pPr lvl="1">
              <a:lnSpc>
                <a:spcPct val="110000"/>
              </a:lnSpc>
            </a:pPr>
            <a:r>
              <a:rPr lang="en-US" sz="3500" dirty="0"/>
              <a:t>Like the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n-US" sz="3500" dirty="0"/>
              <a:t> in the 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Node.js </a:t>
            </a:r>
            <a:r>
              <a:rPr lang="en-US" sz="3500" dirty="0"/>
              <a:t>world</a:t>
            </a:r>
          </a:p>
          <a:p>
            <a:pPr>
              <a:lnSpc>
                <a:spcPct val="110000"/>
              </a:lnSpc>
            </a:pPr>
            <a:r>
              <a:rPr lang="en-US" sz="3700" dirty="0"/>
              <a:t>Installing and running Composer:</a:t>
            </a:r>
          </a:p>
          <a:p>
            <a:pPr marL="892237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500" dirty="0" smtClean="0"/>
              <a:t>Run </a:t>
            </a:r>
            <a:r>
              <a:rPr lang="en-US" sz="3500" dirty="0"/>
              <a:t>the installer </a:t>
            </a:r>
            <a:r>
              <a:rPr lang="en-US" sz="3500" dirty="0" smtClean="0"/>
              <a:t>from</a:t>
            </a:r>
            <a:br>
              <a:rPr lang="en-US" sz="3500" dirty="0" smtClean="0"/>
            </a:br>
            <a:r>
              <a:rPr lang="en-US" sz="3500" dirty="0" smtClean="0">
                <a:solidFill>
                  <a:prstClr val="white"/>
                </a:solidFill>
                <a:hlinkClick r:id="rId3"/>
              </a:rPr>
              <a:t>https</a:t>
            </a:r>
            <a:r>
              <a:rPr lang="en-US" sz="3500" dirty="0">
                <a:solidFill>
                  <a:prstClr val="white"/>
                </a:solidFill>
                <a:hlinkClick r:id="rId3"/>
              </a:rPr>
              <a:t>://getcomposer.org/Composer-Setup.exe</a:t>
            </a:r>
            <a:endParaRPr lang="en-US" sz="3500" dirty="0"/>
          </a:p>
          <a:p>
            <a:pPr marL="892237" lvl="1" indent="-514350">
              <a:lnSpc>
                <a:spcPct val="11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3500" dirty="0"/>
              <a:t>Run </a:t>
            </a:r>
            <a:r>
              <a:rPr lang="en-US" sz="3500" dirty="0" smtClean="0"/>
              <a:t>composer</a:t>
            </a:r>
            <a:r>
              <a:rPr lang="en-US" sz="3500" dirty="0"/>
              <a:t>: </a:t>
            </a:r>
          </a:p>
          <a:p>
            <a:pPr>
              <a:lnSpc>
                <a:spcPct val="110000"/>
              </a:lnSpc>
            </a:pPr>
            <a:r>
              <a:rPr lang="en-US" sz="3700" noProof="1"/>
              <a:t>Packagist</a:t>
            </a:r>
            <a:r>
              <a:rPr lang="en-US" sz="3700" dirty="0"/>
              <a:t> – </a:t>
            </a:r>
            <a:r>
              <a:rPr lang="en-US" sz="3700" dirty="0">
                <a:hlinkClick r:id="rId4"/>
              </a:rPr>
              <a:t>https://packagist.org</a:t>
            </a:r>
            <a:endParaRPr lang="en-US" sz="3700" dirty="0"/>
          </a:p>
          <a:p>
            <a:pPr lvl="1">
              <a:lnSpc>
                <a:spcPct val="110000"/>
              </a:lnSpc>
            </a:pPr>
            <a:r>
              <a:rPr lang="en-US" sz="3500" dirty="0"/>
              <a:t>Composer's official open-source package repository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2AC55A7-B9C0-42A0-83A7-87A3AC9A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Composer: Dependency Manager for PHP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A9B780B-CFCB-4587-B100-B6F58B114C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4359529" y="4560465"/>
            <a:ext cx="2326037" cy="7105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</a:rPr>
              <a:t>Composer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09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C7C38C-8FCF-488D-89AD-D018F21C5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Bundles</a:t>
            </a:r>
          </a:p>
          <a:p>
            <a:pPr lvl="1"/>
            <a:r>
              <a:rPr lang="en-US" dirty="0"/>
              <a:t>Bundles are application components (modules), e.g.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AppBundle</a:t>
            </a:r>
          </a:p>
          <a:p>
            <a:r>
              <a:rPr lang="en-US" dirty="0"/>
              <a:t>Controllers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src/AppBundle/Controller/</a:t>
            </a:r>
          </a:p>
          <a:p>
            <a:r>
              <a:rPr lang="en-US" dirty="0"/>
              <a:t>Views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app/Resources/views/</a:t>
            </a:r>
          </a:p>
          <a:p>
            <a:r>
              <a:rPr lang="en-US" dirty="0"/>
              <a:t>Models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src/AppBundle/Entity/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src/AppBundle/Repository/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6E7B168B-A6A6-4E86-AE45-BD59C954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Symfony App Structure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6C10F17-D4AC-4F34-8EF9-DDED004093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0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Entities have fields and </a:t>
            </a:r>
            <a:r>
              <a:rPr lang="en-US" dirty="0" smtClean="0"/>
              <a:t>properties</a:t>
            </a:r>
            <a:endParaRPr lang="en-US" dirty="0"/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annotations</a:t>
            </a:r>
            <a:r>
              <a:rPr lang="en-US" dirty="0"/>
              <a:t> for additional </a:t>
            </a:r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Symfony Entities: Fields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8" name="Text Placeholder 5">
            <a:extLst>
              <a:ext uri="{FF2B5EF4-FFF2-40B4-BE49-F238E27FC236}">
                <a16:creationId xmlns="" xmlns:a16="http://schemas.microsoft.com/office/drawing/2014/main" id="{ED36A105-ADF2-4C9F-97DB-4EC766C8212F}"/>
              </a:ext>
            </a:extLst>
          </p:cNvPr>
          <p:cNvSpPr txBox="1">
            <a:spLocks/>
          </p:cNvSpPr>
          <p:nvPr/>
        </p:nvSpPr>
        <p:spPr>
          <a:xfrm>
            <a:off x="2700376" y="2921289"/>
            <a:ext cx="5436860" cy="19416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i="1" dirty="0">
                <a:solidFill>
                  <a:schemeClr val="bg1"/>
                </a:solidFill>
              </a:rPr>
              <a:t>/**</a:t>
            </a:r>
            <a:br>
              <a:rPr lang="en-US" sz="2800" i="1" dirty="0">
                <a:solidFill>
                  <a:schemeClr val="bg1"/>
                </a:solidFill>
              </a:rPr>
            </a:br>
            <a:r>
              <a:rPr lang="en-US" sz="2800" i="1" dirty="0">
                <a:solidFill>
                  <a:schemeClr val="bg1"/>
                </a:solidFill>
              </a:rPr>
              <a:t> * @</a:t>
            </a:r>
            <a:r>
              <a:rPr lang="en-US" sz="2800" i="1" dirty="0" err="1">
                <a:solidFill>
                  <a:schemeClr val="bg1"/>
                </a:solidFill>
              </a:rPr>
              <a:t>var</a:t>
            </a:r>
            <a:r>
              <a:rPr lang="en-US" sz="2800" i="1" dirty="0">
                <a:solidFill>
                  <a:schemeClr val="bg1"/>
                </a:solidFill>
              </a:rPr>
              <a:t> </a:t>
            </a:r>
            <a:r>
              <a:rPr lang="en-US" sz="2800" i="1" dirty="0" smtClean="0">
                <a:solidFill>
                  <a:schemeClr val="bg1"/>
                </a:solidFill>
              </a:rPr>
              <a:t>string</a:t>
            </a:r>
            <a:r>
              <a:rPr lang="en-US" sz="2800" i="1" dirty="0">
                <a:solidFill>
                  <a:schemeClr val="bg1"/>
                </a:solidFill>
              </a:rPr>
              <a:t/>
            </a:r>
            <a:br>
              <a:rPr lang="en-US" sz="2800" i="1" dirty="0">
                <a:solidFill>
                  <a:schemeClr val="bg1"/>
                </a:solidFill>
              </a:rPr>
            </a:br>
            <a:r>
              <a:rPr lang="en-US" sz="2800" i="1" dirty="0">
                <a:solidFill>
                  <a:schemeClr val="bg1"/>
                </a:solidFill>
              </a:rPr>
              <a:t> */</a:t>
            </a:r>
            <a:r>
              <a:rPr lang="en-US" sz="2800" i="1" dirty="0">
                <a:solidFill>
                  <a:schemeClr val="tx1"/>
                </a:solidFill>
              </a:rPr>
              <a:t/>
            </a:r>
            <a:br>
              <a:rPr lang="en-US" sz="2800" i="1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private $name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5866989" y="4102292"/>
            <a:ext cx="2025484" cy="578882"/>
          </a:xfrm>
          <a:prstGeom prst="wedgeRoundRectCallout">
            <a:avLst>
              <a:gd name="adj1" fmla="val -59735"/>
              <a:gd name="adj2" fmla="val -50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5866989" y="3089928"/>
            <a:ext cx="1745401" cy="578882"/>
          </a:xfrm>
          <a:prstGeom prst="wedgeRoundRectCallout">
            <a:avLst>
              <a:gd name="adj1" fmla="val -58739"/>
              <a:gd name="adj2" fmla="val 400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536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5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Getters and </a:t>
            </a:r>
            <a:r>
              <a:rPr lang="en-US" dirty="0" smtClean="0"/>
              <a:t>setters</a:t>
            </a:r>
            <a:endParaRPr lang="en-US" dirty="0"/>
          </a:p>
        </p:txBody>
      </p:sp>
      <p:sp>
        <p:nvSpPr>
          <p:cNvPr id="23" name="Text Placeholder 5">
            <a:extLst>
              <a:ext uri="{FF2B5EF4-FFF2-40B4-BE49-F238E27FC236}">
                <a16:creationId xmlns="" xmlns:a16="http://schemas.microsoft.com/office/drawing/2014/main" id="{ED36A105-ADF2-4C9F-97DB-4EC766C8212F}"/>
              </a:ext>
            </a:extLst>
          </p:cNvPr>
          <p:cNvSpPr txBox="1">
            <a:spLocks/>
          </p:cNvSpPr>
          <p:nvPr/>
        </p:nvSpPr>
        <p:spPr>
          <a:xfrm>
            <a:off x="5812970" y="1997310"/>
            <a:ext cx="6182264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/**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* </a:t>
            </a:r>
            <a:r>
              <a:rPr lang="en-US" sz="2800" dirty="0">
                <a:solidFill>
                  <a:schemeClr val="bg1"/>
                </a:solidFill>
              </a:rPr>
              <a:t>@</a:t>
            </a:r>
            <a:r>
              <a:rPr lang="en-US" sz="2800" dirty="0" err="1">
                <a:solidFill>
                  <a:schemeClr val="bg1"/>
                </a:solidFill>
              </a:rPr>
              <a:t>param</a:t>
            </a:r>
            <a:r>
              <a:rPr lang="en-US" sz="2800" dirty="0">
                <a:solidFill>
                  <a:schemeClr val="bg1"/>
                </a:solidFill>
              </a:rPr>
              <a:t> string $name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*/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public </a:t>
            </a:r>
            <a:r>
              <a:rPr lang="en-US" sz="2800" dirty="0">
                <a:solidFill>
                  <a:schemeClr val="tx1"/>
                </a:solidFill>
              </a:rPr>
              <a:t>function </a:t>
            </a:r>
            <a:r>
              <a:rPr lang="en-US" sz="2800" dirty="0" err="1">
                <a:solidFill>
                  <a:schemeClr val="tx1"/>
                </a:solidFill>
              </a:rPr>
              <a:t>setName</a:t>
            </a:r>
            <a:r>
              <a:rPr lang="en-US" sz="2800" dirty="0">
                <a:solidFill>
                  <a:schemeClr val="tx1"/>
                </a:solidFill>
              </a:rPr>
              <a:t>($name)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{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  $</a:t>
            </a:r>
            <a:r>
              <a:rPr lang="en-US" sz="2800" dirty="0">
                <a:solidFill>
                  <a:schemeClr val="tx1"/>
                </a:solidFill>
              </a:rPr>
              <a:t>this-&gt;name = $name;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}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="" xmlns:a16="http://schemas.microsoft.com/office/drawing/2014/main" id="{ED36A105-ADF2-4C9F-97DB-4EC766C8212F}"/>
              </a:ext>
            </a:extLst>
          </p:cNvPr>
          <p:cNvSpPr txBox="1">
            <a:spLocks/>
          </p:cNvSpPr>
          <p:nvPr/>
        </p:nvSpPr>
        <p:spPr>
          <a:xfrm>
            <a:off x="218416" y="1997311"/>
            <a:ext cx="5220449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/**</a:t>
            </a:r>
          </a:p>
          <a:p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* </a:t>
            </a:r>
            <a:r>
              <a:rPr lang="en-US" sz="2800" dirty="0">
                <a:solidFill>
                  <a:schemeClr val="bg1"/>
                </a:solidFill>
              </a:rPr>
              <a:t>@return string</a:t>
            </a:r>
          </a:p>
          <a:p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*/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public </a:t>
            </a:r>
            <a:r>
              <a:rPr lang="en-US" sz="2800" dirty="0">
                <a:solidFill>
                  <a:schemeClr val="tx1"/>
                </a:solidFill>
              </a:rPr>
              <a:t>function </a:t>
            </a:r>
            <a:r>
              <a:rPr lang="en-US" sz="2800" dirty="0" err="1">
                <a:solidFill>
                  <a:schemeClr val="tx1"/>
                </a:solidFill>
              </a:rPr>
              <a:t>getName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{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  return </a:t>
            </a:r>
            <a:r>
              <a:rPr lang="en-US" sz="2800" dirty="0">
                <a:solidFill>
                  <a:schemeClr val="tx1"/>
                </a:solidFill>
              </a:rPr>
              <a:t>$this-&gt;name;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}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Symfony Entities: Properties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426492" y="1923190"/>
            <a:ext cx="2516936" cy="640411"/>
          </a:xfrm>
          <a:prstGeom prst="wedgeRoundRectCallout">
            <a:avLst>
              <a:gd name="adj1" fmla="val -36836"/>
              <a:gd name="adj2" fmla="val 71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2377453" y="5605082"/>
            <a:ext cx="2615013" cy="640411"/>
          </a:xfrm>
          <a:prstGeom prst="wedgeRoundRectCallout">
            <a:avLst>
              <a:gd name="adj1" fmla="val -33601"/>
              <a:gd name="adj2" fmla="val -735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the field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utoShape 25"/>
          <p:cNvSpPr>
            <a:spLocks noChangeArrowheads="1"/>
          </p:cNvSpPr>
          <p:nvPr/>
        </p:nvSpPr>
        <p:spPr bwMode="auto">
          <a:xfrm>
            <a:off x="8226462" y="1923189"/>
            <a:ext cx="2516936" cy="640411"/>
          </a:xfrm>
          <a:prstGeom prst="wedgeRoundRectCallout">
            <a:avLst>
              <a:gd name="adj1" fmla="val -33899"/>
              <a:gd name="adj2" fmla="val 674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973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98925" y="1621526"/>
            <a:ext cx="5905115" cy="3942206"/>
          </a:xfrm>
        </p:spPr>
        <p:txBody>
          <a:bodyPr>
            <a:sp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class Person</a:t>
            </a:r>
          </a:p>
          <a:p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  /**</a:t>
            </a:r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   </a:t>
            </a:r>
            <a:r>
              <a:rPr lang="en-US" sz="2600" dirty="0" smtClean="0">
                <a:solidFill>
                  <a:schemeClr val="bg1"/>
                </a:solidFill>
              </a:rPr>
              <a:t>* </a:t>
            </a:r>
            <a:r>
              <a:rPr lang="en-US" sz="2600" dirty="0">
                <a:solidFill>
                  <a:schemeClr val="bg1"/>
                </a:solidFill>
              </a:rPr>
              <a:t>@</a:t>
            </a:r>
            <a:r>
              <a:rPr lang="en-US" sz="2600" dirty="0" err="1">
                <a:solidFill>
                  <a:schemeClr val="bg1"/>
                </a:solidFill>
              </a:rPr>
              <a:t>var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smtClean="0">
                <a:solidFill>
                  <a:schemeClr val="bg1"/>
                </a:solidFill>
              </a:rPr>
              <a:t>string</a:t>
            </a:r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   </a:t>
            </a:r>
            <a:r>
              <a:rPr lang="en-US" sz="2600" dirty="0" smtClean="0">
                <a:solidFill>
                  <a:schemeClr val="bg1"/>
                </a:solidFill>
              </a:rPr>
              <a:t>*/</a:t>
            </a:r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 smtClean="0">
                <a:solidFill>
                  <a:schemeClr val="tx1"/>
                </a:solidFill>
              </a:rPr>
              <a:t>private </a:t>
            </a:r>
            <a:r>
              <a:rPr lang="en-US" sz="2600" dirty="0">
                <a:solidFill>
                  <a:schemeClr val="tx1"/>
                </a:solidFill>
              </a:rPr>
              <a:t>$name;</a:t>
            </a:r>
          </a:p>
          <a:p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i="1" dirty="0">
                <a:solidFill>
                  <a:schemeClr val="accent2"/>
                </a:solidFill>
              </a:rPr>
              <a:t>// Continues on the next </a:t>
            </a:r>
            <a:r>
              <a:rPr lang="en-US" sz="2600" i="1" dirty="0" smtClean="0">
                <a:solidFill>
                  <a:schemeClr val="accent2"/>
                </a:solidFill>
              </a:rPr>
              <a:t>slide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Example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6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28807" y="1255730"/>
            <a:ext cx="10654539" cy="5450311"/>
          </a:xfrm>
        </p:spPr>
        <p:txBody>
          <a:bodyPr/>
          <a:lstStyle/>
          <a:p>
            <a:r>
              <a:rPr lang="en-US" sz="2600" dirty="0" smtClean="0">
                <a:solidFill>
                  <a:schemeClr val="tx1"/>
                </a:solidFill>
              </a:rPr>
              <a:t>  </a:t>
            </a:r>
            <a:r>
              <a:rPr lang="en-US" sz="2600" dirty="0" smtClean="0">
                <a:solidFill>
                  <a:schemeClr val="bg1"/>
                </a:solidFill>
              </a:rPr>
              <a:t>/**</a:t>
            </a:r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smtClean="0">
                <a:solidFill>
                  <a:schemeClr val="bg1"/>
                </a:solidFill>
              </a:rPr>
              <a:t>  * </a:t>
            </a:r>
            <a:r>
              <a:rPr lang="en-US" sz="2600" dirty="0">
                <a:solidFill>
                  <a:schemeClr val="bg1"/>
                </a:solidFill>
              </a:rPr>
              <a:t>@return string</a:t>
            </a:r>
          </a:p>
          <a:p>
            <a:r>
              <a:rPr lang="en-US" sz="2600" dirty="0">
                <a:solidFill>
                  <a:schemeClr val="bg1"/>
                </a:solidFill>
              </a:rPr>
              <a:t>   </a:t>
            </a:r>
            <a:r>
              <a:rPr lang="en-US" sz="2600" dirty="0" smtClean="0">
                <a:solidFill>
                  <a:schemeClr val="bg1"/>
                </a:solidFill>
              </a:rPr>
              <a:t>*/</a:t>
            </a:r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 smtClean="0">
                <a:solidFill>
                  <a:schemeClr val="tx1"/>
                </a:solidFill>
              </a:rPr>
              <a:t>public </a:t>
            </a:r>
            <a:r>
              <a:rPr lang="en-US" sz="2600" dirty="0">
                <a:solidFill>
                  <a:schemeClr val="tx1"/>
                </a:solidFill>
              </a:rPr>
              <a:t>function </a:t>
            </a:r>
            <a:r>
              <a:rPr lang="en-US" sz="2600" dirty="0" err="1">
                <a:solidFill>
                  <a:schemeClr val="tx1"/>
                </a:solidFill>
              </a:rPr>
              <a:t>getName</a:t>
            </a:r>
            <a:r>
              <a:rPr lang="en-US" sz="2600" dirty="0" smtClean="0">
                <a:solidFill>
                  <a:schemeClr val="tx1"/>
                </a:solidFill>
              </a:rPr>
              <a:t>() { return </a:t>
            </a:r>
            <a:r>
              <a:rPr lang="en-US" sz="2600" dirty="0">
                <a:solidFill>
                  <a:schemeClr val="tx1"/>
                </a:solidFill>
              </a:rPr>
              <a:t>$this-&gt;name</a:t>
            </a:r>
            <a:r>
              <a:rPr lang="en-US" sz="2600" dirty="0" smtClean="0">
                <a:solidFill>
                  <a:schemeClr val="tx1"/>
                </a:solidFill>
              </a:rPr>
              <a:t>; }</a:t>
            </a:r>
            <a:endParaRPr lang="en-US" sz="2600" dirty="0">
              <a:solidFill>
                <a:schemeClr val="tx1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 smtClean="0">
                <a:solidFill>
                  <a:schemeClr val="bg1"/>
                </a:solidFill>
              </a:rPr>
              <a:t>/**</a:t>
            </a:r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   </a:t>
            </a:r>
            <a:r>
              <a:rPr lang="en-US" sz="2600" dirty="0" smtClean="0">
                <a:solidFill>
                  <a:schemeClr val="bg1"/>
                </a:solidFill>
              </a:rPr>
              <a:t>* </a:t>
            </a:r>
            <a:r>
              <a:rPr lang="en-US" sz="2600" dirty="0">
                <a:solidFill>
                  <a:schemeClr val="bg1"/>
                </a:solidFill>
              </a:rPr>
              <a:t>@</a:t>
            </a:r>
            <a:r>
              <a:rPr lang="en-US" sz="2600" dirty="0" err="1">
                <a:solidFill>
                  <a:schemeClr val="bg1"/>
                </a:solidFill>
              </a:rPr>
              <a:t>param</a:t>
            </a:r>
            <a:r>
              <a:rPr lang="en-US" sz="2600" dirty="0">
                <a:solidFill>
                  <a:schemeClr val="bg1"/>
                </a:solidFill>
              </a:rPr>
              <a:t> string $name</a:t>
            </a:r>
          </a:p>
          <a:p>
            <a:r>
              <a:rPr lang="en-US" sz="2600" dirty="0">
                <a:solidFill>
                  <a:schemeClr val="bg1"/>
                </a:solidFill>
              </a:rPr>
              <a:t>   </a:t>
            </a:r>
            <a:r>
              <a:rPr lang="en-US" sz="2600" dirty="0" smtClean="0">
                <a:solidFill>
                  <a:schemeClr val="bg1"/>
                </a:solidFill>
              </a:rPr>
              <a:t>*/</a:t>
            </a:r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 smtClean="0">
                <a:solidFill>
                  <a:schemeClr val="tx1"/>
                </a:solidFill>
              </a:rPr>
              <a:t>public </a:t>
            </a:r>
            <a:r>
              <a:rPr lang="en-US" sz="2600" dirty="0">
                <a:solidFill>
                  <a:schemeClr val="tx1"/>
                </a:solidFill>
              </a:rPr>
              <a:t>function </a:t>
            </a:r>
            <a:r>
              <a:rPr lang="en-US" sz="2600" dirty="0" err="1">
                <a:solidFill>
                  <a:schemeClr val="tx1"/>
                </a:solidFill>
              </a:rPr>
              <a:t>setName</a:t>
            </a:r>
            <a:r>
              <a:rPr lang="en-US" sz="2600" dirty="0">
                <a:solidFill>
                  <a:schemeClr val="tx1"/>
                </a:solidFill>
              </a:rPr>
              <a:t>($name</a:t>
            </a:r>
            <a:r>
              <a:rPr lang="en-US" sz="2600" dirty="0" smtClean="0">
                <a:solidFill>
                  <a:schemeClr val="tx1"/>
                </a:solidFill>
              </a:rPr>
              <a:t>) { $</a:t>
            </a:r>
            <a:r>
              <a:rPr lang="en-US" sz="2600" dirty="0">
                <a:solidFill>
                  <a:schemeClr val="tx1"/>
                </a:solidFill>
              </a:rPr>
              <a:t>this-&gt;name = $name</a:t>
            </a:r>
            <a:r>
              <a:rPr lang="en-US" sz="2600" dirty="0" smtClean="0">
                <a:solidFill>
                  <a:schemeClr val="tx1"/>
                </a:solidFill>
              </a:rPr>
              <a:t>; }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}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1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GB" dirty="0"/>
              <a:t>Model-View Controller (MVC)</a:t>
            </a:r>
            <a:endParaRPr lang="bg-BG" dirty="0"/>
          </a:p>
          <a:p>
            <a:pPr>
              <a:lnSpc>
                <a:spcPts val="4000"/>
              </a:lnSpc>
            </a:pPr>
            <a:r>
              <a:rPr lang="en-GB" dirty="0" err="1" smtClean="0"/>
              <a:t>Symfony</a:t>
            </a:r>
            <a:r>
              <a:rPr lang="en-GB" dirty="0" smtClean="0"/>
              <a:t> MVC</a:t>
            </a:r>
          </a:p>
          <a:p>
            <a:pPr lvl="1">
              <a:lnSpc>
                <a:spcPts val="4000"/>
              </a:lnSpc>
            </a:pPr>
            <a:r>
              <a:rPr lang="en-US" dirty="0"/>
              <a:t>Installing and Running</a:t>
            </a:r>
            <a:endParaRPr lang="en-GB" dirty="0"/>
          </a:p>
          <a:p>
            <a:pPr lvl="1">
              <a:lnSpc>
                <a:spcPts val="4000"/>
              </a:lnSpc>
            </a:pPr>
            <a:r>
              <a:rPr lang="en-GB" dirty="0" smtClean="0"/>
              <a:t>Entities and Forms</a:t>
            </a:r>
          </a:p>
          <a:p>
            <a:pPr lvl="1">
              <a:lnSpc>
                <a:spcPts val="4000"/>
              </a:lnSpc>
            </a:pPr>
            <a:r>
              <a:rPr lang="en-GB" dirty="0" smtClean="0"/>
              <a:t>Annotations</a:t>
            </a:r>
            <a:endParaRPr lang="en-GB" dirty="0"/>
          </a:p>
          <a:p>
            <a:pPr lvl="1">
              <a:lnSpc>
                <a:spcPts val="4000"/>
              </a:lnSpc>
            </a:pPr>
            <a:r>
              <a:rPr lang="en-GB" dirty="0" smtClean="0"/>
              <a:t>Controllers</a:t>
            </a:r>
          </a:p>
          <a:p>
            <a:pPr>
              <a:lnSpc>
                <a:spcPts val="4000"/>
              </a:lnSpc>
            </a:pPr>
            <a:r>
              <a:rPr lang="en-GB" dirty="0" smtClean="0"/>
              <a:t>Twig </a:t>
            </a:r>
            <a:r>
              <a:rPr lang="en-GB" dirty="0"/>
              <a:t>View Engine</a:t>
            </a:r>
            <a:endParaRPr lang="bg-BG" dirty="0"/>
          </a:p>
          <a:p>
            <a:pPr marL="0" indent="0">
              <a:lnSpc>
                <a:spcPts val="4000"/>
              </a:lnSpc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57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llows to </a:t>
            </a:r>
            <a:r>
              <a:rPr lang="en-US" dirty="0"/>
              <a:t>easily create, process and reuse forms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Symfony</a:t>
            </a:r>
            <a:r>
              <a:rPr lang="en-US" dirty="0" smtClean="0"/>
              <a:t> Form Component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ED36A105-ADF2-4C9F-97DB-4EC766C8212F}"/>
              </a:ext>
            </a:extLst>
          </p:cNvPr>
          <p:cNvSpPr txBox="1">
            <a:spLocks/>
          </p:cNvSpPr>
          <p:nvPr/>
        </p:nvSpPr>
        <p:spPr>
          <a:xfrm>
            <a:off x="732442" y="1839594"/>
            <a:ext cx="998174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dirty="0" err="1">
                <a:solidFill>
                  <a:schemeClr val="bg1"/>
                </a:solidFill>
              </a:rPr>
              <a:t>PersonType</a:t>
            </a:r>
            <a:r>
              <a:rPr lang="en-US" dirty="0">
                <a:solidFill>
                  <a:schemeClr val="tx1"/>
                </a:solidFill>
              </a:rPr>
              <a:t> extends </a:t>
            </a:r>
            <a:r>
              <a:rPr lang="en-US" dirty="0" err="1" smtClean="0">
                <a:solidFill>
                  <a:schemeClr val="tx1"/>
                </a:solidFill>
              </a:rPr>
              <a:t>AbstractType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{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public </a:t>
            </a:r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chemeClr val="tx1"/>
                </a:solidFill>
              </a:rPr>
              <a:t>buildForm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FormBuilderInterface</a:t>
            </a:r>
            <a:r>
              <a:rPr lang="en-US" dirty="0">
                <a:solidFill>
                  <a:schemeClr val="tx1"/>
                </a:solidFill>
              </a:rPr>
              <a:t> $</a:t>
            </a:r>
            <a:r>
              <a:rPr lang="en-US" dirty="0" smtClean="0">
                <a:solidFill>
                  <a:schemeClr val="tx1"/>
                </a:solidFill>
              </a:rPr>
              <a:t>builder,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			array </a:t>
            </a:r>
            <a:r>
              <a:rPr lang="en-US" dirty="0">
                <a:solidFill>
                  <a:schemeClr val="tx1"/>
                </a:solidFill>
              </a:rPr>
              <a:t>$</a:t>
            </a:r>
            <a:r>
              <a:rPr lang="en-US" dirty="0" smtClean="0">
                <a:solidFill>
                  <a:schemeClr val="tx1"/>
                </a:solidFill>
              </a:rPr>
              <a:t>options)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smtClean="0">
                <a:solidFill>
                  <a:schemeClr val="bg1"/>
                </a:solidFill>
              </a:rPr>
              <a:t>$builder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-&gt;</a:t>
            </a:r>
            <a:r>
              <a:rPr lang="en-US" dirty="0">
                <a:solidFill>
                  <a:schemeClr val="bg1"/>
                </a:solidFill>
              </a:rPr>
              <a:t>add('name', </a:t>
            </a:r>
            <a:r>
              <a:rPr lang="en-US" dirty="0" err="1">
                <a:solidFill>
                  <a:schemeClr val="bg1"/>
                </a:solidFill>
              </a:rPr>
              <a:t>TextType</a:t>
            </a:r>
            <a:r>
              <a:rPr lang="en-US" dirty="0">
                <a:solidFill>
                  <a:schemeClr val="bg1"/>
                </a:solidFill>
              </a:rPr>
              <a:t>::class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7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98968" y="3030933"/>
            <a:ext cx="9167534" cy="29051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Annotations == comments used by Symfony to modify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method </a:t>
            </a:r>
            <a:r>
              <a:rPr lang="en-US" dirty="0"/>
              <a:t>behavior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 in Symfony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054101" y="2251549"/>
            <a:ext cx="2843921" cy="805978"/>
          </a:xfrm>
          <a:prstGeom prst="wedgeRoundRectCallout">
            <a:avLst>
              <a:gd name="adj1" fmla="val -20634"/>
              <a:gd name="adj2" fmla="val 734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 that calls the controller action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61746" y="2543178"/>
            <a:ext cx="2051160" cy="805977"/>
          </a:xfrm>
          <a:prstGeom prst="wedgeRoundRectCallout">
            <a:avLst>
              <a:gd name="adj1" fmla="val 63129"/>
              <a:gd name="adj2" fmla="val 359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Parameters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8120486" y="3585672"/>
            <a:ext cx="2111032" cy="592653"/>
          </a:xfrm>
          <a:prstGeom prst="wedgeRoundRectCallout">
            <a:avLst>
              <a:gd name="adj1" fmla="val -57301"/>
              <a:gd name="adj2" fmla="val 10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76049" y="4280264"/>
            <a:ext cx="8992565" cy="15959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406574" y="5792639"/>
            <a:ext cx="3242148" cy="592653"/>
          </a:xfrm>
          <a:prstGeom prst="wedgeRoundRectCallout">
            <a:avLst>
              <a:gd name="adj1" fmla="val 23901"/>
              <a:gd name="adj2" fmla="val -212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Describes this action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6886385" y="2681620"/>
            <a:ext cx="2199819" cy="592653"/>
          </a:xfrm>
          <a:prstGeom prst="wedgeRoundRectCallout">
            <a:avLst>
              <a:gd name="adj1" fmla="val -56355"/>
              <a:gd name="adj2" fmla="val 448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351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6" grpId="0" animBg="1"/>
      <p:bldP spid="15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FAD9687-33ED-4077-AA92-104A0AB2E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MVC </a:t>
            </a:r>
            <a:r>
              <a:rPr lang="en-GB" b="1" dirty="0">
                <a:solidFill>
                  <a:schemeClr val="bg1"/>
                </a:solidFill>
              </a:rPr>
              <a:t>controllers</a:t>
            </a:r>
            <a:r>
              <a:rPr lang="en-GB" dirty="0"/>
              <a:t> hold </a:t>
            </a:r>
            <a:r>
              <a:rPr lang="en-GB" b="1" dirty="0">
                <a:solidFill>
                  <a:schemeClr val="bg1"/>
                </a:solidFill>
              </a:rPr>
              <a:t>actions</a:t>
            </a:r>
            <a:r>
              <a:rPr lang="en-GB" dirty="0"/>
              <a:t>, mapped to </a:t>
            </a:r>
            <a:r>
              <a:rPr lang="en-GB" b="1" dirty="0">
                <a:solidFill>
                  <a:schemeClr val="bg1"/>
                </a:solidFill>
              </a:rPr>
              <a:t>URL</a:t>
            </a:r>
            <a:r>
              <a:rPr lang="en-GB" dirty="0"/>
              <a:t> by </a:t>
            </a:r>
            <a:r>
              <a:rPr lang="en-GB" b="1" dirty="0">
                <a:solidFill>
                  <a:schemeClr val="bg1"/>
                </a:solidFill>
              </a:rPr>
              <a:t>annotations</a:t>
            </a:r>
          </a:p>
          <a:p>
            <a:r>
              <a:rPr lang="en-GB" dirty="0" smtClean="0"/>
              <a:t>Extends </a:t>
            </a:r>
            <a:r>
              <a:rPr lang="en-GB" b="1" dirty="0" smtClean="0">
                <a:solidFill>
                  <a:schemeClr val="bg1"/>
                </a:solidFill>
              </a:rPr>
              <a:t>Controller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6B11B5F-45E5-4EBC-8FBF-1588EE88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Symfony</a:t>
            </a:r>
            <a:r>
              <a:rPr lang="en-GB" dirty="0" smtClean="0"/>
              <a:t> Controllers (1)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403B75F-7A57-4EDC-AE13-40AB8CD7F5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ED36A105-ADF2-4C9F-97DB-4EC766C8212F}"/>
              </a:ext>
            </a:extLst>
          </p:cNvPr>
          <p:cNvSpPr txBox="1">
            <a:spLocks/>
          </p:cNvSpPr>
          <p:nvPr/>
        </p:nvSpPr>
        <p:spPr>
          <a:xfrm>
            <a:off x="732442" y="2849819"/>
            <a:ext cx="9880139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use </a:t>
            </a:r>
            <a:r>
              <a:rPr lang="en-US" sz="2400" dirty="0" err="1">
                <a:solidFill>
                  <a:schemeClr val="bg1"/>
                </a:solidFill>
              </a:rPr>
              <a:t>Symfony</a:t>
            </a:r>
            <a:r>
              <a:rPr lang="en-US" sz="2400" dirty="0">
                <a:solidFill>
                  <a:schemeClr val="bg1"/>
                </a:solidFill>
              </a:rPr>
              <a:t>\Bundle\</a:t>
            </a:r>
            <a:r>
              <a:rPr lang="en-US" sz="2400" dirty="0" err="1">
                <a:solidFill>
                  <a:schemeClr val="bg1"/>
                </a:solidFill>
              </a:rPr>
              <a:t>FrameworkBundle</a:t>
            </a:r>
            <a:r>
              <a:rPr lang="en-US" sz="2400" dirty="0">
                <a:solidFill>
                  <a:schemeClr val="bg1"/>
                </a:solidFill>
              </a:rPr>
              <a:t>\Controller\Controller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class </a:t>
            </a:r>
            <a:r>
              <a:rPr lang="en-US" sz="2400" dirty="0" err="1">
                <a:solidFill>
                  <a:schemeClr val="tx1"/>
                </a:solidFill>
              </a:rPr>
              <a:t>HomeController</a:t>
            </a:r>
            <a:r>
              <a:rPr lang="en-US" sz="2400" dirty="0">
                <a:solidFill>
                  <a:schemeClr val="tx1"/>
                </a:solidFill>
              </a:rPr>
              <a:t> extends </a:t>
            </a:r>
            <a:r>
              <a:rPr lang="en-US" sz="2400" dirty="0" smtClean="0">
                <a:solidFill>
                  <a:schemeClr val="tx1"/>
                </a:solidFill>
              </a:rPr>
              <a:t>Controller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…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}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17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FAD9687-33ED-4077-AA92-104A0AB2E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Controllers </a:t>
            </a:r>
            <a:r>
              <a:rPr lang="en-GB" dirty="0"/>
              <a:t>can hold multiple actions on different </a:t>
            </a:r>
            <a:r>
              <a:rPr lang="en-GB" dirty="0" smtClean="0"/>
              <a:t>routes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6B11B5F-45E5-4EBC-8FBF-1588EE88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Symfony</a:t>
            </a:r>
            <a:r>
              <a:rPr lang="en-GB" dirty="0" smtClean="0"/>
              <a:t> Controllers (2)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403B75F-7A57-4EDC-AE13-40AB8CD7F5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A5B53689-14BF-496A-AE92-F93C49F09E47}"/>
              </a:ext>
            </a:extLst>
          </p:cNvPr>
          <p:cNvSpPr txBox="1">
            <a:spLocks/>
          </p:cNvSpPr>
          <p:nvPr/>
        </p:nvSpPr>
        <p:spPr>
          <a:xfrm>
            <a:off x="695499" y="1791933"/>
            <a:ext cx="10619045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/**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* </a:t>
            </a:r>
            <a:r>
              <a:rPr lang="en-US" sz="2400" dirty="0">
                <a:solidFill>
                  <a:schemeClr val="bg1"/>
                </a:solidFill>
              </a:rPr>
              <a:t>@</a:t>
            </a:r>
            <a:r>
              <a:rPr lang="en-US" sz="2400" dirty="0" err="1">
                <a:solidFill>
                  <a:schemeClr val="bg1"/>
                </a:solidFill>
              </a:rPr>
              <a:t>param</a:t>
            </a:r>
            <a:r>
              <a:rPr lang="en-US" sz="2400" dirty="0">
                <a:solidFill>
                  <a:schemeClr val="bg1"/>
                </a:solidFill>
              </a:rPr>
              <a:t> Request $request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* </a:t>
            </a:r>
            <a:r>
              <a:rPr lang="en-US" sz="2400" dirty="0">
                <a:solidFill>
                  <a:schemeClr val="bg1"/>
                </a:solidFill>
              </a:rPr>
              <a:t>@Route("/home")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* </a:t>
            </a:r>
            <a:r>
              <a:rPr lang="en-US" sz="2400" dirty="0">
                <a:solidFill>
                  <a:schemeClr val="bg1"/>
                </a:solidFill>
              </a:rPr>
              <a:t>@return \</a:t>
            </a:r>
            <a:r>
              <a:rPr lang="en-US" sz="2400" dirty="0" err="1">
                <a:solidFill>
                  <a:schemeClr val="bg1"/>
                </a:solidFill>
              </a:rPr>
              <a:t>Symfony</a:t>
            </a:r>
            <a:r>
              <a:rPr lang="en-US" sz="2400" dirty="0">
                <a:solidFill>
                  <a:schemeClr val="bg1"/>
                </a:solidFill>
              </a:rPr>
              <a:t>\Component\</a:t>
            </a:r>
            <a:r>
              <a:rPr lang="en-US" sz="2400" dirty="0" err="1">
                <a:solidFill>
                  <a:schemeClr val="bg1"/>
                </a:solidFill>
              </a:rPr>
              <a:t>HttpFoundation</a:t>
            </a:r>
            <a:r>
              <a:rPr lang="en-US" sz="2400" dirty="0">
                <a:solidFill>
                  <a:schemeClr val="bg1"/>
                </a:solidFill>
              </a:rPr>
              <a:t>\Response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*/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public </a:t>
            </a:r>
            <a:r>
              <a:rPr lang="en-US" sz="2400" dirty="0">
                <a:solidFill>
                  <a:schemeClr val="tx1"/>
                </a:solidFill>
              </a:rPr>
              <a:t>function </a:t>
            </a:r>
            <a:r>
              <a:rPr lang="en-US" sz="2400" dirty="0" err="1">
                <a:solidFill>
                  <a:schemeClr val="tx1"/>
                </a:solidFill>
              </a:rPr>
              <a:t>indexAction</a:t>
            </a:r>
            <a:r>
              <a:rPr lang="en-US" sz="2400" dirty="0">
                <a:solidFill>
                  <a:schemeClr val="tx1"/>
                </a:solidFill>
              </a:rPr>
              <a:t>(Request $request)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{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return </a:t>
            </a:r>
            <a:r>
              <a:rPr lang="en-US" sz="2400" dirty="0">
                <a:solidFill>
                  <a:schemeClr val="tx1"/>
                </a:solidFill>
              </a:rPr>
              <a:t>$this-&gt;</a:t>
            </a:r>
            <a:r>
              <a:rPr lang="en-US" sz="2400" dirty="0">
                <a:solidFill>
                  <a:schemeClr val="bg1"/>
                </a:solidFill>
              </a:rPr>
              <a:t>render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smtClean="0">
                <a:solidFill>
                  <a:schemeClr val="tx1"/>
                </a:solidFill>
              </a:rPr>
              <a:t>'view', </a:t>
            </a:r>
            <a:r>
              <a:rPr lang="en-US" sz="2400" dirty="0">
                <a:solidFill>
                  <a:schemeClr val="tx1"/>
                </a:solidFill>
              </a:rPr>
              <a:t>array</a:t>
            </a:r>
            <a:r>
              <a:rPr lang="en-US" sz="2400" dirty="0" smtClean="0">
                <a:solidFill>
                  <a:schemeClr val="tx1"/>
                </a:solidFill>
              </a:rPr>
              <a:t>('name' </a:t>
            </a:r>
            <a:r>
              <a:rPr lang="en-US" sz="2400" dirty="0">
                <a:solidFill>
                  <a:schemeClr val="tx1"/>
                </a:solidFill>
              </a:rPr>
              <a:t>=&gt; </a:t>
            </a:r>
            <a:r>
              <a:rPr lang="en-US" sz="2400" dirty="0" smtClean="0">
                <a:solidFill>
                  <a:schemeClr val="tx1"/>
                </a:solidFill>
              </a:rPr>
              <a:t>$name));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}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="" xmlns:a16="http://schemas.microsoft.com/office/drawing/2014/main" id="{239AD2B6-A32F-4B35-9CB7-1C3871FD3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813" y="2081741"/>
            <a:ext cx="4696331" cy="1055608"/>
          </a:xfrm>
          <a:prstGeom prst="wedgeRoundRectCallout">
            <a:avLst>
              <a:gd name="adj1" fmla="val -49778"/>
              <a:gd name="adj2" fmla="val 83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Mapped to </a:t>
            </a: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en-GB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localhost:8000/home</a:t>
            </a:r>
            <a:endParaRPr lang="en-GB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236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0AFA0684-77A7-4B4C-9503-ED7406BD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 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6D2D616-C7F8-4EC4-8BC0-DECF311E6AE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E6B2DDE9-12D6-4536-BE18-CD8E8C792187}"/>
              </a:ext>
            </a:extLst>
          </p:cNvPr>
          <p:cNvSpPr txBox="1">
            <a:spLocks/>
          </p:cNvSpPr>
          <p:nvPr/>
        </p:nvSpPr>
        <p:spPr>
          <a:xfrm>
            <a:off x="1231358" y="1637122"/>
            <a:ext cx="9698182" cy="4600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public function </a:t>
            </a:r>
            <a:r>
              <a:rPr lang="en-US" dirty="0" err="1">
                <a:solidFill>
                  <a:schemeClr val="tx1"/>
                </a:solidFill>
              </a:rPr>
              <a:t>indexAction</a:t>
            </a:r>
            <a:r>
              <a:rPr lang="en-US" dirty="0">
                <a:solidFill>
                  <a:schemeClr val="tx1"/>
                </a:solidFill>
              </a:rPr>
              <a:t>(Request $request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{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  $person </a:t>
            </a:r>
            <a:r>
              <a:rPr lang="en-US" dirty="0">
                <a:solidFill>
                  <a:schemeClr val="tx1"/>
                </a:solidFill>
              </a:rPr>
              <a:t>= new Person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  $</a:t>
            </a:r>
            <a:r>
              <a:rPr lang="en-US" dirty="0">
                <a:solidFill>
                  <a:schemeClr val="tx1"/>
                </a:solidFill>
              </a:rPr>
              <a:t>form = $this-&gt;</a:t>
            </a:r>
            <a:r>
              <a:rPr lang="en-US" dirty="0" err="1">
                <a:solidFill>
                  <a:schemeClr val="bg1"/>
                </a:solidFill>
              </a:rPr>
              <a:t>createForm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PersonType</a:t>
            </a:r>
            <a:r>
              <a:rPr lang="en-US" dirty="0">
                <a:solidFill>
                  <a:schemeClr val="bg1"/>
                </a:solidFill>
              </a:rPr>
              <a:t>::class, </a:t>
            </a:r>
            <a:r>
              <a:rPr lang="en-US" dirty="0" smtClean="0">
                <a:solidFill>
                  <a:schemeClr val="bg1"/>
                </a:solidFill>
              </a:rPr>
              <a:t>$person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  if </a:t>
            </a:r>
            <a:r>
              <a:rPr lang="en-US" dirty="0">
                <a:solidFill>
                  <a:schemeClr val="tx1"/>
                </a:solidFill>
              </a:rPr>
              <a:t>($form-&gt;</a:t>
            </a:r>
            <a:r>
              <a:rPr lang="en-US" dirty="0" err="1">
                <a:solidFill>
                  <a:schemeClr val="bg1"/>
                </a:solidFill>
              </a:rPr>
              <a:t>isSubmitted</a:t>
            </a:r>
            <a:r>
              <a:rPr lang="en-US" dirty="0">
                <a:solidFill>
                  <a:schemeClr val="tx1"/>
                </a:solidFill>
              </a:rPr>
              <a:t>()) </a:t>
            </a:r>
            <a:r>
              <a:rPr lang="en-US" dirty="0" smtClean="0">
                <a:solidFill>
                  <a:schemeClr val="tx1"/>
                </a:solidFill>
              </a:rPr>
              <a:t>{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   </a:t>
            </a: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POST </a:t>
            </a:r>
            <a:r>
              <a:rPr lang="en-US" i="1" dirty="0" smtClean="0">
                <a:solidFill>
                  <a:schemeClr val="accent2"/>
                </a:solidFill>
              </a:rPr>
              <a:t>Request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GET </a:t>
            </a:r>
            <a:r>
              <a:rPr lang="en-US" i="1" dirty="0" smtClean="0">
                <a:solidFill>
                  <a:schemeClr val="accent2"/>
                </a:solidFill>
              </a:rPr>
              <a:t>Request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60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0419DA1-8B8F-473F-AC05-31397899DB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Twig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EBE7009-BDB1-43A7-A46C-6B4B6A019E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Template Engine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6618550-91B4-4808-B530-8EA0CB5513D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433" y="1217727"/>
            <a:ext cx="1890439" cy="287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4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2665BF8-524A-4760-AD69-2ED715DD4F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Twig </a:t>
            </a:r>
            <a:r>
              <a:rPr lang="en-GB" dirty="0"/>
              <a:t>is a view engine used in </a:t>
            </a:r>
            <a:r>
              <a:rPr lang="en-GB" b="1" dirty="0" err="1" smtClean="0">
                <a:solidFill>
                  <a:schemeClr val="bg1"/>
                </a:solidFill>
              </a:rPr>
              <a:t>Symfony</a:t>
            </a:r>
            <a:endParaRPr lang="en-GB" b="1" dirty="0">
              <a:solidFill>
                <a:schemeClr val="bg1"/>
              </a:solidFill>
            </a:endParaRPr>
          </a:p>
          <a:p>
            <a:pPr lvl="1"/>
            <a:r>
              <a:rPr lang="en-GB" dirty="0"/>
              <a:t>Natural templates – HTML with</a:t>
            </a:r>
            <a:br>
              <a:rPr lang="en-GB" dirty="0"/>
            </a:br>
            <a:r>
              <a:rPr lang="en-GB" dirty="0"/>
              <a:t>additional attributes to add view logic</a:t>
            </a:r>
          </a:p>
          <a:p>
            <a:r>
              <a:rPr lang="en-GB" dirty="0"/>
              <a:t>Twig allows us to:</a:t>
            </a:r>
          </a:p>
          <a:p>
            <a:pPr lvl="1"/>
            <a:r>
              <a:rPr lang="en-GB" dirty="0"/>
              <a:t>Use </a:t>
            </a:r>
            <a:r>
              <a:rPr lang="en-GB" b="1" dirty="0">
                <a:solidFill>
                  <a:schemeClr val="bg1"/>
                </a:solidFill>
              </a:rPr>
              <a:t>variables</a:t>
            </a:r>
            <a:r>
              <a:rPr lang="en-GB" dirty="0"/>
              <a:t> / </a:t>
            </a:r>
            <a:r>
              <a:rPr lang="en-GB" b="1" dirty="0">
                <a:solidFill>
                  <a:schemeClr val="bg1"/>
                </a:solidFill>
              </a:rPr>
              <a:t>collections</a:t>
            </a:r>
            <a:r>
              <a:rPr lang="en-GB" dirty="0"/>
              <a:t> in our views</a:t>
            </a:r>
          </a:p>
          <a:p>
            <a:pPr lvl="1"/>
            <a:r>
              <a:rPr lang="en-GB" dirty="0"/>
              <a:t>Execute </a:t>
            </a:r>
            <a:r>
              <a:rPr lang="en-GB" b="1" dirty="0">
                <a:solidFill>
                  <a:schemeClr val="bg1"/>
                </a:solidFill>
              </a:rPr>
              <a:t>operations</a:t>
            </a:r>
            <a:r>
              <a:rPr lang="en-GB" dirty="0"/>
              <a:t> on our variables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Iterate </a:t>
            </a:r>
            <a:r>
              <a:rPr lang="en-GB" dirty="0"/>
              <a:t>over</a:t>
            </a:r>
            <a:r>
              <a:rPr lang="en-GB" b="1" dirty="0">
                <a:solidFill>
                  <a:schemeClr val="bg1"/>
                </a:solidFill>
              </a:rPr>
              <a:t> collections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2D3DD697-6427-4CA2-858F-9DAAF8BB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Twig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42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D9F1450-58C9-49EC-98B2-D9AA2B0670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Variable </a:t>
            </a:r>
            <a:r>
              <a:rPr lang="en-GB" dirty="0" smtClean="0"/>
              <a:t>expressions </a:t>
            </a:r>
            <a:r>
              <a:rPr lang="en-GB" dirty="0"/>
              <a:t>are executed </a:t>
            </a:r>
            <a:br>
              <a:rPr lang="en-GB" dirty="0"/>
            </a:br>
            <a:r>
              <a:rPr lang="en-GB" dirty="0"/>
              <a:t>on the context variables</a:t>
            </a:r>
          </a:p>
          <a:p>
            <a:endParaRPr lang="en-GB" dirty="0"/>
          </a:p>
          <a:p>
            <a:r>
              <a:rPr lang="en-GB" dirty="0"/>
              <a:t>Examples: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FC1DD84-0BB9-4B09-8EEA-D701A695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Twig </a:t>
            </a:r>
            <a:r>
              <a:rPr lang="en-GB" dirty="0"/>
              <a:t>Variable Expressions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E1040CC-D2D2-46BF-A28F-7F1F5F3316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C4B0F868-3D0A-4410-973A-896EA9C60EAC}"/>
              </a:ext>
            </a:extLst>
          </p:cNvPr>
          <p:cNvSpPr txBox="1">
            <a:spLocks/>
          </p:cNvSpPr>
          <p:nvPr/>
        </p:nvSpPr>
        <p:spPr>
          <a:xfrm>
            <a:off x="799592" y="2445032"/>
            <a:ext cx="209139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{{ ... }}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EF5A7361-AE22-4342-91CE-C03BE3EEABDD}"/>
              </a:ext>
            </a:extLst>
          </p:cNvPr>
          <p:cNvSpPr txBox="1">
            <a:spLocks/>
          </p:cNvSpPr>
          <p:nvPr/>
        </p:nvSpPr>
        <p:spPr>
          <a:xfrm>
            <a:off x="799591" y="3825528"/>
            <a:ext cx="401255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 smtClean="0">
                <a:solidFill>
                  <a:schemeClr val="bg1"/>
                </a:solidFill>
              </a:rPr>
              <a:t>{{ </a:t>
            </a:r>
            <a:r>
              <a:rPr lang="en-GB" sz="2800" dirty="0" smtClean="0">
                <a:solidFill>
                  <a:schemeClr val="tx1"/>
                </a:solidFill>
              </a:rPr>
              <a:t>title </a:t>
            </a:r>
            <a:r>
              <a:rPr lang="en-GB" sz="2800" dirty="0" smtClean="0">
                <a:solidFill>
                  <a:schemeClr val="bg1"/>
                </a:solidFill>
              </a:rPr>
              <a:t>}}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="" xmlns:a16="http://schemas.microsoft.com/office/drawing/2014/main" id="{89B7C9A2-0841-4018-8ADC-73CCBCBB72BB}"/>
              </a:ext>
            </a:extLst>
          </p:cNvPr>
          <p:cNvSpPr txBox="1">
            <a:spLocks/>
          </p:cNvSpPr>
          <p:nvPr/>
        </p:nvSpPr>
        <p:spPr>
          <a:xfrm>
            <a:off x="799593" y="4654916"/>
            <a:ext cx="401255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 smtClean="0">
                <a:solidFill>
                  <a:schemeClr val="bg1"/>
                </a:solidFill>
              </a:rPr>
              <a:t>{{ </a:t>
            </a:r>
            <a:r>
              <a:rPr lang="en-GB" sz="2800" dirty="0" err="1" smtClean="0">
                <a:solidFill>
                  <a:schemeClr val="tx1"/>
                </a:solidFill>
              </a:rPr>
              <a:t>article.title</a:t>
            </a: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bg1"/>
                </a:solidFill>
              </a:rPr>
              <a:t>}}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1CC6C54E-DB48-4D63-9EF7-A307984B751E}"/>
              </a:ext>
            </a:extLst>
          </p:cNvPr>
          <p:cNvSpPr txBox="1">
            <a:spLocks/>
          </p:cNvSpPr>
          <p:nvPr/>
        </p:nvSpPr>
        <p:spPr>
          <a:xfrm>
            <a:off x="799591" y="5558722"/>
            <a:ext cx="4012554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 smtClean="0">
                <a:solidFill>
                  <a:schemeClr val="bg1"/>
                </a:solidFill>
              </a:rPr>
              <a:t>{{ </a:t>
            </a:r>
            <a:r>
              <a:rPr lang="en-GB" sz="2800" dirty="0" smtClean="0">
                <a:solidFill>
                  <a:schemeClr val="tx1"/>
                </a:solidFill>
              </a:rPr>
              <a:t>foo['bar'] </a:t>
            </a:r>
            <a:r>
              <a:rPr lang="en-GB" sz="2800" dirty="0" smtClean="0">
                <a:solidFill>
                  <a:schemeClr val="bg1"/>
                </a:solidFill>
              </a:rPr>
              <a:t>}}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6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59F9092B-42D0-456C-A0C3-4EF8B10A2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Passing a string to the </a:t>
            </a:r>
            <a:r>
              <a:rPr lang="en-GB" dirty="0" smtClean="0"/>
              <a:t>view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81586C4-E976-47FE-8628-ED9E9281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P</a:t>
            </a:r>
            <a:r>
              <a:rPr lang="en-GB" dirty="0" smtClean="0"/>
              <a:t>arameters </a:t>
            </a:r>
            <a:r>
              <a:rPr lang="en-GB" dirty="0"/>
              <a:t>to 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E912EB0-7112-41D8-A250-46A41E91125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5DAEB990-D66A-4CA1-9CAB-F88D408EC20E}"/>
              </a:ext>
            </a:extLst>
          </p:cNvPr>
          <p:cNvSpPr txBox="1">
            <a:spLocks/>
          </p:cNvSpPr>
          <p:nvPr/>
        </p:nvSpPr>
        <p:spPr>
          <a:xfrm>
            <a:off x="1107973" y="3708684"/>
            <a:ext cx="9982951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600" dirty="0" smtClean="0">
                <a:solidFill>
                  <a:schemeClr val="tx1"/>
                </a:solidFill>
              </a:rPr>
              <a:t>public </a:t>
            </a:r>
            <a:r>
              <a:rPr lang="en-GB" sz="2600" dirty="0">
                <a:solidFill>
                  <a:schemeClr val="tx1"/>
                </a:solidFill>
              </a:rPr>
              <a:t>function </a:t>
            </a:r>
            <a:r>
              <a:rPr lang="en-GB" sz="2600" dirty="0" err="1">
                <a:solidFill>
                  <a:schemeClr val="tx1"/>
                </a:solidFill>
              </a:rPr>
              <a:t>indexAction</a:t>
            </a:r>
            <a:r>
              <a:rPr lang="en-GB" sz="26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GB" sz="26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GB" sz="2600" dirty="0" smtClean="0">
                <a:solidFill>
                  <a:schemeClr val="tx1"/>
                </a:solidFill>
              </a:rPr>
              <a:t>  return </a:t>
            </a:r>
            <a:r>
              <a:rPr lang="en-GB" sz="2600" dirty="0">
                <a:solidFill>
                  <a:schemeClr val="tx1"/>
                </a:solidFill>
              </a:rPr>
              <a:t>$this-&gt;render(</a:t>
            </a:r>
            <a:r>
              <a:rPr lang="en-GB" sz="2600" dirty="0" smtClean="0">
                <a:solidFill>
                  <a:schemeClr val="tx1"/>
                </a:solidFill>
              </a:rPr>
              <a:t>'default/</a:t>
            </a:r>
            <a:r>
              <a:rPr lang="en-GB" sz="2600" dirty="0" err="1" smtClean="0">
                <a:solidFill>
                  <a:schemeClr val="tx1"/>
                </a:solidFill>
              </a:rPr>
              <a:t>home.html.twig</a:t>
            </a:r>
            <a:r>
              <a:rPr lang="en-GB" sz="2600" dirty="0" smtClean="0">
                <a:solidFill>
                  <a:schemeClr val="tx1"/>
                </a:solidFill>
              </a:rPr>
              <a:t>',</a:t>
            </a:r>
          </a:p>
          <a:p>
            <a:r>
              <a:rPr lang="en-GB" sz="2600" dirty="0">
                <a:solidFill>
                  <a:schemeClr val="tx1"/>
                </a:solidFill>
              </a:rPr>
              <a:t>	</a:t>
            </a:r>
            <a:r>
              <a:rPr lang="en-GB" sz="2600" dirty="0" smtClean="0">
                <a:solidFill>
                  <a:schemeClr val="tx1"/>
                </a:solidFill>
              </a:rPr>
              <a:t>			</a:t>
            </a:r>
            <a:r>
              <a:rPr lang="en-GB" sz="2600" dirty="0" smtClean="0">
                <a:solidFill>
                  <a:schemeClr val="bg1"/>
                </a:solidFill>
              </a:rPr>
              <a:t>array</a:t>
            </a:r>
            <a:r>
              <a:rPr lang="en-GB" sz="2600" dirty="0">
                <a:solidFill>
                  <a:schemeClr val="bg1"/>
                </a:solidFill>
              </a:rPr>
              <a:t>("name" =&gt; "Peter")</a:t>
            </a:r>
            <a:r>
              <a:rPr lang="en-GB" sz="2600" dirty="0">
                <a:solidFill>
                  <a:schemeClr val="tx1"/>
                </a:solidFill>
              </a:rPr>
              <a:t>);</a:t>
            </a:r>
          </a:p>
          <a:p>
            <a:r>
              <a:rPr lang="en-GB" sz="2600" dirty="0" smtClean="0">
                <a:solidFill>
                  <a:schemeClr val="tx1"/>
                </a:solidFill>
              </a:rPr>
              <a:t>}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C13322F-E8A8-4F2B-842F-C612711E567B}"/>
              </a:ext>
            </a:extLst>
          </p:cNvPr>
          <p:cNvSpPr txBox="1">
            <a:spLocks/>
          </p:cNvSpPr>
          <p:nvPr/>
        </p:nvSpPr>
        <p:spPr>
          <a:xfrm>
            <a:off x="3479409" y="1769748"/>
            <a:ext cx="5240078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&lt;body&gt;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  &lt;</a:t>
            </a:r>
            <a:r>
              <a:rPr lang="en-US" sz="2600" dirty="0">
                <a:solidFill>
                  <a:schemeClr val="tx1"/>
                </a:solidFill>
              </a:rPr>
              <a:t>p&gt;Hello, </a:t>
            </a:r>
            <a:r>
              <a:rPr lang="en-US" sz="2600" dirty="0">
                <a:solidFill>
                  <a:schemeClr val="bg1"/>
                </a:solidFill>
              </a:rPr>
              <a:t>{{ name }}</a:t>
            </a:r>
            <a:r>
              <a:rPr lang="en-US" sz="2600" dirty="0">
                <a:solidFill>
                  <a:schemeClr val="tx1"/>
                </a:solidFill>
              </a:rPr>
              <a:t>!&lt;/p&gt;</a:t>
            </a:r>
          </a:p>
          <a:p>
            <a:r>
              <a:rPr lang="en-US" sz="2600" dirty="0">
                <a:solidFill>
                  <a:schemeClr val="tx1"/>
                </a:solidFill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45317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FD4762F-F29B-4FC5-967E-675882ED47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 </a:t>
            </a:r>
            <a:r>
              <a:rPr lang="en-GB" dirty="0" smtClean="0"/>
              <a:t>Twig </a:t>
            </a:r>
            <a:r>
              <a:rPr lang="en-GB" dirty="0"/>
              <a:t>you can create HTML forms: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5B3CCDD-1B09-47F0-822A-20A36692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Forms in </a:t>
            </a:r>
            <a:r>
              <a:rPr lang="en-GB" dirty="0" smtClean="0"/>
              <a:t>Twig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BE02C76-40BA-4822-ADF8-C39916CF78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609EB0BB-A679-4A32-BEFC-10991048A28F}"/>
              </a:ext>
            </a:extLst>
          </p:cNvPr>
          <p:cNvSpPr txBox="1">
            <a:spLocks/>
          </p:cNvSpPr>
          <p:nvPr/>
        </p:nvSpPr>
        <p:spPr>
          <a:xfrm>
            <a:off x="737502" y="1916639"/>
            <a:ext cx="10974207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&lt;form </a:t>
            </a:r>
            <a:r>
              <a:rPr lang="en-US" sz="2400" dirty="0">
                <a:solidFill>
                  <a:schemeClr val="bg1"/>
                </a:solidFill>
              </a:rPr>
              <a:t>action="{{ path("</a:t>
            </a:r>
            <a:r>
              <a:rPr lang="en-US" sz="2400" dirty="0" err="1">
                <a:solidFill>
                  <a:schemeClr val="bg1"/>
                </a:solidFill>
              </a:rPr>
              <a:t>home_index</a:t>
            </a:r>
            <a:r>
              <a:rPr lang="en-US" sz="2400" dirty="0">
                <a:solidFill>
                  <a:schemeClr val="bg1"/>
                </a:solidFill>
              </a:rPr>
              <a:t>") }}"</a:t>
            </a:r>
            <a:r>
              <a:rPr lang="en-US" sz="2400" dirty="0">
                <a:solidFill>
                  <a:schemeClr val="tx1"/>
                </a:solidFill>
              </a:rPr>
              <a:t> method="post"&gt;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smtClean="0">
                <a:solidFill>
                  <a:schemeClr val="tx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label for="</a:t>
            </a:r>
            <a:r>
              <a:rPr lang="en-US" sz="2400" dirty="0" err="1">
                <a:solidFill>
                  <a:schemeClr val="tx1"/>
                </a:solidFill>
              </a:rPr>
              <a:t>person_create</a:t>
            </a:r>
            <a:r>
              <a:rPr lang="en-US" sz="2400" dirty="0">
                <a:solidFill>
                  <a:schemeClr val="tx1"/>
                </a:solidFill>
              </a:rPr>
              <a:t>" name="id"&gt;Name&lt;/label&gt;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smtClean="0">
                <a:solidFill>
                  <a:schemeClr val="tx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input type="text" </a:t>
            </a:r>
            <a:r>
              <a:rPr lang="en-US" sz="2400" dirty="0">
                <a:solidFill>
                  <a:schemeClr val="bg1"/>
                </a:solidFill>
              </a:rPr>
              <a:t>name="person[name]"</a:t>
            </a:r>
            <a:r>
              <a:rPr lang="en-US" sz="2400" dirty="0">
                <a:solidFill>
                  <a:schemeClr val="tx1"/>
                </a:solidFill>
              </a:rPr>
              <a:t> id="</a:t>
            </a:r>
            <a:r>
              <a:rPr lang="en-US" sz="2400" dirty="0" err="1">
                <a:solidFill>
                  <a:schemeClr val="tx1"/>
                </a:solidFill>
              </a:rPr>
              <a:t>person_create</a:t>
            </a:r>
            <a:r>
              <a:rPr lang="en-US" sz="2400" dirty="0">
                <a:solidFill>
                  <a:schemeClr val="tx1"/>
                </a:solidFill>
              </a:rPr>
              <a:t>"/&gt;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smtClean="0">
                <a:solidFill>
                  <a:schemeClr val="tx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input type="submit"&gt;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39384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#tech</a:t>
            </a:r>
            <a:r>
              <a:rPr lang="en-GB" sz="9600" b="1" dirty="0" smtClean="0"/>
              <a:t>-</a:t>
            </a:r>
            <a:r>
              <a:rPr lang="en-US" sz="9600" b="1" smtClean="0"/>
              <a:t>php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7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FD4762F-F29B-4FC5-967E-675882ED47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GB" dirty="0" smtClean="0"/>
              <a:t>an </a:t>
            </a:r>
            <a:r>
              <a:rPr lang="en-GB" dirty="0"/>
              <a:t>parse the input as an </a:t>
            </a:r>
            <a:r>
              <a:rPr lang="en-GB" dirty="0" smtClean="0"/>
              <a:t>object by the </a:t>
            </a:r>
            <a:r>
              <a:rPr lang="en-GB" b="1" dirty="0" smtClean="0">
                <a:solidFill>
                  <a:schemeClr val="bg1"/>
                </a:solidFill>
              </a:rPr>
              <a:t>form</a:t>
            </a:r>
            <a:r>
              <a:rPr lang="en-GB" dirty="0" smtClean="0"/>
              <a:t> component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5B3CCDD-1B09-47F0-822A-20A36692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Form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BE02C76-40BA-4822-ADF8-C39916CF78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E96773AF-7017-4FE3-A118-5DC49AA60FB1}"/>
              </a:ext>
            </a:extLst>
          </p:cNvPr>
          <p:cNvSpPr txBox="1">
            <a:spLocks/>
          </p:cNvSpPr>
          <p:nvPr/>
        </p:nvSpPr>
        <p:spPr>
          <a:xfrm>
            <a:off x="795534" y="1898265"/>
            <a:ext cx="10607831" cy="47116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</a:pPr>
            <a:r>
              <a:rPr lang="en-US" sz="2200" dirty="0">
                <a:solidFill>
                  <a:schemeClr val="bg1"/>
                </a:solidFill>
              </a:rPr>
              <a:t> /**</a:t>
            </a:r>
          </a:p>
          <a:p>
            <a:pPr>
              <a:spcBef>
                <a:spcPts val="0"/>
              </a:spcBef>
            </a:pPr>
            <a:r>
              <a:rPr lang="en-US" sz="2200" dirty="0">
                <a:solidFill>
                  <a:schemeClr val="bg1"/>
                </a:solidFill>
              </a:rPr>
              <a:t>  </a:t>
            </a:r>
            <a:r>
              <a:rPr lang="en-US" sz="2200" dirty="0" smtClean="0">
                <a:solidFill>
                  <a:schemeClr val="bg1"/>
                </a:solidFill>
              </a:rPr>
              <a:t>* </a:t>
            </a:r>
            <a:r>
              <a:rPr lang="en-US" sz="2200" dirty="0">
                <a:solidFill>
                  <a:schemeClr val="bg1"/>
                </a:solidFill>
              </a:rPr>
              <a:t>@Route("/home", name="</a:t>
            </a:r>
            <a:r>
              <a:rPr lang="en-US" sz="2200" dirty="0" err="1">
                <a:solidFill>
                  <a:schemeClr val="bg1"/>
                </a:solidFill>
              </a:rPr>
              <a:t>home_index</a:t>
            </a:r>
            <a:r>
              <a:rPr lang="en-US" sz="2200" dirty="0">
                <a:solidFill>
                  <a:schemeClr val="bg1"/>
                </a:solidFill>
              </a:rPr>
              <a:t>")</a:t>
            </a:r>
          </a:p>
          <a:p>
            <a:pPr>
              <a:spcBef>
                <a:spcPts val="0"/>
              </a:spcBef>
            </a:pPr>
            <a:r>
              <a:rPr lang="en-US" sz="2200" dirty="0">
                <a:solidFill>
                  <a:schemeClr val="bg1"/>
                </a:solidFill>
              </a:rPr>
              <a:t>  </a:t>
            </a:r>
            <a:r>
              <a:rPr lang="en-US" sz="2200" dirty="0" smtClean="0">
                <a:solidFill>
                  <a:schemeClr val="bg1"/>
                </a:solidFill>
              </a:rPr>
              <a:t>* </a:t>
            </a:r>
            <a:r>
              <a:rPr lang="en-US" sz="2200" dirty="0">
                <a:solidFill>
                  <a:schemeClr val="bg1"/>
                </a:solidFill>
              </a:rPr>
              <a:t>@return \</a:t>
            </a:r>
            <a:r>
              <a:rPr lang="en-US" sz="2200" dirty="0" err="1">
                <a:solidFill>
                  <a:schemeClr val="bg1"/>
                </a:solidFill>
              </a:rPr>
              <a:t>Symfony</a:t>
            </a:r>
            <a:r>
              <a:rPr lang="en-US" sz="2200" dirty="0">
                <a:solidFill>
                  <a:schemeClr val="bg1"/>
                </a:solidFill>
              </a:rPr>
              <a:t>\Component\</a:t>
            </a:r>
            <a:r>
              <a:rPr lang="en-US" sz="2200" dirty="0" err="1">
                <a:solidFill>
                  <a:schemeClr val="bg1"/>
                </a:solidFill>
              </a:rPr>
              <a:t>HttpFoundation</a:t>
            </a:r>
            <a:r>
              <a:rPr lang="en-US" sz="2200" dirty="0">
                <a:solidFill>
                  <a:schemeClr val="bg1"/>
                </a:solidFill>
              </a:rPr>
              <a:t>\Response</a:t>
            </a:r>
          </a:p>
          <a:p>
            <a:pPr>
              <a:spcBef>
                <a:spcPts val="0"/>
              </a:spcBef>
            </a:pPr>
            <a:r>
              <a:rPr lang="en-US" sz="2200" dirty="0">
                <a:solidFill>
                  <a:schemeClr val="bg1"/>
                </a:solidFill>
              </a:rPr>
              <a:t>  </a:t>
            </a:r>
            <a:r>
              <a:rPr lang="en-US" sz="2200" dirty="0" smtClean="0">
                <a:solidFill>
                  <a:schemeClr val="bg1"/>
                </a:solidFill>
              </a:rPr>
              <a:t>*/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200" dirty="0" smtClean="0">
                <a:solidFill>
                  <a:schemeClr val="tx1"/>
                </a:solidFill>
              </a:rPr>
              <a:t>public </a:t>
            </a:r>
            <a:r>
              <a:rPr lang="en-US" sz="2200" dirty="0">
                <a:solidFill>
                  <a:schemeClr val="tx1"/>
                </a:solidFill>
              </a:rPr>
              <a:t>function </a:t>
            </a:r>
            <a:r>
              <a:rPr lang="en-US" sz="2200" dirty="0" err="1">
                <a:solidFill>
                  <a:schemeClr val="tx1"/>
                </a:solidFill>
              </a:rPr>
              <a:t>indexAction</a:t>
            </a:r>
            <a:r>
              <a:rPr lang="en-US" sz="2200" dirty="0">
                <a:solidFill>
                  <a:schemeClr val="tx1"/>
                </a:solidFill>
              </a:rPr>
              <a:t>(Request $request</a:t>
            </a:r>
            <a:r>
              <a:rPr lang="en-US" sz="2200" dirty="0" smtClean="0">
                <a:solidFill>
                  <a:schemeClr val="tx1"/>
                </a:solidFill>
              </a:rPr>
              <a:t>) {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200" dirty="0" smtClean="0">
                <a:solidFill>
                  <a:schemeClr val="tx1"/>
                </a:solidFill>
              </a:rPr>
              <a:t>  </a:t>
            </a:r>
            <a:r>
              <a:rPr lang="en-US" sz="2200" dirty="0" smtClean="0">
                <a:solidFill>
                  <a:schemeClr val="bg1"/>
                </a:solidFill>
              </a:rPr>
              <a:t>$</a:t>
            </a:r>
            <a:r>
              <a:rPr lang="en-US" sz="2200" dirty="0">
                <a:solidFill>
                  <a:schemeClr val="bg1"/>
                </a:solidFill>
              </a:rPr>
              <a:t>person = new Person</a:t>
            </a:r>
            <a:r>
              <a:rPr lang="en-US" sz="2200" dirty="0" smtClean="0">
                <a:solidFill>
                  <a:schemeClr val="bg1"/>
                </a:solidFill>
              </a:rPr>
              <a:t>();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200" dirty="0" smtClean="0">
                <a:solidFill>
                  <a:schemeClr val="bg1"/>
                </a:solidFill>
              </a:rPr>
              <a:t>  $</a:t>
            </a:r>
            <a:r>
              <a:rPr lang="en-US" sz="2200" dirty="0">
                <a:solidFill>
                  <a:schemeClr val="bg1"/>
                </a:solidFill>
              </a:rPr>
              <a:t>form = $this-&gt;</a:t>
            </a:r>
            <a:r>
              <a:rPr lang="en-US" sz="2200" dirty="0" err="1">
                <a:solidFill>
                  <a:schemeClr val="bg1"/>
                </a:solidFill>
              </a:rPr>
              <a:t>createForm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PersonType</a:t>
            </a:r>
            <a:r>
              <a:rPr lang="en-US" sz="2200" dirty="0">
                <a:solidFill>
                  <a:schemeClr val="bg1"/>
                </a:solidFill>
              </a:rPr>
              <a:t>::class, $person</a:t>
            </a:r>
            <a:r>
              <a:rPr lang="en-US" sz="2200" dirty="0" smtClean="0">
                <a:solidFill>
                  <a:schemeClr val="bg1"/>
                </a:solidFill>
              </a:rPr>
              <a:t>);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200" dirty="0" smtClean="0">
                <a:solidFill>
                  <a:schemeClr val="tx1"/>
                </a:solidFill>
              </a:rPr>
              <a:t>  </a:t>
            </a:r>
            <a:r>
              <a:rPr lang="en-US" sz="2200" dirty="0" smtClean="0">
                <a:solidFill>
                  <a:schemeClr val="bg1"/>
                </a:solidFill>
              </a:rPr>
              <a:t>$</a:t>
            </a:r>
            <a:r>
              <a:rPr lang="en-US" sz="2200" dirty="0">
                <a:solidFill>
                  <a:schemeClr val="bg1"/>
                </a:solidFill>
              </a:rPr>
              <a:t>form-&gt;</a:t>
            </a:r>
            <a:r>
              <a:rPr lang="en-US" sz="2200" dirty="0" err="1">
                <a:solidFill>
                  <a:schemeClr val="bg1"/>
                </a:solidFill>
              </a:rPr>
              <a:t>handleRequest</a:t>
            </a:r>
            <a:r>
              <a:rPr lang="en-US" sz="2200" dirty="0">
                <a:solidFill>
                  <a:schemeClr val="bg1"/>
                </a:solidFill>
              </a:rPr>
              <a:t>($request</a:t>
            </a:r>
            <a:r>
              <a:rPr lang="en-US" sz="2200" dirty="0" smtClean="0">
                <a:solidFill>
                  <a:schemeClr val="bg1"/>
                </a:solidFill>
              </a:rPr>
              <a:t>);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200" dirty="0" smtClean="0">
                <a:solidFill>
                  <a:schemeClr val="tx1"/>
                </a:solidFill>
              </a:rPr>
              <a:t>  if </a:t>
            </a:r>
            <a:r>
              <a:rPr lang="en-US" sz="2200" dirty="0">
                <a:solidFill>
                  <a:schemeClr val="tx1"/>
                </a:solidFill>
              </a:rPr>
              <a:t>($form-&gt;</a:t>
            </a:r>
            <a:r>
              <a:rPr lang="en-US" sz="2200" dirty="0" err="1">
                <a:solidFill>
                  <a:schemeClr val="tx1"/>
                </a:solidFill>
              </a:rPr>
              <a:t>isSubmitted</a:t>
            </a:r>
            <a:r>
              <a:rPr lang="en-US" sz="2200" dirty="0" smtClean="0">
                <a:solidFill>
                  <a:schemeClr val="tx1"/>
                </a:solidFill>
              </a:rPr>
              <a:t>()) </a:t>
            </a:r>
            <a:r>
              <a:rPr lang="en-US" sz="2200" dirty="0" err="1" smtClean="0">
                <a:solidFill>
                  <a:schemeClr val="tx1"/>
                </a:solidFill>
              </a:rPr>
              <a:t>var_dump</a:t>
            </a:r>
            <a:r>
              <a:rPr lang="en-US" sz="2200" dirty="0">
                <a:solidFill>
                  <a:schemeClr val="tx1"/>
                </a:solidFill>
              </a:rPr>
              <a:t>($person</a:t>
            </a:r>
            <a:r>
              <a:rPr lang="en-US" sz="2200" dirty="0" smtClean="0">
                <a:solidFill>
                  <a:schemeClr val="tx1"/>
                </a:solidFill>
              </a:rPr>
              <a:t>);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smtClean="0">
                <a:solidFill>
                  <a:schemeClr val="tx1"/>
                </a:solidFill>
              </a:rPr>
              <a:t>return </a:t>
            </a:r>
            <a:r>
              <a:rPr lang="en-US" sz="2200" dirty="0">
                <a:solidFill>
                  <a:schemeClr val="tx1"/>
                </a:solidFill>
              </a:rPr>
              <a:t>$this-&gt;</a:t>
            </a:r>
            <a:r>
              <a:rPr lang="en-US" sz="2200" dirty="0" smtClean="0">
                <a:solidFill>
                  <a:schemeClr val="tx1"/>
                </a:solidFill>
              </a:rPr>
              <a:t>render('default/</a:t>
            </a:r>
            <a:r>
              <a:rPr lang="en-US" sz="2200" dirty="0" err="1" smtClean="0">
                <a:solidFill>
                  <a:schemeClr val="tx1"/>
                </a:solidFill>
              </a:rPr>
              <a:t>home.html.twig</a:t>
            </a:r>
            <a:r>
              <a:rPr lang="en-US" sz="2200" dirty="0">
                <a:solidFill>
                  <a:schemeClr val="tx1"/>
                </a:solidFill>
              </a:rPr>
              <a:t>');</a:t>
            </a:r>
          </a:p>
          <a:p>
            <a:pPr>
              <a:spcBef>
                <a:spcPts val="0"/>
              </a:spcBef>
            </a:pPr>
            <a:r>
              <a:rPr lang="en-US" sz="2200" dirty="0" smtClean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65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060B104-BCA0-482F-85B8-03917443E3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 can use </a:t>
            </a:r>
            <a:r>
              <a:rPr lang="en-GB" b="1" dirty="0" smtClean="0">
                <a:solidFill>
                  <a:schemeClr val="bg1"/>
                </a:solidFill>
              </a:rPr>
              <a:t>if</a:t>
            </a:r>
            <a:r>
              <a:rPr lang="en-GB" dirty="0" smtClean="0"/>
              <a:t> / </a:t>
            </a:r>
            <a:r>
              <a:rPr lang="en-GB" b="1" dirty="0" smtClean="0">
                <a:solidFill>
                  <a:schemeClr val="bg1"/>
                </a:solidFill>
              </a:rPr>
              <a:t>else if</a:t>
            </a:r>
            <a:r>
              <a:rPr lang="en-GB" dirty="0" smtClean="0"/>
              <a:t> / </a:t>
            </a:r>
            <a:r>
              <a:rPr lang="en-GB" b="1" dirty="0" smtClean="0">
                <a:solidFill>
                  <a:schemeClr val="bg1"/>
                </a:solidFill>
              </a:rPr>
              <a:t>else</a:t>
            </a:r>
            <a:r>
              <a:rPr lang="en-GB" dirty="0" smtClean="0"/>
              <a:t> </a:t>
            </a:r>
            <a:r>
              <a:rPr lang="en-GB" dirty="0"/>
              <a:t>statements in </a:t>
            </a:r>
            <a:r>
              <a:rPr lang="en-GB" dirty="0" smtClean="0"/>
              <a:t>twig using</a:t>
            </a:r>
          </a:p>
          <a:p>
            <a:pPr lvl="1"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</a:rPr>
              <a:t>{% if %} </a:t>
            </a:r>
            <a:r>
              <a:rPr lang="en-GB" b="1" dirty="0">
                <a:solidFill>
                  <a:schemeClr val="bg1"/>
                </a:solidFill>
              </a:rPr>
              <a:t>… {% </a:t>
            </a:r>
            <a:r>
              <a:rPr lang="en-GB" b="1" dirty="0" err="1">
                <a:solidFill>
                  <a:schemeClr val="bg1"/>
                </a:solidFill>
              </a:rPr>
              <a:t>endif</a:t>
            </a:r>
            <a:r>
              <a:rPr lang="en-GB" b="1" dirty="0">
                <a:solidFill>
                  <a:schemeClr val="bg1"/>
                </a:solidFill>
              </a:rPr>
              <a:t> %}</a:t>
            </a:r>
          </a:p>
          <a:p>
            <a:endParaRPr lang="en-GB" b="1" dirty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endParaRPr lang="en-GB" b="1" dirty="0" smtClean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3CB42AB-DF14-4435-9DCD-60BA50E9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 in </a:t>
            </a:r>
            <a:r>
              <a:rPr lang="en-GB" dirty="0" smtClean="0"/>
              <a:t>Twig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DDB1525-385C-4D8A-AB57-A7FD191969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C0F97F18-064D-4661-B429-9C1383428DCD}"/>
              </a:ext>
            </a:extLst>
          </p:cNvPr>
          <p:cNvSpPr txBox="1">
            <a:spLocks/>
          </p:cNvSpPr>
          <p:nvPr/>
        </p:nvSpPr>
        <p:spPr>
          <a:xfrm>
            <a:off x="2689573" y="2755698"/>
            <a:ext cx="6819753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 smtClean="0">
                <a:solidFill>
                  <a:schemeClr val="bg1"/>
                </a:solidFill>
              </a:rPr>
              <a:t>{% if %}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  &lt;div&gt;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  </a:t>
            </a:r>
            <a:r>
              <a:rPr lang="en-US" sz="2800" dirty="0" smtClean="0">
                <a:solidFill>
                  <a:schemeClr val="tx1"/>
                </a:solidFill>
              </a:rPr>
              <a:t>  &lt;</a:t>
            </a:r>
            <a:r>
              <a:rPr lang="en-US" sz="2800" dirty="0">
                <a:solidFill>
                  <a:schemeClr val="tx1"/>
                </a:solidFill>
              </a:rPr>
              <a:t>p&gt;The statement is true"&lt;/p&gt;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  &lt;/</a:t>
            </a:r>
            <a:r>
              <a:rPr lang="en-US" sz="2800" dirty="0">
                <a:solidFill>
                  <a:schemeClr val="tx1"/>
                </a:solidFill>
              </a:rPr>
              <a:t>div</a:t>
            </a:r>
            <a:r>
              <a:rPr lang="en-US" sz="2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sz="2800" dirty="0">
                <a:solidFill>
                  <a:schemeClr val="bg1"/>
                </a:solidFill>
              </a:rPr>
              <a:t>{% </a:t>
            </a:r>
            <a:r>
              <a:rPr lang="en-US" sz="2800" dirty="0" err="1">
                <a:solidFill>
                  <a:schemeClr val="bg1"/>
                </a:solidFill>
              </a:rPr>
              <a:t>endif</a:t>
            </a:r>
            <a:r>
              <a:rPr lang="en-US" sz="2800" dirty="0">
                <a:solidFill>
                  <a:schemeClr val="bg1"/>
                </a:solidFill>
              </a:rPr>
              <a:t> %}</a:t>
            </a:r>
          </a:p>
        </p:txBody>
      </p:sp>
    </p:spTree>
    <p:extLst>
      <p:ext uri="{BB962C8B-B14F-4D97-AF65-F5344CB8AC3E}">
        <p14:creationId xmlns:p14="http://schemas.microsoft.com/office/powerpoint/2010/main" val="165028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35584"/>
          </a:xfrm>
        </p:spPr>
        <p:txBody>
          <a:bodyPr/>
          <a:lstStyle/>
          <a:p>
            <a:r>
              <a:rPr lang="en-US" dirty="0" smtClean="0"/>
              <a:t>Iterating </a:t>
            </a:r>
            <a:r>
              <a:rPr lang="en-US" dirty="0"/>
              <a:t>over a sequence of </a:t>
            </a:r>
            <a:r>
              <a:rPr lang="en-US" dirty="0" smtClean="0"/>
              <a:t>numbers</a:t>
            </a:r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endParaRPr lang="en-US" dirty="0"/>
          </a:p>
          <a:p>
            <a:r>
              <a:rPr lang="en-US" dirty="0"/>
              <a:t>Iterating over </a:t>
            </a:r>
            <a:r>
              <a:rPr lang="en-US" b="1" dirty="0">
                <a:solidFill>
                  <a:schemeClr val="bg1"/>
                </a:solidFill>
              </a:rPr>
              <a:t>k</a:t>
            </a:r>
            <a:r>
              <a:rPr lang="en-US" b="1" dirty="0" smtClean="0">
                <a:solidFill>
                  <a:schemeClr val="bg1"/>
                </a:solidFill>
              </a:rPr>
              <a:t>eys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B058299C-1AE0-410B-B7CB-8B30F999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 in </a:t>
            </a:r>
            <a:r>
              <a:rPr lang="en-GB" dirty="0" smtClean="0"/>
              <a:t>Twig (1)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1705F48-1CB4-41FE-AA19-27EC4BF9D4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FD1ACEDA-CBC8-4337-9610-A47BBE7AA2CE}"/>
              </a:ext>
            </a:extLst>
          </p:cNvPr>
          <p:cNvSpPr txBox="1">
            <a:spLocks/>
          </p:cNvSpPr>
          <p:nvPr/>
        </p:nvSpPr>
        <p:spPr>
          <a:xfrm>
            <a:off x="3238624" y="1782593"/>
            <a:ext cx="5721652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{% for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 in range(0, 5) %}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  {{ </a:t>
            </a:r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 }}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{% </a:t>
            </a:r>
            <a:r>
              <a:rPr lang="en-US" sz="2800" dirty="0" err="1">
                <a:solidFill>
                  <a:schemeClr val="bg1"/>
                </a:solidFill>
              </a:rPr>
              <a:t>endfor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%}</a:t>
            </a:r>
          </a:p>
          <a:p>
            <a:r>
              <a:rPr lang="en-US" sz="2800" i="1" dirty="0" smtClean="0">
                <a:solidFill>
                  <a:schemeClr val="accent2"/>
                </a:solidFill>
              </a:rPr>
              <a:t>//</a:t>
            </a:r>
            <a:r>
              <a:rPr lang="en-US" sz="2800" i="1" dirty="0">
                <a:solidFill>
                  <a:schemeClr val="accent2"/>
                </a:solidFill>
              </a:rPr>
              <a:t> 0 1 2 3 4 5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5C3CE6E5-6F3B-4236-95C5-301A2FE3874E}"/>
              </a:ext>
            </a:extLst>
          </p:cNvPr>
          <p:cNvSpPr txBox="1">
            <a:spLocks/>
          </p:cNvSpPr>
          <p:nvPr/>
        </p:nvSpPr>
        <p:spPr>
          <a:xfrm>
            <a:off x="2786042" y="4730251"/>
            <a:ext cx="6626816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{% for name in </a:t>
            </a:r>
            <a:r>
              <a:rPr lang="en-US" sz="2800" dirty="0" err="1">
                <a:solidFill>
                  <a:schemeClr val="bg1"/>
                </a:solidFill>
              </a:rPr>
              <a:t>phonebook|keys</a:t>
            </a:r>
            <a:r>
              <a:rPr lang="en-US" sz="2800" dirty="0">
                <a:solidFill>
                  <a:schemeClr val="bg1"/>
                </a:solidFill>
              </a:rPr>
              <a:t> %}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  &lt;</a:t>
            </a:r>
            <a:r>
              <a:rPr lang="en-US" sz="2800" dirty="0">
                <a:solidFill>
                  <a:schemeClr val="tx1"/>
                </a:solidFill>
              </a:rPr>
              <a:t>li&gt;{{ name }}&lt;/li&gt;</a:t>
            </a:r>
          </a:p>
          <a:p>
            <a:r>
              <a:rPr lang="en-US" sz="2800" dirty="0">
                <a:solidFill>
                  <a:schemeClr val="bg1"/>
                </a:solidFill>
              </a:rPr>
              <a:t>{%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endfor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%}</a:t>
            </a:r>
          </a:p>
        </p:txBody>
      </p:sp>
    </p:spTree>
    <p:extLst>
      <p:ext uri="{BB962C8B-B14F-4D97-AF65-F5344CB8AC3E}">
        <p14:creationId xmlns:p14="http://schemas.microsoft.com/office/powerpoint/2010/main" val="236424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35584"/>
          </a:xfrm>
        </p:spPr>
        <p:txBody>
          <a:bodyPr/>
          <a:lstStyle/>
          <a:p>
            <a:r>
              <a:rPr lang="en-US" dirty="0"/>
              <a:t>Iterating over </a:t>
            </a:r>
            <a:r>
              <a:rPr lang="en-US" b="1" dirty="0" smtClean="0">
                <a:solidFill>
                  <a:schemeClr val="bg1"/>
                </a:solidFill>
              </a:rPr>
              <a:t>values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3600"/>
              </a:spcBef>
              <a:buNone/>
            </a:pPr>
            <a:endParaRPr lang="en-US" dirty="0"/>
          </a:p>
          <a:p>
            <a:r>
              <a:rPr lang="en-US" dirty="0"/>
              <a:t>Iterating over </a:t>
            </a:r>
            <a:r>
              <a:rPr lang="en-US" b="1" dirty="0" smtClean="0">
                <a:solidFill>
                  <a:schemeClr val="bg1"/>
                </a:solidFill>
              </a:rPr>
              <a:t>keys </a:t>
            </a:r>
            <a:r>
              <a:rPr lang="en-US" dirty="0" smtClean="0"/>
              <a:t>and</a:t>
            </a:r>
            <a:r>
              <a:rPr lang="en-US" b="1" dirty="0" smtClean="0">
                <a:solidFill>
                  <a:schemeClr val="bg1"/>
                </a:solidFill>
              </a:rPr>
              <a:t> values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B058299C-1AE0-410B-B7CB-8B30F999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 in </a:t>
            </a:r>
            <a:r>
              <a:rPr lang="en-GB" dirty="0" smtClean="0"/>
              <a:t>Twig (2)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1705F48-1CB4-41FE-AA19-27EC4BF9D4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FD1ACEDA-CBC8-4337-9610-A47BBE7AA2CE}"/>
              </a:ext>
            </a:extLst>
          </p:cNvPr>
          <p:cNvSpPr txBox="1">
            <a:spLocks/>
          </p:cNvSpPr>
          <p:nvPr/>
        </p:nvSpPr>
        <p:spPr>
          <a:xfrm>
            <a:off x="3238624" y="1745648"/>
            <a:ext cx="5721652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{% for age in phonebook %}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dirty="0" smtClean="0">
                <a:solidFill>
                  <a:schemeClr val="tx1"/>
                </a:solidFill>
              </a:rPr>
              <a:t>&lt;</a:t>
            </a:r>
            <a:r>
              <a:rPr lang="en-US" sz="2800" dirty="0">
                <a:solidFill>
                  <a:schemeClr val="tx1"/>
                </a:solidFill>
              </a:rPr>
              <a:t>li&gt;{{ age }}&lt;/li&gt;</a:t>
            </a:r>
          </a:p>
          <a:p>
            <a:r>
              <a:rPr lang="en-US" sz="2800" dirty="0">
                <a:solidFill>
                  <a:schemeClr val="bg1"/>
                </a:solidFill>
              </a:rPr>
              <a:t>{% </a:t>
            </a:r>
            <a:r>
              <a:rPr lang="en-US" sz="2800" dirty="0" err="1">
                <a:solidFill>
                  <a:schemeClr val="bg1"/>
                </a:solidFill>
              </a:rPr>
              <a:t>endfor</a:t>
            </a:r>
            <a:r>
              <a:rPr lang="en-US" sz="2800" dirty="0">
                <a:solidFill>
                  <a:schemeClr val="bg1"/>
                </a:solidFill>
              </a:rPr>
              <a:t> %}</a:t>
            </a:r>
            <a:endParaRPr lang="en-US" sz="2800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5C3CE6E5-6F3B-4236-95C5-301A2FE3874E}"/>
              </a:ext>
            </a:extLst>
          </p:cNvPr>
          <p:cNvSpPr txBox="1">
            <a:spLocks/>
          </p:cNvSpPr>
          <p:nvPr/>
        </p:nvSpPr>
        <p:spPr>
          <a:xfrm>
            <a:off x="2172325" y="4351560"/>
            <a:ext cx="7854249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{% for name, age in phonebook %}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en-US" sz="2800" dirty="0" smtClean="0">
                <a:solidFill>
                  <a:schemeClr val="tx1"/>
                </a:solidFill>
              </a:rPr>
              <a:t>&lt;</a:t>
            </a:r>
            <a:r>
              <a:rPr lang="en-US" sz="2800" dirty="0">
                <a:solidFill>
                  <a:schemeClr val="tx1"/>
                </a:solidFill>
              </a:rPr>
              <a:t>li&gt;{{ name }}: {{ age }}&lt;/li&gt;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{% </a:t>
            </a:r>
            <a:r>
              <a:rPr lang="en-US" sz="2800" dirty="0" err="1">
                <a:solidFill>
                  <a:schemeClr val="bg1"/>
                </a:solidFill>
              </a:rPr>
              <a:t>endfor</a:t>
            </a:r>
            <a:r>
              <a:rPr lang="en-US" sz="2800" dirty="0">
                <a:solidFill>
                  <a:schemeClr val="bg1"/>
                </a:solidFill>
              </a:rPr>
              <a:t> %}</a:t>
            </a:r>
          </a:p>
        </p:txBody>
      </p:sp>
    </p:spTree>
    <p:extLst>
      <p:ext uri="{BB962C8B-B14F-4D97-AF65-F5344CB8AC3E}">
        <p14:creationId xmlns:p14="http://schemas.microsoft.com/office/powerpoint/2010/main" val="199486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Write a web application, which </a:t>
            </a:r>
            <a:r>
              <a:rPr lang="en-US" dirty="0" smtClean="0"/>
              <a:t>displays and creates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contacts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in a </a:t>
            </a:r>
            <a:r>
              <a:rPr lang="en-US" b="1" dirty="0" smtClean="0">
                <a:solidFill>
                  <a:schemeClr val="bg1"/>
                </a:solidFill>
              </a:rPr>
              <a:t>phonebook</a:t>
            </a:r>
          </a:p>
          <a:p>
            <a:r>
              <a:rPr lang="en-US" dirty="0" smtClean="0"/>
              <a:t>Implement </a:t>
            </a:r>
            <a:r>
              <a:rPr lang="en-US" b="1" dirty="0" smtClean="0">
                <a:solidFill>
                  <a:schemeClr val="bg1"/>
                </a:solidFill>
              </a:rPr>
              <a:t>listing and adding </a:t>
            </a:r>
            <a:r>
              <a:rPr lang="en-US" dirty="0" smtClean="0"/>
              <a:t>contacts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Simple </a:t>
            </a:r>
            <a:r>
              <a:rPr lang="en-US" dirty="0" smtClean="0"/>
              <a:t>Phonebook Application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009" y="3126476"/>
            <a:ext cx="7929676" cy="3281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68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9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998640"/>
            <a:ext cx="8125652" cy="406814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</a:rPr>
              <a:t>Implementing </a:t>
            </a:r>
            <a:r>
              <a:rPr lang="en-US" sz="3600" b="1" dirty="0">
                <a:solidFill>
                  <a:schemeClr val="bg1"/>
                </a:solidFill>
              </a:rPr>
              <a:t>MVC </a:t>
            </a:r>
            <a:r>
              <a:rPr lang="en-US" sz="3600" b="1" dirty="0" smtClean="0">
                <a:solidFill>
                  <a:schemeClr val="bg1"/>
                </a:solidFill>
              </a:rPr>
              <a:t>Pattern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 err="1" smtClean="0">
                <a:solidFill>
                  <a:schemeClr val="bg2"/>
                </a:solidFill>
              </a:rPr>
              <a:t>Symfony</a:t>
            </a:r>
            <a:r>
              <a:rPr lang="en-US" sz="3600" dirty="0" smtClean="0">
                <a:solidFill>
                  <a:schemeClr val="bg2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MVC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Open Source </a:t>
            </a:r>
            <a:r>
              <a:rPr lang="en-US" sz="3000" b="1" dirty="0">
                <a:solidFill>
                  <a:schemeClr val="bg1"/>
                </a:solidFill>
              </a:rPr>
              <a:t>Framework</a:t>
            </a:r>
            <a:r>
              <a:rPr lang="en-US" sz="3000" dirty="0">
                <a:solidFill>
                  <a:schemeClr val="bg2"/>
                </a:solidFill>
              </a:rPr>
              <a:t> for </a:t>
            </a:r>
            <a:r>
              <a:rPr lang="en-US" sz="3000" b="1" dirty="0" smtClean="0">
                <a:solidFill>
                  <a:schemeClr val="bg1"/>
                </a:solidFill>
              </a:rPr>
              <a:t>PHP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 smtClean="0">
                <a:solidFill>
                  <a:schemeClr val="bg2"/>
                </a:solidFill>
              </a:rPr>
              <a:t>Twig</a:t>
            </a:r>
            <a:endParaRPr lang="en-US" sz="32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Powerful </a:t>
            </a:r>
            <a:r>
              <a:rPr lang="en-US" sz="3000" b="1" dirty="0">
                <a:solidFill>
                  <a:schemeClr val="bg1"/>
                </a:solidFill>
              </a:rPr>
              <a:t>view engine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Expressions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Conditions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Iterations</a:t>
            </a:r>
          </a:p>
          <a:p>
            <a:pPr>
              <a:lnSpc>
                <a:spcPct val="130000"/>
              </a:lnSpc>
            </a:pP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59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55000" lnSpcReduction="20000"/>
          </a:bodyPr>
          <a:lstStyle/>
          <a:p>
            <a:pPr marL="0" indent="0" algn="ctr" defTabSz="1218804">
              <a:buNone/>
            </a:pPr>
            <a:r>
              <a:rPr lang="en-US" sz="3600" b="1" noProof="1">
                <a:solidFill>
                  <a:srgbClr val="BF9C68"/>
                </a:solidFill>
                <a:latin typeface="Consolas" pitchFamily="49" charset="0"/>
                <a:hlinkClick r:id="rId3"/>
              </a:rPr>
              <a:t>https://softuni.bg/trainings/2241/technology-fundamentals-with-php-january-2019</a:t>
            </a:r>
            <a:endParaRPr lang="en-US" sz="3600" b="1" noProof="1">
              <a:solidFill>
                <a:srgbClr val="BF9C68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50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1401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4947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0EA498D-08A4-422C-A9E4-8D89CE054D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49B5884C-1D98-4693-AD5B-D2B9967E2B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Model-View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314811F-1169-4D1D-BF37-FE15C86D1B2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B3B6B28-CFB8-4314-9E63-172ABD7B22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6" r="24714"/>
          <a:stretch/>
        </p:blipFill>
        <p:spPr>
          <a:xfrm>
            <a:off x="4616823" y="1147483"/>
            <a:ext cx="2967317" cy="270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0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=""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=""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=""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8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0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4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odel-</a:t>
            </a:r>
            <a:r>
              <a:rPr lang="en-US" b="1" dirty="0">
                <a:solidFill>
                  <a:schemeClr val="bg1"/>
                </a:solidFill>
              </a:rPr>
              <a:t>V</a:t>
            </a:r>
            <a:r>
              <a:rPr lang="en-US" dirty="0"/>
              <a:t>iew-</a:t>
            </a: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/>
              <a:t>ontroller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MVC</a:t>
            </a:r>
            <a:r>
              <a:rPr lang="en-US" dirty="0"/>
              <a:t>) is a software architecture pattern</a:t>
            </a:r>
          </a:p>
          <a:p>
            <a:pPr>
              <a:lnSpc>
                <a:spcPct val="140000"/>
              </a:lnSpc>
            </a:pPr>
            <a:r>
              <a:rPr lang="en-US" dirty="0"/>
              <a:t>Originally formulated in the late 1970s by </a:t>
            </a:r>
            <a:r>
              <a:rPr lang="en-US" noProof="1"/>
              <a:t>Trygve Reenskaug</a:t>
            </a:r>
          </a:p>
          <a:p>
            <a:pPr>
              <a:lnSpc>
                <a:spcPct val="140000"/>
              </a:lnSpc>
            </a:pPr>
            <a:r>
              <a:rPr lang="en-US" dirty="0"/>
              <a:t>Code reusability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separation of concerns</a:t>
            </a:r>
          </a:p>
          <a:p>
            <a:pPr>
              <a:lnSpc>
                <a:spcPct val="140000"/>
              </a:lnSpc>
            </a:pPr>
            <a:r>
              <a:rPr lang="en-US" dirty="0"/>
              <a:t>Originally developed for desktop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Then adapted for internet applications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Model-View-Controller (MVC)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15" y="2692033"/>
            <a:ext cx="4138499" cy="401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5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CE0FC10-D7FE-4B86-812F-C6BE78F1DA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MVC</a:t>
            </a:r>
            <a:r>
              <a:rPr lang="en-GB" dirty="0"/>
              <a:t> == Model-View-Controller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Views</a:t>
            </a:r>
            <a:r>
              <a:rPr lang="en-GB" dirty="0"/>
              <a:t> (presentation / UI)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Render UI (produce HTML)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Controllers</a:t>
            </a:r>
            <a:r>
              <a:rPr lang="en-GB" dirty="0"/>
              <a:t> (logic)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Prepare UI (presentation logic)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Update database (business logic)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Models</a:t>
            </a:r>
            <a:r>
              <a:rPr lang="en-GB" dirty="0"/>
              <a:t> (data)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Data access classes or </a:t>
            </a:r>
            <a:r>
              <a:rPr lang="en-GB" dirty="0" smtClean="0"/>
              <a:t>ORM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870552EA-8957-4FB8-8BF6-960390A1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Model-View Controller</a:t>
            </a:r>
          </a:p>
        </p:txBody>
      </p:sp>
    </p:spTree>
    <p:extLst>
      <p:ext uri="{BB962C8B-B14F-4D97-AF65-F5344CB8AC3E}">
        <p14:creationId xmlns:p14="http://schemas.microsoft.com/office/powerpoint/2010/main" val="401125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6FE5C95-BB42-4D05-9F70-E02B752D1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Set of </a:t>
            </a:r>
            <a:r>
              <a:rPr lang="en-GB" b="1" dirty="0">
                <a:solidFill>
                  <a:schemeClr val="bg1"/>
                </a:solidFill>
              </a:rPr>
              <a:t>classes</a:t>
            </a:r>
            <a:r>
              <a:rPr lang="en-GB" dirty="0"/>
              <a:t> that describes </a:t>
            </a:r>
            <a:br>
              <a:rPr lang="en-GB" dirty="0"/>
            </a:b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we are working with</a:t>
            </a:r>
          </a:p>
          <a:p>
            <a:r>
              <a:rPr lang="en-GB" dirty="0"/>
              <a:t>Rules for </a:t>
            </a:r>
            <a:r>
              <a:rPr lang="en-GB" b="1" dirty="0">
                <a:solidFill>
                  <a:schemeClr val="bg1"/>
                </a:solidFill>
              </a:rPr>
              <a:t>how</a:t>
            </a:r>
            <a:r>
              <a:rPr lang="en-GB" dirty="0"/>
              <a:t> the data </a:t>
            </a:r>
            <a:br>
              <a:rPr lang="en-GB" dirty="0"/>
            </a:br>
            <a:r>
              <a:rPr lang="en-GB" dirty="0"/>
              <a:t>can be </a:t>
            </a:r>
            <a:r>
              <a:rPr lang="en-GB" b="1" dirty="0">
                <a:solidFill>
                  <a:schemeClr val="bg1"/>
                </a:solidFill>
              </a:rPr>
              <a:t>changed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manipulated</a:t>
            </a:r>
          </a:p>
          <a:p>
            <a:r>
              <a:rPr lang="en-GB" dirty="0"/>
              <a:t>May contain </a:t>
            </a:r>
            <a:r>
              <a:rPr lang="en-GB" b="1" dirty="0">
                <a:solidFill>
                  <a:schemeClr val="bg1"/>
                </a:solidFill>
              </a:rPr>
              <a:t>data validation rules</a:t>
            </a:r>
          </a:p>
          <a:p>
            <a:r>
              <a:rPr lang="en-GB" dirty="0"/>
              <a:t>Often </a:t>
            </a:r>
            <a:r>
              <a:rPr lang="en-GB" b="1" dirty="0">
                <a:solidFill>
                  <a:schemeClr val="bg1"/>
                </a:solidFill>
              </a:rPr>
              <a:t>encapsulates</a:t>
            </a:r>
            <a:r>
              <a:rPr lang="en-GB" dirty="0"/>
              <a:t> data </a:t>
            </a:r>
            <a:br>
              <a:rPr lang="en-GB" dirty="0"/>
            </a:br>
            <a:r>
              <a:rPr lang="en-GB" dirty="0"/>
              <a:t>stored in a 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A793494-CB6B-451A-B280-0A9A4B38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(Data)</a:t>
            </a:r>
          </a:p>
        </p:txBody>
      </p:sp>
    </p:spTree>
    <p:extLst>
      <p:ext uri="{BB962C8B-B14F-4D97-AF65-F5344CB8AC3E}">
        <p14:creationId xmlns:p14="http://schemas.microsoft.com/office/powerpoint/2010/main" val="393769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752D423F-487C-4E2E-8F61-1F1D7649C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Defines how the application's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user interface </a:t>
            </a:r>
            <a:r>
              <a:rPr lang="en-GB" dirty="0"/>
              <a:t>(UI) will be displayed</a:t>
            </a:r>
          </a:p>
          <a:p>
            <a:r>
              <a:rPr lang="en-GB" dirty="0"/>
              <a:t>May support master views (</a:t>
            </a:r>
            <a:r>
              <a:rPr lang="en-GB" b="1" dirty="0">
                <a:solidFill>
                  <a:schemeClr val="bg1"/>
                </a:solidFill>
              </a:rPr>
              <a:t>layouts</a:t>
            </a:r>
            <a:r>
              <a:rPr lang="en-GB" dirty="0"/>
              <a:t>) </a:t>
            </a:r>
          </a:p>
          <a:p>
            <a:r>
              <a:rPr lang="en-GB" dirty="0"/>
              <a:t>May support sub-views </a:t>
            </a:r>
            <a:br>
              <a:rPr lang="en-GB" dirty="0"/>
            </a:br>
            <a:r>
              <a:rPr lang="en-GB" dirty="0"/>
              <a:t>(</a:t>
            </a:r>
            <a:r>
              <a:rPr lang="en-GB" b="1" dirty="0">
                <a:solidFill>
                  <a:schemeClr val="bg1"/>
                </a:solidFill>
              </a:rPr>
              <a:t>partial views </a:t>
            </a:r>
            <a:r>
              <a:rPr lang="en-GB" dirty="0"/>
              <a:t>or controls)</a:t>
            </a:r>
          </a:p>
          <a:p>
            <a:r>
              <a:rPr lang="en-GB" dirty="0"/>
              <a:t>May use </a:t>
            </a:r>
            <a:r>
              <a:rPr lang="en-GB" b="1" dirty="0">
                <a:solidFill>
                  <a:schemeClr val="bg1"/>
                </a:solidFill>
              </a:rPr>
              <a:t>templates</a:t>
            </a:r>
            <a:r>
              <a:rPr lang="en-GB" dirty="0"/>
              <a:t> to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dynamically generate </a:t>
            </a:r>
            <a:r>
              <a:rPr lang="en-GB" dirty="0"/>
              <a:t>HTML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46516C29-4F15-41BE-A8C8-7523E863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7F46239-5B16-491D-9690-67F809F2281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4" descr="Резултат с изображение за form icon">
            <a:extLst>
              <a:ext uri="{FF2B5EF4-FFF2-40B4-BE49-F238E27FC236}">
                <a16:creationId xmlns="" xmlns:a16="http://schemas.microsoft.com/office/drawing/2014/main" id="{DDED492E-13D8-4AF4-80D1-F62752E70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363" y="3429000"/>
            <a:ext cx="2352178" cy="221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31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2F5468F-D0BD-4AAC-B6A5-70F1F1A18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core</a:t>
            </a:r>
            <a:r>
              <a:rPr lang="en-GB" dirty="0"/>
              <a:t> MVC component – holds the </a:t>
            </a:r>
            <a:r>
              <a:rPr lang="en-GB" b="1" dirty="0">
                <a:solidFill>
                  <a:schemeClr val="bg1"/>
                </a:solidFill>
              </a:rPr>
              <a:t>logic</a:t>
            </a:r>
          </a:p>
          <a:p>
            <a:pPr>
              <a:buClr>
                <a:schemeClr val="tx1"/>
              </a:buClr>
            </a:pPr>
            <a:r>
              <a:rPr lang="en-GB" dirty="0"/>
              <a:t>Process the requests</a:t>
            </a:r>
          </a:p>
          <a:p>
            <a:pPr>
              <a:buClr>
                <a:schemeClr val="tx1"/>
              </a:buClr>
            </a:pPr>
            <a:r>
              <a:rPr lang="en-GB" dirty="0"/>
              <a:t>A set of classes that handles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Communication</a:t>
            </a:r>
            <a:r>
              <a:rPr lang="en-GB" dirty="0"/>
              <a:t> from the user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Overall application </a:t>
            </a:r>
            <a:r>
              <a:rPr lang="en-GB" b="1" dirty="0">
                <a:solidFill>
                  <a:schemeClr val="bg1"/>
                </a:solidFill>
              </a:rPr>
              <a:t>flow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Application-specific </a:t>
            </a:r>
            <a:r>
              <a:rPr lang="en-GB" b="1" dirty="0">
                <a:solidFill>
                  <a:schemeClr val="bg1"/>
                </a:solidFill>
              </a:rPr>
              <a:t>logic</a:t>
            </a:r>
            <a:r>
              <a:rPr lang="en-GB" dirty="0"/>
              <a:t> (business logic)</a:t>
            </a:r>
          </a:p>
          <a:p>
            <a:pPr>
              <a:buClr>
                <a:schemeClr val="tx1"/>
              </a:buClr>
            </a:pPr>
            <a:r>
              <a:rPr lang="en-GB" dirty="0"/>
              <a:t>Every controller has one or more </a:t>
            </a:r>
            <a:r>
              <a:rPr lang="en-GB" b="1" dirty="0">
                <a:solidFill>
                  <a:schemeClr val="bg1"/>
                </a:solidFill>
              </a:rPr>
              <a:t>"actions"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9BC5D483-08CF-4EFB-B0C8-756E3298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A20087C-E33F-40A2-93F9-F782D84530D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5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10222</TotalTime>
  <Words>1328</Words>
  <Application>Microsoft Office PowerPoint</Application>
  <PresentationFormat>Widescreen</PresentationFormat>
  <Paragraphs>361</Paragraphs>
  <Slides>41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Basic Web</vt:lpstr>
      <vt:lpstr>Table of Contents</vt:lpstr>
      <vt:lpstr>Have a Question?</vt:lpstr>
      <vt:lpstr>PowerPoint Presentation</vt:lpstr>
      <vt:lpstr>Model-View-Controller (MVC)</vt:lpstr>
      <vt:lpstr>What is Model-View Controller</vt:lpstr>
      <vt:lpstr>Model (Data)</vt:lpstr>
      <vt:lpstr>View </vt:lpstr>
      <vt:lpstr>Controller</vt:lpstr>
      <vt:lpstr>The MVC Pattern</vt:lpstr>
      <vt:lpstr>PowerPoint Presentation</vt:lpstr>
      <vt:lpstr>What is Symfony?</vt:lpstr>
      <vt:lpstr>Installing and Running Symfony</vt:lpstr>
      <vt:lpstr>Composer: Dependency Manager for PHP</vt:lpstr>
      <vt:lpstr>Symfony App Structure</vt:lpstr>
      <vt:lpstr>Symfony Entities: Fields</vt:lpstr>
      <vt:lpstr>Symfony Entities: Properties</vt:lpstr>
      <vt:lpstr>Entity Example (1)</vt:lpstr>
      <vt:lpstr>Entity Example (2)</vt:lpstr>
      <vt:lpstr>Symfony Form Component </vt:lpstr>
      <vt:lpstr>Annotations in Symfony</vt:lpstr>
      <vt:lpstr>Symfony Controllers (1)</vt:lpstr>
      <vt:lpstr>Symfony Controllers (2)</vt:lpstr>
      <vt:lpstr>Controller Actions</vt:lpstr>
      <vt:lpstr>PowerPoint Presentation</vt:lpstr>
      <vt:lpstr>Twig</vt:lpstr>
      <vt:lpstr>Twig Variable Expressions</vt:lpstr>
      <vt:lpstr>Passing Parameters to View</vt:lpstr>
      <vt:lpstr>Forms in Twig</vt:lpstr>
      <vt:lpstr>Handling Form</vt:lpstr>
      <vt:lpstr>Conditional Statements in Twig</vt:lpstr>
      <vt:lpstr>Loops in Twig (1)</vt:lpstr>
      <vt:lpstr>Loops in Twig (2)</vt:lpstr>
      <vt:lpstr>Problem: Simple Phonebook Application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Basic Web</dc:title>
  <dc:subject>Technology Fundamentals  – Practical Training Course @ SoftUni</dc:subject>
  <dc:creator>Software University Foundation</dc:creator>
  <cp:keywords>Technology Fundamentals, technology, fundametnals, php, Software University, SoftUni, programming, coding, software development, education, training, course</cp:keywords>
  <dc:description>Software University Foundation - http://softuni.foundation/</dc:description>
  <cp:lastModifiedBy>Marto</cp:lastModifiedBy>
  <cp:revision>209</cp:revision>
  <dcterms:created xsi:type="dcterms:W3CDTF">2018-05-23T13:08:44Z</dcterms:created>
  <dcterms:modified xsi:type="dcterms:W3CDTF">2019-01-28T10:20:41Z</dcterms:modified>
  <cp:category>technology fundamentals;computer programming;software development;web development</cp:category>
</cp:coreProperties>
</file>