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468" r:id="rId7"/>
    <p:sldId id="469" r:id="rId8"/>
    <p:sldId id="470" r:id="rId9"/>
    <p:sldId id="471" r:id="rId10"/>
    <p:sldId id="472" r:id="rId11"/>
    <p:sldId id="480" r:id="rId12"/>
    <p:sldId id="481" r:id="rId13"/>
    <p:sldId id="482" r:id="rId14"/>
    <p:sldId id="483" r:id="rId15"/>
    <p:sldId id="484" r:id="rId16"/>
    <p:sldId id="547" r:id="rId17"/>
    <p:sldId id="486" r:id="rId18"/>
    <p:sldId id="489" r:id="rId19"/>
    <p:sldId id="490" r:id="rId20"/>
    <p:sldId id="491" r:id="rId21"/>
    <p:sldId id="539" r:id="rId22"/>
    <p:sldId id="540" r:id="rId23"/>
    <p:sldId id="541" r:id="rId24"/>
    <p:sldId id="548" r:id="rId25"/>
    <p:sldId id="549" r:id="rId26"/>
    <p:sldId id="492" r:id="rId27"/>
    <p:sldId id="349" r:id="rId28"/>
    <p:sldId id="550" r:id="rId29"/>
    <p:sldId id="551" r:id="rId30"/>
    <p:sldId id="552" r:id="rId31"/>
    <p:sldId id="553" r:id="rId32"/>
    <p:sldId id="554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547"/>
            <p14:sldId id="486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  <p14:sldId id="548"/>
            <p14:sldId id="549"/>
            <p14:sldId id="492"/>
          </p14:sldIdLst>
        </p14:section>
        <p14:section name="Conclusion" id="{10E03AB1-9AA8-4E86-9A64-D741901E50A2}">
          <p14:sldIdLst>
            <p14:sldId id="349"/>
            <p14:sldId id="550"/>
            <p14:sldId id="551"/>
            <p14:sldId id="552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533" autoAdjust="0"/>
  </p:normalViewPr>
  <p:slideViewPr>
    <p:cSldViewPr>
      <p:cViewPr varScale="1">
        <p:scale>
          <a:sx n="58" d="100"/>
          <a:sy n="58" d="100"/>
        </p:scale>
        <p:origin x="461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4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4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108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28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2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8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explode()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6858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$n = intval(readline());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68580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[]</a:t>
            </a:r>
            <a:r>
              <a:rPr lang="en-US" sz="2800" b="1" noProof="1" smtClean="0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($i = 0; $i &lt; $n;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$i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7121" y="2494646"/>
            <a:ext cx="8229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$values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$items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explode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$values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 smtClean="0">
                <a:latin typeface="Consolas" pitchFamily="49" charset="0"/>
              </a:rPr>
              <a:t>[];</a:t>
            </a:r>
            <a:endParaRPr lang="en-GB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for ($i = 0; $i &lt; count($items);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$arr[$i] = intval($items[$i]);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84251" y="2743200"/>
            <a:ext cx="3089634" cy="1966126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explode()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32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string array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Chaining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5868" y="4699427"/>
            <a:ext cx="88137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             explode(" ", readline()));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906" y="1905000"/>
            <a:ext cx="881770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$line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$items = explode(" ", $line);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$items</a:t>
            </a:r>
            <a:r>
              <a:rPr lang="en-GB" sz="2800" b="1" noProof="1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For-loop can be used to print all elements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2" y="2590800"/>
            <a:ext cx="9601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$arr = </a:t>
            </a:r>
            <a:r>
              <a:rPr lang="en-US" sz="2200" b="1" noProof="1" smtClean="0">
                <a:latin typeface="Consolas" pitchFamily="49" charset="0"/>
              </a:rPr>
              <a:t>[ "</a:t>
            </a:r>
            <a:r>
              <a:rPr lang="en-US" sz="2200" b="1" noProof="1">
                <a:latin typeface="Consolas" pitchFamily="49" charset="0"/>
              </a:rPr>
              <a:t>one", "two", "</a:t>
            </a:r>
            <a:r>
              <a:rPr lang="en-US" sz="2200" b="1" noProof="1" smtClean="0">
                <a:latin typeface="Consolas" pitchFamily="49" charset="0"/>
              </a:rPr>
              <a:t>three" ];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($index = 0; $index &lt; count($arr); $index++)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$result = </a:t>
            </a:r>
            <a:r>
              <a:rPr lang="en-US" sz="2200" b="1" noProof="1" smtClean="0">
                <a:latin typeface="Consolas" pitchFamily="49" charset="0"/>
              </a:rPr>
              <a:t>printf</a:t>
            </a:r>
            <a:r>
              <a:rPr lang="en-US" sz="2200" b="1" noProof="1">
                <a:latin typeface="Consolas" pitchFamily="49" charset="0"/>
              </a:rPr>
              <a:t>("arr[%d] = %s", $i, $arr[$i]) 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echo $result;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Print </a:t>
            </a:r>
            <a:r>
              <a:rPr lang="en-US" dirty="0"/>
              <a:t>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4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Solution: </a:t>
            </a:r>
            <a:r>
              <a:rPr lang="en-GB" dirty="0"/>
              <a:t>Print Numbers in Reverse </a:t>
            </a:r>
            <a:r>
              <a:rPr lang="en-GB" dirty="0" smtClean="0"/>
              <a:t>Order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38203" y="1371600"/>
            <a:ext cx="851241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$n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for ($i = 0; $i &lt; $n;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$arr[$i]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for ($i = $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n - 1</a:t>
            </a:r>
            <a:r>
              <a:rPr lang="en-US" sz="2400" b="1" noProof="1" smtClean="0">
                <a:latin typeface="Consolas" pitchFamily="49" charset="0"/>
              </a:rPr>
              <a:t>; $i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400" b="1" noProof="1" smtClean="0">
                <a:latin typeface="Consolas" pitchFamily="49" charset="0"/>
              </a:rPr>
              <a:t> 0; $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400" b="1" noProof="1" smtClean="0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echo $arr[$i] . " ";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implode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glue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implode(…)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2180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</a:t>
            </a:r>
            <a:r>
              <a:rPr lang="en-US" sz="2399" b="1" noProof="1" smtClean="0">
                <a:latin typeface="Consolas" pitchFamily="49" charset="0"/>
              </a:rPr>
              <a:t>[ 1</a:t>
            </a:r>
            <a:r>
              <a:rPr lang="en-US" sz="2399" b="1" noProof="1">
                <a:latin typeface="Consolas" pitchFamily="49" charset="0"/>
              </a:rPr>
              <a:t>, 2, </a:t>
            </a:r>
            <a:r>
              <a:rPr lang="en-US" sz="2399" b="1" noProof="1" smtClean="0">
                <a:latin typeface="Consolas" pitchFamily="49" charset="0"/>
              </a:rPr>
              <a:t>3 ];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echo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",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$arr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$strings = </a:t>
            </a:r>
            <a:r>
              <a:rPr lang="en-GB" sz="2399" b="1" noProof="1" smtClean="0">
                <a:latin typeface="Consolas" pitchFamily="49" charset="0"/>
              </a:rPr>
              <a:t>[ "</a:t>
            </a:r>
            <a:r>
              <a:rPr lang="en-GB" sz="2399" b="1" noProof="1">
                <a:latin typeface="Consolas" pitchFamily="49" charset="0"/>
              </a:rPr>
              <a:t>one", "two", "three", "</a:t>
            </a:r>
            <a:r>
              <a:rPr lang="en-GB" sz="2399" b="1" noProof="1" smtClean="0">
                <a:latin typeface="Consolas" pitchFamily="49" charset="0"/>
              </a:rPr>
              <a:t>four" ];</a:t>
            </a:r>
            <a:endParaRPr lang="en-GB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echo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399" b="1" noProof="1">
                <a:latin typeface="Consolas" pitchFamily="49" charset="0"/>
              </a:rPr>
              <a:t>(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" - "</a:t>
            </a:r>
            <a:r>
              <a:rPr lang="en-GB" sz="2399" b="1" noProof="1">
                <a:latin typeface="Consolas" pitchFamily="49" charset="0"/>
              </a:rPr>
              <a:t>,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$strings</a:t>
            </a:r>
            <a:r>
              <a:rPr lang="en-GB" sz="2399" b="1" noProof="1">
                <a:latin typeface="Consolas" pitchFamily="49" charset="0"/>
              </a:rPr>
              <a:t>); </a:t>
            </a:r>
            <a:r>
              <a:rPr lang="en-GB" sz="2399" b="1" i="1" noProof="1">
                <a:solidFill>
                  <a:schemeClr val="accent2"/>
                </a:solidFill>
                <a:latin typeface="Consolas" pitchFamily="49" charset="0"/>
              </a:rPr>
              <a:t>//one - two - three - four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52600"/>
            <a:ext cx="65604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</a:t>
            </a:r>
            <a:r>
              <a:rPr lang="en-US" sz="2399" b="1" noProof="1" smtClean="0">
                <a:latin typeface="Consolas" pitchFamily="49" charset="0"/>
              </a:rPr>
              <a:t>[ 10</a:t>
            </a:r>
            <a:r>
              <a:rPr lang="en-US" sz="2399" b="1" noProof="1">
                <a:latin typeface="Consolas" pitchFamily="49" charset="0"/>
              </a:rPr>
              <a:t>, 20, 30, 40, </a:t>
            </a:r>
            <a:r>
              <a:rPr lang="en-US" sz="2399" b="1" noProof="1" smtClean="0">
                <a:latin typeface="Consolas" pitchFamily="49" charset="0"/>
              </a:rPr>
              <a:t>50 ];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($i = 0; $i &lt; count($arr);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 echo $arr[$i] . PHP_EOL;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/>
              <a:t>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46919" y="1234716"/>
            <a:ext cx="7494986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$arr </a:t>
            </a:r>
            <a:r>
              <a:rPr lang="en-GB" sz="2400" b="1" noProof="1">
                <a:latin typeface="Consolas" pitchFamily="49" charset="0"/>
              </a:rPr>
              <a:t>= explode(" </a:t>
            </a:r>
            <a:r>
              <a:rPr lang="en-GB" sz="2400" b="1" noProof="1" smtClean="0">
                <a:latin typeface="Consolas" pitchFamily="49" charset="0"/>
              </a:rPr>
              <a:t>", readline</a:t>
            </a:r>
            <a:r>
              <a:rPr lang="en-GB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for ($i = 0; $i &lt; count</a:t>
            </a:r>
            <a:r>
              <a:rPr lang="en-GB" sz="2400" b="1" noProof="1" smtClean="0">
                <a:latin typeface="Consolas" pitchFamily="49" charset="0"/>
              </a:rPr>
              <a:t>($arr</a:t>
            </a:r>
            <a:r>
              <a:rPr lang="en-GB" sz="2400" b="1" noProof="1">
                <a:latin typeface="Consolas" pitchFamily="49" charset="0"/>
              </a:rPr>
              <a:t>) / 2; $i++)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$j = count($arr</a:t>
            </a:r>
            <a:r>
              <a:rPr lang="en-GB" sz="2400" b="1" noProof="1">
                <a:latin typeface="Consolas" pitchFamily="49" charset="0"/>
              </a:rPr>
              <a:t>) </a:t>
            </a:r>
            <a:r>
              <a:rPr lang="en-GB" sz="2400" b="1" noProof="1" smtClean="0">
                <a:latin typeface="Consolas" pitchFamily="49" charset="0"/>
              </a:rPr>
              <a:t>- $i - 1;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$oldElement =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i] =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  $arr</a:t>
            </a:r>
            <a:r>
              <a:rPr lang="en-GB" sz="2400" b="1" noProof="1">
                <a:latin typeface="Consolas" pitchFamily="49" charset="0"/>
              </a:rPr>
              <a:t>[$</a:t>
            </a:r>
            <a:r>
              <a:rPr lang="en-GB" sz="2400" b="1" noProof="1" smtClean="0">
                <a:latin typeface="Consolas" pitchFamily="49" charset="0"/>
              </a:rPr>
              <a:t>j] = $oldElement;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}</a:t>
            </a:r>
            <a:endParaRPr lang="en-GB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GB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$output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400" b="1" noProof="1">
                <a:latin typeface="Consolas" pitchFamily="49" charset="0"/>
              </a:rPr>
              <a:t>(" ", </a:t>
            </a:r>
            <a:r>
              <a:rPr lang="en-GB" sz="2400" b="1" noProof="1" smtClean="0">
                <a:latin typeface="Consolas" pitchFamily="49" charset="0"/>
              </a:rPr>
              <a:t>$arr</a:t>
            </a:r>
            <a:r>
              <a:rPr lang="en-GB" sz="24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echo $output;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 of the current array </a:t>
            </a:r>
            <a:br>
              <a:rPr lang="en-GB" dirty="0"/>
            </a:br>
            <a:r>
              <a:rPr lang="en-GB" dirty="0"/>
              <a:t>element is assigned 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$value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557506"/>
            <a:ext cx="6096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($array as $value)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//code to be executed;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190479" y="3581400"/>
            <a:ext cx="2372563" cy="2372563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295400"/>
            <a:ext cx="7997445" cy="2649544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$numbers = </a:t>
            </a:r>
            <a:r>
              <a:rPr lang="en-GB" sz="3200" dirty="0" smtClean="0">
                <a:solidFill>
                  <a:schemeClr val="tx1"/>
                </a:solidFill>
              </a:rPr>
              <a:t>[ 1</a:t>
            </a:r>
            <a:r>
              <a:rPr lang="en-GB" sz="3200" dirty="0">
                <a:solidFill>
                  <a:schemeClr val="tx1"/>
                </a:solidFill>
              </a:rPr>
              <a:t>, 2, 3, 4, </a:t>
            </a:r>
            <a:r>
              <a:rPr lang="en-GB" sz="3200" dirty="0" smtClean="0">
                <a:solidFill>
                  <a:schemeClr val="tx1"/>
                </a:solidFill>
              </a:rPr>
              <a:t>5 ];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foreach</a:t>
            </a:r>
            <a:r>
              <a:rPr lang="en-GB" sz="3200" dirty="0">
                <a:solidFill>
                  <a:schemeClr val="tx1"/>
                </a:solidFill>
              </a:rPr>
              <a:t> (</a:t>
            </a:r>
            <a:r>
              <a:rPr lang="en-GB" sz="3200" dirty="0">
                <a:solidFill>
                  <a:schemeClr val="bg1"/>
                </a:solidFill>
              </a:rPr>
              <a:t>$numbers as $number</a:t>
            </a:r>
            <a:r>
              <a:rPr lang="en-GB" sz="3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echo </a:t>
            </a:r>
            <a:r>
              <a:rPr lang="en-GB" sz="3200" dirty="0">
                <a:solidFill>
                  <a:schemeClr val="bg1"/>
                </a:solidFill>
              </a:rPr>
              <a:t>$number </a:t>
            </a:r>
            <a:r>
              <a:rPr lang="en-GB" sz="3200" dirty="0">
                <a:solidFill>
                  <a:schemeClr val="tx1"/>
                </a:solidFill>
              </a:rPr>
              <a:t>. " ";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=""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30375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782079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4C5614-E599-4541-8EF0-05A54B39D1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=""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5955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1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=""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5955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5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=""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3598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4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=""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3598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8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4412" y="1371600"/>
            <a:ext cx="7165992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$items = explode(' ', readline());</a:t>
            </a:r>
          </a:p>
          <a:p>
            <a:r>
              <a:rPr lang="en-GB" dirty="0">
                <a:solidFill>
                  <a:schemeClr val="tx1"/>
                </a:solidFill>
              </a:rPr>
              <a:t>$numbers = array_map('intval', $items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$evenSum = 0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oddSum = 0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foreach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</a:rPr>
              <a:t>$numbers </a:t>
            </a:r>
            <a:r>
              <a:rPr lang="en-GB" dirty="0">
                <a:solidFill>
                  <a:schemeClr val="bg1"/>
                </a:solidFill>
              </a:rPr>
              <a:t>as</a:t>
            </a:r>
            <a:r>
              <a:rPr lang="en-GB" dirty="0">
                <a:solidFill>
                  <a:schemeClr val="tx1"/>
                </a:solidFill>
              </a:rPr>
              <a:t> $num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if </a:t>
            </a:r>
            <a:r>
              <a:rPr lang="en-GB" dirty="0">
                <a:solidFill>
                  <a:schemeClr val="tx1"/>
                </a:solidFill>
              </a:rPr>
              <a:t>($num % 2 == 0</a:t>
            </a:r>
            <a:r>
              <a:rPr lang="en-GB" dirty="0" smtClean="0">
                <a:solidFill>
                  <a:schemeClr val="tx1"/>
                </a:solidFill>
              </a:rPr>
              <a:t>) $</a:t>
            </a:r>
            <a:r>
              <a:rPr lang="en-GB" dirty="0">
                <a:solidFill>
                  <a:schemeClr val="tx1"/>
                </a:solidFill>
              </a:rPr>
              <a:t>evenSum += $num;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else $oddSum </a:t>
            </a:r>
            <a:r>
              <a:rPr lang="en-GB" dirty="0">
                <a:solidFill>
                  <a:schemeClr val="tx1"/>
                </a:solidFill>
              </a:rPr>
              <a:t>+= $num;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</a:p>
          <a:p>
            <a:r>
              <a:rPr lang="en-GB" i="1" dirty="0" smtClean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</a:t>
            </a:r>
            <a:r>
              <a:rPr lang="en-GB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smtClean="0"/>
              <a:t>Even </a:t>
            </a:r>
            <a:r>
              <a:rPr lang="en-GB" dirty="0"/>
              <a:t>and Odd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1CC8E6-BA82-43B2-A3E4-477A8B1AB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12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48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1337" y="3505268"/>
            <a:ext cx="226907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2923" y="556525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583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25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789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dirty="0" err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=""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numeric index</a:t>
            </a:r>
          </a:p>
          <a:p>
            <a:pPr>
              <a:lnSpc>
                <a:spcPct val="100000"/>
              </a:lnSpc>
            </a:pPr>
            <a:r>
              <a:rPr lang="en-US" dirty="0"/>
              <a:t>Index starts at </a:t>
            </a:r>
            <a:r>
              <a:rPr lang="en-US" b="1" dirty="0">
                <a:solidFill>
                  <a:schemeClr val="bg1"/>
                </a:solidFill>
              </a:rPr>
              <a:t>0 </a:t>
            </a:r>
            <a:r>
              <a:rPr lang="en-US" dirty="0"/>
              <a:t>by default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array has a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AutoShape 23">
            <a:extLst>
              <a:ext uri="{FF2B5EF4-FFF2-40B4-BE49-F238E27FC236}">
                <a16:creationId xmlns="" xmlns:a16="http://schemas.microsoft.com/office/drawing/2014/main" id="{99D52E7B-9496-4358-ADA8-459B6A47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4343400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25">
            <a:extLst>
              <a:ext uri="{FF2B5EF4-FFF2-40B4-BE49-F238E27FC236}">
                <a16:creationId xmlns="" xmlns:a16="http://schemas.microsoft.com/office/drawing/2014/main" id="{558D1959-5A31-471B-9F36-B398B283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064" y="3924591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24">
            <a:extLst>
              <a:ext uri="{FF2B5EF4-FFF2-40B4-BE49-F238E27FC236}">
                <a16:creationId xmlns="" xmlns:a16="http://schemas.microsoft.com/office/drawing/2014/main" id="{8C0A51AB-9194-423D-A4E6-A17391C0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851" y="52249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B924957E-6ABF-4ED9-8CA7-D5AB19A2469D}"/>
              </a:ext>
            </a:extLst>
          </p:cNvPr>
          <p:cNvGrpSpPr/>
          <p:nvPr/>
        </p:nvGrpSpPr>
        <p:grpSpPr>
          <a:xfrm>
            <a:off x="4955146" y="3915849"/>
            <a:ext cx="3253712" cy="1320402"/>
            <a:chOff x="3503612" y="2468444"/>
            <a:chExt cx="3810000" cy="1546152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C8B4353A-A038-40DA-8C2D-B3948A2BAB54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620DA983-0221-4AC8-A8B3-467AC0E084A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FA8D1FBA-3314-430C-8941-EC0162A0B2A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7B330D7-96C1-42A3-B1C3-35E55E120313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9B7FFF3-0134-44B2-B6FE-7C86BE3876DC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EAFCC900-15C3-4DA6-9E2C-29B396D748A7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00BE5F0-798E-41EA-B371-92D6AC27DAD6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8A4AC55-04EC-4972-A54A-21F9265693A4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CEDEA883-4195-4DE4-8760-488260B4260D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055159E-163D-4CD9-A165-6DE5936BB4D0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index can be </a:t>
            </a:r>
            <a:r>
              <a:rPr lang="en-GB" dirty="0"/>
              <a:t>assigned </a:t>
            </a:r>
            <a:r>
              <a:rPr lang="en-GB" b="1" dirty="0">
                <a:solidFill>
                  <a:schemeClr val="bg1"/>
                </a:solidFill>
              </a:rPr>
              <a:t>manually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GB" dirty="0"/>
              <a:t>The index can be assigned </a:t>
            </a:r>
            <a:r>
              <a:rPr lang="en-GB" b="1" dirty="0">
                <a:solidFill>
                  <a:schemeClr val="bg1"/>
                </a:solidFill>
              </a:rPr>
              <a:t>automatically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an array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28361" y="2514600"/>
            <a:ext cx="351377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$numbers = </a:t>
            </a:r>
            <a:r>
              <a:rPr lang="en-US" dirty="0" smtClean="0">
                <a:solidFill>
                  <a:schemeClr val="bg1"/>
                </a:solidFill>
              </a:rPr>
              <a:t>[]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28361" y="3787494"/>
            <a:ext cx="497085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($i = 0; </a:t>
            </a:r>
            <a:r>
              <a:rPr lang="en-US" dirty="0" smtClean="0">
                <a:solidFill>
                  <a:schemeClr val="tx1"/>
                </a:solidFill>
              </a:rPr>
              <a:t>$i </a:t>
            </a:r>
            <a:r>
              <a:rPr lang="en-US" dirty="0">
                <a:solidFill>
                  <a:schemeClr val="tx1"/>
                </a:solidFill>
              </a:rPr>
              <a:t>&lt; 10; $i++)</a:t>
            </a:r>
          </a:p>
          <a:p>
            <a:r>
              <a:rPr lang="en-US" dirty="0">
                <a:solidFill>
                  <a:schemeClr val="tx1"/>
                </a:solidFill>
              </a:rPr>
              <a:t>  $numbers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$i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$i;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520097" y="1896592"/>
            <a:ext cx="2287684" cy="1236015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the array is empty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1500" y="3651044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95215A63-219C-451E-A635-73C5B6E7DC90}"/>
              </a:ext>
            </a:extLst>
          </p:cNvPr>
          <p:cNvSpPr txBox="1">
            <a:spLocks/>
          </p:cNvSpPr>
          <p:nvPr/>
        </p:nvSpPr>
        <p:spPr>
          <a:xfrm>
            <a:off x="1428361" y="5794630"/>
            <a:ext cx="466605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$length = </a:t>
            </a:r>
            <a:r>
              <a:rPr lang="en-US" dirty="0">
                <a:solidFill>
                  <a:schemeClr val="bg1"/>
                </a:solidFill>
              </a:rPr>
              <a:t>count(</a:t>
            </a:r>
            <a:r>
              <a:rPr lang="en-US" dirty="0">
                <a:solidFill>
                  <a:schemeClr val="tx1"/>
                </a:solidFill>
              </a:rPr>
              <a:t>$numbers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="" xmlns:a16="http://schemas.microsoft.com/office/drawing/2014/main" id="{B77A7092-48F6-42C8-8AAC-6664E46A1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00" y="5315602"/>
            <a:ext cx="3044878" cy="1236015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count()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used to return the length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09793" y="1859970"/>
            <a:ext cx="2895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$days </a:t>
            </a:r>
            <a:r>
              <a:rPr lang="en-GB" dirty="0" smtClean="0"/>
              <a:t>= </a:t>
            </a:r>
            <a:r>
              <a:rPr lang="en-GB" dirty="0" smtClean="0">
                <a:solidFill>
                  <a:schemeClr val="bg1"/>
                </a:solidFill>
              </a:rPr>
              <a:t>[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   "Monday",</a:t>
            </a:r>
          </a:p>
          <a:p>
            <a:r>
              <a:rPr lang="en-GB" dirty="0"/>
              <a:t>   "Tuesday",</a:t>
            </a:r>
          </a:p>
          <a:p>
            <a:r>
              <a:rPr lang="en-GB" dirty="0"/>
              <a:t>   "Wednesday",</a:t>
            </a:r>
          </a:p>
          <a:p>
            <a:r>
              <a:rPr lang="en-GB" dirty="0"/>
              <a:t>   "Thursday",</a:t>
            </a:r>
          </a:p>
          <a:p>
            <a:r>
              <a:rPr lang="en-GB" dirty="0"/>
              <a:t>   "Friday",</a:t>
            </a:r>
          </a:p>
          <a:p>
            <a:r>
              <a:rPr lang="en-GB" dirty="0"/>
              <a:t>   "Saturday",</a:t>
            </a:r>
          </a:p>
          <a:p>
            <a:r>
              <a:rPr lang="en-GB" dirty="0"/>
              <a:t> 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GB" dirty="0" smtClean="0"/>
              <a:t>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20166" y="4054629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=""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381289"/>
              </p:ext>
            </p:extLst>
          </p:nvPr>
        </p:nvGraphicFramePr>
        <p:xfrm>
          <a:off x="6257281" y="2016533"/>
          <a:ext cx="3798225" cy="4457192"/>
        </p:xfrm>
        <a:graphic>
          <a:graphicData uri="http://schemas.openxmlformats.org/drawingml/2006/table">
            <a:tbl>
              <a:tblPr/>
              <a:tblGrid>
                <a:gridCol w="179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2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Variable's index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or "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ay</a:t>
            </a:r>
            <a:r>
              <a:rPr lang="en-US" b="1" dirty="0">
                <a:solidFill>
                  <a:schemeClr val="bg1"/>
                </a:solidFill>
              </a:rPr>
              <a:t>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A6960427-1F05-439D-AE04-D207127D5EE4}"/>
              </a:ext>
            </a:extLst>
          </p:cNvPr>
          <p:cNvSpPr txBox="1">
            <a:spLocks/>
          </p:cNvSpPr>
          <p:nvPr/>
        </p:nvSpPr>
        <p:spPr>
          <a:xfrm>
            <a:off x="819336" y="25908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A088FF87-11DF-4DF4-A114-A24D3CBE4313}"/>
              </a:ext>
            </a:extLst>
          </p:cNvPr>
          <p:cNvSpPr/>
          <p:nvPr/>
        </p:nvSpPr>
        <p:spPr bwMode="auto">
          <a:xfrm>
            <a:off x="1390835" y="27432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8840C7B0-A683-41EF-A15D-B5A2DC14D1F9}"/>
              </a:ext>
            </a:extLst>
          </p:cNvPr>
          <p:cNvSpPr txBox="1">
            <a:spLocks/>
          </p:cNvSpPr>
          <p:nvPr/>
        </p:nvSpPr>
        <p:spPr>
          <a:xfrm>
            <a:off x="1962334" y="25908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Monday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B2784DCB-F4E0-46DF-B96A-2DD8787A220D}"/>
              </a:ext>
            </a:extLst>
          </p:cNvPr>
          <p:cNvSpPr txBox="1">
            <a:spLocks/>
          </p:cNvSpPr>
          <p:nvPr/>
        </p:nvSpPr>
        <p:spPr>
          <a:xfrm>
            <a:off x="819336" y="34290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59346BC3-65F0-4598-BAE7-2FE637184877}"/>
              </a:ext>
            </a:extLst>
          </p:cNvPr>
          <p:cNvSpPr/>
          <p:nvPr/>
        </p:nvSpPr>
        <p:spPr bwMode="auto">
          <a:xfrm>
            <a:off x="1390835" y="35814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4C1387EC-C304-40BA-B93B-9D6974C548DD}"/>
              </a:ext>
            </a:extLst>
          </p:cNvPr>
          <p:cNvSpPr txBox="1">
            <a:spLocks/>
          </p:cNvSpPr>
          <p:nvPr/>
        </p:nvSpPr>
        <p:spPr>
          <a:xfrm>
            <a:off x="1962334" y="34290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Tuesday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F4476485-69CA-4FAC-A6E4-7AB3FC636240}"/>
              </a:ext>
            </a:extLst>
          </p:cNvPr>
          <p:cNvSpPr txBox="1">
            <a:spLocks/>
          </p:cNvSpPr>
          <p:nvPr/>
        </p:nvSpPr>
        <p:spPr>
          <a:xfrm>
            <a:off x="819336" y="4339285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8759C83A-71BD-420F-9E45-DDF13FA53DCE}"/>
              </a:ext>
            </a:extLst>
          </p:cNvPr>
          <p:cNvSpPr/>
          <p:nvPr/>
        </p:nvSpPr>
        <p:spPr bwMode="auto">
          <a:xfrm>
            <a:off x="1390835" y="4491685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4500D2FB-33C9-4031-AB9A-8E33BD40FDA0}"/>
              </a:ext>
            </a:extLst>
          </p:cNvPr>
          <p:cNvSpPr txBox="1">
            <a:spLocks/>
          </p:cNvSpPr>
          <p:nvPr/>
        </p:nvSpPr>
        <p:spPr>
          <a:xfrm>
            <a:off x="1962334" y="4339285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Wednesday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54C1A224-95F7-41A7-8307-E13DA306CA01}"/>
              </a:ext>
            </a:extLst>
          </p:cNvPr>
          <p:cNvSpPr txBox="1">
            <a:spLocks/>
          </p:cNvSpPr>
          <p:nvPr/>
        </p:nvSpPr>
        <p:spPr>
          <a:xfrm>
            <a:off x="4395388" y="25908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D8F628C0-1FE2-4077-B973-5211E96F5409}"/>
              </a:ext>
            </a:extLst>
          </p:cNvPr>
          <p:cNvSpPr/>
          <p:nvPr/>
        </p:nvSpPr>
        <p:spPr bwMode="auto">
          <a:xfrm>
            <a:off x="4966887" y="27432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="" xmlns:a16="http://schemas.microsoft.com/office/drawing/2014/main" id="{39A7A3D0-6C5B-4BEF-BCC8-D0769C9F6F31}"/>
              </a:ext>
            </a:extLst>
          </p:cNvPr>
          <p:cNvSpPr txBox="1">
            <a:spLocks/>
          </p:cNvSpPr>
          <p:nvPr/>
        </p:nvSpPr>
        <p:spPr>
          <a:xfrm>
            <a:off x="5538386" y="25908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Thursday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="" xmlns:a16="http://schemas.microsoft.com/office/drawing/2014/main" id="{4E157081-CD99-4CBF-A95E-D9615F9772D4}"/>
              </a:ext>
            </a:extLst>
          </p:cNvPr>
          <p:cNvSpPr txBox="1">
            <a:spLocks/>
          </p:cNvSpPr>
          <p:nvPr/>
        </p:nvSpPr>
        <p:spPr>
          <a:xfrm>
            <a:off x="4395388" y="3429000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3A48FFC7-EE77-4CA6-BF3F-E3458A925C63}"/>
              </a:ext>
            </a:extLst>
          </p:cNvPr>
          <p:cNvSpPr/>
          <p:nvPr/>
        </p:nvSpPr>
        <p:spPr bwMode="auto">
          <a:xfrm>
            <a:off x="4966887" y="3581400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="" xmlns:a16="http://schemas.microsoft.com/office/drawing/2014/main" id="{831D5DEA-8F43-4BA9-90C5-591AB151678D}"/>
              </a:ext>
            </a:extLst>
          </p:cNvPr>
          <p:cNvSpPr txBox="1">
            <a:spLocks/>
          </p:cNvSpPr>
          <p:nvPr/>
        </p:nvSpPr>
        <p:spPr>
          <a:xfrm>
            <a:off x="5538386" y="3429000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Friday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FF0ED123-E4C2-4788-9845-82AB6FA7D262}"/>
              </a:ext>
            </a:extLst>
          </p:cNvPr>
          <p:cNvSpPr txBox="1">
            <a:spLocks/>
          </p:cNvSpPr>
          <p:nvPr/>
        </p:nvSpPr>
        <p:spPr>
          <a:xfrm>
            <a:off x="4395388" y="4339285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34CD09C6-ABCE-4169-ABE1-BF7E2D34BED2}"/>
              </a:ext>
            </a:extLst>
          </p:cNvPr>
          <p:cNvSpPr/>
          <p:nvPr/>
        </p:nvSpPr>
        <p:spPr bwMode="auto">
          <a:xfrm>
            <a:off x="4966887" y="4491685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Placeholder 5">
            <a:extLst>
              <a:ext uri="{FF2B5EF4-FFF2-40B4-BE49-F238E27FC236}">
                <a16:creationId xmlns="" xmlns:a16="http://schemas.microsoft.com/office/drawing/2014/main" id="{2E5ECBF6-6B84-4310-BF3A-D7C62FA6E552}"/>
              </a:ext>
            </a:extLst>
          </p:cNvPr>
          <p:cNvSpPr txBox="1">
            <a:spLocks/>
          </p:cNvSpPr>
          <p:nvPr/>
        </p:nvSpPr>
        <p:spPr>
          <a:xfrm>
            <a:off x="5538386" y="4339285"/>
            <a:ext cx="18460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Saturday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="" xmlns:a16="http://schemas.microsoft.com/office/drawing/2014/main" id="{2291EBF8-09F7-445E-BC08-99C51F519662}"/>
              </a:ext>
            </a:extLst>
          </p:cNvPr>
          <p:cNvSpPr txBox="1">
            <a:spLocks/>
          </p:cNvSpPr>
          <p:nvPr/>
        </p:nvSpPr>
        <p:spPr>
          <a:xfrm>
            <a:off x="8108362" y="4339285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C133BD80-965F-4132-8911-85F0B664195A}"/>
              </a:ext>
            </a:extLst>
          </p:cNvPr>
          <p:cNvSpPr/>
          <p:nvPr/>
        </p:nvSpPr>
        <p:spPr bwMode="auto">
          <a:xfrm>
            <a:off x="8679861" y="4491685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="" xmlns:a16="http://schemas.microsoft.com/office/drawing/2014/main" id="{01E6A21C-3A09-4E7D-B2DA-7B2FE328850B}"/>
              </a:ext>
            </a:extLst>
          </p:cNvPr>
          <p:cNvSpPr txBox="1">
            <a:spLocks/>
          </p:cNvSpPr>
          <p:nvPr/>
        </p:nvSpPr>
        <p:spPr>
          <a:xfrm>
            <a:off x="9251360" y="4339285"/>
            <a:ext cx="2303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Invalid day!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5">
            <a:extLst>
              <a:ext uri="{FF2B5EF4-FFF2-40B4-BE49-F238E27FC236}">
                <a16:creationId xmlns="" xmlns:a16="http://schemas.microsoft.com/office/drawing/2014/main" id="{31BEE462-B929-4156-972A-B4023A32C5F0}"/>
              </a:ext>
            </a:extLst>
          </p:cNvPr>
          <p:cNvSpPr txBox="1">
            <a:spLocks/>
          </p:cNvSpPr>
          <p:nvPr/>
        </p:nvSpPr>
        <p:spPr>
          <a:xfrm>
            <a:off x="8108362" y="3428459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DDDBDEEC-2A66-4412-81AE-65CA04CC77C4}"/>
              </a:ext>
            </a:extLst>
          </p:cNvPr>
          <p:cNvSpPr/>
          <p:nvPr/>
        </p:nvSpPr>
        <p:spPr bwMode="auto">
          <a:xfrm>
            <a:off x="8679861" y="3580859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="" xmlns:a16="http://schemas.microsoft.com/office/drawing/2014/main" id="{C92159DD-5840-4F22-BC28-F465F6FA8FC7}"/>
              </a:ext>
            </a:extLst>
          </p:cNvPr>
          <p:cNvSpPr txBox="1">
            <a:spLocks/>
          </p:cNvSpPr>
          <p:nvPr/>
        </p:nvSpPr>
        <p:spPr>
          <a:xfrm>
            <a:off x="9251360" y="3428459"/>
            <a:ext cx="2303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Invalid day!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C67DEFB3-5E9C-42B4-B051-7B3244792E52}"/>
              </a:ext>
            </a:extLst>
          </p:cNvPr>
          <p:cNvSpPr txBox="1">
            <a:spLocks/>
          </p:cNvSpPr>
          <p:nvPr/>
        </p:nvSpPr>
        <p:spPr>
          <a:xfrm>
            <a:off x="8108362" y="2517633"/>
            <a:ext cx="4191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B6AA24DF-8898-4C43-99BD-5EB78F60039D}"/>
              </a:ext>
            </a:extLst>
          </p:cNvPr>
          <p:cNvSpPr/>
          <p:nvPr/>
        </p:nvSpPr>
        <p:spPr bwMode="auto">
          <a:xfrm>
            <a:off x="8679861" y="2670033"/>
            <a:ext cx="4191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="" xmlns:a16="http://schemas.microsoft.com/office/drawing/2014/main" id="{648653DC-8ACA-416D-B4A6-9B0D51152361}"/>
              </a:ext>
            </a:extLst>
          </p:cNvPr>
          <p:cNvSpPr txBox="1">
            <a:spLocks/>
          </p:cNvSpPr>
          <p:nvPr/>
        </p:nvSpPr>
        <p:spPr>
          <a:xfrm>
            <a:off x="9251360" y="2517633"/>
            <a:ext cx="2303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Sunday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865" y="1447800"/>
            <a:ext cx="10795093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&lt;?php</a:t>
            </a:r>
          </a:p>
          <a:p>
            <a:r>
              <a:rPr lang="en-GB" dirty="0"/>
              <a:t>$days = </a:t>
            </a:r>
            <a:r>
              <a:rPr lang="en-GB" dirty="0" smtClean="0">
                <a:solidFill>
                  <a:schemeClr val="bg1"/>
                </a:solidFill>
              </a:rPr>
              <a:t>[ </a:t>
            </a:r>
            <a:r>
              <a:rPr lang="en-GB" dirty="0" smtClean="0"/>
              <a:t>"</a:t>
            </a:r>
            <a:r>
              <a:rPr lang="en-GB" dirty="0"/>
              <a:t>Monday</a:t>
            </a:r>
            <a:r>
              <a:rPr lang="en-GB" dirty="0" smtClean="0"/>
              <a:t>", </a:t>
            </a:r>
            <a:r>
              <a:rPr lang="en-GB" dirty="0"/>
              <a:t>"Tuesday", "Wednesday", "Thursday</a:t>
            </a:r>
            <a:r>
              <a:rPr lang="en-GB" dirty="0" smtClean="0"/>
              <a:t>",</a:t>
            </a:r>
          </a:p>
          <a:p>
            <a:r>
              <a:rPr lang="en-GB" dirty="0"/>
              <a:t>	</a:t>
            </a:r>
            <a:r>
              <a:rPr lang="en-GB" dirty="0" smtClean="0"/>
              <a:t>			"</a:t>
            </a:r>
            <a:r>
              <a:rPr lang="en-GB" dirty="0"/>
              <a:t>Friday", "Saturday", "</a:t>
            </a:r>
            <a:r>
              <a:rPr lang="en-GB" dirty="0" smtClean="0"/>
              <a:t>Sunday" </a:t>
            </a:r>
            <a:r>
              <a:rPr lang="en-GB" dirty="0" smtClean="0">
                <a:solidFill>
                  <a:schemeClr val="bg1"/>
                </a:solidFill>
              </a:rPr>
              <a:t>]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$day = intval(readline());</a:t>
            </a:r>
          </a:p>
          <a:p>
            <a:endParaRPr lang="en-GB" dirty="0"/>
          </a:p>
          <a:p>
            <a:r>
              <a:rPr lang="en-GB" dirty="0"/>
              <a:t>if ($day &gt;= 1 &amp;&amp; $day &lt;= 7)</a:t>
            </a:r>
          </a:p>
          <a:p>
            <a:r>
              <a:rPr lang="en-GB" dirty="0"/>
              <a:t>   echo </a:t>
            </a:r>
            <a:r>
              <a:rPr lang="en-GB" dirty="0">
                <a:solidFill>
                  <a:schemeClr val="bg1"/>
                </a:solidFill>
              </a:rPr>
              <a:t>$days[</a:t>
            </a:r>
            <a:r>
              <a:rPr lang="en-GB" dirty="0"/>
              <a:t>$day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;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 echo "Invalid </a:t>
            </a:r>
            <a:r>
              <a:rPr lang="en-GB" dirty="0" smtClean="0"/>
              <a:t>Day</a:t>
            </a:r>
            <a:r>
              <a:rPr lang="en-GB" dirty="0"/>
              <a:t>!";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=""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697266"/>
            <a:ext cx="3124200" cy="15117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not 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https://judge.softuni.bg/Contests/1198/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1842</TotalTime>
  <Words>1509</Words>
  <Application>Microsoft Office PowerPoint</Application>
  <PresentationFormat>Custom</PresentationFormat>
  <Paragraphs>345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Printing Arrays with for / implode(…)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Problem: Even and Odd Subtraction</vt:lpstr>
      <vt:lpstr>Solution: Even and Odd Subtraction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PHP Arrays</dc:title>
  <dc:subject>Technology Fundamentals  – Practical Training Course @ SoftUni</dc:subject>
  <dc:creator>Software University Foundation</dc:creator>
  <cp:keywords>Technology Fundamentals, technology, fundametnals, php, Software University, SoftUni, programming, coding, software development, education, training, course</cp:keywords>
  <dc:description>Software University Foundation - http://softuni.foundation/</dc:description>
  <cp:lastModifiedBy>Martin Georgiev</cp:lastModifiedBy>
  <cp:revision>457</cp:revision>
  <dcterms:created xsi:type="dcterms:W3CDTF">2014-01-02T17:00:34Z</dcterms:created>
  <dcterms:modified xsi:type="dcterms:W3CDTF">2019-05-15T17:31:29Z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