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92" r:id="rId4"/>
    <p:sldId id="493" r:id="rId5"/>
    <p:sldId id="585" r:id="rId6"/>
    <p:sldId id="406" r:id="rId7"/>
    <p:sldId id="586" r:id="rId8"/>
    <p:sldId id="553" r:id="rId9"/>
    <p:sldId id="567" r:id="rId10"/>
    <p:sldId id="555" r:id="rId11"/>
    <p:sldId id="569" r:id="rId12"/>
    <p:sldId id="573" r:id="rId13"/>
    <p:sldId id="574" r:id="rId14"/>
    <p:sldId id="603" r:id="rId15"/>
    <p:sldId id="602" r:id="rId16"/>
    <p:sldId id="604" r:id="rId17"/>
    <p:sldId id="588" r:id="rId18"/>
    <p:sldId id="576" r:id="rId19"/>
    <p:sldId id="595" r:id="rId20"/>
    <p:sldId id="605" r:id="rId21"/>
    <p:sldId id="587" r:id="rId22"/>
    <p:sldId id="575" r:id="rId23"/>
    <p:sldId id="598" r:id="rId24"/>
    <p:sldId id="601" r:id="rId25"/>
    <p:sldId id="590" r:id="rId26"/>
    <p:sldId id="592" r:id="rId27"/>
    <p:sldId id="596" r:id="rId28"/>
    <p:sldId id="597" r:id="rId29"/>
    <p:sldId id="578" r:id="rId30"/>
    <p:sldId id="579" r:id="rId31"/>
    <p:sldId id="594" r:id="rId32"/>
    <p:sldId id="545" r:id="rId33"/>
    <p:sldId id="542" r:id="rId34"/>
    <p:sldId id="606" r:id="rId35"/>
    <p:sldId id="607" r:id="rId36"/>
    <p:sldId id="608" r:id="rId37"/>
    <p:sldId id="609" r:id="rId38"/>
    <p:sldId id="6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duction" id="{296A7BF9-3703-4C81-9B42-FC2E89626A52}">
          <p14:sldIdLst>
            <p14:sldId id="493"/>
            <p14:sldId id="585"/>
            <p14:sldId id="406"/>
            <p14:sldId id="586"/>
            <p14:sldId id="553"/>
          </p14:sldIdLst>
        </p14:section>
        <p14:section name="Looping" id="{DD1364F4-4357-4914-B61B-5D2DF179CDA1}">
          <p14:sldIdLst>
            <p14:sldId id="567"/>
            <p14:sldId id="555"/>
            <p14:sldId id="569"/>
          </p14:sldIdLst>
        </p14:section>
        <p14:section name="Functions" id="{EB376D6D-716A-435E-A3B5-C495609B92A0}">
          <p14:sldIdLst>
            <p14:sldId id="573"/>
            <p14:sldId id="574"/>
            <p14:sldId id="603"/>
            <p14:sldId id="602"/>
            <p14:sldId id="604"/>
            <p14:sldId id="588"/>
            <p14:sldId id="576"/>
            <p14:sldId id="595"/>
            <p14:sldId id="605"/>
          </p14:sldIdLst>
        </p14:section>
        <p14:section name="Sorting Arrays" id="{485AA315-2673-41A3-92CE-724A88936045}">
          <p14:sldIdLst>
            <p14:sldId id="587"/>
            <p14:sldId id="575"/>
            <p14:sldId id="598"/>
            <p14:sldId id="601"/>
            <p14:sldId id="590"/>
            <p14:sldId id="592"/>
            <p14:sldId id="596"/>
            <p14:sldId id="597"/>
            <p14:sldId id="578"/>
            <p14:sldId id="579"/>
            <p14:sldId id="594"/>
            <p14:sldId id="545"/>
          </p14:sldIdLst>
        </p14:section>
        <p14:section name="Conclusion" id="{10E03AB1-9AA8-4E86-9A64-D741901E50A2}">
          <p14:sldIdLst>
            <p14:sldId id="542"/>
            <p14:sldId id="606"/>
            <p14:sldId id="607"/>
            <p14:sldId id="608"/>
            <p14:sldId id="609"/>
            <p14:sldId id="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20" autoAdjust="0"/>
  </p:normalViewPr>
  <p:slideViewPr>
    <p:cSldViewPr snapToGrid="0" showGuides="1">
      <p:cViewPr varScale="1">
        <p:scale>
          <a:sx n="54" d="100"/>
          <a:sy n="54" d="100"/>
        </p:scale>
        <p:origin x="619" y="29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7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8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3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7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20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4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14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6168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6568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3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9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9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9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9CAFCC-324E-44BC-9547-2FC7C7D2F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4618">
            <a:off x="4235916" y="2373063"/>
            <a:ext cx="2868299" cy="28682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Structure that stores key value pairs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We use </a:t>
            </a: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 loop to iterate through the keys: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CADE5F-BC4A-45DD-82E9-C509FC2F0158}"/>
              </a:ext>
            </a:extLst>
          </p:cNvPr>
          <p:cNvSpPr txBox="1"/>
          <p:nvPr/>
        </p:nvSpPr>
        <p:spPr>
          <a:xfrm>
            <a:off x="769480" y="2078360"/>
            <a:ext cx="10653138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$</a:t>
            </a:r>
            <a:r>
              <a:rPr lang="en-US" sz="2800" b="1" dirty="0" smtClean="0">
                <a:latin typeface="Consolas" panose="020B0609020204030204" pitchFamily="49" charset="0"/>
              </a:rPr>
              <a:t>ages </a:t>
            </a:r>
            <a:r>
              <a:rPr lang="en-US" sz="2800" b="1" dirty="0">
                <a:latin typeface="Consolas" panose="020B0609020204030204" pitchFamily="49" charset="0"/>
              </a:rPr>
              <a:t>= ["Peter" =&gt; </a:t>
            </a:r>
            <a:r>
              <a:rPr lang="en-US" sz="2800" b="1" dirty="0" smtClean="0">
                <a:latin typeface="Consolas" panose="020B0609020204030204" pitchFamily="49" charset="0"/>
              </a:rPr>
              <a:t>35, </a:t>
            </a:r>
            <a:r>
              <a:rPr lang="en-US" sz="2800" b="1" dirty="0">
                <a:latin typeface="Consolas" panose="020B0609020204030204" pitchFamily="49" charset="0"/>
              </a:rPr>
              <a:t>"Ben" =&gt; </a:t>
            </a:r>
            <a:r>
              <a:rPr lang="en-US" sz="2800" b="1" dirty="0" smtClean="0">
                <a:latin typeface="Consolas" panose="020B0609020204030204" pitchFamily="49" charset="0"/>
              </a:rPr>
              <a:t>37, </a:t>
            </a:r>
            <a:r>
              <a:rPr lang="en-US" sz="2800" b="1" dirty="0">
                <a:latin typeface="Consolas" panose="020B0609020204030204" pitchFamily="49" charset="0"/>
              </a:rPr>
              <a:t>"Joe" =&gt; </a:t>
            </a:r>
            <a:r>
              <a:rPr lang="en-US" sz="2800" b="1" dirty="0" smtClean="0">
                <a:latin typeface="Consolas" panose="020B0609020204030204" pitchFamily="49" charset="0"/>
              </a:rPr>
              <a:t>43];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sz="2398" b="1" dirty="0">
              <a:solidFill>
                <a:schemeClr val="dk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800" b="1" dirty="0">
                <a:latin typeface="Consolas" panose="020B0609020204030204" pitchFamily="49" charset="0"/>
              </a:rPr>
              <a:t> ($</a:t>
            </a:r>
            <a:r>
              <a:rPr lang="en-US" sz="2800" b="1" dirty="0" smtClean="0">
                <a:latin typeface="Consolas" panose="020B0609020204030204" pitchFamily="49" charset="0"/>
              </a:rPr>
              <a:t>ages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800" b="1" dirty="0">
                <a:latin typeface="Consolas" panose="020B0609020204030204" pitchFamily="49" charset="0"/>
              </a:rPr>
              <a:t> $k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$v)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 echo </a:t>
            </a:r>
            <a:r>
              <a:rPr lang="en-US" sz="2800" b="1" dirty="0">
                <a:latin typeface="Consolas" panose="020B0609020204030204" pitchFamily="49" charset="0"/>
              </a:rPr>
              <a:t>"Key = " . $k . ", Value = " . $v . PHP_EOL;</a:t>
            </a:r>
          </a:p>
          <a:p>
            <a:r>
              <a:rPr lang="en-US" sz="2800" b="1" dirty="0" smtClean="0"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//Key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 Peter, Value = 35</a:t>
            </a: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//Key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 Ben, Value = 37</a:t>
            </a: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//Key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 Joe, Value = 43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509831" y="4169556"/>
            <a:ext cx="4569354" cy="125711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iterate through the keys and values</a:t>
            </a:r>
          </a:p>
        </p:txBody>
      </p:sp>
    </p:spTree>
    <p:extLst>
      <p:ext uri="{BB962C8B-B14F-4D97-AF65-F5344CB8AC3E}">
        <p14:creationId xmlns:p14="http://schemas.microsoft.com/office/powerpoint/2010/main" val="3374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Counting Characters In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789" y="1232702"/>
            <a:ext cx="11811097" cy="5185625"/>
          </a:xfrm>
          <a:ln>
            <a:solidFill>
              <a:schemeClr val="bg2"/>
            </a:solidFill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</a:t>
            </a:r>
            <a:r>
              <a:rPr lang="en-US" b="1" dirty="0">
                <a:solidFill>
                  <a:schemeClr val="bg1"/>
                </a:solidFill>
              </a:rPr>
              <a:t>reads a text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counts</a:t>
            </a:r>
            <a:r>
              <a:rPr lang="en-US" dirty="0"/>
              <a:t> the occurrences of </a:t>
            </a:r>
            <a:r>
              <a:rPr lang="en-US" b="1" dirty="0">
                <a:solidFill>
                  <a:schemeClr val="bg1"/>
                </a:solidFill>
              </a:rPr>
              <a:t>each </a:t>
            </a:r>
            <a:r>
              <a:rPr lang="en-US" b="1" dirty="0" smtClean="0">
                <a:solidFill>
                  <a:schemeClr val="bg1"/>
                </a:solidFill>
              </a:rPr>
              <a:t>character </a:t>
            </a:r>
            <a:r>
              <a:rPr lang="en-US" dirty="0"/>
              <a:t>in </a:t>
            </a:r>
            <a:r>
              <a:rPr lang="en-US" dirty="0" smtClean="0"/>
              <a:t>it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04088" y="2862072"/>
            <a:ext cx="3291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aaabbaaabbbccc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2102972" y="3729809"/>
            <a:ext cx="494067" cy="303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570221" y="4377956"/>
            <a:ext cx="1559571" cy="1399032"/>
          </a:xfrm>
          <a:prstGeom prst="rect">
            <a:avLst/>
          </a:prstGeom>
          <a:solidFill>
            <a:srgbClr val="D1D5DD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a</a:t>
            </a:r>
            <a:r>
              <a:rPr lang="pt-BR" sz="2800" b="1" noProof="1">
                <a:solidFill>
                  <a:srgbClr val="FFA000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-&gt; 6</a:t>
            </a:r>
          </a:p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b -&gt; 5</a:t>
            </a:r>
          </a:p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c -&gt; 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764811" y="2033368"/>
            <a:ext cx="7211290" cy="40934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$text = readline();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$letters = [];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for ($i = 0; $i &lt; strlen($text); $i++) {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$char = $text[$i];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if (!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key_exists</a:t>
            </a:r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($char, $letters))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  $letters[$char] = 0;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$letters[$char]++;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}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foreach ($letters as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$key =&gt; $value</a:t>
            </a:r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lvl="0" defTabSz="1218438" latinLnBrk="1"/>
            <a:r>
              <a:rPr lang="en-US" sz="2500" b="1" dirty="0" smtClean="0">
                <a:solidFill>
                  <a:srgbClr val="234465"/>
                </a:solidFill>
                <a:latin typeface="Consolas" pitchFamily="49" charset="0"/>
              </a:rPr>
              <a:t>  echo "$key -&gt; $value" . PHP_EOL;</a:t>
            </a:r>
            <a:endParaRPr lang="en-US" sz="25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57296" y="1702191"/>
            <a:ext cx="34774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spc="50" dirty="0">
                <a:ln w="0"/>
                <a:solidFill>
                  <a:schemeClr val="bg2"/>
                </a:solidFill>
                <a:latin typeface="Comic Sans MS" panose="030F0702030302020204" pitchFamily="66" charset="0"/>
              </a:rPr>
              <a:t>f</a:t>
            </a:r>
            <a:r>
              <a:rPr lang="en-US" sz="11500" b="1" cap="none" spc="50" dirty="0">
                <a:ln w="0"/>
                <a:solidFill>
                  <a:schemeClr val="bg2"/>
                </a:solidFill>
                <a:latin typeface="Comic Sans MS" panose="030F0702030302020204" pitchFamily="66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30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key_exists </a:t>
            </a:r>
            <a:r>
              <a:rPr lang="en-US" sz="3400" dirty="0" smtClean="0"/>
              <a:t>- </a:t>
            </a:r>
            <a:r>
              <a:rPr lang="en-US" sz="3400" dirty="0"/>
              <a:t>checks if the given key exists in the </a:t>
            </a:r>
            <a:r>
              <a:rPr lang="en-US" sz="3400" dirty="0" smtClean="0"/>
              <a:t>array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endParaRPr lang="en-US" sz="3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array_search(</a:t>
            </a:r>
            <a:r>
              <a:rPr lang="en-US" sz="3400" noProof="1"/>
              <a:t>searchValue</a:t>
            </a:r>
            <a:r>
              <a:rPr lang="en-US" sz="3400" dirty="0"/>
              <a:t>, array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Searches for a given value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and returns the first corresponding key if </a:t>
            </a:r>
            <a:r>
              <a:rPr lang="en-US" sz="3400" dirty="0" smtClean="0"/>
              <a:t>successful</a:t>
            </a:r>
            <a:endParaRPr lang="bg-BG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861300" y="1202728"/>
            <a:ext cx="10469496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600" b="1" dirty="0">
                <a:latin typeface="Consolas" panose="020B0609020204030204" pitchFamily="49" charset="0"/>
              </a:rPr>
              <a:t>$</a:t>
            </a:r>
            <a:r>
              <a:rPr lang="nl-NL" sz="2600" b="1" dirty="0" smtClean="0">
                <a:latin typeface="Consolas" panose="020B0609020204030204" pitchFamily="49" charset="0"/>
              </a:rPr>
              <a:t>ages </a:t>
            </a:r>
            <a:r>
              <a:rPr lang="nl-NL" sz="2600" b="1" dirty="0">
                <a:latin typeface="Consolas" panose="020B0609020204030204" pitchFamily="49" charset="0"/>
              </a:rPr>
              <a:t>= ["Peter" =&gt; "35", "Ben" =&gt; "37", "Joe" =&gt; "43"];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226138" y="2669783"/>
            <a:ext cx="9739821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key_exists</a:t>
            </a:r>
            <a:r>
              <a:rPr lang="en-US" sz="2600" b="1" dirty="0">
                <a:latin typeface="Consolas" panose="020B0609020204030204" pitchFamily="49" charset="0"/>
              </a:rPr>
              <a:t>('Peter', $</a:t>
            </a:r>
            <a:r>
              <a:rPr lang="en-US" sz="2600" b="1" dirty="0" smtClean="0">
                <a:latin typeface="Consolas" panose="020B0609020204030204" pitchFamily="49" charset="0"/>
              </a:rPr>
              <a:t>ages); 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       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key_exists</a:t>
            </a:r>
            <a:r>
              <a:rPr lang="en-US" sz="2600" b="1" dirty="0">
                <a:latin typeface="Consolas" panose="020B0609020204030204" pitchFamily="49" charset="0"/>
              </a:rPr>
              <a:t>('Victor', 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  <a:r>
              <a:rPr lang="en-US" sz="2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{empty} (false)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6138" y="5257132"/>
            <a:ext cx="9739822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key_exists</a:t>
            </a:r>
            <a:r>
              <a:rPr lang="en-US" sz="2600" b="1" dirty="0">
                <a:latin typeface="Consolas" panose="020B0609020204030204" pitchFamily="49" charset="0"/>
              </a:rPr>
              <a:t>('Peter', $</a:t>
            </a:r>
            <a:r>
              <a:rPr lang="en-US" sz="2600" b="1" dirty="0" smtClean="0">
                <a:latin typeface="Consolas" panose="020B0609020204030204" pitchFamily="49" charset="0"/>
              </a:rPr>
              <a:t>ages); 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       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key_exists</a:t>
            </a:r>
            <a:r>
              <a:rPr lang="en-US" sz="2600" b="1" dirty="0">
                <a:latin typeface="Consolas" panose="020B0609020204030204" pitchFamily="49" charset="0"/>
              </a:rPr>
              <a:t>('Victor', 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  <a:r>
              <a:rPr lang="en-US" sz="2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{empty} (false)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 be given </a:t>
            </a:r>
            <a:r>
              <a:rPr lang="en-US" dirty="0"/>
              <a:t>sequence of </a:t>
            </a:r>
            <a:r>
              <a:rPr lang="en-US" dirty="0" smtClean="0"/>
              <a:t>words</a:t>
            </a:r>
            <a:r>
              <a:rPr lang="bg-BG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elements that present in it odd number of times (case-insensitive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/>
              <a:t>the result elements in lowercase, in </a:t>
            </a:r>
            <a:r>
              <a:rPr lang="en-US" dirty="0" smtClean="0"/>
              <a:t>order </a:t>
            </a:r>
            <a:r>
              <a:rPr lang="en-US" dirty="0"/>
              <a:t>of </a:t>
            </a:r>
            <a:r>
              <a:rPr lang="en-US" dirty="0" smtClean="0"/>
              <a:t>appearance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/>
              <a:t>Odd </a:t>
            </a:r>
            <a:r>
              <a:rPr lang="en-US" dirty="0" smtClean="0"/>
              <a:t>Occurrences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701" y="3154134"/>
            <a:ext cx="5722572" cy="6489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Java C# PHP </a:t>
            </a:r>
            <a:r>
              <a:rPr lang="en-US" sz="2600" b="1" dirty="0" err="1">
                <a:solidFill>
                  <a:srgbClr val="234465"/>
                </a:solidFill>
                <a:latin typeface="Consolas" pitchFamily="49" charset="0"/>
              </a:rPr>
              <a:t>PHP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 JAVA C 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5186" y="3169490"/>
            <a:ext cx="21404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java </a:t>
            </a:r>
            <a:r>
              <a:rPr lang="en-US" sz="2600" b="1" dirty="0" err="1">
                <a:solidFill>
                  <a:srgbClr val="234465"/>
                </a:solidFill>
                <a:latin typeface="Consolas" pitchFamily="49" charset="0"/>
              </a:rPr>
              <a:t>c#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 c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893977" y="3291147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701" y="4248924"/>
            <a:ext cx="5722572" cy="678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it-IT" sz="2600" b="1" dirty="0">
                <a:solidFill>
                  <a:srgbClr val="234465"/>
                </a:solidFill>
                <a:latin typeface="Consolas" pitchFamily="49" charset="0"/>
              </a:rPr>
              <a:t>3 5 5 hi pi HO Hi 5 ho 3 hi pi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5187" y="4278931"/>
            <a:ext cx="21404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5 hi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893977" y="4400588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701" y="5332434"/>
            <a:ext cx="5722572" cy="6489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pt-BR" sz="2600" b="1" dirty="0">
                <a:solidFill>
                  <a:srgbClr val="234465"/>
                </a:solidFill>
                <a:latin typeface="Consolas" pitchFamily="49" charset="0"/>
              </a:rPr>
              <a:t>a a A SQL xx a xx a A a XX c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5186" y="5362441"/>
            <a:ext cx="214047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a </a:t>
            </a:r>
            <a:r>
              <a:rPr lang="en-US" sz="2600" b="1" dirty="0" err="1">
                <a:solidFill>
                  <a:srgbClr val="234465"/>
                </a:solidFill>
                <a:latin typeface="Consolas" pitchFamily="49" charset="0"/>
              </a:rPr>
              <a:t>sql</a:t>
            </a: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 xx c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6893977" y="5469448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6025" y="1263417"/>
            <a:ext cx="10148757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$input = </a:t>
            </a:r>
            <a:r>
              <a:rPr lang="en-US" dirty="0" err="1">
                <a:solidFill>
                  <a:schemeClr val="tx1"/>
                </a:solidFill>
              </a:rPr>
              <a:t>array_map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strtolower</a:t>
            </a:r>
            <a:r>
              <a:rPr lang="en-US" dirty="0">
                <a:solidFill>
                  <a:schemeClr val="tx1"/>
                </a:solidFill>
              </a:rPr>
              <a:t>', explode(' ', readline()));</a:t>
            </a:r>
          </a:p>
          <a:p>
            <a:r>
              <a:rPr lang="en-US" dirty="0">
                <a:solidFill>
                  <a:schemeClr val="tx1"/>
                </a:solidFill>
              </a:rPr>
              <a:t>$arr = </a:t>
            </a:r>
            <a:r>
              <a:rPr lang="en-US" dirty="0" smtClean="0">
                <a:solidFill>
                  <a:schemeClr val="tx1"/>
                </a:solidFill>
              </a:rPr>
              <a:t>[];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($i = 0; $i &lt; count($input); $i++)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word = $input[$i];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>
                <a:solidFill>
                  <a:schemeClr val="bg1"/>
                </a:solidFill>
              </a:rPr>
              <a:t>key_exists</a:t>
            </a:r>
            <a:r>
              <a:rPr lang="en-US" dirty="0">
                <a:solidFill>
                  <a:schemeClr val="tx1"/>
                </a:solidFill>
              </a:rPr>
              <a:t>($word, $arr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arr[$word] = 1;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arr[$word</a:t>
            </a:r>
            <a:r>
              <a:rPr lang="en-US" dirty="0" smtClean="0">
                <a:solidFill>
                  <a:schemeClr val="tx1"/>
                </a:solidFill>
              </a:rPr>
              <a:t>]++;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Odd </a:t>
            </a:r>
            <a:r>
              <a:rPr lang="en-US" dirty="0" smtClean="0"/>
              <a:t>Occurrences 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50841" y="1786317"/>
            <a:ext cx="5959125" cy="37245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$final = [];</a:t>
            </a:r>
          </a:p>
          <a:p>
            <a:r>
              <a:rPr lang="en-US" dirty="0">
                <a:solidFill>
                  <a:schemeClr val="tx1"/>
                </a:solidFill>
              </a:rPr>
              <a:t>foreach ($arr as </a:t>
            </a:r>
            <a:r>
              <a:rPr lang="en-US" dirty="0">
                <a:solidFill>
                  <a:schemeClr val="bg1"/>
                </a:solidFill>
              </a:rPr>
              <a:t>$key =&gt; $value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if </a:t>
            </a:r>
            <a:r>
              <a:rPr lang="en-US" dirty="0">
                <a:solidFill>
                  <a:schemeClr val="tx1"/>
                </a:solidFill>
              </a:rPr>
              <a:t>($value % 2 !== 0)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final[] = $key;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echo implode(' ', $final);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Odd </a:t>
            </a:r>
            <a:r>
              <a:rPr lang="en-US" dirty="0" smtClean="0"/>
              <a:t>Occurrences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unset(</a:t>
            </a:r>
            <a:r>
              <a:rPr lang="en-US" sz="3400" b="1" dirty="0" smtClean="0">
                <a:latin typeface="Consolas" panose="020B0609020204030204" pitchFamily="49" charset="0"/>
              </a:rPr>
              <a:t>$array[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400" b="1" dirty="0">
                <a:latin typeface="Consolas" panose="020B0609020204030204" pitchFamily="49" charset="0"/>
              </a:rPr>
              <a:t>]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 smtClean="0"/>
              <a:t> - </a:t>
            </a:r>
            <a:r>
              <a:rPr lang="en-US" sz="3400" dirty="0"/>
              <a:t>Unset a given </a:t>
            </a:r>
            <a:r>
              <a:rPr lang="en-US" sz="3400" b="1" dirty="0" smtClean="0">
                <a:solidFill>
                  <a:schemeClr val="bg1"/>
                </a:solidFill>
              </a:rPr>
              <a:t>key-value </a:t>
            </a:r>
            <a:r>
              <a:rPr lang="en-US" sz="3400" dirty="0" smtClean="0"/>
              <a:t>pair</a:t>
            </a:r>
            <a:endParaRPr lang="en-US" sz="3400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array_pop(</a:t>
            </a:r>
            <a:r>
              <a:rPr lang="en-US" sz="3400" b="1" dirty="0" smtClean="0">
                <a:latin typeface="Consolas" panose="020B0609020204030204" pitchFamily="49" charset="0"/>
              </a:rPr>
              <a:t>$array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 </a:t>
            </a:r>
            <a:r>
              <a:rPr lang="en-US" sz="3400" dirty="0" smtClean="0"/>
              <a:t>-</a:t>
            </a:r>
            <a:r>
              <a:rPr lang="en-US" sz="3400" dirty="0"/>
              <a:t> Pop the </a:t>
            </a:r>
            <a:r>
              <a:rPr lang="en-US" sz="3400" b="1" dirty="0" smtClean="0">
                <a:solidFill>
                  <a:schemeClr val="bg1"/>
                </a:solidFill>
              </a:rPr>
              <a:t>key-value </a:t>
            </a:r>
            <a:r>
              <a:rPr lang="en-US" sz="3400" dirty="0" smtClean="0"/>
              <a:t>pair </a:t>
            </a:r>
            <a:r>
              <a:rPr lang="en-US" sz="3400" dirty="0"/>
              <a:t>off </a:t>
            </a:r>
            <a:r>
              <a:rPr lang="en-US" sz="3400" dirty="0" smtClean="0"/>
              <a:t>the</a:t>
            </a:r>
            <a:br>
              <a:rPr lang="en-US" sz="3400" dirty="0" smtClean="0"/>
            </a:br>
            <a:r>
              <a:rPr lang="en-US" sz="3400" dirty="0" smtClean="0"/>
              <a:t>end </a:t>
            </a:r>
            <a:r>
              <a:rPr lang="en-US" sz="3400" dirty="0"/>
              <a:t>of array</a:t>
            </a:r>
            <a:endParaRPr lang="en-US" sz="3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9901" y="1202728"/>
            <a:ext cx="10430154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600" b="1" dirty="0">
                <a:latin typeface="Consolas" panose="020B0609020204030204" pitchFamily="49" charset="0"/>
              </a:rPr>
              <a:t>$</a:t>
            </a:r>
            <a:r>
              <a:rPr lang="nl-NL" sz="2600" b="1" dirty="0" smtClean="0">
                <a:latin typeface="Consolas" panose="020B0609020204030204" pitchFamily="49" charset="0"/>
              </a:rPr>
              <a:t>ages </a:t>
            </a:r>
            <a:r>
              <a:rPr lang="nl-NL" sz="2600" b="1" dirty="0">
                <a:latin typeface="Consolas" panose="020B0609020204030204" pitchFamily="49" charset="0"/>
              </a:rPr>
              <a:t>= ["Peter" =&gt; "35", "Ben" =&gt; "37", "Joe" =&gt; "43"];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3151920" y="2595895"/>
            <a:ext cx="6306116" cy="15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unset($ages["Ben"]);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print_r($ages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nl-NL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nl-NL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Peter" =&gt; "35</a:t>
            </a:r>
            <a:r>
              <a:rPr lang="nl-NL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", </a:t>
            </a:r>
            <a:r>
              <a:rPr lang="nl-NL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"Joe" =&gt; "43"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1920" y="4960721"/>
            <a:ext cx="6306116" cy="15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array_pop($ages);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print_r($ages</a:t>
            </a:r>
            <a:r>
              <a:rPr lang="en-US" sz="2600" b="1" dirty="0" smtClean="0">
                <a:latin typeface="Consolas" panose="020B0609020204030204" pitchFamily="49" charset="0"/>
              </a:rPr>
              <a:t>);</a:t>
            </a:r>
            <a:endParaRPr lang="bg-BG" sz="26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Peter" =&gt; "35", "Ben" =&gt; "37"</a:t>
            </a:r>
          </a:p>
        </p:txBody>
      </p:sp>
    </p:spTree>
    <p:extLst>
      <p:ext uri="{BB962C8B-B14F-4D97-AF65-F5344CB8AC3E}">
        <p14:creationId xmlns:p14="http://schemas.microsoft.com/office/powerpoint/2010/main" val="113345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Sum By 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Read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incomes</a:t>
            </a:r>
            <a:r>
              <a:rPr lang="en-US" sz="3200" dirty="0"/>
              <a:t> (on a single line) and print an array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holding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total income </a:t>
            </a:r>
            <a:r>
              <a:rPr lang="en-US" sz="3200" dirty="0"/>
              <a:t>for each </a:t>
            </a:r>
            <a:r>
              <a:rPr lang="en-US" sz="3200" dirty="0" smtClean="0"/>
              <a:t>town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</a:t>
            </a:r>
            <a:r>
              <a:rPr lang="en-US" sz="3200" dirty="0"/>
              <a:t>the towns in </a:t>
            </a:r>
            <a:r>
              <a:rPr lang="en-US" sz="3200" dirty="0" smtClean="0"/>
              <a:t>their </a:t>
            </a:r>
            <a:r>
              <a:rPr lang="en-US" sz="3200" b="1" dirty="0" smtClean="0">
                <a:solidFill>
                  <a:schemeClr val="bg1"/>
                </a:solidFill>
              </a:rPr>
              <a:t>natural </a:t>
            </a:r>
            <a:r>
              <a:rPr lang="en-US" sz="3200" b="1" dirty="0">
                <a:solidFill>
                  <a:schemeClr val="bg1"/>
                </a:solidFill>
              </a:rPr>
              <a:t>order </a:t>
            </a:r>
            <a:r>
              <a:rPr lang="en-US" sz="3200" dirty="0"/>
              <a:t>as object </a:t>
            </a:r>
            <a:r>
              <a:rPr lang="en-US" sz="3200" dirty="0" smtClean="0"/>
              <a:t>properties</a:t>
            </a:r>
            <a:endParaRPr lang="bg-BG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78329" y="3112574"/>
            <a:ext cx="4617720" cy="650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en-US" sz="2600" b="1" dirty="0">
                <a:solidFill>
                  <a:srgbClr val="234465"/>
                </a:solidFill>
              </a:rPr>
              <a:t>Sofia, 20, Varna, 10, Sofia, 5</a:t>
            </a:r>
            <a:endParaRPr lang="en-US" sz="2600" b="1" dirty="0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2903" y="2932621"/>
            <a:ext cx="211432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bg-BG" sz="2600" dirty="0">
                <a:solidFill>
                  <a:srgbClr val="234465"/>
                </a:solidFill>
              </a:rPr>
              <a:t> </a:t>
            </a:r>
            <a:r>
              <a:rPr lang="en-US" sz="2600" b="1" dirty="0">
                <a:solidFill>
                  <a:srgbClr val="234465"/>
                </a:solidFill>
              </a:rPr>
              <a:t>Sofia =&gt; 25</a:t>
            </a:r>
          </a:p>
          <a:p>
            <a:pPr lvl="0" defTabSz="1218438" latinLnBrk="1"/>
            <a:r>
              <a:rPr lang="bg-BG" sz="2600" b="1" dirty="0" smtClean="0">
                <a:solidFill>
                  <a:srgbClr val="234465"/>
                </a:solidFill>
              </a:rPr>
              <a:t> </a:t>
            </a:r>
            <a:r>
              <a:rPr lang="en-US" sz="2600" b="1" dirty="0" smtClean="0">
                <a:solidFill>
                  <a:srgbClr val="234465"/>
                </a:solidFill>
              </a:rPr>
              <a:t>Varna </a:t>
            </a:r>
            <a:r>
              <a:rPr lang="en-US" sz="2600" b="1" dirty="0">
                <a:solidFill>
                  <a:srgbClr val="234465"/>
                </a:solidFill>
              </a:rPr>
              <a:t>=&gt; 10</a:t>
            </a:r>
            <a:endParaRPr lang="en-US" sz="2600" b="1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6364224" y="3254333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329" y="4389448"/>
            <a:ext cx="4617720" cy="1598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15000"/>
              </a:lnSpc>
              <a:defRPr/>
            </a:pPr>
            <a:r>
              <a:rPr lang="en-US" sz="2600" b="1" dirty="0"/>
              <a:t>Plovdiv, 40, Pernik, 20, Vidin, 8</a:t>
            </a:r>
            <a:r>
              <a:rPr lang="en-US" sz="2600" b="1" dirty="0" smtClean="0"/>
              <a:t>,</a:t>
            </a:r>
            <a:r>
              <a:rPr lang="bg-BG" sz="2600" b="1" dirty="0" smtClean="0"/>
              <a:t/>
            </a:r>
            <a:br>
              <a:rPr lang="bg-BG" sz="2600" b="1" dirty="0" smtClean="0"/>
            </a:br>
            <a:r>
              <a:rPr lang="en-US" sz="2600" b="1" dirty="0" smtClean="0"/>
              <a:t> Sliven</a:t>
            </a:r>
            <a:r>
              <a:rPr lang="en-US" sz="2600" b="1" dirty="0"/>
              <a:t>, 44, Plovdiv, 1, Vidin, 7, </a:t>
            </a:r>
            <a:r>
              <a:rPr lang="bg-BG" sz="2600" b="1" dirty="0"/>
              <a:t/>
            </a:r>
            <a:br>
              <a:rPr lang="bg-BG" sz="2600" b="1" dirty="0"/>
            </a:br>
            <a:r>
              <a:rPr lang="en-US" sz="2600" b="1" dirty="0"/>
              <a:t>Chirpan, 0</a:t>
            </a:r>
            <a:endParaRPr lang="bg-BG" sz="2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8353" y="4076619"/>
            <a:ext cx="21288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Plovdiv =&gt; 41</a:t>
            </a:r>
          </a:p>
          <a:p>
            <a:r>
              <a:rPr lang="en-US" sz="2600" b="1" dirty="0" smtClean="0"/>
              <a:t>Pernik =&gt; </a:t>
            </a:r>
            <a:r>
              <a:rPr lang="en-US" sz="2600" b="1" dirty="0"/>
              <a:t>20</a:t>
            </a:r>
          </a:p>
          <a:p>
            <a:r>
              <a:rPr lang="en-US" sz="2600" b="1" dirty="0"/>
              <a:t>Vidin =&gt; 15</a:t>
            </a:r>
          </a:p>
          <a:p>
            <a:r>
              <a:rPr lang="en-US" sz="2600" b="1" dirty="0"/>
              <a:t>Sliven =&gt; 44</a:t>
            </a:r>
          </a:p>
          <a:p>
            <a:r>
              <a:rPr lang="en-US" sz="2600" b="1" dirty="0"/>
              <a:t>Chirpan =&gt; 0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6364224" y="4998495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5992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Sum By 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7273" y="1226605"/>
            <a:ext cx="8146262" cy="505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$input = explode(', ', 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$towns = 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for ($i = 0; $i &lt; count($input); $i += 2)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 smtClean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if 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!isset</a:t>
            </a:r>
            <a:r>
              <a:rPr lang="en-US" sz="2600" b="1" dirty="0">
                <a:latin typeface="Consolas" pitchFamily="49" charset="0"/>
              </a:rPr>
              <a:t>($towns[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$input[$i]</a:t>
            </a:r>
            <a:r>
              <a:rPr lang="en-US" sz="2600" b="1" dirty="0" smtClean="0">
                <a:latin typeface="Consolas" pitchFamily="49" charset="0"/>
              </a:rPr>
              <a:t>]))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  </a:t>
            </a:r>
            <a:r>
              <a:rPr lang="bg-BG" sz="2600" b="1" dirty="0" smtClean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$</a:t>
            </a:r>
            <a:r>
              <a:rPr lang="en-US" sz="2600" b="1" dirty="0">
                <a:latin typeface="Consolas" pitchFamily="49" charset="0"/>
              </a:rPr>
              <a:t>towns[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$input[$i]</a:t>
            </a:r>
            <a:r>
              <a:rPr lang="en-US" sz="2600" b="1" dirty="0">
                <a:latin typeface="Consolas" pitchFamily="49" charset="0"/>
              </a:rPr>
              <a:t>] = 0</a:t>
            </a:r>
            <a:r>
              <a:rPr lang="en-US" sz="2600" b="1" dirty="0" smtClean="0">
                <a:latin typeface="Consolas" pitchFamily="49" charset="0"/>
              </a:rPr>
              <a:t>;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$</a:t>
            </a:r>
            <a:r>
              <a:rPr lang="en-US" sz="2600" b="1" dirty="0">
                <a:latin typeface="Consolas" pitchFamily="49" charset="0"/>
              </a:rPr>
              <a:t>income = intval($input[$i + 1]);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$</a:t>
            </a:r>
            <a:r>
              <a:rPr lang="en-US" sz="2600" b="1" dirty="0">
                <a:latin typeface="Consolas" pitchFamily="49" charset="0"/>
              </a:rPr>
              <a:t>towns[$input[$i]] += $income;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foreach ($towns as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$key =&gt; $value</a:t>
            </a:r>
            <a:r>
              <a:rPr lang="en-US" sz="2600" b="1" dirty="0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 smtClean="0">
                <a:latin typeface="Consolas" pitchFamily="49" charset="0"/>
              </a:rPr>
              <a:t>  </a:t>
            </a:r>
            <a:r>
              <a:rPr lang="en-US" sz="2600" b="1" dirty="0" smtClean="0">
                <a:latin typeface="Consolas" pitchFamily="49" charset="0"/>
              </a:rPr>
              <a:t>echo </a:t>
            </a:r>
            <a:r>
              <a:rPr lang="en-US" sz="2600" b="1" dirty="0">
                <a:latin typeface="Consolas" pitchFamily="49" charset="0"/>
              </a:rPr>
              <a:t>"$key =&gt; $value"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174754"/>
            <a:ext cx="8798850" cy="5546721"/>
          </a:xfrm>
        </p:spPr>
        <p:txBody>
          <a:bodyPr>
            <a:no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Iterating </a:t>
            </a:r>
            <a:r>
              <a:rPr lang="en-US" sz="3200" dirty="0" smtClean="0"/>
              <a:t>Through Associative Arrays</a:t>
            </a:r>
            <a:endParaRPr lang="en-US" sz="3000" dirty="0"/>
          </a:p>
          <a:p>
            <a:r>
              <a:rPr lang="en-US" sz="3200" dirty="0"/>
              <a:t>Associative </a:t>
            </a:r>
            <a:r>
              <a:rPr lang="en-US" sz="3200" dirty="0" smtClean="0"/>
              <a:t>Arrays </a:t>
            </a:r>
            <a:r>
              <a:rPr lang="en-US" sz="3200" dirty="0"/>
              <a:t>F</a:t>
            </a:r>
            <a:r>
              <a:rPr lang="en-US" sz="3200" dirty="0" smtClean="0"/>
              <a:t>unctions</a:t>
            </a:r>
            <a:endParaRPr lang="en-US" sz="3200" dirty="0"/>
          </a:p>
          <a:p>
            <a:r>
              <a:rPr lang="en-US" sz="3200" dirty="0" smtClean="0"/>
              <a:t>Sorting </a:t>
            </a:r>
            <a:r>
              <a:rPr lang="en-US" sz="3200" dirty="0"/>
              <a:t>Associative Arrays</a:t>
            </a:r>
          </a:p>
          <a:p>
            <a:pPr lvl="1"/>
            <a:r>
              <a:rPr lang="en-US" sz="3000" dirty="0"/>
              <a:t>ksort / </a:t>
            </a:r>
            <a:r>
              <a:rPr lang="en-US" sz="3000" dirty="0" smtClean="0"/>
              <a:t>krsort, asort / arsort, uksort</a:t>
            </a:r>
          </a:p>
          <a:p>
            <a:pPr lvl="1"/>
            <a:r>
              <a:rPr lang="en-US" sz="3000" dirty="0"/>
              <a:t>Spaceship Comparison Operator</a:t>
            </a:r>
            <a:endParaRPr lang="en-US" sz="3000" dirty="0" smtClean="0"/>
          </a:p>
          <a:p>
            <a:pPr lvl="1"/>
            <a:r>
              <a:rPr lang="en-US" sz="3000" dirty="0"/>
              <a:t>Sorting by Multiple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39" y="1268504"/>
            <a:ext cx="2479750" cy="25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ksort()</a:t>
            </a:r>
            <a:r>
              <a:rPr lang="en-US" sz="3400" dirty="0" smtClean="0"/>
              <a:t> - Sort an array </a:t>
            </a:r>
            <a:r>
              <a:rPr lang="en-US" sz="3400" dirty="0"/>
              <a:t>by key in ascending o</a:t>
            </a:r>
            <a:r>
              <a:rPr lang="en-US" sz="3400" dirty="0" smtClean="0"/>
              <a:t>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krsort()</a:t>
            </a:r>
            <a:r>
              <a:rPr lang="en-US" sz="3400" dirty="0"/>
              <a:t> - Sort an array by key </a:t>
            </a:r>
            <a:r>
              <a:rPr lang="en-US" sz="3400" dirty="0" smtClean="0"/>
              <a:t>in descending order</a:t>
            </a:r>
            <a:endParaRPr lang="en-US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1420006" y="1427354"/>
            <a:ext cx="9351894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</a:t>
            </a:r>
            <a:r>
              <a:rPr lang="en-US" sz="2600" b="1" dirty="0" smtClean="0">
                <a:latin typeface="Consolas" panose="020B0609020204030204" pitchFamily="49" charset="0"/>
              </a:rPr>
              <a:t>37, "Ben</a:t>
            </a:r>
            <a:r>
              <a:rPr lang="en-US" sz="2600" b="1" dirty="0">
                <a:latin typeface="Consolas" panose="020B0609020204030204" pitchFamily="49" charset="0"/>
              </a:rPr>
              <a:t>" =&gt; </a:t>
            </a:r>
            <a:r>
              <a:rPr lang="en-US" sz="2600" b="1" dirty="0" smtClean="0">
                <a:latin typeface="Consolas" panose="020B0609020204030204" pitchFamily="49" charset="0"/>
              </a:rPr>
              <a:t>35, </a:t>
            </a:r>
            <a:r>
              <a:rPr lang="en-US" sz="2600" b="1" dirty="0">
                <a:latin typeface="Consolas" panose="020B0609020204030204" pitchFamily="49" charset="0"/>
              </a:rPr>
              <a:t>"Joe" =&gt; </a:t>
            </a:r>
            <a:r>
              <a:rPr lang="en-US" sz="2600" b="1" dirty="0" smtClean="0">
                <a:latin typeface="Consolas" panose="020B0609020204030204" pitchFamily="49" charset="0"/>
              </a:rPr>
              <a:t>43];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82369" y="2930195"/>
            <a:ext cx="662716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ksort($ages);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//Ben =&gt; 35, Joe =&gt; 43, Peter =&gt; 37</a:t>
            </a:r>
            <a:endParaRPr lang="en-US" alt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2369" y="5134767"/>
            <a:ext cx="662716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krsort($ages);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  <a:endParaRPr lang="en-US" altLang="en-US" sz="26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//Peter =&gt; 37, Joe =&gt; 43, Ben =&gt; 35</a:t>
            </a:r>
          </a:p>
        </p:txBody>
      </p:sp>
    </p:spTree>
    <p:extLst>
      <p:ext uri="{BB962C8B-B14F-4D97-AF65-F5344CB8AC3E}">
        <p14:creationId xmlns:p14="http://schemas.microsoft.com/office/powerpoint/2010/main" val="11304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along </a:t>
            </a:r>
            <a:r>
              <a:rPr lang="en-US" dirty="0"/>
              <a:t>with their number of </a:t>
            </a:r>
            <a:r>
              <a:rPr lang="en-US" dirty="0" smtClean="0"/>
              <a:t>occurrences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/>
              <a:t>Count Real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6574" y="2931667"/>
            <a:ext cx="3072890" cy="678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>
              <a:lnSpc>
                <a:spcPct val="115000"/>
              </a:lnSpc>
              <a:defRPr/>
            </a:pPr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8 2.5 2.5 8 2.5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2886" y="2761620"/>
            <a:ext cx="19450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2.5 -&gt; 3</a:t>
            </a:r>
          </a:p>
          <a:p>
            <a:pPr lvl="0" defTabSz="1218438" latinLnBrk="1"/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8 -&gt; 2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399423" y="3083332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574" y="4468316"/>
            <a:ext cx="3072890" cy="6489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15000"/>
              </a:lnSpc>
              <a:defRPr/>
            </a:pPr>
            <a:r>
              <a:rPr lang="bg-BG" sz="2600" b="1" dirty="0">
                <a:solidFill>
                  <a:srgbClr val="234465"/>
                </a:solidFill>
                <a:latin typeface="Consolas" pitchFamily="49" charset="0"/>
              </a:rPr>
              <a:t>-2 0.33 0.33 2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2885" y="4083563"/>
            <a:ext cx="194502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-2 -&gt; 1</a:t>
            </a:r>
          </a:p>
          <a:p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0.33 -&gt; 2</a:t>
            </a:r>
          </a:p>
          <a:p>
            <a:r>
              <a:rPr lang="en-US" sz="2600" b="1" dirty="0">
                <a:solidFill>
                  <a:srgbClr val="234465"/>
                </a:solidFill>
                <a:latin typeface="Consolas" pitchFamily="49" charset="0"/>
              </a:rPr>
              <a:t>2 -&gt; 1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6399423" y="4619981"/>
            <a:ext cx="603504" cy="37490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6792" y="1263417"/>
            <a:ext cx="11007223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$numbers = explode(' ', 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[];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($i = 0; $i &lt; count($numbers); $i++) {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= $numbers[$i];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>
                <a:solidFill>
                  <a:schemeClr val="bg1"/>
                </a:solidFill>
              </a:rPr>
              <a:t>key_exists</a:t>
            </a:r>
            <a:r>
              <a:rPr lang="en-US" dirty="0">
                <a:solidFill>
                  <a:schemeClr val="tx1"/>
                </a:solidFill>
              </a:rPr>
              <a:t>($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, 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 $</a:t>
            </a:r>
            <a:r>
              <a:rPr lang="en-US" dirty="0" err="1" smtClean="0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[$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] = 1</a:t>
            </a:r>
            <a:r>
              <a:rPr lang="en-US" dirty="0" smtClean="0">
                <a:solidFill>
                  <a:schemeClr val="tx1"/>
                </a:solidFill>
              </a:rPr>
              <a:t>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else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 $</a:t>
            </a:r>
            <a:r>
              <a:rPr lang="en-US" dirty="0" err="1" smtClean="0">
                <a:solidFill>
                  <a:schemeClr val="tx1"/>
                </a:solidFill>
              </a:rPr>
              <a:t>numbersArr</a:t>
            </a:r>
            <a:r>
              <a:rPr lang="en-US" dirty="0" smtClean="0">
                <a:solidFill>
                  <a:schemeClr val="tx1"/>
                </a:solidFill>
              </a:rPr>
              <a:t>[$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]++;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ksort</a:t>
            </a:r>
            <a:r>
              <a:rPr lang="en-US" dirty="0">
                <a:solidFill>
                  <a:schemeClr val="tx1"/>
                </a:solidFill>
              </a:rPr>
              <a:t>($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foreach ($</a:t>
            </a:r>
            <a:r>
              <a:rPr lang="en-US" dirty="0" err="1">
                <a:solidFill>
                  <a:schemeClr val="tx1"/>
                </a:solidFill>
              </a:rPr>
              <a:t>numbersArr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>
                <a:solidFill>
                  <a:schemeClr val="bg1"/>
                </a:solidFill>
              </a:rPr>
              <a:t>$key =&gt; $value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tx1"/>
                </a:solidFill>
              </a:rPr>
              <a:t>"$key -&gt; $value" . PHP_EOL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Count Real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 smtClean="0"/>
              <a:t> - Sort an array </a:t>
            </a:r>
            <a:r>
              <a:rPr lang="en-US" sz="3400" dirty="0"/>
              <a:t>by </a:t>
            </a:r>
            <a:r>
              <a:rPr lang="en-US" sz="3400" dirty="0" smtClean="0"/>
              <a:t>value </a:t>
            </a:r>
            <a:r>
              <a:rPr lang="en-US" sz="3400" dirty="0"/>
              <a:t>in ascending o</a:t>
            </a:r>
            <a:r>
              <a:rPr lang="en-US" sz="3400" dirty="0" smtClean="0"/>
              <a:t>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457200" indent="-457200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arsort()</a:t>
            </a:r>
            <a:r>
              <a:rPr lang="en-US" sz="3400" dirty="0"/>
              <a:t> - Sort an array by </a:t>
            </a:r>
            <a:r>
              <a:rPr lang="en-US" sz="3400" dirty="0" smtClean="0"/>
              <a:t>value in descending order</a:t>
            </a:r>
            <a:endParaRPr lang="en-US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1424624" y="1466105"/>
            <a:ext cx="9342658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</a:t>
            </a:r>
            <a:r>
              <a:rPr lang="en-US" sz="2600" b="1" dirty="0" smtClean="0">
                <a:latin typeface="Consolas" panose="020B0609020204030204" pitchFamily="49" charset="0"/>
              </a:rPr>
              <a:t>37, "Ben</a:t>
            </a:r>
            <a:r>
              <a:rPr lang="en-US" sz="2600" b="1" dirty="0">
                <a:latin typeface="Consolas" panose="020B0609020204030204" pitchFamily="49" charset="0"/>
              </a:rPr>
              <a:t>" =&gt; </a:t>
            </a:r>
            <a:r>
              <a:rPr lang="en-US" sz="2600" b="1" dirty="0" smtClean="0">
                <a:latin typeface="Consolas" panose="020B0609020204030204" pitchFamily="49" charset="0"/>
              </a:rPr>
              <a:t>35, </a:t>
            </a:r>
            <a:r>
              <a:rPr lang="en-US" sz="2600" b="1" dirty="0">
                <a:latin typeface="Consolas" panose="020B0609020204030204" pitchFamily="49" charset="0"/>
              </a:rPr>
              <a:t>"Joe" =&gt; </a:t>
            </a:r>
            <a:r>
              <a:rPr lang="en-US" sz="2600" b="1" dirty="0" smtClean="0">
                <a:latin typeface="Consolas" panose="020B0609020204030204" pitchFamily="49" charset="0"/>
              </a:rPr>
              <a:t>43];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26951" y="2883436"/>
            <a:ext cx="673800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asort</a:t>
            </a:r>
            <a:r>
              <a:rPr lang="en-US" altLang="en-US" sz="2600" b="1" dirty="0">
                <a:latin typeface="Consolas" panose="020B0609020204030204" pitchFamily="49" charset="0"/>
              </a:rPr>
              <a:t>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//Ben =&gt; 35, </a:t>
            </a:r>
            <a:r>
              <a:rPr lang="nl-NL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Peter </a:t>
            </a: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=&gt; </a:t>
            </a:r>
            <a:r>
              <a:rPr lang="nl-NL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37, </a:t>
            </a:r>
            <a:r>
              <a:rPr lang="nl-NL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Joe =&gt; </a:t>
            </a:r>
            <a:r>
              <a:rPr lang="nl-NL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43</a:t>
            </a:r>
            <a:endParaRPr lang="en-US" alt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6951" y="5114150"/>
            <a:ext cx="673800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arsort</a:t>
            </a:r>
            <a:r>
              <a:rPr lang="en-US" altLang="en-US" sz="2600" b="1" dirty="0">
                <a:latin typeface="Consolas" panose="020B0609020204030204" pitchFamily="49" charset="0"/>
              </a:rPr>
              <a:t>($ages);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print_r($ages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);</a:t>
            </a:r>
            <a:endParaRPr lang="en-US" altLang="en-US" sz="26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//Joe =&gt; 43,</a:t>
            </a: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Peter =&gt; 37,</a:t>
            </a:r>
            <a:r>
              <a:rPr lang="en-US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Ben </a:t>
            </a: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=&gt; 35</a:t>
            </a:r>
          </a:p>
        </p:txBody>
      </p:sp>
    </p:spTree>
    <p:extLst>
      <p:ext uri="{BB962C8B-B14F-4D97-AF65-F5344CB8AC3E}">
        <p14:creationId xmlns:p14="http://schemas.microsoft.com/office/powerpoint/2010/main" val="40585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uksort</a:t>
            </a:r>
            <a:r>
              <a:rPr lang="en-US" sz="3400" dirty="0"/>
              <a:t> </a:t>
            </a:r>
            <a:r>
              <a:rPr lang="en-US" sz="3400" dirty="0" smtClean="0"/>
              <a:t>- </a:t>
            </a:r>
            <a:r>
              <a:rPr lang="en-US" sz="3400" dirty="0"/>
              <a:t>Sort an array by keys using a user-defined </a:t>
            </a:r>
            <a:r>
              <a:rPr lang="en-US" sz="3400" dirty="0" smtClean="0"/>
              <a:t>function</a:t>
            </a:r>
            <a:endParaRPr lang="en-US" sz="3400" dirty="0"/>
          </a:p>
        </p:txBody>
      </p:sp>
      <p:sp>
        <p:nvSpPr>
          <p:cNvPr id="10" name="TextBox 9"/>
          <p:cNvSpPr txBox="1"/>
          <p:nvPr/>
        </p:nvSpPr>
        <p:spPr>
          <a:xfrm>
            <a:off x="658005" y="2729805"/>
            <a:ext cx="1087589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uksort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latin typeface="Consolas" panose="020B0609020204030204" pitchFamily="49" charset="0"/>
              </a:rPr>
              <a:t>$ages, function ($key1, $key2) use ($ages)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400" b="1" dirty="0">
                <a:latin typeface="Consolas" panose="020B0609020204030204" pitchFamily="49" charset="0"/>
              </a:rPr>
              <a:t>res =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latin typeface="Consolas" panose="020B0609020204030204" pitchFamily="49" charset="0"/>
              </a:rPr>
              <a:t>$ages[$key1]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altLang="en-US" sz="2400" b="1" dirty="0">
                <a:latin typeface="Consolas" panose="020B0609020204030204" pitchFamily="49" charset="0"/>
              </a:rPr>
              <a:t> $ages[$key2]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2400" b="1" dirty="0">
                <a:latin typeface="Consolas" panose="020B0609020204030204" pitchFamily="49" charset="0"/>
              </a:rPr>
              <a:t>0</a:t>
            </a:r>
            <a:r>
              <a:rPr lang="bg-BG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((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400" b="1" dirty="0">
                <a:latin typeface="Consolas" panose="020B0609020204030204" pitchFamily="49" charset="0"/>
              </a:rPr>
              <a:t>ages[$key1]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b="1" dirty="0">
                <a:latin typeface="Consolas" panose="020B0609020204030204" pitchFamily="49" charset="0"/>
              </a:rPr>
              <a:t> $ages[$key2]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2400" b="1" dirty="0">
                <a:latin typeface="Consolas" panose="020B0609020204030204" pitchFamily="49" charset="0"/>
              </a:rPr>
              <a:t>-1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2400" b="1" dirty="0">
                <a:latin typeface="Consolas" panose="020B0609020204030204" pitchFamily="49" charset="0"/>
              </a:rPr>
              <a:t>1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;</a:t>
            </a:r>
            <a:endParaRPr lang="bg-BG" alt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b="1" dirty="0" smtClean="0">
                <a:latin typeface="Consolas" panose="020B0609020204030204" pitchFamily="49" charset="0"/>
              </a:rPr>
              <a:t>  </a:t>
            </a:r>
            <a:endParaRPr lang="en-US" alt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 if </a:t>
            </a:r>
            <a:r>
              <a:rPr lang="en-US" altLang="en-US" sz="2400" b="1" dirty="0">
                <a:latin typeface="Consolas" panose="020B0609020204030204" pitchFamily="49" charset="0"/>
              </a:rPr>
              <a:t>($res === 0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)</a:t>
            </a:r>
            <a:endParaRPr lang="en-US" altLang="en-U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 </a:t>
            </a:r>
            <a:r>
              <a:rPr lang="bg-BG" alt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400" b="1" dirty="0">
                <a:latin typeface="Consolas" panose="020B0609020204030204" pitchFamily="49" charset="0"/>
              </a:rPr>
              <a:t>res = 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strcmp</a:t>
            </a:r>
            <a:r>
              <a:rPr lang="en-US" altLang="en-US" sz="2400" b="1" dirty="0">
                <a:latin typeface="Consolas" panose="020B0609020204030204" pitchFamily="49" charset="0"/>
              </a:rPr>
              <a:t>($key2, $key1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);</a:t>
            </a:r>
            <a:endParaRPr lang="en-US" altLang="en-U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return </a:t>
            </a:r>
            <a:r>
              <a:rPr lang="en-US" altLang="en-US" sz="2400" b="1" dirty="0">
                <a:latin typeface="Consolas" panose="020B0609020204030204" pitchFamily="49" charset="0"/>
              </a:rPr>
              <a:t>$res;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Joe =&gt; 35, Ben =&gt; 35, Peter =&gt; 37</a:t>
            </a:r>
            <a:endParaRPr lang="en-US" alt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875D1DA-B167-4EE0-BA75-5152ABF7E215}"/>
              </a:ext>
            </a:extLst>
          </p:cNvPr>
          <p:cNvSpPr/>
          <p:nvPr/>
        </p:nvSpPr>
        <p:spPr bwMode="auto">
          <a:xfrm>
            <a:off x="2299970" y="3227687"/>
            <a:ext cx="8146357" cy="760625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Multiple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623" y="1318363"/>
            <a:ext cx="9342658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37, "Ben" =&gt; 35, "Joe" =&gt; 35];</a:t>
            </a:r>
            <a:endParaRPr lang="en-US" sz="2600" dirty="0"/>
          </a:p>
        </p:txBody>
      </p:sp>
      <p:sp>
        <p:nvSpPr>
          <p:cNvPr id="11" name="AutoShape 24">
            <a:extLst>
              <a:ext uri="{FF2B5EF4-FFF2-40B4-BE49-F238E27FC236}">
                <a16:creationId xmlns=""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018" y="4111951"/>
            <a:ext cx="3155194" cy="865477"/>
          </a:xfrm>
          <a:prstGeom prst="wedgeRoundRectCallout">
            <a:avLst>
              <a:gd name="adj1" fmla="val -54088"/>
              <a:gd name="adj2" fmla="val 34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 (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4">
            <a:extLst>
              <a:ext uri="{FF2B5EF4-FFF2-40B4-BE49-F238E27FC236}">
                <a16:creationId xmlns=""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900" y="5477621"/>
            <a:ext cx="2630210" cy="448682"/>
          </a:xfrm>
          <a:prstGeom prst="wedgeRoundRectCallout">
            <a:avLst>
              <a:gd name="adj1" fmla="val -53587"/>
              <a:gd name="adj2" fmla="val -454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</a:p>
        </p:txBody>
      </p:sp>
      <p:sp>
        <p:nvSpPr>
          <p:cNvPr id="14" name="AutoShape 24">
            <a:extLst>
              <a:ext uri="{FF2B5EF4-FFF2-40B4-BE49-F238E27FC236}">
                <a16:creationId xmlns=""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81" y="4652386"/>
            <a:ext cx="3559324" cy="1470196"/>
          </a:xfrm>
          <a:prstGeom prst="wedgeRoundRectCallout">
            <a:avLst>
              <a:gd name="adj1" fmla="val -28517"/>
              <a:gd name="adj2" fmla="val -832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operator.</a:t>
            </a:r>
          </a:p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first one is less,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second is less and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equal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=""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776" y="4096007"/>
            <a:ext cx="2426242" cy="448683"/>
          </a:xfrm>
          <a:prstGeom prst="wedgeRoundRectCallout">
            <a:avLst>
              <a:gd name="adj1" fmla="val -54229"/>
              <a:gd name="adj2" fmla="val -40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5979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&lt;=&gt;</a:t>
            </a:r>
            <a:r>
              <a:rPr lang="en-US" dirty="0" smtClean="0"/>
              <a:t> </a:t>
            </a:r>
            <a:r>
              <a:rPr lang="en-US" dirty="0"/>
              <a:t>- An integer less than, equal to, or greater than zero </a:t>
            </a:r>
            <a:r>
              <a:rPr lang="en-US" dirty="0" smtClean="0"/>
              <a:t>when</a:t>
            </a:r>
            <a:br>
              <a:rPr lang="en-US" dirty="0" smtClean="0"/>
            </a:br>
            <a:r>
              <a:rPr lang="en-US" dirty="0" smtClean="0"/>
              <a:t>first value </a:t>
            </a:r>
            <a:r>
              <a:rPr lang="en-US" dirty="0"/>
              <a:t>is respectively less than, equal to, or greater </a:t>
            </a:r>
            <a:r>
              <a:rPr lang="en-US" dirty="0" smtClean="0"/>
              <a:t>than</a:t>
            </a:r>
            <a:br>
              <a:rPr lang="en-US" dirty="0" smtClean="0"/>
            </a:br>
            <a:r>
              <a:rPr lang="en-US" dirty="0" smtClean="0"/>
              <a:t>second value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Spaceship</a:t>
            </a:r>
            <a:r>
              <a:rPr lang="en-US" dirty="0"/>
              <a:t> </a:t>
            </a:r>
            <a:r>
              <a:rPr lang="en-US" dirty="0" smtClean="0"/>
              <a:t>Comparison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687" y="3101826"/>
            <a:ext cx="420758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 &lt;=&gt; 1;    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 &lt;=&gt; 2;    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2 &lt;=&gt; 1;    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1.5 &lt;=&gt; 1.5;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1.5 &lt;=&gt; 2.5;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2.5 &lt;=&gt; 1.5;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  <a:endParaRPr lang="en-US" alt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4557" y="2547828"/>
            <a:ext cx="621777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latin typeface="Consolas" panose="020B0609020204030204" pitchFamily="49" charset="0"/>
              </a:rPr>
              <a:t>echo </a:t>
            </a:r>
            <a:r>
              <a:rPr lang="es-ES" sz="2400" b="1" dirty="0">
                <a:latin typeface="Consolas" panose="020B0609020204030204" pitchFamily="49" charset="0"/>
              </a:rPr>
              <a:t>"a" &lt;=&gt; "a"; </a:t>
            </a:r>
            <a:r>
              <a:rPr lang="es-ES" sz="2400" b="1" dirty="0" smtClean="0">
                <a:latin typeface="Consolas" panose="020B0609020204030204" pitchFamily="49" charset="0"/>
              </a:rPr>
              <a:t>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"a" &lt;=&gt; "b"; </a:t>
            </a:r>
            <a:r>
              <a:rPr lang="es-ES" sz="2400" b="1" dirty="0" smtClean="0">
                <a:latin typeface="Consolas" panose="020B0609020204030204" pitchFamily="49" charset="0"/>
              </a:rPr>
              <a:t>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"b" &lt;=&gt; "a"; </a:t>
            </a:r>
            <a:r>
              <a:rPr lang="es-ES" sz="2400" b="1" dirty="0" smtClean="0">
                <a:latin typeface="Consolas" panose="020B0609020204030204" pitchFamily="49" charset="0"/>
              </a:rPr>
              <a:t>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"a" &lt;=&gt; "aa"; </a:t>
            </a:r>
            <a:r>
              <a:rPr lang="es-ES" sz="2400" b="1" dirty="0" smtClean="0">
                <a:latin typeface="Consolas" panose="020B0609020204030204" pitchFamily="49" charset="0"/>
              </a:rPr>
              <a:t>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"zz" &lt;=&gt; "aa"; </a:t>
            </a:r>
            <a:r>
              <a:rPr lang="es-ES" sz="2400" b="1" dirty="0" smtClean="0">
                <a:latin typeface="Consolas" panose="020B0609020204030204" pitchFamily="49" charset="0"/>
              </a:rPr>
              <a:t>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latin typeface="Consolas" panose="020B0609020204030204" pitchFamily="49" charset="0"/>
              </a:rPr>
              <a:t>echo </a:t>
            </a:r>
            <a:r>
              <a:rPr lang="es-ES" sz="2400" b="1" dirty="0">
                <a:latin typeface="Consolas" panose="020B0609020204030204" pitchFamily="49" charset="0"/>
              </a:rPr>
              <a:t>[] &lt;=&gt; []; </a:t>
            </a:r>
            <a:r>
              <a:rPr lang="es-ES" sz="2400" b="1" dirty="0" smtClean="0">
                <a:latin typeface="Consolas" panose="020B0609020204030204" pitchFamily="49" charset="0"/>
              </a:rPr>
              <a:t>           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[1, 2, 3];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[]; </a:t>
            </a:r>
            <a:r>
              <a:rPr lang="es-ES" sz="2400" b="1" dirty="0" smtClean="0">
                <a:latin typeface="Consolas" panose="020B0609020204030204" pitchFamily="49" charset="0"/>
              </a:rPr>
              <a:t>       </a:t>
            </a:r>
            <a:r>
              <a:rPr lang="es-E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[1, 2, 1];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latin typeface="Consolas" panose="020B0609020204030204" pitchFamily="49" charset="0"/>
              </a:rPr>
              <a:t>echo [1, 2, 3] &lt;=&gt; [1, 2, 4]; </a:t>
            </a:r>
            <a:r>
              <a:rPr lang="es-E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  <a:endParaRPr lang="en-US" alt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48510"/>
            <a:ext cx="11811097" cy="5357092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smtClean="0"/>
              <a:t>Sorting an array with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b="1" dirty="0" smtClean="0">
                <a:solidFill>
                  <a:schemeClr val="bg1"/>
                </a:solidFill>
              </a:rPr>
              <a:t>paceship</a:t>
            </a:r>
            <a:r>
              <a:rPr lang="en-US" sz="3400" dirty="0" smtClean="0"/>
              <a:t> operator</a:t>
            </a:r>
            <a:endParaRPr lang="en-US" sz="3400" dirty="0"/>
          </a:p>
        </p:txBody>
      </p:sp>
      <p:sp>
        <p:nvSpPr>
          <p:cNvPr id="10" name="TextBox 9"/>
          <p:cNvSpPr txBox="1"/>
          <p:nvPr/>
        </p:nvSpPr>
        <p:spPr>
          <a:xfrm>
            <a:off x="1258938" y="2846733"/>
            <a:ext cx="9674027" cy="3449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uksort</a:t>
            </a:r>
            <a:r>
              <a:rPr lang="en-US" altLang="en-US" sz="2600" b="1" dirty="0">
                <a:latin typeface="Consolas" panose="020B0609020204030204" pitchFamily="49" charset="0"/>
              </a:rPr>
              <a:t>($ages, function ($key1, $key2) use ($ages)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6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600" b="1" dirty="0">
                <a:latin typeface="Consolas" panose="020B0609020204030204" pitchFamily="49" charset="0"/>
              </a:rPr>
              <a:t>res = $ages[$key1] </a:t>
            </a:r>
            <a:r>
              <a:rPr lang="en-US" alt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&lt;=&gt;</a:t>
            </a:r>
            <a:r>
              <a:rPr lang="en-US" altLang="en-US" sz="2600" b="1" dirty="0">
                <a:latin typeface="Consolas" panose="020B0609020204030204" pitchFamily="49" charset="0"/>
              </a:rPr>
              <a:t> $ages[$key2];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if </a:t>
            </a:r>
            <a:r>
              <a:rPr lang="en-US" altLang="en-US" sz="2600" b="1" dirty="0">
                <a:latin typeface="Consolas" panose="020B0609020204030204" pitchFamily="49" charset="0"/>
              </a:rPr>
              <a:t>($res ===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  </a:t>
            </a:r>
            <a:r>
              <a:rPr lang="bg-BG" altLang="en-US" sz="2600" b="1" dirty="0" smtClean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$</a:t>
            </a:r>
            <a:r>
              <a:rPr lang="en-US" altLang="en-US" sz="2600" b="1" dirty="0">
                <a:latin typeface="Consolas" panose="020B0609020204030204" pitchFamily="49" charset="0"/>
              </a:rPr>
              <a:t>res = $key2 </a:t>
            </a:r>
            <a:r>
              <a:rPr lang="en-US" alt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&lt;=&gt;</a:t>
            </a:r>
            <a:r>
              <a:rPr lang="en-US" altLang="en-US" sz="2600" b="1" dirty="0">
                <a:latin typeface="Consolas" panose="020B0609020204030204" pitchFamily="49" charset="0"/>
              </a:rPr>
              <a:t> $key1;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  </a:t>
            </a:r>
            <a:r>
              <a:rPr lang="en-US" altLang="en-US" sz="2600" b="1" dirty="0" smtClean="0">
                <a:latin typeface="Consolas" panose="020B0609020204030204" pitchFamily="49" charset="0"/>
              </a:rPr>
              <a:t>return </a:t>
            </a:r>
            <a:r>
              <a:rPr lang="en-US" altLang="en-US" sz="2600" b="1" dirty="0">
                <a:latin typeface="Consolas" panose="020B0609020204030204" pitchFamily="49" charset="0"/>
              </a:rPr>
              <a:t>$res;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 smtClean="0">
                <a:latin typeface="Consolas" panose="020B0609020204030204" pitchFamily="49" charset="0"/>
              </a:rPr>
              <a:t>});</a:t>
            </a:r>
            <a:endParaRPr lang="bg-BG" altLang="en-US" sz="26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Joe =&gt; 35, Ben =&gt; 35, Peter =&gt; </a:t>
            </a:r>
            <a:r>
              <a:rPr lang="en-US" alt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37</a:t>
            </a:r>
            <a:endParaRPr lang="en-US" alt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Multiple Criteria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623" y="1348510"/>
            <a:ext cx="9342658" cy="65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37, "Ben" =&gt; 35, "Joe" =&gt; 35];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529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Words Synonym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357" y="1177838"/>
            <a:ext cx="11811097" cy="55809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/>
              <a:t>Read a number </a:t>
            </a:r>
            <a:r>
              <a:rPr lang="en-US" sz="3000" b="1" dirty="0" smtClean="0">
                <a:solidFill>
                  <a:schemeClr val="bg1"/>
                </a:solidFill>
              </a:rPr>
              <a:t>n</a:t>
            </a:r>
            <a:r>
              <a:rPr lang="en-GB" sz="3000" dirty="0" smtClean="0"/>
              <a:t>. On the next </a:t>
            </a:r>
            <a:r>
              <a:rPr lang="en-US" sz="3000" b="1" dirty="0" smtClean="0">
                <a:solidFill>
                  <a:schemeClr val="bg1"/>
                </a:solidFill>
              </a:rPr>
              <a:t>2 * n</a:t>
            </a:r>
            <a:r>
              <a:rPr lang="en-GB" sz="3000" dirty="0" smtClean="0">
                <a:solidFill>
                  <a:schemeClr val="bg1"/>
                </a:solidFill>
              </a:rPr>
              <a:t> </a:t>
            </a:r>
            <a:r>
              <a:rPr lang="en-GB" sz="3000" dirty="0" smtClean="0"/>
              <a:t>lines you will receive </a:t>
            </a:r>
            <a:r>
              <a:rPr lang="en-US" sz="3000" b="1" dirty="0" smtClean="0">
                <a:solidFill>
                  <a:schemeClr val="bg1"/>
                </a:solidFill>
              </a:rPr>
              <a:t>word</a:t>
            </a:r>
            <a:r>
              <a:rPr lang="en-GB" sz="3000" dirty="0" smtClean="0"/>
              <a:t> and</a:t>
            </a:r>
            <a:br>
              <a:rPr lang="en-GB" sz="3000" dirty="0" smtClean="0"/>
            </a:br>
            <a:r>
              <a:rPr lang="en-GB" sz="3000" dirty="0" smtClean="0"/>
              <a:t>a </a:t>
            </a:r>
            <a:r>
              <a:rPr lang="en-US" sz="3000" b="1" dirty="0" smtClean="0">
                <a:solidFill>
                  <a:schemeClr val="bg1"/>
                </a:solidFill>
              </a:rPr>
              <a:t>synonym</a:t>
            </a:r>
            <a:r>
              <a:rPr lang="en-GB" sz="3000" dirty="0" smtClean="0"/>
              <a:t>. </a:t>
            </a:r>
            <a:r>
              <a:rPr lang="en-US" sz="3000" dirty="0"/>
              <a:t>If </a:t>
            </a:r>
            <a:r>
              <a:rPr lang="en-US" sz="3000" dirty="0" smtClean="0"/>
              <a:t>you get </a:t>
            </a:r>
            <a:r>
              <a:rPr lang="en-US" sz="3000" dirty="0"/>
              <a:t>the same </a:t>
            </a:r>
            <a:r>
              <a:rPr lang="en-US" sz="3000" dirty="0" smtClean="0"/>
              <a:t>word twice add </a:t>
            </a:r>
            <a:r>
              <a:rPr lang="en-US" sz="3000" dirty="0"/>
              <a:t>the </a:t>
            </a:r>
            <a:r>
              <a:rPr lang="en-US" sz="3000" dirty="0" smtClean="0"/>
              <a:t>synonym </a:t>
            </a:r>
            <a:r>
              <a:rPr lang="en-US" sz="3000" dirty="0"/>
              <a:t>to the </a:t>
            </a:r>
            <a:r>
              <a:rPr lang="en-US" sz="3000" dirty="0" smtClean="0"/>
              <a:t>list</a:t>
            </a:r>
            <a:endParaRPr lang="en-GB" sz="3000" dirty="0" smtClean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/>
              <a:t>Sort </a:t>
            </a:r>
            <a:r>
              <a:rPr lang="en-US" sz="3000" dirty="0"/>
              <a:t>the words first by the count of synonyms </a:t>
            </a:r>
            <a:r>
              <a:rPr lang="en-US" sz="3000" dirty="0" smtClean="0"/>
              <a:t>in </a:t>
            </a:r>
            <a:r>
              <a:rPr lang="en-US" sz="3000" dirty="0"/>
              <a:t>descending order, </a:t>
            </a:r>
            <a:r>
              <a:rPr lang="en-US" sz="3000" dirty="0" smtClean="0"/>
              <a:t>and</a:t>
            </a:r>
            <a:br>
              <a:rPr lang="en-US" sz="3000" dirty="0" smtClean="0"/>
            </a:br>
            <a:r>
              <a:rPr lang="en-US" sz="3000" dirty="0" smtClean="0"/>
              <a:t>then </a:t>
            </a:r>
            <a:r>
              <a:rPr lang="en-US" sz="3000" dirty="0"/>
              <a:t>by alphabetical order of the </a:t>
            </a:r>
            <a:r>
              <a:rPr lang="en-US" sz="3000" dirty="0" smtClean="0"/>
              <a:t>words</a:t>
            </a:r>
            <a:endParaRPr lang="en-GB" sz="3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286110" y="4199204"/>
            <a:ext cx="4615272" cy="830997"/>
          </a:xfrm>
          <a:prstGeom prst="rect">
            <a:avLst/>
          </a:prstGeom>
          <a:solidFill>
            <a:srgbClr val="D1D5DD">
              <a:alpha val="19000"/>
            </a:srgbClr>
          </a:solidFill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onsolas" pitchFamily="49" charset="0"/>
              </a:rPr>
              <a:t>cute – adorable , charming</a:t>
            </a:r>
          </a:p>
          <a:p>
            <a:r>
              <a:rPr lang="en-US" sz="2400" b="1" dirty="0">
                <a:solidFill>
                  <a:schemeClr val="dk1"/>
                </a:solidFill>
                <a:latin typeface="Consolas" pitchFamily="49" charset="0"/>
              </a:rPr>
              <a:t>smart - clever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9272" y="4402721"/>
            <a:ext cx="609306" cy="423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85168" y="3275874"/>
            <a:ext cx="1576572" cy="2677656"/>
          </a:xfrm>
          <a:prstGeom prst="rect">
            <a:avLst/>
          </a:prstGeom>
          <a:solidFill>
            <a:srgbClr val="D1D5DD">
              <a:alpha val="19000"/>
            </a:srgbClr>
          </a:solidFill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 smtClean="0">
                <a:solidFill>
                  <a:schemeClr val="dk1"/>
                </a:solidFill>
                <a:latin typeface="Consolas" pitchFamily="49" charset="0"/>
              </a:rPr>
              <a:t>3</a:t>
            </a: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smart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dk1"/>
                </a:solidFill>
                <a:latin typeface="Consolas" pitchFamily="49" charset="0"/>
              </a:rPr>
              <a:t>clever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cute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adorable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chemeClr val="dk1"/>
                </a:solidFill>
                <a:latin typeface="Consolas" pitchFamily="49" charset="0"/>
              </a:rPr>
              <a:t>cute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dk1"/>
                </a:solidFill>
                <a:latin typeface="Consolas" pitchFamily="49" charset="0"/>
              </a:rPr>
              <a:t>charming</a:t>
            </a:r>
            <a:endParaRPr lang="en-US" sz="2400" b="1" dirty="0">
              <a:solidFill>
                <a:schemeClr val="dk1"/>
              </a:solidFill>
              <a:latin typeface="Consolas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4145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Words Synonym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43961" y="1252769"/>
            <a:ext cx="7372885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$n = intval(readline());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$arr = </a:t>
            </a:r>
            <a:r>
              <a:rPr lang="en-US" sz="2800" b="1" dirty="0" smtClean="0">
                <a:latin typeface="Consolas" pitchFamily="49" charset="0"/>
              </a:rPr>
              <a:t>[];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($i = 0; $i &lt; $n; $i++)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$</a:t>
            </a:r>
            <a:r>
              <a:rPr lang="en-US" sz="2800" b="1" dirty="0">
                <a:latin typeface="Consolas" pitchFamily="49" charset="0"/>
              </a:rPr>
              <a:t>word = readline</a:t>
            </a:r>
            <a:r>
              <a:rPr lang="en-US" sz="2800" b="1" dirty="0" smtClean="0">
                <a:latin typeface="Consolas" pitchFamily="49" charset="0"/>
              </a:rPr>
              <a:t>();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if </a:t>
            </a:r>
            <a:r>
              <a:rPr lang="en-US" sz="2800" b="1" dirty="0">
                <a:latin typeface="Consolas" pitchFamily="49" charset="0"/>
              </a:rPr>
              <a:t>(!key_exists($word, $arr))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  $</a:t>
            </a:r>
            <a:r>
              <a:rPr lang="en-US" sz="2800" b="1" dirty="0">
                <a:latin typeface="Consolas" pitchFamily="49" charset="0"/>
              </a:rPr>
              <a:t>arr[$word] = 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}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$</a:t>
            </a:r>
            <a:r>
              <a:rPr lang="en-US" sz="2800" b="1" dirty="0">
                <a:latin typeface="Consolas" pitchFamily="49" charset="0"/>
              </a:rPr>
              <a:t>synonym = 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</a:rPr>
              <a:t>array_push</a:t>
            </a:r>
            <a:r>
              <a:rPr lang="en-US" sz="2800" b="1" dirty="0">
                <a:latin typeface="Consolas" pitchFamily="49" charset="0"/>
              </a:rPr>
              <a:t>($arr[$word], $synonym);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en-US" sz="2800" b="1" dirty="0" smtClean="0">
              <a:latin typeface="Consolas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Words Synonym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567" y="1266305"/>
            <a:ext cx="10889673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uksort</a:t>
            </a:r>
            <a:r>
              <a:rPr lang="en-US" sz="2800" b="1" dirty="0">
                <a:latin typeface="Consolas" pitchFamily="49" charset="0"/>
              </a:rPr>
              <a:t>($arr, function ($key1, $key2) use ($arr)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$countSynonyms1 = count($arr[$key1]);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$countSynonyms2 = count($arr[$key2]);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if ($countSynonyms1 == $countSynonyms2</a:t>
            </a:r>
            <a:r>
              <a:rPr lang="en-US" sz="2800" b="1" dirty="0" smtClean="0">
                <a:latin typeface="Consolas" pitchFamily="49" charset="0"/>
              </a:rPr>
              <a:t>)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    return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$key1 &lt;=&gt; $key2</a:t>
            </a:r>
            <a:r>
              <a:rPr lang="en-US" sz="2800" b="1" dirty="0" smtClean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return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$countSynonyms2 &lt;=&gt; $countSynonyms1</a:t>
            </a:r>
            <a:r>
              <a:rPr lang="en-US" sz="28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});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foreach ($arr 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$key =&gt; $val</a:t>
            </a:r>
            <a:r>
              <a:rPr lang="en-US" sz="2800" b="1" dirty="0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   echo $key . " - " . implode(', ', $val)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https://judge.softuni.bg/Contests/1219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8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24495"/>
            <a:ext cx="8125652" cy="50955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We use associative arrays to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store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key-value pairs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They are a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lot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like arrays but we iterate through 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them by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keys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instead of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indexes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We can use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like: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key_exists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array_search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unset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krsort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arsort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uksort</a:t>
            </a:r>
            <a:endParaRPr lang="bg-BG" sz="28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We can sort array by multiple criteria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863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080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keys and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23" y="911168"/>
            <a:ext cx="3446553" cy="34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Associative arrays are </a:t>
            </a:r>
            <a:r>
              <a:rPr lang="en-US" sz="3400" dirty="0"/>
              <a:t>arrays indexed by </a:t>
            </a:r>
            <a:r>
              <a:rPr lang="en-US" sz="3400" dirty="0" smtClean="0"/>
              <a:t>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400" dirty="0" smtClean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integer or a </a:t>
            </a:r>
            <a:r>
              <a:rPr lang="en-US" sz="3200" dirty="0" smtClean="0"/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dirty="0"/>
              <a:t>value can be of any </a:t>
            </a:r>
            <a:r>
              <a:rPr lang="en-US" sz="3200" dirty="0" smtClean="0"/>
              <a:t>type</a:t>
            </a:r>
          </a:p>
          <a:p>
            <a:pPr>
              <a:buClr>
                <a:schemeClr val="tx1"/>
              </a:buClr>
            </a:pP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71171" y="3873789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8566445"/>
                </p:ext>
              </p:extLst>
            </p:nvPr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</a:t>
            </a:r>
            <a:r>
              <a:rPr lang="en-US" dirty="0" smtClean="0"/>
              <a:t>Associative Array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60" y="1038340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There </a:t>
            </a:r>
            <a:r>
              <a:rPr lang="en-US" sz="3400" dirty="0"/>
              <a:t>are </a:t>
            </a:r>
            <a:r>
              <a:rPr lang="en-US" sz="3400" dirty="0" smtClean="0"/>
              <a:t>severa</a:t>
            </a:r>
            <a:r>
              <a:rPr lang="en-US" sz="3400" dirty="0"/>
              <a:t>l</a:t>
            </a:r>
            <a:r>
              <a:rPr lang="en-US" sz="3400" dirty="0" smtClean="0"/>
              <a:t> </a:t>
            </a:r>
            <a:r>
              <a:rPr lang="en-US" sz="3400" dirty="0"/>
              <a:t>ways to create an associative array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0809" y="4177742"/>
            <a:ext cx="500465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 = 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Peter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] = </a:t>
            </a:r>
            <a:r>
              <a:rPr lang="en-US" sz="2800" b="1" dirty="0" smtClean="0">
                <a:latin typeface="Consolas" panose="020B0609020204030204" pitchFamily="49" charset="0"/>
              </a:rPr>
              <a:t>5.50;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Ben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] = 5</a:t>
            </a:r>
            <a:r>
              <a:rPr lang="en-US" sz="2800" b="1" dirty="0" smtClean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$grades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Joe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latin typeface="Consolas" panose="020B0609020204030204" pitchFamily="49" charset="0"/>
              </a:rPr>
              <a:t>] = 6</a:t>
            </a:r>
            <a:r>
              <a:rPr lang="en-US" sz="2800" b="1" dirty="0" smtClean="0">
                <a:latin typeface="Consolas" panose="020B0609020204030204" pitchFamily="49" charset="0"/>
              </a:rPr>
              <a:t>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2825" y="2984279"/>
            <a:ext cx="10130838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$ages </a:t>
            </a:r>
            <a:r>
              <a:rPr lang="en-US" sz="2800" b="1" dirty="0">
                <a:latin typeface="Consolas" panose="020B0609020204030204" pitchFamily="49" charset="0"/>
              </a:rPr>
              <a:t>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"Peter"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35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"Ben"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37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"Joe"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43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latin typeface="Consolas" panose="020B0609020204030204" pitchFamily="49" charset="0"/>
              </a:rPr>
              <a:t>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825" y="1772528"/>
            <a:ext cx="10130838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$person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array(</a:t>
            </a:r>
            <a:r>
              <a:rPr lang="en-US" sz="2800" b="1" dirty="0">
                <a:latin typeface="Consolas" panose="020B0609020204030204" pitchFamily="49" charset="0"/>
              </a:rPr>
              <a:t>"name"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"Peter"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>
                <a:latin typeface="Consolas" panose="020B0609020204030204" pitchFamily="49" charset="0"/>
              </a:rPr>
              <a:t> "age"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800" b="1" dirty="0">
                <a:latin typeface="Consolas" panose="020B0609020204030204" pitchFamily="49" charset="0"/>
              </a:rPr>
              <a:t> "18"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and Overwriting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multiple elements in the array declaration use the same key, only the last one will be used as all others are </a:t>
            </a:r>
            <a:r>
              <a:rPr lang="en-US" sz="3400" dirty="0" smtClean="0"/>
              <a:t>overwritten</a:t>
            </a:r>
            <a:endParaRPr lang="en-US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1779490" y="2601939"/>
            <a:ext cx="8307823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$array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1    =&gt; </a:t>
            </a:r>
            <a:r>
              <a:rPr lang="en-US" sz="2800" b="1" dirty="0">
                <a:latin typeface="Consolas" panose="020B0609020204030204" pitchFamily="49" charset="0"/>
              </a:rPr>
              <a:t>"a",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1" </a:t>
            </a:r>
            <a:r>
              <a:rPr lang="en-US" sz="2800" b="1" dirty="0" smtClean="0"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latin typeface="Consolas" panose="020B0609020204030204" pitchFamily="49" charset="0"/>
              </a:rPr>
              <a:t>"b",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1.5  =&gt; </a:t>
            </a:r>
            <a:r>
              <a:rPr lang="en-US" sz="2800" b="1" dirty="0">
                <a:latin typeface="Consolas" panose="020B0609020204030204" pitchFamily="49" charset="0"/>
              </a:rPr>
              <a:t>"c",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latin typeface="Consolas" panose="020B0609020204030204" pitchFamily="49" charset="0"/>
              </a:rPr>
              <a:t>true </a:t>
            </a:r>
            <a:r>
              <a:rPr lang="en-US" sz="2800" b="1" dirty="0">
                <a:latin typeface="Consolas" panose="020B0609020204030204" pitchFamily="49" charset="0"/>
              </a:rPr>
              <a:t>=&gt; "d",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var_dump</a:t>
            </a:r>
            <a:r>
              <a:rPr lang="en-US" sz="2800" b="1" dirty="0">
                <a:latin typeface="Consolas" panose="020B0609020204030204" pitchFamily="49" charset="0"/>
              </a:rPr>
              <a:t>($array</a:t>
            </a:r>
            <a:r>
              <a:rPr lang="en-US" sz="2800" b="1" dirty="0" smtClean="0">
                <a:latin typeface="Consolas" panose="020B0609020204030204" pitchFamily="49" charset="0"/>
              </a:rPr>
              <a:t>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1]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=&gt; string(1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"d"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33402" y="3500582"/>
            <a:ext cx="3763050" cy="1155018"/>
          </a:xfrm>
          <a:prstGeom prst="wedgeRoundRectCallout">
            <a:avLst>
              <a:gd name="adj1" fmla="val -29061"/>
              <a:gd name="adj2" fmla="val -48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keys in the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cast to 1</a:t>
            </a:r>
          </a:p>
        </p:txBody>
      </p:sp>
    </p:spTree>
    <p:extLst>
      <p:ext uri="{BB962C8B-B14F-4D97-AF65-F5344CB8AC3E}">
        <p14:creationId xmlns:p14="http://schemas.microsoft.com/office/powerpoint/2010/main" val="19995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access values</a:t>
            </a:r>
            <a:r>
              <a:rPr lang="en-US" sz="3400" dirty="0"/>
              <a:t> as we do in Arrays: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139" y="2062978"/>
            <a:ext cx="11147819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$ages = ["Peter" =&gt; 35, "Ben" =&gt; 37, "Joe" =&gt; 43</a:t>
            </a:r>
            <a:r>
              <a:rPr lang="en-US" sz="2600" b="1" dirty="0" smtClean="0">
                <a:latin typeface="Consolas" panose="020B0609020204030204" pitchFamily="49" charset="0"/>
              </a:rPr>
              <a:t>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$name = 'Ben';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"Peter is " . $ages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dirty="0">
                <a:latin typeface="Consolas" panose="020B0609020204030204" pitchFamily="49" charset="0"/>
              </a:rPr>
              <a:t>Peter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r>
              <a:rPr lang="en-US" sz="2600" b="1" dirty="0">
                <a:latin typeface="Consolas" panose="020B0609020204030204" pitchFamily="49" charset="0"/>
              </a:rPr>
              <a:t> . " years old."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"Ben is " . $ages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[$name]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. " years old."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echo "Joe is " . $ages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dirty="0">
                <a:latin typeface="Consolas" panose="020B0609020204030204" pitchFamily="49" charset="0"/>
              </a:rPr>
              <a:t>Joe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r>
              <a:rPr lang="en-US" sz="2600" b="1" dirty="0">
                <a:latin typeface="Consolas" panose="020B0609020204030204" pitchFamily="49" charset="0"/>
              </a:rPr>
              <a:t> . " years old." . PHP_EOL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//Peter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35 years old.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//Ben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37 years old.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//Joe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43 years old.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30368" y="4526280"/>
            <a:ext cx="3714188" cy="1164234"/>
          </a:xfrm>
          <a:prstGeom prst="wedgeRoundRectCallout">
            <a:avLst>
              <a:gd name="adj1" fmla="val -37587"/>
              <a:gd name="adj2" fmla="val -61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value by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786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Iterating through associative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2" name="Picture 4" descr="Резултат с изображение за loop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05" y="931718"/>
            <a:ext cx="3439390" cy="3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9581</TotalTime>
  <Words>2459</Words>
  <Application>Microsoft Office PowerPoint</Application>
  <PresentationFormat>Widescreen</PresentationFormat>
  <Paragraphs>406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Comic Sans MS</vt:lpstr>
      <vt:lpstr>Consolas</vt:lpstr>
      <vt:lpstr>Times New Roman</vt:lpstr>
      <vt:lpstr>Wingdings</vt:lpstr>
      <vt:lpstr>Wingdings 2</vt:lpstr>
      <vt:lpstr>1_SoftUni3_1</vt:lpstr>
      <vt:lpstr>Associative Arrays</vt:lpstr>
      <vt:lpstr>Table of Content</vt:lpstr>
      <vt:lpstr>Have a Question?</vt:lpstr>
      <vt:lpstr>PowerPoint Presentation</vt:lpstr>
      <vt:lpstr>What is an Associative array</vt:lpstr>
      <vt:lpstr>Initialization of Associative Array</vt:lpstr>
      <vt:lpstr>Type Casting and Overwriting</vt:lpstr>
      <vt:lpstr>Accessing elements</vt:lpstr>
      <vt:lpstr>PowerPoint Presentation</vt:lpstr>
      <vt:lpstr>Foreach loop</vt:lpstr>
      <vt:lpstr>Problem: Counting Characters In Text</vt:lpstr>
      <vt:lpstr>PowerPoint Presentation</vt:lpstr>
      <vt:lpstr>Searching</vt:lpstr>
      <vt:lpstr>Problem: Odd Occurrences</vt:lpstr>
      <vt:lpstr>Solution: Odd Occurrences (1)</vt:lpstr>
      <vt:lpstr>Solution: Odd Occurrences (2)</vt:lpstr>
      <vt:lpstr>Removing Elements</vt:lpstr>
      <vt:lpstr>Problem: Sum By Town</vt:lpstr>
      <vt:lpstr>Solution: Sum By Town</vt:lpstr>
      <vt:lpstr>PowerPoint Presentation</vt:lpstr>
      <vt:lpstr>PowerPoint Presentation</vt:lpstr>
      <vt:lpstr>Sorting by Key</vt:lpstr>
      <vt:lpstr>Problem: Count Real Numbers</vt:lpstr>
      <vt:lpstr>Solution: Count Real Numbers</vt:lpstr>
      <vt:lpstr>Sorting by Value</vt:lpstr>
      <vt:lpstr>Sorting by Multiple Criteria</vt:lpstr>
      <vt:lpstr>Spaceship Comparison Operator</vt:lpstr>
      <vt:lpstr>Sorting by Multiple Criteria (2)</vt:lpstr>
      <vt:lpstr>Problem: Words Synonym</vt:lpstr>
      <vt:lpstr>Solution: Words Synonym (1)</vt:lpstr>
      <vt:lpstr>Solution: Words Synonym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Associative Arrays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Martin Georgiev</cp:lastModifiedBy>
  <cp:revision>259</cp:revision>
  <dcterms:created xsi:type="dcterms:W3CDTF">2018-05-23T13:08:44Z</dcterms:created>
  <dcterms:modified xsi:type="dcterms:W3CDTF">2019-05-15T17:32:22Z</dcterms:modified>
  <cp:category>programming;computer programming;software development;web development</cp:category>
</cp:coreProperties>
</file>