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35"/>
  </p:notesMasterIdLst>
  <p:handoutMasterIdLst>
    <p:handoutMasterId r:id="rId36"/>
  </p:handoutMasterIdLst>
  <p:sldIdLst>
    <p:sldId id="494" r:id="rId3"/>
    <p:sldId id="495" r:id="rId4"/>
    <p:sldId id="488" r:id="rId5"/>
    <p:sldId id="496" r:id="rId6"/>
    <p:sldId id="499" r:id="rId7"/>
    <p:sldId id="503" r:id="rId8"/>
    <p:sldId id="504" r:id="rId9"/>
    <p:sldId id="639" r:id="rId10"/>
    <p:sldId id="649" r:id="rId11"/>
    <p:sldId id="508" r:id="rId12"/>
    <p:sldId id="625" r:id="rId13"/>
    <p:sldId id="626" r:id="rId14"/>
    <p:sldId id="653" r:id="rId15"/>
    <p:sldId id="513" r:id="rId16"/>
    <p:sldId id="648" r:id="rId17"/>
    <p:sldId id="655" r:id="rId18"/>
    <p:sldId id="656" r:id="rId19"/>
    <p:sldId id="652" r:id="rId20"/>
    <p:sldId id="659" r:id="rId21"/>
    <p:sldId id="660" r:id="rId22"/>
    <p:sldId id="657" r:id="rId23"/>
    <p:sldId id="658" r:id="rId24"/>
    <p:sldId id="654" r:id="rId25"/>
    <p:sldId id="528" r:id="rId26"/>
    <p:sldId id="624" r:id="rId27"/>
    <p:sldId id="523" r:id="rId28"/>
    <p:sldId id="349" r:id="rId29"/>
    <p:sldId id="661" r:id="rId30"/>
    <p:sldId id="662" r:id="rId31"/>
    <p:sldId id="663" r:id="rId32"/>
    <p:sldId id="664" r:id="rId33"/>
    <p:sldId id="665" r:id="rId3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4298657-51AB-41AC-8479-B41D5E09D71C}">
          <p14:sldIdLst>
            <p14:sldId id="494"/>
            <p14:sldId id="495"/>
            <p14:sldId id="488"/>
          </p14:sldIdLst>
        </p14:section>
        <p14:section name="Strings" id="{DE145E72-6F2E-4C7D-AB67-ED53E5ADFDA7}">
          <p14:sldIdLst>
            <p14:sldId id="496"/>
            <p14:sldId id="499"/>
            <p14:sldId id="503"/>
          </p14:sldIdLst>
        </p14:section>
        <p14:section name="Manipulating Strings" id="{E1A23AF5-9A30-438B-971F-C25B5431BC57}">
          <p14:sldIdLst>
            <p14:sldId id="504"/>
            <p14:sldId id="639"/>
            <p14:sldId id="649"/>
            <p14:sldId id="508"/>
            <p14:sldId id="625"/>
            <p14:sldId id="626"/>
            <p14:sldId id="653"/>
            <p14:sldId id="513"/>
            <p14:sldId id="648"/>
            <p14:sldId id="655"/>
            <p14:sldId id="656"/>
            <p14:sldId id="652"/>
            <p14:sldId id="659"/>
            <p14:sldId id="660"/>
            <p14:sldId id="657"/>
            <p14:sldId id="658"/>
            <p14:sldId id="654"/>
            <p14:sldId id="528"/>
            <p14:sldId id="624"/>
            <p14:sldId id="523"/>
          </p14:sldIdLst>
        </p14:section>
        <p14:section name="Conclusion" id="{EDD90C82-D61F-4F10-A8D0-89DA7BCB89B2}">
          <p14:sldIdLst>
            <p14:sldId id="349"/>
            <p14:sldId id="661"/>
            <p14:sldId id="662"/>
            <p14:sldId id="663"/>
            <p14:sldId id="664"/>
            <p14:sldId id="6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83" autoAdjust="0"/>
    <p:restoredTop sz="94533" autoAdjust="0"/>
  </p:normalViewPr>
  <p:slideViewPr>
    <p:cSldViewPr>
      <p:cViewPr varScale="1">
        <p:scale>
          <a:sx n="58" d="100"/>
          <a:sy n="58" d="100"/>
        </p:scale>
        <p:origin x="475" y="34"/>
      </p:cViewPr>
      <p:guideLst>
        <p:guide orient="horz" pos="240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5/15/2019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45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703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4679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4824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343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35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7711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3" r:id="rId13"/>
    <p:sldLayoutId id="2147483684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3/" TargetMode="Externa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3/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3/" TargetMode="Externa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3/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3/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3/" TargetMode="Externa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3/" TargetMode="Externa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3/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3/" TargetMode="Externa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3/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2.jpe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5.gi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685" y="373811"/>
            <a:ext cx="10962447" cy="882654"/>
          </a:xfrm>
        </p:spPr>
        <p:txBody>
          <a:bodyPr/>
          <a:lstStyle/>
          <a:p>
            <a:r>
              <a:rPr lang="en-US" dirty="0"/>
              <a:t>Strings and Text Processing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16252"/>
            <a:ext cx="2950749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340407"/>
            <a:ext cx="2950749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8868"/>
            <a:ext cx="2950749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5CCD0D9-AE62-4D5B-982B-3F0619AFAA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>
            <a:off x="3612402" y="2106946"/>
            <a:ext cx="5029200" cy="1859074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7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="" xmlns:a16="http://schemas.microsoft.com/office/drawing/2014/main" id="{7AEE59B4-2688-448E-B767-4414E0716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909" y="1196125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str_replace($search, $replaced, $subject)</a:t>
            </a:r>
            <a:r>
              <a:rPr lang="en-US" sz="3400" b="1" dirty="0">
                <a:latin typeface="+mj-lt"/>
              </a:rPr>
              <a:t>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>
              <a:latin typeface="+mj-lt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3400" dirty="0">
              <a:latin typeface="+mj-lt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srt_ireplace()</a:t>
            </a:r>
            <a:r>
              <a:rPr lang="en-US" sz="3400" b="1" dirty="0">
                <a:latin typeface="+mj-lt"/>
              </a:rPr>
              <a:t> </a:t>
            </a:r>
            <a:r>
              <a:rPr lang="en-US" sz="3400" dirty="0">
                <a:latin typeface="+mj-lt"/>
              </a:rPr>
              <a:t>- case-insensitive </a:t>
            </a:r>
            <a:r>
              <a:rPr lang="en-US" dirty="0"/>
              <a:t>version</a:t>
            </a:r>
            <a:endParaRPr lang="en-US" sz="3400" dirty="0">
              <a:latin typeface="+mj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86934" y="1846958"/>
            <a:ext cx="9718073" cy="1818548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$text = "PHP is cool";</a:t>
            </a:r>
          </a:p>
          <a:p>
            <a:r>
              <a:rPr lang="en-US" sz="2800" dirty="0">
                <a:solidFill>
                  <a:schemeClr val="tx1"/>
                </a:solidFill>
              </a:rPr>
              <a:t>$replace = </a:t>
            </a:r>
            <a:r>
              <a:rPr lang="en-US" sz="2800" dirty="0">
                <a:solidFill>
                  <a:schemeClr val="bg1"/>
                </a:solidFill>
              </a:rPr>
              <a:t>str_replace</a:t>
            </a:r>
            <a:r>
              <a:rPr lang="en-US" sz="2800" dirty="0">
                <a:solidFill>
                  <a:schemeClr val="tx1"/>
                </a:solidFill>
              </a:rPr>
              <a:t>('cool','amazing',$text);</a:t>
            </a:r>
          </a:p>
          <a:p>
            <a:r>
              <a:rPr lang="en-US" sz="2800" dirty="0">
                <a:solidFill>
                  <a:schemeClr val="tx1"/>
                </a:solidFill>
              </a:rPr>
              <a:t>echo $replace; </a:t>
            </a:r>
            <a:r>
              <a:rPr lang="en-US" sz="2800" i="1" dirty="0">
                <a:solidFill>
                  <a:schemeClr val="accent2"/>
                </a:solidFill>
              </a:rPr>
              <a:t>// "PHP is amazing"</a:t>
            </a:r>
            <a:r>
              <a:rPr lang="en-US" sz="2800" dirty="0"/>
              <a:t>   </a:t>
            </a:r>
            <a:endParaRPr lang="bg-BG" sz="2800" i="1" dirty="0">
              <a:solidFill>
                <a:schemeClr val="accent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Replace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D17D3020-CE80-45F7-97DF-8A42CC5020E4}"/>
              </a:ext>
            </a:extLst>
          </p:cNvPr>
          <p:cNvSpPr txBox="1">
            <a:spLocks/>
          </p:cNvSpPr>
          <p:nvPr/>
        </p:nvSpPr>
        <p:spPr>
          <a:xfrm>
            <a:off x="886933" y="4495800"/>
            <a:ext cx="9718073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$text = "PHP is COOL";</a:t>
            </a:r>
          </a:p>
          <a:p>
            <a:r>
              <a:rPr lang="en-US" sz="2800" dirty="0">
                <a:solidFill>
                  <a:schemeClr val="tx1"/>
                </a:solidFill>
              </a:rPr>
              <a:t>$replace = </a:t>
            </a:r>
            <a:r>
              <a:rPr lang="en-US" sz="2800" dirty="0">
                <a:solidFill>
                  <a:schemeClr val="bg1"/>
                </a:solidFill>
              </a:rPr>
              <a:t>str_ireplace</a:t>
            </a:r>
            <a:r>
              <a:rPr lang="en-US" sz="2800" dirty="0">
                <a:solidFill>
                  <a:schemeClr val="tx1"/>
                </a:solidFill>
              </a:rPr>
              <a:t>('cool','amazing',$text);</a:t>
            </a:r>
          </a:p>
          <a:p>
            <a:r>
              <a:rPr lang="en-US" sz="2800" dirty="0">
                <a:solidFill>
                  <a:schemeClr val="tx1"/>
                </a:solidFill>
              </a:rPr>
              <a:t>echo $replace; </a:t>
            </a:r>
            <a:r>
              <a:rPr lang="en-US" sz="2800" i="1" dirty="0">
                <a:solidFill>
                  <a:schemeClr val="accent2"/>
                </a:solidFill>
              </a:rPr>
              <a:t>// "PHP is amazing"</a:t>
            </a:r>
            <a:r>
              <a:rPr lang="en-US" sz="2800" dirty="0"/>
              <a:t>   </a:t>
            </a:r>
            <a:endParaRPr lang="bg-BG" sz="28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4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4003" y="1139180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given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remove word</a:t>
            </a:r>
          </a:p>
          <a:p>
            <a:r>
              <a:rPr lang="en-US" dirty="0"/>
              <a:t>Remove all substrings that are equal to the remove 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3124200"/>
            <a:ext cx="2588823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ice</a:t>
            </a:r>
          </a:p>
          <a:p>
            <a:r>
              <a:rPr lang="en-US" sz="2600" b="1" dirty="0">
                <a:latin typeface="Consolas" pitchFamily="49" charset="0"/>
              </a:rPr>
              <a:t>kicegiciceeb</a:t>
            </a:r>
          </a:p>
        </p:txBody>
      </p:sp>
      <p:sp>
        <p:nvSpPr>
          <p:cNvPr id="22" name="Right Arrow 8">
            <a:extLst>
              <a:ext uri="{FF2B5EF4-FFF2-40B4-BE49-F238E27FC236}">
                <a16:creationId xmlns=""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3732212" y="3353740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577EFF2-0EEE-4F3B-8F89-21DE4E4D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340" y="3313728"/>
            <a:ext cx="1137647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kgb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4450404"/>
            <a:ext cx="2588823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abc</a:t>
            </a:r>
          </a:p>
          <a:p>
            <a:r>
              <a:rPr lang="en-US" sz="2600" b="1" dirty="0">
                <a:latin typeface="Consolas" pitchFamily="49" charset="0"/>
              </a:rPr>
              <a:t>tabctqw</a:t>
            </a:r>
          </a:p>
        </p:txBody>
      </p:sp>
      <p:sp>
        <p:nvSpPr>
          <p:cNvPr id="11" name="Right Arrow 8">
            <a:extLst>
              <a:ext uri="{FF2B5EF4-FFF2-40B4-BE49-F238E27FC236}">
                <a16:creationId xmlns="" xmlns:a16="http://schemas.microsoft.com/office/drawing/2014/main" id="{5F637BA2-E122-4099-A04B-A58D80D52CF1}"/>
              </a:ext>
            </a:extLst>
          </p:cNvPr>
          <p:cNvSpPr/>
          <p:nvPr/>
        </p:nvSpPr>
        <p:spPr>
          <a:xfrm>
            <a:off x="3732212" y="4638195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0184" y="4615316"/>
            <a:ext cx="1137647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tctqw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D060F591-F27A-4BD9-BB46-09210EE7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691" y="3124200"/>
            <a:ext cx="293484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key</a:t>
            </a:r>
          </a:p>
          <a:p>
            <a:r>
              <a:rPr lang="en-US" sz="2600" b="1" dirty="0">
                <a:latin typeface="Consolas" pitchFamily="49" charset="0"/>
              </a:rPr>
              <a:t>keytextkey</a:t>
            </a:r>
          </a:p>
        </p:txBody>
      </p:sp>
      <p:sp>
        <p:nvSpPr>
          <p:cNvPr id="35" name="Right Arrow 8">
            <a:extLst>
              <a:ext uri="{FF2B5EF4-FFF2-40B4-BE49-F238E27FC236}">
                <a16:creationId xmlns="" xmlns:a16="http://schemas.microsoft.com/office/drawing/2014/main" id="{C10217C1-3770-4E8C-8CB4-2148109E2823}"/>
              </a:ext>
            </a:extLst>
          </p:cNvPr>
          <p:cNvSpPr/>
          <p:nvPr/>
        </p:nvSpPr>
        <p:spPr>
          <a:xfrm>
            <a:off x="9693925" y="3398667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383A708D-9BB5-4BFD-8BD5-6D0E30F0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0089" y="3360498"/>
            <a:ext cx="972023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DEC5A5C6-9DA8-4703-8A59-3453B2AB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2" y="4450404"/>
            <a:ext cx="293484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word</a:t>
            </a:r>
          </a:p>
          <a:p>
            <a:r>
              <a:rPr lang="en-US" sz="2600" b="1" dirty="0">
                <a:latin typeface="Consolas" pitchFamily="49" charset="0"/>
              </a:rPr>
              <a:t>wordawordbwordc</a:t>
            </a:r>
          </a:p>
        </p:txBody>
      </p:sp>
      <p:sp>
        <p:nvSpPr>
          <p:cNvPr id="38" name="Right Arrow 8">
            <a:extLst>
              <a:ext uri="{FF2B5EF4-FFF2-40B4-BE49-F238E27FC236}">
                <a16:creationId xmlns="" xmlns:a16="http://schemas.microsoft.com/office/drawing/2014/main" id="{44BB6135-9FCD-4D1F-BE75-377C460AB280}"/>
              </a:ext>
            </a:extLst>
          </p:cNvPr>
          <p:cNvSpPr/>
          <p:nvPr/>
        </p:nvSpPr>
        <p:spPr>
          <a:xfrm>
            <a:off x="9681785" y="4685600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D0A7F78A-947A-4B7D-B30D-4BEF1C96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0089" y="4651695"/>
            <a:ext cx="97202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abc</a:t>
            </a:r>
          </a:p>
        </p:txBody>
      </p:sp>
      <p:sp>
        <p:nvSpPr>
          <p:cNvPr id="19" name="TextBox 6">
            <a:extLst>
              <a:ext uri="{FF2B5EF4-FFF2-40B4-BE49-F238E27FC236}">
                <a16:creationId xmlns=""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34504" y="63137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bg-BG" sz="2000" b="0" i="0" u="none" strike="noStrike" kern="1200" cap="none" spc="0" normalizeH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234465"/>
                </a:solidFill>
                <a:hlinkClick r:id="rId2"/>
              </a:rPr>
              <a:t>https://judge.softuni.bg/Contests/1223/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Substring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58479" y="1371600"/>
            <a:ext cx="7943850" cy="46697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$word = 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$text = 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while(true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) {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$old = $text;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$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text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str_replace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($word,'',$text);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if($old == $text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) {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 echo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$text;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=""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34504" y="63137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bg-BG" sz="2000" b="0" i="0" u="none" strike="noStrike" kern="1200" cap="none" spc="0" normalizeH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234465"/>
                </a:solidFill>
                <a:hlinkClick r:id="rId2"/>
              </a:rPr>
              <a:t>https://judge.softuni.bg/Contests/1223/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01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="" xmlns:a16="http://schemas.microsoft.com/office/drawing/2014/main" id="{7AEE59B4-2688-448E-B767-4414E0716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909" y="1196125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Trim</a:t>
            </a:r>
            <a:r>
              <a:rPr lang="en-US" sz="3400" b="1" dirty="0">
                <a:latin typeface="+mj-lt"/>
              </a:rPr>
              <a:t> </a:t>
            </a:r>
            <a:r>
              <a:rPr lang="en-US" sz="3400" dirty="0">
                <a:latin typeface="+mj-lt"/>
              </a:rPr>
              <a:t>-  removes whitespace from both sides of a string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Trim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D17D3020-CE80-45F7-97DF-8A42CC5020E4}"/>
              </a:ext>
            </a:extLst>
          </p:cNvPr>
          <p:cNvSpPr txBox="1">
            <a:spLocks/>
          </p:cNvSpPr>
          <p:nvPr/>
        </p:nvSpPr>
        <p:spPr>
          <a:xfrm>
            <a:off x="620234" y="1839082"/>
            <a:ext cx="10251473" cy="43115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$text = "    I have many spaces on both sides    ";</a:t>
            </a:r>
          </a:p>
          <a:p>
            <a:r>
              <a:rPr lang="en-US" sz="2800" dirty="0">
                <a:solidFill>
                  <a:schemeClr val="tx1"/>
                </a:solidFill>
              </a:rPr>
              <a:t>echo </a:t>
            </a:r>
            <a:r>
              <a:rPr lang="en-US" sz="2800" dirty="0">
                <a:solidFill>
                  <a:schemeClr val="bg1"/>
                </a:solidFill>
              </a:rPr>
              <a:t>trim</a:t>
            </a:r>
            <a:r>
              <a:rPr lang="en-US" sz="2800" dirty="0">
                <a:solidFill>
                  <a:schemeClr val="tx1"/>
                </a:solidFill>
              </a:rPr>
              <a:t>($text); </a:t>
            </a:r>
          </a:p>
          <a:p>
            <a:r>
              <a:rPr lang="en-US" sz="2800" i="1" dirty="0">
                <a:solidFill>
                  <a:schemeClr val="tx1"/>
                </a:solidFill>
              </a:rPr>
              <a:t>	</a:t>
            </a:r>
            <a:r>
              <a:rPr lang="en-US" sz="2800" dirty="0">
                <a:solidFill>
                  <a:schemeClr val="accent2"/>
                </a:solidFill>
              </a:rPr>
              <a:t>//</a:t>
            </a:r>
            <a:r>
              <a:rPr lang="en-US" sz="2800" i="1" dirty="0">
                <a:solidFill>
                  <a:schemeClr val="accent2"/>
                </a:solidFill>
              </a:rPr>
              <a:t> "I have many spaces on both sides"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chemeClr val="tx1"/>
                </a:solidFill>
              </a:rPr>
              <a:t>echo </a:t>
            </a:r>
            <a:r>
              <a:rPr lang="en-US" sz="2800" dirty="0">
                <a:solidFill>
                  <a:schemeClr val="bg1"/>
                </a:solidFill>
              </a:rPr>
              <a:t>ltrim</a:t>
            </a:r>
            <a:r>
              <a:rPr lang="en-US" sz="2800" dirty="0">
                <a:solidFill>
                  <a:schemeClr val="tx1"/>
                </a:solidFill>
              </a:rPr>
              <a:t>($text);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	</a:t>
            </a:r>
            <a:r>
              <a:rPr lang="en-US" sz="2800" dirty="0">
                <a:solidFill>
                  <a:schemeClr val="accent2"/>
                </a:solidFill>
              </a:rPr>
              <a:t>//</a:t>
            </a:r>
            <a:r>
              <a:rPr lang="en-US" sz="2800" i="1" dirty="0">
                <a:solidFill>
                  <a:schemeClr val="accent2"/>
                </a:solidFill>
              </a:rPr>
              <a:t> "I have many spaces on both sides    "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chemeClr val="tx1"/>
                </a:solidFill>
              </a:rPr>
              <a:t>echo </a:t>
            </a:r>
            <a:r>
              <a:rPr lang="en-US" sz="2800" dirty="0">
                <a:solidFill>
                  <a:schemeClr val="bg1"/>
                </a:solidFill>
              </a:rPr>
              <a:t>rtrim</a:t>
            </a:r>
            <a:r>
              <a:rPr lang="en-US" sz="2800" dirty="0">
                <a:solidFill>
                  <a:schemeClr val="tx1"/>
                </a:solidFill>
              </a:rPr>
              <a:t>($text);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	</a:t>
            </a:r>
            <a:r>
              <a:rPr lang="en-US" sz="2800" dirty="0">
                <a:solidFill>
                  <a:schemeClr val="accent2"/>
                </a:solidFill>
              </a:rPr>
              <a:t>// </a:t>
            </a:r>
            <a:r>
              <a:rPr lang="en-US" sz="2800" i="1" dirty="0">
                <a:solidFill>
                  <a:schemeClr val="accent2"/>
                </a:solidFill>
              </a:rPr>
              <a:t>"    I have many spaces on both sides"</a:t>
            </a:r>
            <a:endParaRPr lang="bg-BG" sz="2800" i="1" dirty="0">
              <a:solidFill>
                <a:schemeClr val="accent2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4493748" y="3614055"/>
            <a:ext cx="3962864" cy="770709"/>
          </a:xfrm>
          <a:prstGeom prst="wedgeRoundRectCallout">
            <a:avLst>
              <a:gd name="adj1" fmla="val -21242"/>
              <a:gd name="adj2" fmla="val 464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Strip whitespace from the beginning of a string</a:t>
            </a:r>
            <a:endParaRPr lang="bg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493748" y="4818018"/>
            <a:ext cx="3962864" cy="770709"/>
          </a:xfrm>
          <a:prstGeom prst="wedgeRoundRectCallout">
            <a:avLst>
              <a:gd name="adj1" fmla="val -21242"/>
              <a:gd name="adj2" fmla="val 464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Strip whitespace from the end of a string</a:t>
            </a:r>
            <a:endParaRPr lang="bg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587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animBg="1"/>
      <p:bldP spid="13" grpId="0" uiExpan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451" y="1143000"/>
            <a:ext cx="11808021" cy="5563040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Split string into characters</a:t>
            </a:r>
          </a:p>
          <a:p>
            <a:pPr>
              <a:buClr>
                <a:schemeClr val="tx1"/>
              </a:buClr>
            </a:pPr>
            <a:endParaRPr lang="en-US" dirty="0">
              <a:latin typeface="+mj-lt"/>
            </a:endParaRPr>
          </a:p>
          <a:p>
            <a:pPr>
              <a:spcAft>
                <a:spcPts val="0"/>
              </a:spcAft>
              <a:buClr>
                <a:schemeClr val="tx1"/>
              </a:buClr>
            </a:pPr>
            <a:endParaRPr lang="en-US" dirty="0">
              <a:latin typeface="+mj-lt"/>
            </a:endParaRPr>
          </a:p>
          <a:p>
            <a:pPr>
              <a:buClr>
                <a:schemeClr val="tx1"/>
              </a:buClr>
            </a:pPr>
            <a:endParaRPr lang="en-US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US" dirty="0">
              <a:latin typeface="+mj-lt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Split by given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delimiter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865360" y="1740881"/>
            <a:ext cx="8724852" cy="267871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$text = "PHP";</a:t>
            </a:r>
          </a:p>
          <a:p>
            <a:r>
              <a:rPr lang="en-US" dirty="0">
                <a:solidFill>
                  <a:schemeClr val="tx1"/>
                </a:solidFill>
              </a:rPr>
              <a:t>$splitted = </a:t>
            </a:r>
            <a:r>
              <a:rPr lang="en-US" dirty="0">
                <a:solidFill>
                  <a:schemeClr val="bg1"/>
                </a:solidFill>
              </a:rPr>
              <a:t>str_split</a:t>
            </a:r>
            <a:r>
              <a:rPr lang="en-US" dirty="0">
                <a:solidFill>
                  <a:schemeClr val="tx1"/>
                </a:solidFill>
              </a:rPr>
              <a:t>($text);</a:t>
            </a:r>
          </a:p>
          <a:p>
            <a:r>
              <a:rPr lang="en-US" dirty="0">
                <a:solidFill>
                  <a:schemeClr val="tx1"/>
                </a:solidFill>
              </a:rPr>
              <a:t>print_r($splitted); </a:t>
            </a:r>
            <a:r>
              <a:rPr lang="en-US" i="1" dirty="0">
                <a:solidFill>
                  <a:schemeClr val="accent2"/>
                </a:solidFill>
              </a:rPr>
              <a:t>// "P", "H", "P"</a:t>
            </a:r>
          </a:p>
          <a:p>
            <a:r>
              <a:rPr lang="en-US" dirty="0">
                <a:solidFill>
                  <a:schemeClr val="tx1"/>
                </a:solidFill>
              </a:rPr>
              <a:t>$splitted2 = </a:t>
            </a:r>
            <a:r>
              <a:rPr lang="en-US" dirty="0">
                <a:solidFill>
                  <a:schemeClr val="bg1"/>
                </a:solidFill>
              </a:rPr>
              <a:t>str_split</a:t>
            </a:r>
            <a:r>
              <a:rPr lang="en-US" dirty="0">
                <a:solidFill>
                  <a:schemeClr val="tx1"/>
                </a:solidFill>
              </a:rPr>
              <a:t>($text, </a:t>
            </a:r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print_r($splitted2); </a:t>
            </a:r>
            <a:r>
              <a:rPr lang="en-US" i="1" dirty="0">
                <a:solidFill>
                  <a:schemeClr val="accent2"/>
                </a:solidFill>
              </a:rPr>
              <a:t>// PH, P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 (1)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865359" y="4979062"/>
            <a:ext cx="8724853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$text = "P-H-P";</a:t>
            </a:r>
          </a:p>
          <a:p>
            <a:r>
              <a:rPr lang="en-US" dirty="0">
                <a:solidFill>
                  <a:schemeClr val="tx1"/>
                </a:solidFill>
              </a:rPr>
              <a:t>$splitted = </a:t>
            </a:r>
            <a:r>
              <a:rPr lang="en-US" dirty="0">
                <a:solidFill>
                  <a:schemeClr val="bg1"/>
                </a:solidFill>
              </a:rPr>
              <a:t>explode</a:t>
            </a:r>
            <a:r>
              <a:rPr lang="en-US" dirty="0">
                <a:solidFill>
                  <a:schemeClr val="tx1"/>
                </a:solidFill>
              </a:rPr>
              <a:t>('-',$text);</a:t>
            </a:r>
          </a:p>
          <a:p>
            <a:r>
              <a:rPr lang="en-US" dirty="0">
                <a:solidFill>
                  <a:schemeClr val="tx1"/>
                </a:solidFill>
              </a:rPr>
              <a:t>print_r($splitted); </a:t>
            </a:r>
            <a:r>
              <a:rPr lang="en-US" i="1" dirty="0">
                <a:solidFill>
                  <a:schemeClr val="accent2"/>
                </a:solidFill>
              </a:rPr>
              <a:t>// "P", "H", "P"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5294360" y="5003619"/>
            <a:ext cx="2191686" cy="532854"/>
          </a:xfrm>
          <a:prstGeom prst="wedgeRoundRectCallout">
            <a:avLst>
              <a:gd name="adj1" fmla="val -33162"/>
              <a:gd name="adj2" fmla="val 676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Delimiter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7582012" y="3338870"/>
            <a:ext cx="2855800" cy="1004530"/>
          </a:xfrm>
          <a:prstGeom prst="wedgeRoundRectCallout">
            <a:avLst>
              <a:gd name="adj1" fmla="val -56081"/>
              <a:gd name="adj2" fmla="val 6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 length of the chunk   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403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uiExpand="1" build="p" animBg="1"/>
      <p:bldP spid="11" grpId="0" uiExpand="1" animBg="1"/>
      <p:bldP spid="13" grpId="0" uiExpan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451" y="1143000"/>
            <a:ext cx="11808021" cy="5563040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Split by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multiple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delimiter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 (2)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827261" y="1905000"/>
            <a:ext cx="8534400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$text = " Hello. P-H-P!?  ";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$splitted = </a:t>
            </a:r>
            <a:r>
              <a:rPr lang="en-US" dirty="0">
                <a:solidFill>
                  <a:schemeClr val="bg1"/>
                </a:solidFill>
              </a:rPr>
              <a:t>preg_split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"/[</a:t>
            </a:r>
            <a:r>
              <a:rPr lang="en-US" dirty="0">
                <a:solidFill>
                  <a:schemeClr val="tx1"/>
                </a:solidFill>
              </a:rPr>
              <a:t>-,.!? </a:t>
            </a:r>
            <a:r>
              <a:rPr lang="en-US" dirty="0">
                <a:solidFill>
                  <a:schemeClr val="bg1"/>
                </a:solidFill>
              </a:rPr>
              <a:t>]/"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</a:rPr>
              <a:t>		$text, </a:t>
            </a:r>
            <a:r>
              <a:rPr lang="en-US" dirty="0">
                <a:solidFill>
                  <a:schemeClr val="bg1"/>
                </a:solidFill>
              </a:rPr>
              <a:t>null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PREG_SPLIT_NO_EMPTY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print_r($splitted);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"Hello", "P", "H", "P"</a:t>
            </a:r>
          </a:p>
        </p:txBody>
      </p:sp>
    </p:spTree>
    <p:extLst>
      <p:ext uri="{BB962C8B-B14F-4D97-AF65-F5344CB8AC3E}">
        <p14:creationId xmlns:p14="http://schemas.microsoft.com/office/powerpoint/2010/main" val="51445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Count </a:t>
            </a:r>
            <a:r>
              <a:rPr lang="en-US" dirty="0" smtClean="0"/>
              <a:t>String </a:t>
            </a:r>
            <a:r>
              <a:rPr lang="en-US" dirty="0"/>
              <a:t>O</a:t>
            </a:r>
            <a:r>
              <a:rPr lang="en-US" dirty="0" smtClean="0"/>
              <a:t>ccurrences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4003" y="1139180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a program that receives a text and a string to search for </a:t>
            </a:r>
            <a:endParaRPr lang="bg-BG" dirty="0"/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spaces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commas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dots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question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marks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exclamation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marks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as word </a:t>
            </a:r>
            <a:r>
              <a:rPr lang="en-US" b="1" dirty="0">
                <a:solidFill>
                  <a:schemeClr val="bg1"/>
                </a:solidFill>
              </a:rPr>
              <a:t>delimiters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Print all the occurrences of that word in the string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3947879"/>
            <a:ext cx="7086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This is a word and it also is a sentence.</a:t>
            </a:r>
            <a:endParaRPr lang="en-GB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is</a:t>
            </a:r>
          </a:p>
        </p:txBody>
      </p:sp>
      <p:sp>
        <p:nvSpPr>
          <p:cNvPr id="11" name="Right Arrow 8">
            <a:extLst>
              <a:ext uri="{FF2B5EF4-FFF2-40B4-BE49-F238E27FC236}">
                <a16:creationId xmlns="" xmlns:a16="http://schemas.microsoft.com/office/drawing/2014/main" id="{5F637BA2-E122-4099-A04B-A58D80D52CF1}"/>
              </a:ext>
            </a:extLst>
          </p:cNvPr>
          <p:cNvSpPr/>
          <p:nvPr/>
        </p:nvSpPr>
        <p:spPr>
          <a:xfrm>
            <a:off x="8453235" y="4152297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8639" y="4130841"/>
            <a:ext cx="68701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3089A9B-5F49-4821-B3A7-A82F9B78D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5031946"/>
            <a:ext cx="7086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How are you??   Good, thanks.</a:t>
            </a:r>
            <a:endParaRPr lang="en-GB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are</a:t>
            </a:r>
          </a:p>
        </p:txBody>
      </p:sp>
      <p:sp>
        <p:nvSpPr>
          <p:cNvPr id="23" name="Right Arrow 8">
            <a:extLst>
              <a:ext uri="{FF2B5EF4-FFF2-40B4-BE49-F238E27FC236}">
                <a16:creationId xmlns="" xmlns:a16="http://schemas.microsoft.com/office/drawing/2014/main" id="{6EA297BB-7515-4222-B410-A1730D8D6773}"/>
              </a:ext>
            </a:extLst>
          </p:cNvPr>
          <p:cNvSpPr/>
          <p:nvPr/>
        </p:nvSpPr>
        <p:spPr>
          <a:xfrm>
            <a:off x="8453235" y="5224763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C8611E38-2E39-40F2-9A5E-10AE1DA53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8639" y="5165207"/>
            <a:ext cx="68701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1</a:t>
            </a:r>
          </a:p>
        </p:txBody>
      </p:sp>
      <p:sp>
        <p:nvSpPr>
          <p:cNvPr id="13" name="TextBox 6">
            <a:extLst>
              <a:ext uri="{FF2B5EF4-FFF2-40B4-BE49-F238E27FC236}">
                <a16:creationId xmlns=""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34504" y="63137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bg-BG" sz="2000" b="0" i="0" u="none" strike="noStrike" kern="1200" cap="none" spc="0" normalizeH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234465"/>
                </a:solidFill>
                <a:hlinkClick r:id="rId2"/>
              </a:rPr>
              <a:t>https://judge.softuni.bg/Contests/1223/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203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9" grpId="0" animBg="1"/>
      <p:bldP spid="23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</a:t>
            </a:r>
            <a:r>
              <a:rPr lang="en-US" dirty="0" smtClean="0"/>
              <a:t>String </a:t>
            </a:r>
            <a:r>
              <a:rPr lang="en-US" dirty="0"/>
              <a:t>O</a:t>
            </a:r>
            <a:r>
              <a:rPr lang="en-US" dirty="0" smtClean="0"/>
              <a:t>ccurrences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6214" y="1228711"/>
            <a:ext cx="9008380" cy="50502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600" dirty="0"/>
              <a:t>$input = </a:t>
            </a:r>
            <a:r>
              <a:rPr lang="en-US" sz="2600" dirty="0">
                <a:solidFill>
                  <a:schemeClr val="bg1"/>
                </a:solidFill>
              </a:rPr>
              <a:t>preg_split(</a:t>
            </a:r>
            <a:r>
              <a:rPr lang="en-US" sz="2600" dirty="0"/>
              <a:t>"/[ ,.?!]/", readline(), </a:t>
            </a:r>
          </a:p>
          <a:p>
            <a:r>
              <a:rPr lang="en-US" sz="2600" dirty="0"/>
              <a:t>                     null, PREG_SPLIT_NO_EMPTY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/>
              <a:t>;</a:t>
            </a:r>
          </a:p>
          <a:p>
            <a:r>
              <a:rPr lang="en-US" sz="2600" dirty="0"/>
              <a:t>$word = readline();</a:t>
            </a:r>
          </a:p>
          <a:p>
            <a:r>
              <a:rPr lang="en-US" sz="2600" dirty="0"/>
              <a:t>$counter = 0;</a:t>
            </a:r>
          </a:p>
          <a:p>
            <a:r>
              <a:rPr lang="en-US" sz="2600" dirty="0"/>
              <a:t>for ($i = 0; $i &lt; count($input); $i++) {</a:t>
            </a:r>
          </a:p>
          <a:p>
            <a:r>
              <a:rPr lang="en-US" sz="2600" dirty="0"/>
              <a:t>  if ($word == $input[$i</a:t>
            </a:r>
            <a:r>
              <a:rPr lang="en-US" sz="2600" dirty="0" smtClean="0"/>
              <a:t>])</a:t>
            </a:r>
            <a:endParaRPr lang="en-US" sz="2600" dirty="0"/>
          </a:p>
          <a:p>
            <a:r>
              <a:rPr lang="en-US" sz="2600" dirty="0"/>
              <a:t>  </a:t>
            </a:r>
            <a:r>
              <a:rPr lang="bg-BG" sz="2600" dirty="0" smtClean="0"/>
              <a:t>  </a:t>
            </a:r>
            <a:r>
              <a:rPr lang="en-US" sz="2600" dirty="0" smtClean="0"/>
              <a:t>$</a:t>
            </a:r>
            <a:r>
              <a:rPr lang="en-US" sz="2600" dirty="0"/>
              <a:t>counter++;</a:t>
            </a:r>
          </a:p>
          <a:p>
            <a:r>
              <a:rPr lang="en-US" sz="2600" dirty="0" smtClean="0"/>
              <a:t>}</a:t>
            </a:r>
            <a:endParaRPr lang="en-US" sz="2600" dirty="0"/>
          </a:p>
          <a:p>
            <a:r>
              <a:rPr lang="en-US" sz="2600" dirty="0"/>
              <a:t>echo $counter;</a:t>
            </a:r>
            <a:endParaRPr lang="en-GB" sz="2600" dirty="0"/>
          </a:p>
        </p:txBody>
      </p:sp>
      <p:sp>
        <p:nvSpPr>
          <p:cNvPr id="8" name="Rounded Rectangular Callout 10">
            <a:extLst>
              <a:ext uri="{FF2B5EF4-FFF2-40B4-BE49-F238E27FC236}">
                <a16:creationId xmlns="" xmlns:a16="http://schemas.microsoft.com/office/drawing/2014/main" id="{F86F91F1-6F77-4610-9E65-434A2CC847B9}"/>
              </a:ext>
            </a:extLst>
          </p:cNvPr>
          <p:cNvSpPr/>
          <p:nvPr/>
        </p:nvSpPr>
        <p:spPr bwMode="auto">
          <a:xfrm>
            <a:off x="5484812" y="2438400"/>
            <a:ext cx="3200400" cy="914400"/>
          </a:xfrm>
          <a:prstGeom prst="wedgeRoundRectCallout">
            <a:avLst>
              <a:gd name="adj1" fmla="val -56202"/>
              <a:gd name="adj2" fmla="val -515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Split string by a regular expression</a:t>
            </a:r>
            <a:endParaRPr lang="bg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=""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34504" y="63137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bg-BG" sz="2000" b="0" i="0" u="none" strike="noStrike" kern="1200" cap="none" spc="0" normalizeH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234465"/>
                </a:solidFill>
                <a:hlinkClick r:id="rId2"/>
              </a:rPr>
              <a:t>https://judge.softuni.bg/Contests/1223/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672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Functions (1)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Count words in a text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600" dirty="0"/>
          </a:p>
          <a:p>
            <a:r>
              <a:rPr lang="en-US" dirty="0"/>
              <a:t>Reverse a string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r>
              <a:rPr lang="en-US" dirty="0"/>
              <a:t>Repeat a string</a:t>
            </a:r>
          </a:p>
          <a:p>
            <a:endParaRPr lang="en-US" sz="36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284540" y="1828800"/>
            <a:ext cx="7315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echo </a:t>
            </a:r>
            <a:r>
              <a:rPr lang="en-US" dirty="0">
                <a:solidFill>
                  <a:schemeClr val="bg1"/>
                </a:solidFill>
              </a:rPr>
              <a:t>str_word_count</a:t>
            </a:r>
            <a:r>
              <a:rPr lang="en-US" dirty="0">
                <a:solidFill>
                  <a:schemeClr val="tx1"/>
                </a:solidFill>
              </a:rPr>
              <a:t>("Hello PHP!");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i="1" dirty="0">
                <a:solidFill>
                  <a:schemeClr val="accent2"/>
                </a:solidFill>
              </a:rPr>
              <a:t>// "2"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284541" y="3124200"/>
            <a:ext cx="731519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echo </a:t>
            </a:r>
            <a:r>
              <a:rPr lang="en-US" dirty="0">
                <a:solidFill>
                  <a:schemeClr val="bg1"/>
                </a:solidFill>
              </a:rPr>
              <a:t>strrev</a:t>
            </a:r>
            <a:r>
              <a:rPr lang="en-US" dirty="0">
                <a:solidFill>
                  <a:schemeClr val="tx1"/>
                </a:solidFill>
              </a:rPr>
              <a:t>("Hello PHP!");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i="1" dirty="0">
                <a:solidFill>
                  <a:schemeClr val="accent2"/>
                </a:solidFill>
              </a:rPr>
              <a:t>// !PHP olleH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284540" y="4419600"/>
            <a:ext cx="731519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echo </a:t>
            </a:r>
            <a:r>
              <a:rPr lang="en-US" dirty="0">
                <a:solidFill>
                  <a:schemeClr val="bg1"/>
                </a:solidFill>
              </a:rPr>
              <a:t>str_repeat</a:t>
            </a:r>
            <a:r>
              <a:rPr lang="en-US" dirty="0">
                <a:solidFill>
                  <a:schemeClr val="tx1"/>
                </a:solidFill>
              </a:rPr>
              <a:t>("-=", 10);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i="1" dirty="0">
                <a:solidFill>
                  <a:schemeClr val="accent2"/>
                </a:solidFill>
              </a:rPr>
              <a:t>// -=-=-=-=-=-=-=-=-=-=</a:t>
            </a:r>
          </a:p>
        </p:txBody>
      </p:sp>
    </p:spTree>
    <p:extLst>
      <p:ext uri="{BB962C8B-B14F-4D97-AF65-F5344CB8AC3E}">
        <p14:creationId xmlns:p14="http://schemas.microsoft.com/office/powerpoint/2010/main" val="123912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an array from strings</a:t>
            </a:r>
          </a:p>
          <a:p>
            <a:r>
              <a:rPr lang="en-US" dirty="0"/>
              <a:t>Repeat each word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times, where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is the length of the 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90218C0A-1147-47CE-9290-BDCDB8E00991}"/>
              </a:ext>
            </a:extLst>
          </p:cNvPr>
          <p:cNvSpPr txBox="1">
            <a:spLocks/>
          </p:cNvSpPr>
          <p:nvPr/>
        </p:nvSpPr>
        <p:spPr>
          <a:xfrm>
            <a:off x="1827212" y="2782558"/>
            <a:ext cx="21336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>
                <a:solidFill>
                  <a:schemeClr val="tx1"/>
                </a:solidFill>
              </a:rPr>
              <a:t>hi abc add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="" xmlns:a16="http://schemas.microsoft.com/office/drawing/2014/main" id="{079F40E5-F5D4-411C-B722-7217C5DA075F}"/>
              </a:ext>
            </a:extLst>
          </p:cNvPr>
          <p:cNvSpPr txBox="1">
            <a:spLocks/>
          </p:cNvSpPr>
          <p:nvPr/>
        </p:nvSpPr>
        <p:spPr>
          <a:xfrm>
            <a:off x="5561012" y="2782558"/>
            <a:ext cx="43434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>
                <a:solidFill>
                  <a:schemeClr val="tx1"/>
                </a:solidFill>
              </a:rPr>
              <a:t>hihiabcabcabcaddaddadd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=""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370640" y="2834523"/>
            <a:ext cx="685800" cy="46166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="" xmlns:a16="http://schemas.microsoft.com/office/drawing/2014/main" id="{6861BC3B-F76B-4BDD-9561-7A641010F467}"/>
              </a:ext>
            </a:extLst>
          </p:cNvPr>
          <p:cNvSpPr txBox="1">
            <a:spLocks/>
          </p:cNvSpPr>
          <p:nvPr/>
        </p:nvSpPr>
        <p:spPr>
          <a:xfrm>
            <a:off x="1827212" y="3834235"/>
            <a:ext cx="21336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="" xmlns:a16="http://schemas.microsoft.com/office/drawing/2014/main" id="{BEC4A38A-68C2-437B-A237-BFCC1D2EA22E}"/>
              </a:ext>
            </a:extLst>
          </p:cNvPr>
          <p:cNvSpPr txBox="1">
            <a:spLocks/>
          </p:cNvSpPr>
          <p:nvPr/>
        </p:nvSpPr>
        <p:spPr>
          <a:xfrm>
            <a:off x="5561012" y="3834235"/>
            <a:ext cx="43434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>
                <a:solidFill>
                  <a:schemeClr val="tx1"/>
                </a:solidFill>
              </a:rPr>
              <a:t>workworkworkwork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="" xmlns:a16="http://schemas.microsoft.com/office/drawing/2014/main" id="{431EDE78-A50C-4B4B-AD98-7619A9EF99EA}"/>
              </a:ext>
            </a:extLst>
          </p:cNvPr>
          <p:cNvSpPr/>
          <p:nvPr/>
        </p:nvSpPr>
        <p:spPr bwMode="auto">
          <a:xfrm>
            <a:off x="4370640" y="3886200"/>
            <a:ext cx="685800" cy="46166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6">
            <a:extLst>
              <a:ext uri="{FF2B5EF4-FFF2-40B4-BE49-F238E27FC236}">
                <a16:creationId xmlns="" xmlns:a16="http://schemas.microsoft.com/office/drawing/2014/main" id="{39D14F1B-CC54-46F8-93DA-09EA06CD56DA}"/>
              </a:ext>
            </a:extLst>
          </p:cNvPr>
          <p:cNvSpPr txBox="1">
            <a:spLocks/>
          </p:cNvSpPr>
          <p:nvPr/>
        </p:nvSpPr>
        <p:spPr>
          <a:xfrm>
            <a:off x="1827212" y="4885912"/>
            <a:ext cx="21336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>
                <a:solidFill>
                  <a:schemeClr val="tx1"/>
                </a:solidFill>
              </a:rPr>
              <a:t>ball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="" xmlns:a16="http://schemas.microsoft.com/office/drawing/2014/main" id="{32876783-7718-43E5-B5FC-D5A020A6726A}"/>
              </a:ext>
            </a:extLst>
          </p:cNvPr>
          <p:cNvSpPr txBox="1">
            <a:spLocks/>
          </p:cNvSpPr>
          <p:nvPr/>
        </p:nvSpPr>
        <p:spPr>
          <a:xfrm>
            <a:off x="5561012" y="4885912"/>
            <a:ext cx="43434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>
                <a:solidFill>
                  <a:schemeClr val="tx1"/>
                </a:solidFill>
              </a:rPr>
              <a:t>ballballballball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="" xmlns:a16="http://schemas.microsoft.com/office/drawing/2014/main" id="{B93DA597-BE1A-4FE0-BB78-017683A4C61D}"/>
              </a:ext>
            </a:extLst>
          </p:cNvPr>
          <p:cNvSpPr/>
          <p:nvPr/>
        </p:nvSpPr>
        <p:spPr bwMode="auto">
          <a:xfrm>
            <a:off x="4370640" y="4937877"/>
            <a:ext cx="685800" cy="46166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6">
            <a:extLst>
              <a:ext uri="{FF2B5EF4-FFF2-40B4-BE49-F238E27FC236}">
                <a16:creationId xmlns=""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34504" y="63137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bg-BG" sz="2000" b="0" i="0" u="none" strike="noStrike" kern="1200" cap="none" spc="0" normalizeH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234465"/>
                </a:solidFill>
                <a:hlinkClick r:id="rId2"/>
              </a:rPr>
              <a:t>https://judge.softuni.bg/Contests/1223/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68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5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811" y="1371603"/>
            <a:ext cx="7845235" cy="4795935"/>
          </a:xfrm>
        </p:spPr>
        <p:txBody>
          <a:bodyPr>
            <a:normAutofit/>
          </a:bodyPr>
          <a:lstStyle/>
          <a:p>
            <a:r>
              <a:rPr lang="en-GB" dirty="0"/>
              <a:t>Strings in PHP</a:t>
            </a:r>
          </a:p>
          <a:p>
            <a:r>
              <a:rPr lang="en-GB" dirty="0"/>
              <a:t>Manipulating Strings</a:t>
            </a:r>
            <a:endParaRPr lang="bg-BG" dirty="0"/>
          </a:p>
          <a:p>
            <a:pPr marL="1047439" lvl="1" indent="-571500"/>
            <a:r>
              <a:rPr lang="en-GB" sz="3400" dirty="0"/>
              <a:t>Find, </a:t>
            </a:r>
            <a:r>
              <a:rPr lang="en-US" sz="3400" dirty="0"/>
              <a:t>Substring</a:t>
            </a:r>
            <a:endParaRPr lang="bg-BG" sz="3400" dirty="0"/>
          </a:p>
          <a:p>
            <a:pPr marL="1047439" lvl="1" indent="-571500"/>
            <a:r>
              <a:rPr lang="en-US" sz="3400" dirty="0"/>
              <a:t>Replace, Trim</a:t>
            </a:r>
            <a:endParaRPr lang="bg-BG" sz="3400" dirty="0"/>
          </a:p>
          <a:p>
            <a:pPr marL="1047439" lvl="1" indent="-571500"/>
            <a:r>
              <a:rPr lang="en-US" sz="3400" dirty="0"/>
              <a:t>Split</a:t>
            </a:r>
            <a:endParaRPr lang="bg-BG" sz="3400" dirty="0"/>
          </a:p>
          <a:p>
            <a:pPr marL="1047439" lvl="1" indent="-571500"/>
            <a:r>
              <a:rPr lang="en-US" sz="3400" dirty="0"/>
              <a:t>More Functions</a:t>
            </a:r>
            <a:endParaRPr lang="bg-BG" sz="3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BAEB95F-30E8-4A35-BA97-A46979380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58284" y="1371600"/>
            <a:ext cx="6944239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dirty="0"/>
              <a:t>$words = explode(" ", readline());</a:t>
            </a:r>
          </a:p>
          <a:p>
            <a:r>
              <a:rPr lang="en-US" sz="2800" dirty="0"/>
              <a:t>$result = "";</a:t>
            </a:r>
          </a:p>
          <a:p>
            <a:endParaRPr lang="en-US" sz="2800" dirty="0"/>
          </a:p>
          <a:p>
            <a:r>
              <a:rPr lang="en-US" sz="2800" dirty="0"/>
              <a:t>foreach ($words as &amp;$word) {</a:t>
            </a:r>
          </a:p>
          <a:p>
            <a:r>
              <a:rPr lang="en-US" sz="2800" dirty="0"/>
              <a:t>  $count = </a:t>
            </a:r>
            <a:r>
              <a:rPr lang="en-US" sz="2800" dirty="0">
                <a:solidFill>
                  <a:schemeClr val="bg1"/>
                </a:solidFill>
              </a:rPr>
              <a:t>strlen(</a:t>
            </a:r>
            <a:r>
              <a:rPr lang="en-US" sz="2800" dirty="0"/>
              <a:t>$word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en-US" sz="2800" dirty="0"/>
              <a:t>;</a:t>
            </a:r>
            <a:endParaRPr lang="bg-BG" sz="2800" dirty="0"/>
          </a:p>
          <a:p>
            <a:endParaRPr lang="en-US" sz="2800" dirty="0"/>
          </a:p>
          <a:p>
            <a:r>
              <a:rPr lang="en-US" sz="2800" dirty="0"/>
              <a:t>  echo </a:t>
            </a:r>
            <a:r>
              <a:rPr lang="en-US" sz="2800" dirty="0">
                <a:solidFill>
                  <a:schemeClr val="bg1"/>
                </a:solidFill>
              </a:rPr>
              <a:t>str_repeat(</a:t>
            </a:r>
            <a:r>
              <a:rPr lang="en-US" sz="2800" dirty="0"/>
              <a:t>$word, $count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en-US" sz="2800" dirty="0"/>
              <a:t>;</a:t>
            </a:r>
          </a:p>
          <a:p>
            <a:r>
              <a:rPr lang="en-US" sz="2800" dirty="0"/>
              <a:t>}</a:t>
            </a:r>
            <a:endParaRPr lang="en-GB" sz="2800" dirty="0"/>
          </a:p>
        </p:txBody>
      </p:sp>
      <p:sp>
        <p:nvSpPr>
          <p:cNvPr id="6" name="TextBox 6">
            <a:extLst>
              <a:ext uri="{FF2B5EF4-FFF2-40B4-BE49-F238E27FC236}">
                <a16:creationId xmlns=""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34504" y="63137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bg-BG" sz="2000" b="0" i="0" u="none" strike="noStrike" kern="1200" cap="none" spc="0" normalizeH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234465"/>
                </a:solidFill>
                <a:hlinkClick r:id="rId2"/>
              </a:rPr>
              <a:t>https://judge.softuni.bg/Contests/1223/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769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Reverse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03212" y="1139180"/>
            <a:ext cx="11885613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00" dirty="0"/>
              <a:t>You will be given series of strings until you </a:t>
            </a:r>
            <a:r>
              <a:rPr lang="en-US" sz="3300" dirty="0" smtClean="0"/>
              <a:t>receive</a:t>
            </a:r>
            <a:br>
              <a:rPr lang="en-US" sz="3300" dirty="0" smtClean="0"/>
            </a:br>
            <a:r>
              <a:rPr lang="en-US" sz="3300" dirty="0" smtClean="0"/>
              <a:t>an </a:t>
            </a:r>
            <a:r>
              <a:rPr lang="en-US" sz="3300" b="1" dirty="0">
                <a:solidFill>
                  <a:schemeClr val="bg1"/>
                </a:solidFill>
              </a:rPr>
              <a:t>"</a:t>
            </a:r>
            <a:r>
              <a:rPr lang="en-US" sz="3300" b="1" dirty="0" smtClean="0">
                <a:solidFill>
                  <a:schemeClr val="bg1"/>
                </a:solidFill>
              </a:rPr>
              <a:t>end"</a:t>
            </a:r>
            <a:r>
              <a:rPr lang="en-US" sz="3300" dirty="0">
                <a:solidFill>
                  <a:schemeClr val="bg1"/>
                </a:solidFill>
              </a:rPr>
              <a:t> </a:t>
            </a:r>
            <a:r>
              <a:rPr lang="en-US" sz="3300" dirty="0" smtClean="0"/>
              <a:t>command</a:t>
            </a:r>
            <a:endParaRPr lang="bg-BG" sz="3300" dirty="0"/>
          </a:p>
          <a:p>
            <a:r>
              <a:rPr lang="en-US" sz="3300" dirty="0"/>
              <a:t>Write a program that reverses strings and print </a:t>
            </a:r>
            <a:r>
              <a:rPr lang="en-GB" sz="3300" dirty="0"/>
              <a:t>word and reversed word</a:t>
            </a:r>
            <a:r>
              <a:rPr lang="en-US" sz="3300" dirty="0"/>
              <a:t> on separate line in format </a:t>
            </a:r>
            <a:r>
              <a:rPr lang="en-US" sz="3300" b="1" dirty="0">
                <a:solidFill>
                  <a:schemeClr val="bg1"/>
                </a:solidFill>
              </a:rPr>
              <a:t>"{word} = {reversed word}"</a:t>
            </a:r>
            <a:endParaRPr lang="bg-BG" sz="3300" b="1" dirty="0">
              <a:solidFill>
                <a:schemeClr val="bg1"/>
              </a:solidFill>
            </a:endParaRPr>
          </a:p>
        </p:txBody>
      </p:sp>
      <p:sp>
        <p:nvSpPr>
          <p:cNvPr id="11" name="Right Arrow 8">
            <a:extLst>
              <a:ext uri="{FF2B5EF4-FFF2-40B4-BE49-F238E27FC236}">
                <a16:creationId xmlns="" xmlns:a16="http://schemas.microsoft.com/office/drawing/2014/main" id="{5F637BA2-E122-4099-A04B-A58D80D52CF1}"/>
              </a:ext>
            </a:extLst>
          </p:cNvPr>
          <p:cNvSpPr/>
          <p:nvPr/>
        </p:nvSpPr>
        <p:spPr>
          <a:xfrm>
            <a:off x="2522673" y="4427688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3089A9B-5F49-4821-B3A7-A82F9B78D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231" y="3853937"/>
            <a:ext cx="1414373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helLo</a:t>
            </a:r>
            <a:endParaRPr lang="en-GB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  <a:endParaRPr lang="en-GB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bottle</a:t>
            </a:r>
            <a:endParaRPr lang="en-GB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23" name="Right Arrow 8">
            <a:extLst>
              <a:ext uri="{FF2B5EF4-FFF2-40B4-BE49-F238E27FC236}">
                <a16:creationId xmlns="" xmlns:a16="http://schemas.microsoft.com/office/drawing/2014/main" id="{6EA297BB-7515-4222-B410-A1730D8D6773}"/>
              </a:ext>
            </a:extLst>
          </p:cNvPr>
          <p:cNvSpPr/>
          <p:nvPr/>
        </p:nvSpPr>
        <p:spPr>
          <a:xfrm>
            <a:off x="8263964" y="4427686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EB025B5-8A9A-4704-9D6F-E1D3E7FC3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882" y="4038602"/>
            <a:ext cx="311160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helLo = oLleh</a:t>
            </a:r>
            <a:endParaRPr lang="en-GB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Softuni = inutfoS</a:t>
            </a:r>
            <a:endParaRPr lang="en-GB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bottle = elttob</a:t>
            </a:r>
            <a:endParaRPr lang="en-GB" sz="2400" b="1" dirty="0"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6DE5E5A-E3BE-4ACE-996A-AB663FFA0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0640" y="3853936"/>
            <a:ext cx="1414373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Dog</a:t>
            </a:r>
            <a:endParaRPr lang="en-GB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caT</a:t>
            </a:r>
            <a:endParaRPr lang="en-GB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chAir</a:t>
            </a:r>
            <a:endParaRPr lang="en-GB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5EE59117-225D-47CD-94EE-47CB45A6E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6696" y="4038600"/>
            <a:ext cx="239058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Dog = goD</a:t>
            </a:r>
            <a:endParaRPr lang="en-GB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caT = Tac</a:t>
            </a:r>
            <a:endParaRPr lang="en-GB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chAir = riAhc</a:t>
            </a:r>
            <a:endParaRPr lang="en-GB" sz="2400" b="1" dirty="0">
              <a:latin typeface="Consolas" panose="020B0609020204030204" pitchFamily="49" charset="0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=""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34504" y="63137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bg-BG" sz="2000" b="0" i="0" u="none" strike="noStrike" kern="1200" cap="none" spc="0" normalizeH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234465"/>
                </a:solidFill>
                <a:hlinkClick r:id="rId2"/>
              </a:rPr>
              <a:t>https://judge.softuni.bg/Contests/1223/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212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3" grpId="0" animBg="1"/>
      <p:bldP spid="13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55936" y="1277363"/>
            <a:ext cx="8948936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800" dirty="0"/>
              <a:t>$input = readline();</a:t>
            </a:r>
          </a:p>
          <a:p>
            <a:endParaRPr lang="en-GB" sz="2800" dirty="0"/>
          </a:p>
          <a:p>
            <a:r>
              <a:rPr lang="en-GB" sz="2800" dirty="0" smtClean="0"/>
              <a:t>while ($</a:t>
            </a:r>
            <a:r>
              <a:rPr lang="en-GB" sz="2800" dirty="0"/>
              <a:t>input != "end</a:t>
            </a:r>
            <a:r>
              <a:rPr lang="en-GB" sz="2800" dirty="0" smtClean="0"/>
              <a:t>") {</a:t>
            </a:r>
            <a:endParaRPr lang="en-GB" sz="2800" dirty="0"/>
          </a:p>
          <a:p>
            <a:r>
              <a:rPr lang="en-GB" sz="2800" dirty="0"/>
              <a:t>  $reversed = </a:t>
            </a:r>
            <a:r>
              <a:rPr lang="en-GB" sz="2800" dirty="0">
                <a:solidFill>
                  <a:schemeClr val="bg1"/>
                </a:solidFill>
              </a:rPr>
              <a:t>strrev(</a:t>
            </a:r>
            <a:r>
              <a:rPr lang="en-GB" sz="2800" dirty="0"/>
              <a:t>$input</a:t>
            </a:r>
            <a:r>
              <a:rPr lang="en-GB" sz="2800" dirty="0">
                <a:solidFill>
                  <a:schemeClr val="bg1"/>
                </a:solidFill>
              </a:rPr>
              <a:t>)</a:t>
            </a:r>
            <a:r>
              <a:rPr lang="en-GB" sz="2800" dirty="0"/>
              <a:t>;</a:t>
            </a:r>
          </a:p>
          <a:p>
            <a:r>
              <a:rPr lang="en-GB" sz="2800" dirty="0"/>
              <a:t>  echo $input . " = " . $reversed . PHP_EOL;</a:t>
            </a:r>
          </a:p>
          <a:p>
            <a:endParaRPr lang="en-GB" sz="2800" dirty="0"/>
          </a:p>
          <a:p>
            <a:r>
              <a:rPr lang="en-GB" sz="2800" dirty="0"/>
              <a:t>  $input = readline();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=""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34504" y="63137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bg-BG" sz="2000" b="0" i="0" u="none" strike="noStrike" kern="1200" cap="none" spc="0" normalizeH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234465"/>
                </a:solidFill>
                <a:hlinkClick r:id="rId2"/>
              </a:rPr>
              <a:t>https://judge.softuni.bg/Contests/1223/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62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smtClean="0"/>
              <a:t>Functions</a:t>
            </a:r>
            <a:r>
              <a:rPr lang="bg-BG" dirty="0" smtClean="0"/>
              <a:t> (2)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Generating a single-byte string from a number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400" dirty="0"/>
          </a:p>
          <a:p>
            <a:r>
              <a:rPr lang="en-US" sz="3400" dirty="0"/>
              <a:t>Converting the first byte of a string to a value between</a:t>
            </a:r>
            <a:br>
              <a:rPr lang="en-US" sz="3400" dirty="0"/>
            </a:br>
            <a:r>
              <a:rPr lang="en-US" sz="3400" dirty="0"/>
              <a:t>0 and 255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Making a string uppercase</a:t>
            </a:r>
          </a:p>
          <a:p>
            <a:endParaRPr lang="en-US" sz="3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Making a string lowercase</a:t>
            </a:r>
          </a:p>
          <a:p>
            <a:endParaRPr lang="en-US" sz="34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778551" y="1775538"/>
            <a:ext cx="394426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echo chr(97);</a:t>
            </a:r>
            <a:r>
              <a:rPr lang="en-US" i="1" dirty="0">
                <a:solidFill>
                  <a:schemeClr val="accent2"/>
                </a:solidFill>
              </a:rPr>
              <a:t> // 'a'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78553" y="3529834"/>
            <a:ext cx="394426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echo ord('ab');</a:t>
            </a:r>
            <a:r>
              <a:rPr lang="en-US" i="1" dirty="0">
                <a:solidFill>
                  <a:schemeClr val="accent2"/>
                </a:solidFill>
              </a:rPr>
              <a:t> // 97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4978824" y="1775538"/>
            <a:ext cx="4724400" cy="578882"/>
          </a:xfrm>
          <a:prstGeom prst="wedgeRoundRectCallout">
            <a:avLst>
              <a:gd name="adj1" fmla="val -30029"/>
              <a:gd name="adj2" fmla="val 464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integer between 0 and 255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778551" y="4735542"/>
            <a:ext cx="9220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echo </a:t>
            </a:r>
            <a:r>
              <a:rPr lang="en-US" dirty="0">
                <a:solidFill>
                  <a:schemeClr val="bg1"/>
                </a:solidFill>
              </a:rPr>
              <a:t>mb_strtoupper</a:t>
            </a:r>
            <a:r>
              <a:rPr lang="en-US" dirty="0">
                <a:solidFill>
                  <a:schemeClr val="tx1"/>
                </a:solidFill>
              </a:rPr>
              <a:t>("</a:t>
            </a:r>
            <a:r>
              <a:rPr lang="bg-BG" dirty="0">
                <a:solidFill>
                  <a:schemeClr val="tx1"/>
                </a:solidFill>
              </a:rPr>
              <a:t>Здравей</a:t>
            </a:r>
            <a:r>
              <a:rPr lang="en-US" dirty="0">
                <a:solidFill>
                  <a:schemeClr val="tx1"/>
                </a:solidFill>
              </a:rPr>
              <a:t>, php!");</a:t>
            </a:r>
            <a:r>
              <a:rPr lang="en-US" i="1" dirty="0">
                <a:solidFill>
                  <a:schemeClr val="accent2"/>
                </a:solidFill>
              </a:rPr>
              <a:t> // </a:t>
            </a:r>
            <a:r>
              <a:rPr lang="bg-BG" i="1" dirty="0">
                <a:solidFill>
                  <a:schemeClr val="accent2"/>
                </a:solidFill>
              </a:rPr>
              <a:t>ЗДРАВЕЙ</a:t>
            </a:r>
            <a:r>
              <a:rPr lang="en-US" i="1" dirty="0">
                <a:solidFill>
                  <a:schemeClr val="accent2"/>
                </a:solidFill>
              </a:rPr>
              <a:t>, PHP!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778551" y="6075081"/>
            <a:ext cx="9220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echo </a:t>
            </a:r>
            <a:r>
              <a:rPr lang="en-US" dirty="0">
                <a:solidFill>
                  <a:schemeClr val="bg1"/>
                </a:solidFill>
              </a:rPr>
              <a:t>mb_strtolower</a:t>
            </a:r>
            <a:r>
              <a:rPr lang="en-US" dirty="0">
                <a:solidFill>
                  <a:schemeClr val="tx1"/>
                </a:solidFill>
              </a:rPr>
              <a:t>("</a:t>
            </a:r>
            <a:r>
              <a:rPr lang="bg-BG" dirty="0">
                <a:solidFill>
                  <a:schemeClr val="tx1"/>
                </a:solidFill>
              </a:rPr>
              <a:t>Здравей</a:t>
            </a:r>
            <a:r>
              <a:rPr lang="en-US" dirty="0">
                <a:solidFill>
                  <a:schemeClr val="tx1"/>
                </a:solidFill>
              </a:rPr>
              <a:t>, PHP!"); </a:t>
            </a:r>
            <a:r>
              <a:rPr lang="en-US" i="1" dirty="0">
                <a:solidFill>
                  <a:schemeClr val="accent2"/>
                </a:solidFill>
              </a:rPr>
              <a:t>//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bg-BG" i="1" dirty="0">
                <a:solidFill>
                  <a:schemeClr val="accent2"/>
                </a:solidFill>
              </a:rPr>
              <a:t>здравей</a:t>
            </a:r>
            <a:r>
              <a:rPr lang="en-US" i="1" dirty="0">
                <a:solidFill>
                  <a:schemeClr val="accent2"/>
                </a:solidFill>
              </a:rPr>
              <a:t>, php!</a:t>
            </a:r>
          </a:p>
        </p:txBody>
      </p:sp>
    </p:spTree>
    <p:extLst>
      <p:ext uri="{BB962C8B-B14F-4D97-AF65-F5344CB8AC3E}">
        <p14:creationId xmlns:p14="http://schemas.microsoft.com/office/powerpoint/2010/main" val="188364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uiExpand="1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Text Filter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4003" y="1139180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given a text and a string of banned words</a:t>
            </a:r>
          </a:p>
          <a:p>
            <a:pPr lvl="1"/>
            <a:r>
              <a:rPr lang="en-US" dirty="0"/>
              <a:t>Replace all banned words in the text with asterisks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389" y="2684328"/>
            <a:ext cx="9751623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Linux, Windows</a:t>
            </a:r>
          </a:p>
          <a:p>
            <a:r>
              <a:rPr lang="en-US" sz="2400" b="1" dirty="0">
                <a:latin typeface="Consolas" pitchFamily="49" charset="0"/>
              </a:rPr>
              <a:t>It is not Linux, it is GNU/Linux. Linux is merely the kernel, while GNU adds the functionality.</a:t>
            </a:r>
            <a:r>
              <a:rPr lang="bg-BG" sz="2400" b="1" dirty="0">
                <a:latin typeface="Consolas" pitchFamily="49" charset="0"/>
              </a:rPr>
              <a:t>..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22" name="Right Arrow 8">
            <a:extLst>
              <a:ext uri="{FF2B5EF4-FFF2-40B4-BE49-F238E27FC236}">
                <a16:creationId xmlns="" xmlns:a16="http://schemas.microsoft.com/office/drawing/2014/main" id="{107442BE-8708-4932-AB48-A511A03B40A1}"/>
              </a:ext>
            </a:extLst>
          </p:cNvPr>
          <p:cNvSpPr/>
          <p:nvPr/>
        </p:nvSpPr>
        <p:spPr>
          <a:xfrm rot="5400000">
            <a:off x="5787923" y="4118207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04CC2AD-6863-4F37-AA1E-708779701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435" y="4778364"/>
            <a:ext cx="975557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</a:rPr>
              <a:t>It is not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, it is GNU/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.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 is merely the kernel, while GNU adds the functionality.</a:t>
            </a:r>
            <a:r>
              <a:rPr lang="bg-BG" sz="2800" b="1" dirty="0">
                <a:latin typeface="Consolas" pitchFamily="49" charset="0"/>
              </a:rPr>
              <a:t>..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=""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34504" y="63137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bg-BG" sz="2000" b="0" i="0" u="none" strike="noStrike" kern="1200" cap="none" spc="0" normalizeH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234465"/>
                </a:solidFill>
                <a:hlinkClick r:id="rId2"/>
              </a:rPr>
              <a:t>https://judge.softuni.bg/Contests/1223/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708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Text Filter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27112" y="1426185"/>
            <a:ext cx="10134600" cy="47473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$words = explode(", ", readline());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$text = 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($i = 0; $i &lt; count($words); $i++)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$current = $words[$i];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$asterisk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str_repeat(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"*", strlen($current)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$text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str_replace(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$current, $asterisk, $text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echo $text;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=""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2" y="4953000"/>
            <a:ext cx="5638800" cy="1016456"/>
          </a:xfrm>
          <a:prstGeom prst="wedgeRoundRectCallout">
            <a:avLst>
              <a:gd name="adj1" fmla="val -51947"/>
              <a:gd name="adj2" fmla="val -427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str_replace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word with a sequence of asterisks of the same length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="" xmlns:a16="http://schemas.microsoft.com/office/drawing/2014/main" id="{C28D04FE-2673-47F2-9BBB-A11BE89F9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412" y="3368465"/>
            <a:ext cx="4325988" cy="560221"/>
          </a:xfrm>
          <a:prstGeom prst="wedgeRoundRectCallout">
            <a:avLst>
              <a:gd name="adj1" fmla="val -53108"/>
              <a:gd name="adj2" fmla="val 430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str_repeat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repeat a string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=""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34504" y="63137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bg-BG" sz="2000" b="0" i="0" u="none" strike="noStrike" kern="1200" cap="none" spc="0" normalizeH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234465"/>
                </a:solidFill>
                <a:hlinkClick r:id="rId2"/>
              </a:rPr>
              <a:t>https://judge.softuni.bg/Contests/1223/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082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8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94819" y="1378806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=""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697696" y="1716561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  <a:latin typeface="+mj-lt"/>
              </a:rPr>
              <a:t>Strings are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mutable</a:t>
            </a:r>
            <a:r>
              <a:rPr lang="en-US" dirty="0">
                <a:solidFill>
                  <a:schemeClr val="bg2"/>
                </a:solidFill>
                <a:latin typeface="+mj-lt"/>
              </a:rPr>
              <a:t> </a:t>
            </a:r>
            <a:br>
              <a:rPr lang="en-US" dirty="0">
                <a:solidFill>
                  <a:schemeClr val="bg2"/>
                </a:solidFill>
                <a:latin typeface="+mj-lt"/>
              </a:rPr>
            </a:br>
            <a:r>
              <a:rPr lang="en-US" dirty="0">
                <a:solidFill>
                  <a:schemeClr val="bg2"/>
                </a:solidFill>
                <a:latin typeface="+mj-lt"/>
              </a:rPr>
              <a:t>sequences of Unicode characters</a:t>
            </a:r>
          </a:p>
          <a:p>
            <a:pPr>
              <a:spcBef>
                <a:spcPts val="2400"/>
              </a:spcBef>
            </a:pPr>
            <a:r>
              <a:rPr lang="en-US" dirty="0">
                <a:solidFill>
                  <a:schemeClr val="bg2"/>
                </a:solidFill>
                <a:latin typeface="+mj-lt"/>
              </a:rPr>
              <a:t>String processing methods</a:t>
            </a:r>
          </a:p>
          <a:p>
            <a:pPr lvl="1"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strpos(),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substr()</a:t>
            </a:r>
          </a:p>
          <a:p>
            <a:pPr lvl="1"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str_replace() / trim()</a:t>
            </a:r>
          </a:p>
          <a:p>
            <a:pPr lvl="1"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str_split(), preg_split()</a:t>
            </a:r>
          </a:p>
          <a:p>
            <a:pPr lvl="1"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str_word_count(), strrev()</a:t>
            </a:r>
            <a:r>
              <a:rPr lang="en-US" dirty="0">
                <a:solidFill>
                  <a:schemeClr val="bg2"/>
                </a:solidFill>
                <a:latin typeface="+mj-lt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7" y="6400026"/>
            <a:ext cx="12111057" cy="36344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6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48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1337" y="3505268"/>
            <a:ext cx="226907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2923" y="5565254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583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30996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smtClean="0"/>
              <a:t>#fund</a:t>
            </a:r>
            <a:r>
              <a:rPr lang="en-GB" sz="11500" b="1" smtClean="0"/>
              <a:t>-</a:t>
            </a:r>
            <a:r>
              <a:rPr lang="en-US" sz="11500" b="1" dirty="0" err="1" smtClean="0"/>
              <a:t>php</a:t>
            </a: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1757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66562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5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50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grpSp>
        <p:nvGrpSpPr>
          <p:cNvPr id="36" name="Group 35"/>
          <p:cNvGrpSpPr/>
          <p:nvPr/>
        </p:nvGrpSpPr>
        <p:grpSpPr>
          <a:xfrm>
            <a:off x="4570412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31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Strings in PHP </a:t>
            </a:r>
            <a:r>
              <a:rPr lang="en-US" dirty="0"/>
              <a:t>is implemented as an array of bytes</a:t>
            </a:r>
            <a:endParaRPr lang="en-US" sz="3200" dirty="0">
              <a:latin typeface="+mj-lt"/>
            </a:endParaRPr>
          </a:p>
          <a:p>
            <a:pPr lvl="1"/>
            <a:r>
              <a:rPr lang="en-US" sz="3200" dirty="0">
                <a:latin typeface="+mj-lt"/>
                <a:sym typeface="Wingdings" panose="05000000000000000000" pitchFamily="2" charset="2"/>
              </a:rPr>
              <a:t>Like arrays, they have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length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(access by index)</a:t>
            </a:r>
          </a:p>
          <a:p>
            <a:pPr lvl="1"/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Strings in PHP are enclosed in two types of quotes:</a:t>
            </a:r>
          </a:p>
          <a:p>
            <a:pPr marL="0" indent="0">
              <a:spcBef>
                <a:spcPts val="1800"/>
              </a:spcBef>
              <a:buNone/>
            </a:pPr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Concatenated using the "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en-US" sz="3200" dirty="0">
                <a:latin typeface="+mj-lt"/>
              </a:rPr>
              <a:t>" operator: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198812" y="3851267"/>
            <a:ext cx="350061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$str = 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Hello PHP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198812" y="5471010"/>
            <a:ext cx="48768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$s = "Hello" 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tx1"/>
                </a:solidFill>
              </a:rPr>
              <a:t> " " 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tx1"/>
                </a:solidFill>
              </a:rPr>
              <a:t> "PHP";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DE3E1840-2CC5-4EBB-910F-78DA870B9F62}"/>
              </a:ext>
            </a:extLst>
          </p:cNvPr>
          <p:cNvSpPr txBox="1">
            <a:spLocks/>
          </p:cNvSpPr>
          <p:nvPr/>
        </p:nvSpPr>
        <p:spPr>
          <a:xfrm>
            <a:off x="6932612" y="3851264"/>
            <a:ext cx="3505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$str =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Hello PHP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3198812" y="2453950"/>
            <a:ext cx="639873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echo </a:t>
            </a:r>
            <a:r>
              <a:rPr lang="en-US" dirty="0">
                <a:solidFill>
                  <a:schemeClr val="bg1"/>
                </a:solidFill>
              </a:rPr>
              <a:t>strlen</a:t>
            </a:r>
            <a:r>
              <a:rPr lang="en-US" dirty="0">
                <a:solidFill>
                  <a:schemeClr val="tx1"/>
                </a:solidFill>
              </a:rPr>
              <a:t>("Hello world!"); </a:t>
            </a:r>
            <a:r>
              <a:rPr lang="en-US" dirty="0">
                <a:solidFill>
                  <a:schemeClr val="accent2"/>
                </a:solidFill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 "12"</a:t>
            </a:r>
          </a:p>
        </p:txBody>
      </p:sp>
    </p:spTree>
    <p:extLst>
      <p:ext uri="{BB962C8B-B14F-4D97-AF65-F5344CB8AC3E}">
        <p14:creationId xmlns:p14="http://schemas.microsoft.com/office/powerpoint/2010/main" val="14995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79612" y="1121144"/>
            <a:ext cx="10058400" cy="5584896"/>
          </a:xfrm>
        </p:spPr>
        <p:txBody>
          <a:bodyPr>
            <a:normAutofit/>
          </a:bodyPr>
          <a:lstStyle/>
          <a:p>
            <a:r>
              <a:rPr lang="en-US" sz="3400" dirty="0"/>
              <a:t>Strings are </a:t>
            </a:r>
            <a:r>
              <a:rPr lang="en-US" sz="3400" b="1" dirty="0">
                <a:solidFill>
                  <a:schemeClr val="bg1"/>
                </a:solidFill>
              </a:rPr>
              <a:t>mutable</a:t>
            </a:r>
            <a:r>
              <a:rPr lang="en-US" sz="3400" dirty="0"/>
              <a:t>: can be changed after it's created</a:t>
            </a:r>
          </a:p>
          <a:p>
            <a:pPr>
              <a:spcBef>
                <a:spcPts val="0"/>
              </a:spcBef>
            </a:pPr>
            <a:r>
              <a:rPr lang="en-US" sz="3400" dirty="0"/>
              <a:t>Accessible by index:</a:t>
            </a:r>
          </a:p>
          <a:p>
            <a:pPr marL="0" indent="0">
              <a:spcBef>
                <a:spcPts val="0"/>
              </a:spcBef>
              <a:buNone/>
            </a:pPr>
            <a:endParaRPr lang="en-US" sz="3400" dirty="0"/>
          </a:p>
          <a:p>
            <a:pPr marL="0" indent="0">
              <a:spcBef>
                <a:spcPts val="0"/>
              </a:spcBef>
              <a:buNone/>
            </a:pPr>
            <a:endParaRPr lang="en-US" sz="3400" dirty="0"/>
          </a:p>
          <a:p>
            <a:pPr marL="0" indent="0">
              <a:spcBef>
                <a:spcPts val="0"/>
              </a:spcBef>
              <a:buNone/>
            </a:pPr>
            <a:endParaRPr lang="en-US" sz="3400" dirty="0"/>
          </a:p>
          <a:p>
            <a:pPr>
              <a:spcBef>
                <a:spcPts val="0"/>
              </a:spcBef>
            </a:pPr>
            <a:r>
              <a:rPr lang="en-US" dirty="0"/>
              <a:t>Strings use </a:t>
            </a:r>
            <a:r>
              <a:rPr lang="en-US" b="1" dirty="0">
                <a:solidFill>
                  <a:schemeClr val="bg1"/>
                </a:solidFill>
              </a:rPr>
              <a:t>Unicode</a:t>
            </a:r>
            <a:r>
              <a:rPr lang="en-US" dirty="0"/>
              <a:t> (can use most alphabets,</a:t>
            </a:r>
            <a:br>
              <a:rPr lang="en-US" dirty="0"/>
            </a:br>
            <a:r>
              <a:rPr lang="en-US" dirty="0"/>
              <a:t>e.g. Arabic)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are Mutable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170612" y="1905000"/>
            <a:ext cx="472440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$str = "Hello, PHP";</a:t>
            </a:r>
          </a:p>
          <a:p>
            <a:r>
              <a:rPr lang="en-US" dirty="0">
                <a:solidFill>
                  <a:schemeClr val="tx1"/>
                </a:solidFill>
              </a:rPr>
              <a:t>echo $str[2]; </a:t>
            </a:r>
            <a:r>
              <a:rPr lang="en-US" dirty="0">
                <a:solidFill>
                  <a:schemeClr val="accent2"/>
                </a:solidFill>
              </a:rPr>
              <a:t>// "l"</a:t>
            </a:r>
          </a:p>
          <a:p>
            <a:r>
              <a:rPr lang="en-US" dirty="0">
                <a:solidFill>
                  <a:schemeClr val="tx1"/>
                </a:solidFill>
              </a:rPr>
              <a:t>$str[2] = 'L';</a:t>
            </a:r>
          </a:p>
          <a:p>
            <a:r>
              <a:rPr lang="en-US" dirty="0">
                <a:solidFill>
                  <a:schemeClr val="tx1"/>
                </a:solidFill>
              </a:rPr>
              <a:t>echo $str; </a:t>
            </a:r>
            <a:r>
              <a:rPr lang="en-US" dirty="0">
                <a:solidFill>
                  <a:schemeClr val="accent2"/>
                </a:solidFill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 "HeLlo, PHP"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006406" y="5486400"/>
            <a:ext cx="8004812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$greeting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ja-JP" altLang="en-US" dirty="0">
                <a:solidFill>
                  <a:schemeClr val="tx2">
                    <a:lumMod val="75000"/>
                  </a:schemeClr>
                </a:solidFill>
              </a:rPr>
              <a:t>你好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dirty="0">
                <a:solidFill>
                  <a:schemeClr val="tx2"/>
                </a:solidFill>
              </a:rPr>
              <a:t>; </a:t>
            </a:r>
            <a:r>
              <a:rPr lang="en-US" dirty="0">
                <a:solidFill>
                  <a:schemeClr val="accent2"/>
                </a:solidFill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 (lí-hó) Taiwanese </a:t>
            </a:r>
          </a:p>
        </p:txBody>
      </p:sp>
    </p:spTree>
    <p:extLst>
      <p:ext uri="{BB962C8B-B14F-4D97-AF65-F5344CB8AC3E}">
        <p14:creationId xmlns:p14="http://schemas.microsoft.com/office/powerpoint/2010/main" val="144759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Manipulating Strings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187B324-A06B-4314-AE83-C9F3390898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275" y="1351657"/>
            <a:ext cx="2190274" cy="261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2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and Interpolation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Concatenation</a:t>
            </a:r>
            <a:r>
              <a:rPr lang="en-US" sz="3200" b="1" dirty="0">
                <a:latin typeface="+mj-lt"/>
              </a:rPr>
              <a:t>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Use the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en-US" sz="3000" dirty="0">
                <a:latin typeface="+mj-lt"/>
              </a:rPr>
              <a:t> operator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sz="3000" dirty="0">
              <a:latin typeface="+mj-lt"/>
            </a:endParaRP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sz="3000" dirty="0">
              <a:latin typeface="+mj-lt"/>
            </a:endParaRPr>
          </a:p>
          <a:p>
            <a:pPr marL="1066419" lvl="1" indent="-457200"/>
            <a:r>
              <a:rPr lang="en-US" sz="3000" dirty="0"/>
              <a:t>Use the </a:t>
            </a:r>
            <a:r>
              <a:rPr lang="en-US" sz="3000" b="1" dirty="0">
                <a:solidFill>
                  <a:schemeClr val="bg1"/>
                </a:solidFill>
              </a:rPr>
              <a:t>.=</a:t>
            </a:r>
            <a:r>
              <a:rPr lang="en-US" sz="3000" dirty="0"/>
              <a:t>  operator</a:t>
            </a:r>
            <a:endParaRPr lang="en-US" sz="3000" dirty="0">
              <a:latin typeface="+mj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Interpolation</a:t>
            </a:r>
            <a:r>
              <a:rPr lang="en-US" sz="3200" b="1" dirty="0"/>
              <a:t>: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1150120" y="4406537"/>
            <a:ext cx="3505198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$text</a:t>
            </a:r>
            <a:r>
              <a:rPr lang="en-GB" sz="2200" dirty="0"/>
              <a:t> = </a:t>
            </a:r>
            <a:r>
              <a:rPr lang="en-GB" sz="2200" dirty="0">
                <a:solidFill>
                  <a:schemeClr val="tx1"/>
                </a:solidFill>
              </a:rPr>
              <a:t>"Hello, ";</a:t>
            </a:r>
          </a:p>
          <a:p>
            <a:r>
              <a:rPr lang="en-GB" sz="2200" dirty="0">
                <a:solidFill>
                  <a:schemeClr val="tx1"/>
                </a:solidFill>
              </a:rPr>
              <a:t>$text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bg1"/>
                </a:solidFill>
              </a:rPr>
              <a:t>.=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"John";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i="1" dirty="0">
                <a:solidFill>
                  <a:schemeClr val="accent2"/>
                </a:solidFill>
              </a:rPr>
              <a:t>//"Hello, John"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=""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260821" y="1828800"/>
            <a:ext cx="4050567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$name = "Josh";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echo "Welcome </a:t>
            </a:r>
            <a:r>
              <a:rPr lang="en-US" sz="2200" dirty="0">
                <a:solidFill>
                  <a:schemeClr val="bg1"/>
                </a:solidFill>
              </a:rPr>
              <a:t>{</a:t>
            </a:r>
            <a:r>
              <a:rPr lang="en-US" sz="2200" dirty="0">
                <a:solidFill>
                  <a:schemeClr val="tx1"/>
                </a:solidFill>
              </a:rPr>
              <a:t>$name</a:t>
            </a:r>
            <a:r>
              <a:rPr lang="en-US" sz="2200" dirty="0">
                <a:solidFill>
                  <a:schemeClr val="bg1"/>
                </a:solidFill>
              </a:rPr>
              <a:t>}</a:t>
            </a:r>
            <a:r>
              <a:rPr lang="en-US" sz="2200" dirty="0">
                <a:solidFill>
                  <a:schemeClr val="tx1"/>
                </a:solidFill>
              </a:rPr>
              <a:t>!";</a:t>
            </a:r>
          </a:p>
          <a:p>
            <a:r>
              <a:rPr lang="en-US" sz="2200" i="1" dirty="0">
                <a:solidFill>
                  <a:schemeClr val="accent2"/>
                </a:solidFill>
              </a:rPr>
              <a:t>//"Welcome Josh!"</a:t>
            </a:r>
            <a:endParaRPr lang="en-GB" sz="2200" i="1" dirty="0">
              <a:solidFill>
                <a:schemeClr val="accent2"/>
              </a:solidFill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=""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379412" y="2438400"/>
            <a:ext cx="5257800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$text = "Hello" </a:t>
            </a:r>
            <a:r>
              <a:rPr lang="en-GB" sz="2200" dirty="0">
                <a:solidFill>
                  <a:schemeClr val="bg1"/>
                </a:solidFill>
              </a:rPr>
              <a:t>.</a:t>
            </a:r>
            <a:r>
              <a:rPr lang="en-GB" sz="2200" dirty="0">
                <a:solidFill>
                  <a:schemeClr val="tx1"/>
                </a:solidFill>
              </a:rPr>
              <a:t> ", " </a:t>
            </a:r>
            <a:r>
              <a:rPr lang="en-GB" sz="2200" dirty="0">
                <a:solidFill>
                  <a:schemeClr val="bg1"/>
                </a:solidFill>
              </a:rPr>
              <a:t>.</a:t>
            </a:r>
            <a:r>
              <a:rPr lang="en-GB" sz="2200" dirty="0">
                <a:solidFill>
                  <a:schemeClr val="tx1"/>
                </a:solidFill>
              </a:rPr>
              <a:t> "PHP!"</a:t>
            </a:r>
            <a:r>
              <a:rPr lang="bg-BG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i="1" dirty="0">
                <a:solidFill>
                  <a:schemeClr val="accent2"/>
                </a:solidFill>
              </a:rPr>
              <a:t>//"Hello, PHP!"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=""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260821" y="3810000"/>
            <a:ext cx="4050568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$word = "PHP";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echo </a:t>
            </a:r>
            <a:r>
              <a:rPr lang="en-US" sz="2200" dirty="0">
                <a:solidFill>
                  <a:schemeClr val="bg1"/>
                </a:solidFill>
              </a:rPr>
              <a:t>sprintf</a:t>
            </a:r>
          </a:p>
          <a:p>
            <a:r>
              <a:rPr lang="en-US" sz="2200" dirty="0">
                <a:solidFill>
                  <a:schemeClr val="tx1"/>
                </a:solidFill>
              </a:rPr>
              <a:t>("I love </a:t>
            </a:r>
            <a:r>
              <a:rPr lang="en-US" sz="2200" dirty="0">
                <a:solidFill>
                  <a:schemeClr val="bg1"/>
                </a:solidFill>
              </a:rPr>
              <a:t>%s</a:t>
            </a:r>
            <a:r>
              <a:rPr lang="en-US" sz="2200" dirty="0">
                <a:solidFill>
                  <a:schemeClr val="tx1"/>
                </a:solidFill>
              </a:rPr>
              <a:t>.",</a:t>
            </a:r>
            <a:r>
              <a:rPr lang="en-US" sz="2200" dirty="0">
                <a:solidFill>
                  <a:schemeClr val="bg1"/>
                </a:solidFill>
              </a:rPr>
              <a:t>$word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r>
              <a:rPr lang="en-US" sz="2200" i="1" dirty="0">
                <a:solidFill>
                  <a:schemeClr val="accent2"/>
                </a:solidFill>
              </a:rPr>
              <a:t>  // "I love PHP."</a:t>
            </a:r>
            <a:endParaRPr lang="en-GB" sz="22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46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="" xmlns:a16="http://schemas.microsoft.com/office/drawing/2014/main" id="{0F6FAC3A-4631-46C8-B366-53C46664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373047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strpos</a:t>
            </a:r>
            <a:r>
              <a:rPr lang="en-US" sz="3400" dirty="0"/>
              <a:t>: find the position of the </a:t>
            </a:r>
            <a:r>
              <a:rPr lang="en-US" sz="3400" b="1" dirty="0">
                <a:solidFill>
                  <a:schemeClr val="bg1"/>
                </a:solidFill>
              </a:rPr>
              <a:t>first</a:t>
            </a:r>
            <a:r>
              <a:rPr lang="en-US" sz="3400" dirty="0"/>
              <a:t> occurrence of </a:t>
            </a:r>
            <a:r>
              <a:rPr lang="en-US" sz="3400" b="1" dirty="0">
                <a:solidFill>
                  <a:schemeClr val="bg1"/>
                </a:solidFill>
              </a:rPr>
              <a:t>"php"</a:t>
            </a:r>
          </a:p>
          <a:p>
            <a:pPr>
              <a:spcAft>
                <a:spcPts val="0"/>
              </a:spcAft>
              <a:buClr>
                <a:schemeClr val="tx1"/>
              </a:buClr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strrpos</a:t>
            </a:r>
            <a:r>
              <a:rPr lang="en-US" sz="3400" dirty="0"/>
              <a:t>: find the position of the </a:t>
            </a:r>
            <a:r>
              <a:rPr lang="en-US" sz="3400" b="1" dirty="0">
                <a:solidFill>
                  <a:schemeClr val="bg1"/>
                </a:solidFill>
              </a:rPr>
              <a:t>last</a:t>
            </a:r>
            <a:r>
              <a:rPr lang="en-US" sz="3400" dirty="0"/>
              <a:t> occurrence of </a:t>
            </a:r>
            <a:r>
              <a:rPr lang="en-US" sz="3400" b="1" dirty="0">
                <a:solidFill>
                  <a:schemeClr val="bg1"/>
                </a:solidFill>
              </a:rPr>
              <a:t>"php"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</a:t>
            </a:r>
            <a:r>
              <a:rPr lang="en-US" sz="3400" dirty="0"/>
              <a:t>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and Substring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ABC69D0-E0AA-4E5C-9BC6-001431914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1870739"/>
            <a:ext cx="10896600" cy="5124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echo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strpos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("I love php, I love php too!", "php");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"7"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4347195"/>
            <a:ext cx="6172200" cy="23544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$text = "PHP is cool";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$substr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($text, 0, 3);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$substr2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($text, 3);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echo $substr;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"PHP"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echo $substr2;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" is cool"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789612" y="4216564"/>
            <a:ext cx="4343400" cy="631304"/>
          </a:xfrm>
          <a:prstGeom prst="wedgeRoundRectCallout">
            <a:avLst>
              <a:gd name="adj1" fmla="val -52302"/>
              <a:gd name="adj2" fmla="val 486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the substring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starts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592131" y="5257800"/>
            <a:ext cx="4343400" cy="609790"/>
          </a:xfrm>
          <a:prstGeom prst="wedgeRoundRectCallout">
            <a:avLst>
              <a:gd name="adj1" fmla="val -53612"/>
              <a:gd name="adj2" fmla="val -395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substring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BABC69D0-E0AA-4E5C-9BC6-001431914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3174903"/>
            <a:ext cx="10896600" cy="493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echo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strrpos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("I love php, I love php too!", "php");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"19"</a:t>
            </a:r>
          </a:p>
        </p:txBody>
      </p:sp>
    </p:spTree>
    <p:extLst>
      <p:ext uri="{BB962C8B-B14F-4D97-AF65-F5344CB8AC3E}">
        <p14:creationId xmlns:p14="http://schemas.microsoft.com/office/powerpoint/2010/main" val="397471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uiExpand="1" animBg="1"/>
      <p:bldP spid="12" grpId="0" uiExpand="1" animBg="1"/>
      <p:bldP spid="14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1538</Words>
  <Application>Microsoft Office PowerPoint</Application>
  <PresentationFormat>Custom</PresentationFormat>
  <Paragraphs>345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メイリオ</vt:lpstr>
      <vt:lpstr>Wingdings</vt:lpstr>
      <vt:lpstr>Wingdings 2</vt:lpstr>
      <vt:lpstr>SoftUni3_1</vt:lpstr>
      <vt:lpstr>Strings and Text Processing</vt:lpstr>
      <vt:lpstr>Table of Contents</vt:lpstr>
      <vt:lpstr>Questions?</vt:lpstr>
      <vt:lpstr>PowerPoint Presentation</vt:lpstr>
      <vt:lpstr>What is String?</vt:lpstr>
      <vt:lpstr>Strings are Mutable</vt:lpstr>
      <vt:lpstr>PowerPoint Presentation</vt:lpstr>
      <vt:lpstr>Concatenation and Interpolation</vt:lpstr>
      <vt:lpstr>Find and Substring</vt:lpstr>
      <vt:lpstr>Replace</vt:lpstr>
      <vt:lpstr>Problem: Substring</vt:lpstr>
      <vt:lpstr>Solution: Substring</vt:lpstr>
      <vt:lpstr>Trim</vt:lpstr>
      <vt:lpstr>Split (1)</vt:lpstr>
      <vt:lpstr>Split (2)</vt:lpstr>
      <vt:lpstr>Problem: Count String Occurrences</vt:lpstr>
      <vt:lpstr>Solution: Count String Occurrences</vt:lpstr>
      <vt:lpstr>More Functions (1)</vt:lpstr>
      <vt:lpstr>Problem: Repeat Strings</vt:lpstr>
      <vt:lpstr>Solution: Repeat Strings</vt:lpstr>
      <vt:lpstr>Problem: Reverse Strings</vt:lpstr>
      <vt:lpstr>Solution: Reverse Strings</vt:lpstr>
      <vt:lpstr>More Functions (2)</vt:lpstr>
      <vt:lpstr>Problem: Text Filter</vt:lpstr>
      <vt:lpstr>Solution: Text Filter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Strings and Text Processing - PHP</dc:title>
  <dc:subject>Technology Fundamentals  – Practical Training Course @ SoftUni</dc:subject>
  <dc:creator/>
  <cp:keywords>Technology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/>
  <cp:revision>1</cp:revision>
  <dcterms:created xsi:type="dcterms:W3CDTF">2014-01-02T17:00:34Z</dcterms:created>
  <dcterms:modified xsi:type="dcterms:W3CDTF">2019-05-15T17:32:46Z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