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</p:sldMasterIdLst>
  <p:notesMasterIdLst>
    <p:notesMasterId r:id="rId64"/>
  </p:notesMasterIdLst>
  <p:handoutMasterIdLst>
    <p:handoutMasterId r:id="rId65"/>
  </p:handoutMasterIdLst>
  <p:sldIdLst>
    <p:sldId id="274" r:id="rId5"/>
    <p:sldId id="276" r:id="rId6"/>
    <p:sldId id="492" r:id="rId7"/>
    <p:sldId id="561" r:id="rId8"/>
    <p:sldId id="495" r:id="rId9"/>
    <p:sldId id="557" r:id="rId10"/>
    <p:sldId id="494" r:id="rId11"/>
    <p:sldId id="562" r:id="rId12"/>
    <p:sldId id="565" r:id="rId13"/>
    <p:sldId id="564" r:id="rId14"/>
    <p:sldId id="500" r:id="rId15"/>
    <p:sldId id="612" r:id="rId16"/>
    <p:sldId id="614" r:id="rId17"/>
    <p:sldId id="622" r:id="rId18"/>
    <p:sldId id="624" r:id="rId19"/>
    <p:sldId id="644" r:id="rId20"/>
    <p:sldId id="625" r:id="rId21"/>
    <p:sldId id="626" r:id="rId22"/>
    <p:sldId id="621" r:id="rId23"/>
    <p:sldId id="623" r:id="rId24"/>
    <p:sldId id="611" r:id="rId25"/>
    <p:sldId id="615" r:id="rId26"/>
    <p:sldId id="616" r:id="rId27"/>
    <p:sldId id="617" r:id="rId28"/>
    <p:sldId id="619" r:id="rId29"/>
    <p:sldId id="620" r:id="rId30"/>
    <p:sldId id="501" r:id="rId31"/>
    <p:sldId id="558" r:id="rId32"/>
    <p:sldId id="560" r:id="rId33"/>
    <p:sldId id="628" r:id="rId34"/>
    <p:sldId id="627" r:id="rId35"/>
    <p:sldId id="630" r:id="rId36"/>
    <p:sldId id="629" r:id="rId37"/>
    <p:sldId id="645" r:id="rId38"/>
    <p:sldId id="534" r:id="rId39"/>
    <p:sldId id="505" r:id="rId40"/>
    <p:sldId id="517" r:id="rId41"/>
    <p:sldId id="508" r:id="rId42"/>
    <p:sldId id="509" r:id="rId43"/>
    <p:sldId id="631" r:id="rId44"/>
    <p:sldId id="632" r:id="rId45"/>
    <p:sldId id="633" r:id="rId46"/>
    <p:sldId id="647" r:id="rId47"/>
    <p:sldId id="648" r:id="rId48"/>
    <p:sldId id="634" r:id="rId49"/>
    <p:sldId id="635" r:id="rId50"/>
    <p:sldId id="637" r:id="rId51"/>
    <p:sldId id="638" r:id="rId52"/>
    <p:sldId id="639" r:id="rId53"/>
    <p:sldId id="640" r:id="rId54"/>
    <p:sldId id="642" r:id="rId55"/>
    <p:sldId id="641" r:id="rId56"/>
    <p:sldId id="643" r:id="rId57"/>
    <p:sldId id="349" r:id="rId58"/>
    <p:sldId id="401" r:id="rId59"/>
    <p:sldId id="613" r:id="rId60"/>
    <p:sldId id="608" r:id="rId61"/>
    <p:sldId id="405" r:id="rId62"/>
    <p:sldId id="493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Web Forms" id="{3272FE97-A544-4131-B027-D24A7DAB74F5}">
          <p14:sldIdLst>
            <p14:sldId id="561"/>
            <p14:sldId id="495"/>
            <p14:sldId id="557"/>
          </p14:sldIdLst>
        </p14:section>
        <p14:section name="Forms in Django" id="{1BD3C67C-9CD6-46A9-8A91-89E91EF20347}">
          <p14:sldIdLst>
            <p14:sldId id="494"/>
            <p14:sldId id="562"/>
            <p14:sldId id="565"/>
            <p14:sldId id="564"/>
          </p14:sldIdLst>
        </p14:section>
        <p14:section name="Django Form Class" id="{41022EF9-1150-4A88-8D00-D1FB524689BF}">
          <p14:sldIdLst>
            <p14:sldId id="500"/>
            <p14:sldId id="612"/>
            <p14:sldId id="614"/>
            <p14:sldId id="622"/>
            <p14:sldId id="624"/>
            <p14:sldId id="644"/>
            <p14:sldId id="625"/>
            <p14:sldId id="626"/>
          </p14:sldIdLst>
        </p14:section>
        <p14:section name="Django Form Fields" id="{09AC0D53-71F5-47AB-A925-CE218AF0531F}">
          <p14:sldIdLst>
            <p14:sldId id="621"/>
            <p14:sldId id="623"/>
            <p14:sldId id="611"/>
            <p14:sldId id="615"/>
            <p14:sldId id="616"/>
            <p14:sldId id="617"/>
          </p14:sldIdLst>
        </p14:section>
        <p14:section name="Built-in Widgets" id="{4EE55A00-76F3-451D-88F5-1817AE4C2203}">
          <p14:sldIdLst>
            <p14:sldId id="619"/>
            <p14:sldId id="620"/>
            <p14:sldId id="501"/>
            <p14:sldId id="558"/>
            <p14:sldId id="560"/>
            <p14:sldId id="628"/>
            <p14:sldId id="627"/>
            <p14:sldId id="630"/>
            <p14:sldId id="629"/>
            <p14:sldId id="645"/>
          </p14:sldIdLst>
        </p14:section>
        <p14:section name="Django ModelForm class" id="{68CF847F-0472-4641-80A7-64A71C6747D4}">
          <p14:sldIdLst>
            <p14:sldId id="534"/>
            <p14:sldId id="505"/>
            <p14:sldId id="517"/>
            <p14:sldId id="508"/>
            <p14:sldId id="509"/>
            <p14:sldId id="631"/>
            <p14:sldId id="632"/>
            <p14:sldId id="633"/>
            <p14:sldId id="647"/>
            <p14:sldId id="648"/>
          </p14:sldIdLst>
        </p14:section>
        <p14:section name="ModelForm Options" id="{FB194707-A00E-4557-874B-0D031A4E5CDD}">
          <p14:sldIdLst>
            <p14:sldId id="634"/>
            <p14:sldId id="635"/>
            <p14:sldId id="637"/>
            <p14:sldId id="638"/>
            <p14:sldId id="639"/>
            <p14:sldId id="640"/>
            <p14:sldId id="642"/>
            <p14:sldId id="641"/>
            <p14:sldId id="643"/>
          </p14:sldIdLst>
        </p14:section>
        <p14:section name="Conclusion" id="{7D32E3DF-1A08-4833-9DA6-C32B88FF8FC3}">
          <p14:sldIdLst>
            <p14:sldId id="34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7F"/>
    <a:srgbClr val="7FD7A7"/>
    <a:srgbClr val="D1D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BB642-8FEB-FF9F-6297-08FF6BD67BCA}" v="342" dt="2020-03-06T09:38:09.646"/>
    <p1510:client id="{19DAFFE0-EE11-46F9-E347-BA68D555D81E}" v="1514" dt="2020-03-05T14:45:42.551"/>
    <p1510:client id="{7C549BA0-803D-1251-2800-9D07FB75B25F}" v="491" dt="2020-03-06T11:05:55.597"/>
    <p1510:client id="{84053605-6B3E-3183-6DA0-A9CC3AF23AAB}" v="161" dt="2020-03-04T09:17:26.90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67" y="84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122C674-5065-429B-B39B-410AB8B0C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F98BDE-5C4F-42CC-A1DD-0F806E2F7D4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75E973-6771-4550-8636-EEED7112B58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3C3BDA1-5FA5-4898-BB1B-5324F77B23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B8BB508-2981-4F47-9487-8857452B075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E65A14C2-F9C4-4A12-B248-5F30B23660F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97A7A9E-C0D4-4C4D-8465-DF3AF974001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E4C134FF-498D-49CC-B29C-AFC1441C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6FBD9A8-CA2F-446A-8BBB-33FB5650C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E5AE1AE9-7DFE-4705-A67D-62F5F21D2F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1C82791-AC39-46B4-8F39-A5B14FC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47DFC805-90AC-401C-82CF-BADCF6C2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346A55E-D7BC-4C16-A97C-F400C4A68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D4FF484-D2D4-4E0B-9D9D-E8E72CA11B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4CF24BF-B9C0-4B20-87FF-4693E0A4BE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FC959E27-54B2-4E2F-B8F3-7E3C9B12D42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7EFC448-A1A3-4E62-BA88-04BB50C8F3A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2AAB4C-288D-44D1-85E8-1AD0F9F41CC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1A3D658-54E5-469C-81C2-9DFF4BDA3FD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FF9CF6D-670E-479F-80C8-84A6C8AF6E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2162829-3EDC-4D7C-B084-29C4188C75F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23C4B3E-7623-4E08-B699-23DE3F14C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ABD32E9-CF1F-4DB1-859C-956B4FCA1F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2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082F1FD-67CC-4D3A-89FD-F89A07FAA1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68CB889-529E-4F8C-987A-0597263463C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C2A208F6-4AAB-4CBB-89D5-80A6C944DA2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512965D-D3CE-48F7-9C38-59E1F52D2B2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93F3486-E211-4EB9-A9F3-EBDB8F647D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042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FB97BA3-A98F-4BD0-8A79-8073E3D6DF0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1F079F5B-0291-422B-AA3E-37425C6424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B9DD150-E7A3-44E6-AE17-25D1339A9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30B0FB9-3AA6-4C57-9BB6-DEB47E2D6A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D4AB1CC-EFE0-4275-A8D2-5E3CD45BC9E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412D6C7-3789-4163-985A-3E10E6BE71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6F332E1-775E-41AE-9E83-63538099DB9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E62EDA6-963B-400F-A9ED-F0C5C3BB43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E6EE19-751B-4C5B-8232-E734FAB213B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3A5403A-01E8-4A1E-9DCE-DFBA066E51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6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C8F6858-1835-4756-AC83-D098B6E3E8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EE03817-91FA-4901-A411-3FA72B321A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F54439-15A4-4016-B79D-A7624453F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1/ref/forms/fields/#built-in-field-classes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1/ref/forms/fields/#core-field-arguments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1/ref/forms/widgets/#built-in-widget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1/topics/forms/modelforms/#field-types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0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jpeg"/><Relationship Id="rId23" Type="http://schemas.openxmlformats.org/officeDocument/2006/relationships/image" Target="../media/image5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Django Forms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5AC508-1A5D-4F54-B44A-77FA1382B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77" y="2424289"/>
            <a:ext cx="2018830" cy="20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Django Forms Handling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6C2B1-A1F3-0EE5-A8BA-F04E7F628EFB}"/>
              </a:ext>
            </a:extLst>
          </p:cNvPr>
          <p:cNvSpPr/>
          <p:nvPr/>
        </p:nvSpPr>
        <p:spPr>
          <a:xfrm>
            <a:off x="563836" y="3725316"/>
            <a:ext cx="1332000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requests page with form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A80560-8910-A54F-E751-C5B71B112E17}"/>
              </a:ext>
            </a:extLst>
          </p:cNvPr>
          <p:cNvCxnSpPr>
            <a:cxnSpLocks/>
          </p:cNvCxnSpPr>
          <p:nvPr/>
        </p:nvCxnSpPr>
        <p:spPr>
          <a:xfrm>
            <a:off x="2148834" y="4391316"/>
            <a:ext cx="1143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0ADFB4-45F5-F2A2-7496-14DB522C05D6}"/>
              </a:ext>
            </a:extLst>
          </p:cNvPr>
          <p:cNvSpPr txBox="1"/>
          <p:nvPr/>
        </p:nvSpPr>
        <p:spPr>
          <a:xfrm>
            <a:off x="2148834" y="3926201"/>
            <a:ext cx="113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Request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11DFC9-75B6-92A9-1717-B5ED8102F989}"/>
              </a:ext>
            </a:extLst>
          </p:cNvPr>
          <p:cNvGrpSpPr/>
          <p:nvPr/>
        </p:nvGrpSpPr>
        <p:grpSpPr>
          <a:xfrm>
            <a:off x="3569472" y="3545047"/>
            <a:ext cx="1800000" cy="1800000"/>
            <a:chOff x="3559887" y="3405349"/>
            <a:chExt cx="2487395" cy="2266724"/>
          </a:xfrm>
          <a:solidFill>
            <a:schemeClr val="accent3"/>
          </a:solidFill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74F27584-95BD-A6CA-52B7-6E75E01D17E3}"/>
                </a:ext>
              </a:extLst>
            </p:cNvPr>
            <p:cNvSpPr/>
            <p:nvPr/>
          </p:nvSpPr>
          <p:spPr>
            <a:xfrm>
              <a:off x="3559887" y="3405349"/>
              <a:ext cx="2487395" cy="226672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7053F6-F71B-5A11-8BBF-DD348B1D5BF3}"/>
                </a:ext>
              </a:extLst>
            </p:cNvPr>
            <p:cNvSpPr txBox="1"/>
            <p:nvPr/>
          </p:nvSpPr>
          <p:spPr>
            <a:xfrm>
              <a:off x="3775505" y="4024473"/>
              <a:ext cx="2068577" cy="8914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First Request? 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FC306C-0331-445D-3B69-00EAED9063CE}"/>
              </a:ext>
            </a:extLst>
          </p:cNvPr>
          <p:cNvCxnSpPr>
            <a:cxnSpLocks/>
          </p:cNvCxnSpPr>
          <p:nvPr/>
        </p:nvCxnSpPr>
        <p:spPr>
          <a:xfrm flipV="1">
            <a:off x="4836000" y="3177863"/>
            <a:ext cx="0" cy="5647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E12A45-3AC9-AFCA-E686-9987E09D5758}"/>
              </a:ext>
            </a:extLst>
          </p:cNvPr>
          <p:cNvCxnSpPr>
            <a:cxnSpLocks/>
          </p:cNvCxnSpPr>
          <p:nvPr/>
        </p:nvCxnSpPr>
        <p:spPr>
          <a:xfrm flipH="1">
            <a:off x="3467815" y="2532176"/>
            <a:ext cx="6648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2A7382-46A7-E0C8-AE54-37F269B27160}"/>
              </a:ext>
            </a:extLst>
          </p:cNvPr>
          <p:cNvCxnSpPr>
            <a:cxnSpLocks/>
          </p:cNvCxnSpPr>
          <p:nvPr/>
        </p:nvCxnSpPr>
        <p:spPr>
          <a:xfrm>
            <a:off x="2692453" y="3222273"/>
            <a:ext cx="0" cy="6675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28F9087-3DC4-1719-7194-70104F24F980}"/>
              </a:ext>
            </a:extLst>
          </p:cNvPr>
          <p:cNvSpPr/>
          <p:nvPr/>
        </p:nvSpPr>
        <p:spPr>
          <a:xfrm>
            <a:off x="4240882" y="1807993"/>
            <a:ext cx="1332000" cy="13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default 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66C951-E704-68C8-C843-6EC686C31E8B}"/>
              </a:ext>
            </a:extLst>
          </p:cNvPr>
          <p:cNvSpPr/>
          <p:nvPr/>
        </p:nvSpPr>
        <p:spPr>
          <a:xfrm>
            <a:off x="2027548" y="1820401"/>
            <a:ext cx="1332000" cy="13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 or Update Form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74AE31-F7C2-FFBD-A121-8CC6D3581D89}"/>
              </a:ext>
            </a:extLst>
          </p:cNvPr>
          <p:cNvSpPr/>
          <p:nvPr/>
        </p:nvSpPr>
        <p:spPr>
          <a:xfrm>
            <a:off x="6847730" y="3660311"/>
            <a:ext cx="1332000" cy="13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ED9B4E-8021-A7BD-D0AD-BA9F76AEB118}"/>
              </a:ext>
            </a:extLst>
          </p:cNvPr>
          <p:cNvSpPr txBox="1"/>
          <p:nvPr/>
        </p:nvSpPr>
        <p:spPr>
          <a:xfrm>
            <a:off x="5036022" y="3298450"/>
            <a:ext cx="580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D41402-61B9-32E2-F798-C7147A50AE3C}"/>
              </a:ext>
            </a:extLst>
          </p:cNvPr>
          <p:cNvSpPr txBox="1"/>
          <p:nvPr/>
        </p:nvSpPr>
        <p:spPr>
          <a:xfrm>
            <a:off x="5810363" y="3960143"/>
            <a:ext cx="569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FA16356-FA18-12D3-6C6F-25087F8BC99A}"/>
              </a:ext>
            </a:extLst>
          </p:cNvPr>
          <p:cNvGrpSpPr/>
          <p:nvPr/>
        </p:nvGrpSpPr>
        <p:grpSpPr>
          <a:xfrm>
            <a:off x="9575418" y="3460253"/>
            <a:ext cx="1800000" cy="1800000"/>
            <a:chOff x="3559887" y="3405349"/>
            <a:chExt cx="2487395" cy="2266724"/>
          </a:xfrm>
          <a:solidFill>
            <a:schemeClr val="accent3"/>
          </a:solidFill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697E9ADE-C7D6-82EA-CAD5-0C8D0688B08F}"/>
                </a:ext>
              </a:extLst>
            </p:cNvPr>
            <p:cNvSpPr/>
            <p:nvPr/>
          </p:nvSpPr>
          <p:spPr>
            <a:xfrm>
              <a:off x="3559887" y="3405349"/>
              <a:ext cx="2487395" cy="226672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6C68D5-48FA-3B4E-F70E-EE3D7383D815}"/>
                </a:ext>
              </a:extLst>
            </p:cNvPr>
            <p:cNvSpPr txBox="1"/>
            <p:nvPr/>
          </p:nvSpPr>
          <p:spPr>
            <a:xfrm>
              <a:off x="4117056" y="4051599"/>
              <a:ext cx="1383934" cy="8946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Data Valid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250EB5F-D86A-801D-1097-8E359681A7BB}"/>
              </a:ext>
            </a:extLst>
          </p:cNvPr>
          <p:cNvSpPr txBox="1"/>
          <p:nvPr/>
        </p:nvSpPr>
        <p:spPr>
          <a:xfrm>
            <a:off x="10228825" y="5269511"/>
            <a:ext cx="580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242368-0F67-F2AB-3D65-FD62C531D946}"/>
              </a:ext>
            </a:extLst>
          </p:cNvPr>
          <p:cNvSpPr txBox="1"/>
          <p:nvPr/>
        </p:nvSpPr>
        <p:spPr>
          <a:xfrm>
            <a:off x="10185832" y="2973377"/>
            <a:ext cx="580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60EDE0-ACD1-0713-B34E-99FDCBC57508}"/>
              </a:ext>
            </a:extLst>
          </p:cNvPr>
          <p:cNvSpPr/>
          <p:nvPr/>
        </p:nvSpPr>
        <p:spPr>
          <a:xfrm>
            <a:off x="8025910" y="5296730"/>
            <a:ext cx="1332000" cy="13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 action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5AD258-D19E-DB3B-EC3C-47DD3BDBE721}"/>
              </a:ext>
            </a:extLst>
          </p:cNvPr>
          <p:cNvSpPr/>
          <p:nvPr/>
        </p:nvSpPr>
        <p:spPr>
          <a:xfrm>
            <a:off x="5572882" y="5296730"/>
            <a:ext cx="1332000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 Browser to success URL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E3A0F9-5087-7B75-75AE-4372A3298408}"/>
              </a:ext>
            </a:extLst>
          </p:cNvPr>
          <p:cNvSpPr/>
          <p:nvPr/>
        </p:nvSpPr>
        <p:spPr>
          <a:xfrm>
            <a:off x="7485125" y="1897354"/>
            <a:ext cx="1989937" cy="13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form with user data and error messages</a:t>
            </a:r>
          </a:p>
        </p:txBody>
      </p:sp>
      <p:sp>
        <p:nvSpPr>
          <p:cNvPr id="1029" name="Arrow: Bent 1028">
            <a:extLst>
              <a:ext uri="{FF2B5EF4-FFF2-40B4-BE49-F238E27FC236}">
                <a16:creationId xmlns:a16="http://schemas.microsoft.com/office/drawing/2014/main" id="{A9A8826B-796F-29F4-D994-51250111E38D}"/>
              </a:ext>
            </a:extLst>
          </p:cNvPr>
          <p:cNvSpPr/>
          <p:nvPr/>
        </p:nvSpPr>
        <p:spPr bwMode="auto">
          <a:xfrm rot="10800000">
            <a:off x="9538626" y="5750802"/>
            <a:ext cx="1016843" cy="318189"/>
          </a:xfrm>
          <a:prstGeom prst="bentArrow">
            <a:avLst>
              <a:gd name="adj1" fmla="val 17448"/>
              <a:gd name="adj2" fmla="val 34896"/>
              <a:gd name="adj3" fmla="val 50000"/>
              <a:gd name="adj4" fmla="val 0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79EAE38F-33E8-7C5E-CD7E-6A0CF26654CB}"/>
              </a:ext>
            </a:extLst>
          </p:cNvPr>
          <p:cNvCxnSpPr>
            <a:cxnSpLocks/>
          </p:cNvCxnSpPr>
          <p:nvPr/>
        </p:nvCxnSpPr>
        <p:spPr>
          <a:xfrm flipH="1">
            <a:off x="7132996" y="5901508"/>
            <a:ext cx="6648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Arrow: Bent 1032">
            <a:extLst>
              <a:ext uri="{FF2B5EF4-FFF2-40B4-BE49-F238E27FC236}">
                <a16:creationId xmlns:a16="http://schemas.microsoft.com/office/drawing/2014/main" id="{E9F59C79-E96B-1C28-B0AE-054B71179B3A}"/>
              </a:ext>
            </a:extLst>
          </p:cNvPr>
          <p:cNvSpPr/>
          <p:nvPr/>
        </p:nvSpPr>
        <p:spPr bwMode="auto">
          <a:xfrm flipH="1">
            <a:off x="9563212" y="2433545"/>
            <a:ext cx="949159" cy="318189"/>
          </a:xfrm>
          <a:prstGeom prst="bentArrow">
            <a:avLst>
              <a:gd name="adj1" fmla="val 17448"/>
              <a:gd name="adj2" fmla="val 34896"/>
              <a:gd name="adj3" fmla="val 50000"/>
              <a:gd name="adj4" fmla="val 0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4189D2D1-9189-BA61-BBA8-9821A0B52930}"/>
              </a:ext>
            </a:extLst>
          </p:cNvPr>
          <p:cNvCxnSpPr>
            <a:cxnSpLocks/>
          </p:cNvCxnSpPr>
          <p:nvPr/>
        </p:nvCxnSpPr>
        <p:spPr>
          <a:xfrm>
            <a:off x="8280018" y="4363819"/>
            <a:ext cx="1143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B50D8C4-C427-844E-70AF-CF5398F8D56F}"/>
              </a:ext>
            </a:extLst>
          </p:cNvPr>
          <p:cNvCxnSpPr>
            <a:cxnSpLocks/>
          </p:cNvCxnSpPr>
          <p:nvPr/>
        </p:nvCxnSpPr>
        <p:spPr>
          <a:xfrm>
            <a:off x="5523856" y="4390635"/>
            <a:ext cx="1143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Arrow: U-Turn 1036">
            <a:extLst>
              <a:ext uri="{FF2B5EF4-FFF2-40B4-BE49-F238E27FC236}">
                <a16:creationId xmlns:a16="http://schemas.microsoft.com/office/drawing/2014/main" id="{F548AF7F-AE66-0BA4-FBBD-CF814786ED47}"/>
              </a:ext>
            </a:extLst>
          </p:cNvPr>
          <p:cNvSpPr/>
          <p:nvPr/>
        </p:nvSpPr>
        <p:spPr bwMode="auto">
          <a:xfrm flipH="1">
            <a:off x="2580025" y="1533591"/>
            <a:ext cx="5985709" cy="290971"/>
          </a:xfrm>
          <a:prstGeom prst="uturnArrow">
            <a:avLst>
              <a:gd name="adj1" fmla="val 25000"/>
              <a:gd name="adj2" fmla="val 25000"/>
              <a:gd name="adj3" fmla="val 46867"/>
              <a:gd name="adj4" fmla="val 43750"/>
              <a:gd name="adj5" fmla="val 100000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726ECC6-F10A-FD5A-E3E0-56719CD2E49D}"/>
              </a:ext>
            </a:extLst>
          </p:cNvPr>
          <p:cNvSpPr txBox="1"/>
          <p:nvPr/>
        </p:nvSpPr>
        <p:spPr>
          <a:xfrm>
            <a:off x="3936724" y="1121481"/>
            <a:ext cx="2865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Send the form to the user</a:t>
            </a:r>
          </a:p>
        </p:txBody>
      </p:sp>
    </p:spTree>
    <p:extLst>
      <p:ext uri="{BB962C8B-B14F-4D97-AF65-F5344CB8AC3E}">
        <p14:creationId xmlns:p14="http://schemas.microsoft.com/office/powerpoint/2010/main" val="37776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 animBg="1"/>
      <p:bldP spid="28" grpId="0" animBg="1"/>
      <p:bldP spid="29" grpId="0" animBg="1"/>
      <p:bldP spid="34" grpId="0"/>
      <p:bldP spid="35" grpId="0"/>
      <p:bldP spid="43" grpId="0"/>
      <p:bldP spid="44" grpId="0"/>
      <p:bldP spid="45" grpId="0" animBg="1"/>
      <p:bldP spid="49" grpId="0" animBg="1"/>
      <p:bldP spid="50" grpId="0" animBg="1"/>
      <p:bldP spid="1029" grpId="0" animBg="1"/>
      <p:bldP spid="1033" grpId="0" animBg="1"/>
      <p:bldP spid="1037" grpId="0" animBg="1"/>
      <p:bldP spid="10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Django Form Class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3B16E3-B18A-1BE9-AA53-925F4EB6B759}"/>
              </a:ext>
            </a:extLst>
          </p:cNvPr>
          <p:cNvSpPr txBox="1">
            <a:spLocks/>
          </p:cNvSpPr>
          <p:nvPr/>
        </p:nvSpPr>
        <p:spPr>
          <a:xfrm>
            <a:off x="4539497" y="2153175"/>
            <a:ext cx="3113005" cy="10350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4000" dirty="0">
                <a:solidFill>
                  <a:schemeClr val="bg2"/>
                </a:solidFill>
                <a:latin typeface="Consolas" panose="020B0609020204030204" pitchFamily="49" charset="0"/>
              </a:rPr>
              <a:t>class Form</a:t>
            </a:r>
          </a:p>
        </p:txBody>
      </p:sp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63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Django form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Describes the </a:t>
            </a:r>
            <a:r>
              <a:rPr lang="en-US" sz="3400" b="1" dirty="0">
                <a:solidFill>
                  <a:schemeClr val="bg1"/>
                </a:solidFill>
              </a:rPr>
              <a:t>form fields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Determines how the form </a:t>
            </a:r>
            <a:r>
              <a:rPr lang="en-US" sz="3400" b="1" dirty="0">
                <a:solidFill>
                  <a:schemeClr val="bg1"/>
                </a:solidFill>
              </a:rPr>
              <a:t>works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appears</a:t>
            </a:r>
          </a:p>
          <a:p>
            <a:pPr lvl="1"/>
            <a:r>
              <a:rPr lang="en-US" sz="3400" dirty="0"/>
              <a:t>Perform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/>
              <a:t> when the form is submitted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Django Form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3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create a </a:t>
            </a:r>
            <a:r>
              <a:rPr lang="en-US" b="1" dirty="0">
                <a:solidFill>
                  <a:schemeClr val="bg1"/>
                </a:solidFill>
              </a:rPr>
              <a:t>forms.py file </a:t>
            </a:r>
            <a:r>
              <a:rPr lang="en-US" dirty="0"/>
              <a:t>in the app directory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forms library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Django Form (1)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5EF73-19EC-623C-555C-EB1EC897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00" y="2799000"/>
            <a:ext cx="2535055" cy="3476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EBF65B-39F5-B6DD-5300-012087495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2199" y="3512724"/>
            <a:ext cx="4729166" cy="2048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3876C8EB-0577-48F8-06B6-F3D46EE18426}"/>
              </a:ext>
            </a:extLst>
          </p:cNvPr>
          <p:cNvSpPr/>
          <p:nvPr/>
        </p:nvSpPr>
        <p:spPr bwMode="auto">
          <a:xfrm rot="16200000">
            <a:off x="5236137" y="4319340"/>
            <a:ext cx="461914" cy="435603"/>
          </a:xfrm>
          <a:prstGeom prst="downArrow">
            <a:avLst>
              <a:gd name="adj1" fmla="val 50000"/>
              <a:gd name="adj2" fmla="val 4977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66FE6EA-0AAE-A513-145B-458858063D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To create a form: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/>
              <a:t> from the </a:t>
            </a: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class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form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>
              <a:buClr>
                <a:schemeClr val="tx1"/>
              </a:buClr>
            </a:pPr>
            <a:endParaRPr lang="en-US" sz="20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Note: the Form and the </a:t>
            </a:r>
            <a:r>
              <a:rPr lang="en-US" sz="3400" b="1" dirty="0">
                <a:solidFill>
                  <a:schemeClr val="bg1"/>
                </a:solidFill>
              </a:rPr>
              <a:t>Model classes </a:t>
            </a:r>
            <a:r>
              <a:rPr lang="en-US" sz="3400" dirty="0"/>
              <a:t>share </a:t>
            </a:r>
            <a:r>
              <a:rPr lang="en-US" sz="3400" b="1" dirty="0"/>
              <a:t>most field types </a:t>
            </a:r>
            <a:r>
              <a:rPr lang="en-US" sz="3400" dirty="0"/>
              <a:t>and some </a:t>
            </a:r>
            <a:r>
              <a:rPr lang="en-US" sz="3400" b="1" dirty="0"/>
              <a:t>common arguments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Django Form (2)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CBC7D-B7E3-C86A-248A-034079EF9DF4}"/>
              </a:ext>
            </a:extLst>
          </p:cNvPr>
          <p:cNvSpPr txBox="1">
            <a:spLocks/>
          </p:cNvSpPr>
          <p:nvPr/>
        </p:nvSpPr>
        <p:spPr>
          <a:xfrm>
            <a:off x="2338500" y="3339000"/>
            <a:ext cx="7515000" cy="146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from </a:t>
            </a:r>
            <a:r>
              <a:rPr lang="en-US" sz="2100" dirty="0" err="1"/>
              <a:t>django</a:t>
            </a:r>
            <a:r>
              <a:rPr lang="en-US" sz="2100" dirty="0"/>
              <a:t> import forms</a:t>
            </a:r>
          </a:p>
          <a:p>
            <a:endParaRPr lang="en-US" sz="1500" dirty="0"/>
          </a:p>
          <a:p>
            <a:r>
              <a:rPr lang="en-US" sz="2100" dirty="0"/>
              <a:t>class </a:t>
            </a:r>
            <a:r>
              <a:rPr lang="en-US" sz="2100" dirty="0" err="1"/>
              <a:t>NameForm</a:t>
            </a:r>
            <a:r>
              <a:rPr lang="en-US" sz="2100" dirty="0"/>
              <a:t>(</a:t>
            </a:r>
            <a:r>
              <a:rPr lang="en-US" sz="2100" dirty="0" err="1">
                <a:solidFill>
                  <a:schemeClr val="bg1"/>
                </a:solidFill>
              </a:rPr>
              <a:t>forms.Form</a:t>
            </a:r>
            <a:r>
              <a:rPr lang="en-US" sz="2100" dirty="0"/>
              <a:t>):</a:t>
            </a:r>
          </a:p>
          <a:p>
            <a:r>
              <a:rPr lang="en-US" sz="2100" dirty="0"/>
              <a:t>    name = </a:t>
            </a:r>
            <a:r>
              <a:rPr lang="en-US" sz="2100" dirty="0" err="1"/>
              <a:t>forms.CharField</a:t>
            </a:r>
            <a:r>
              <a:rPr lang="en-US" sz="2100" dirty="0"/>
              <a:t>()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BC6E802-BEEF-D300-EEA5-93BC3BBAB8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Create a </a:t>
            </a:r>
            <a:r>
              <a:rPr lang="en-US" sz="3400" b="1" dirty="0">
                <a:solidFill>
                  <a:schemeClr val="bg1"/>
                </a:solidFill>
              </a:rPr>
              <a:t>view</a:t>
            </a:r>
            <a:r>
              <a:rPr lang="en-US" sz="3400" dirty="0"/>
              <a:t> with a corresponding URL path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Django Form (3)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CBC7D-B7E3-C86A-248A-034079EF9DF4}"/>
              </a:ext>
            </a:extLst>
          </p:cNvPr>
          <p:cNvSpPr txBox="1">
            <a:spLocks/>
          </p:cNvSpPr>
          <p:nvPr/>
        </p:nvSpPr>
        <p:spPr>
          <a:xfrm>
            <a:off x="1783734" y="2348317"/>
            <a:ext cx="8624532" cy="40805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from</a:t>
            </a:r>
            <a:r>
              <a:rPr lang="bg-BG" sz="2100" dirty="0"/>
              <a:t> </a:t>
            </a:r>
            <a:r>
              <a:rPr lang="en-US" sz="2100" dirty="0"/>
              <a:t>.forms import </a:t>
            </a:r>
            <a:r>
              <a:rPr lang="en-US" sz="2100" dirty="0" err="1"/>
              <a:t>NameForm</a:t>
            </a:r>
            <a:endParaRPr lang="bg-BG" sz="2100" dirty="0"/>
          </a:p>
          <a:p>
            <a:endParaRPr lang="bg-BG" sz="1000" dirty="0"/>
          </a:p>
          <a:p>
            <a:r>
              <a:rPr lang="en-US" sz="2100" dirty="0"/>
              <a:t>def </a:t>
            </a:r>
            <a:r>
              <a:rPr lang="en-US" sz="2100" dirty="0" err="1"/>
              <a:t>add_new_name</a:t>
            </a:r>
            <a:r>
              <a:rPr lang="en-US" sz="2100" dirty="0"/>
              <a:t>(request):</a:t>
            </a:r>
          </a:p>
          <a:p>
            <a:r>
              <a:rPr lang="en-US" sz="2100" dirty="0"/>
              <a:t>    if </a:t>
            </a:r>
            <a:r>
              <a:rPr lang="en-US" sz="2100" dirty="0" err="1"/>
              <a:t>request.method</a:t>
            </a:r>
            <a:r>
              <a:rPr lang="en-US" sz="2100" dirty="0"/>
              <a:t> == "GET":</a:t>
            </a:r>
          </a:p>
          <a:p>
            <a:r>
              <a:rPr lang="en-US" sz="2100" dirty="0"/>
              <a:t>        </a:t>
            </a:r>
            <a:r>
              <a:rPr lang="en-US" sz="2100" dirty="0">
                <a:solidFill>
                  <a:schemeClr val="bg1"/>
                </a:solidFill>
              </a:rPr>
              <a:t>form = </a:t>
            </a:r>
            <a:r>
              <a:rPr lang="en-US" sz="2100" dirty="0" err="1">
                <a:solidFill>
                  <a:schemeClr val="bg1"/>
                </a:solidFill>
              </a:rPr>
              <a:t>NameForm</a:t>
            </a:r>
            <a:r>
              <a:rPr lang="en-US" sz="2100" dirty="0">
                <a:solidFill>
                  <a:schemeClr val="bg1"/>
                </a:solidFill>
              </a:rPr>
              <a:t>()</a:t>
            </a:r>
          </a:p>
          <a:p>
            <a:endParaRPr lang="en-US" sz="1000" dirty="0"/>
          </a:p>
          <a:p>
            <a:r>
              <a:rPr lang="en-US" sz="2100" dirty="0"/>
              <a:t>    if </a:t>
            </a:r>
            <a:r>
              <a:rPr lang="en-US" sz="2100" dirty="0" err="1"/>
              <a:t>request.method</a:t>
            </a:r>
            <a:r>
              <a:rPr lang="en-US" sz="2100" dirty="0"/>
              <a:t> == "POST":</a:t>
            </a:r>
          </a:p>
          <a:p>
            <a:r>
              <a:rPr lang="en-US" sz="2100" dirty="0"/>
              <a:t>        </a:t>
            </a:r>
            <a:r>
              <a:rPr lang="en-US" sz="2100" dirty="0">
                <a:solidFill>
                  <a:schemeClr val="bg1"/>
                </a:solidFill>
              </a:rPr>
              <a:t>form = </a:t>
            </a:r>
            <a:r>
              <a:rPr lang="en-US" sz="2100" dirty="0" err="1">
                <a:solidFill>
                  <a:schemeClr val="bg1"/>
                </a:solidFill>
              </a:rPr>
              <a:t>NameForm</a:t>
            </a:r>
            <a:r>
              <a:rPr lang="en-US" sz="2100" dirty="0">
                <a:solidFill>
                  <a:schemeClr val="bg1"/>
                </a:solidFill>
              </a:rPr>
              <a:t>(</a:t>
            </a:r>
            <a:r>
              <a:rPr lang="en-US" sz="2100" dirty="0" err="1">
                <a:solidFill>
                  <a:schemeClr val="bg1"/>
                </a:solidFill>
              </a:rPr>
              <a:t>request.POST</a:t>
            </a:r>
            <a:r>
              <a:rPr lang="en-US" sz="2100" dirty="0">
                <a:solidFill>
                  <a:schemeClr val="bg1"/>
                </a:solidFill>
              </a:rPr>
              <a:t>)</a:t>
            </a:r>
          </a:p>
          <a:p>
            <a:r>
              <a:rPr lang="en-US" sz="2100" dirty="0"/>
              <a:t>        if </a:t>
            </a:r>
            <a:r>
              <a:rPr lang="en-US" sz="2100" dirty="0" err="1"/>
              <a:t>form.is_valid</a:t>
            </a:r>
            <a:r>
              <a:rPr lang="en-US" sz="2100" dirty="0"/>
              <a:t>():</a:t>
            </a:r>
          </a:p>
          <a:p>
            <a:r>
              <a:rPr lang="en-US" sz="2100" dirty="0"/>
              <a:t>            </a:t>
            </a:r>
            <a:r>
              <a:rPr lang="en-US" sz="2100" i="1" dirty="0">
                <a:solidFill>
                  <a:schemeClr val="accent2"/>
                </a:solidFill>
              </a:rPr>
              <a:t>#  do something with the data</a:t>
            </a:r>
          </a:p>
          <a:p>
            <a:r>
              <a:rPr lang="en-US" sz="2100" i="1" dirty="0">
                <a:solidFill>
                  <a:schemeClr val="accent2"/>
                </a:solidFill>
              </a:rPr>
              <a:t>            #  redirect to the desired page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2100" dirty="0"/>
              <a:t>    return render(request, "index.html",</a:t>
            </a:r>
            <a:r>
              <a:rPr lang="bg-BG" sz="2100" dirty="0"/>
              <a:t> </a:t>
            </a:r>
            <a:r>
              <a:rPr lang="en-US" sz="2100" dirty="0"/>
              <a:t>{"form": form})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81C5A3F-F7BB-C9C1-F231-5F0A09D2C3B5}"/>
              </a:ext>
            </a:extLst>
          </p:cNvPr>
          <p:cNvSpPr/>
          <p:nvPr/>
        </p:nvSpPr>
        <p:spPr bwMode="auto">
          <a:xfrm>
            <a:off x="381000" y="4886792"/>
            <a:ext cx="1980000" cy="808837"/>
          </a:xfrm>
          <a:prstGeom prst="wedgeRoundRectCallout">
            <a:avLst>
              <a:gd name="adj1" fmla="val 78006"/>
              <a:gd name="adj2" fmla="val -427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if the data is valid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EB968E7-5AC3-D776-7202-1E3FF646BF52}"/>
              </a:ext>
            </a:extLst>
          </p:cNvPr>
          <p:cNvSpPr/>
          <p:nvPr/>
        </p:nvSpPr>
        <p:spPr bwMode="auto">
          <a:xfrm>
            <a:off x="246000" y="3366757"/>
            <a:ext cx="1980000" cy="808837"/>
          </a:xfrm>
          <a:prstGeom prst="wedgeRoundRectCallout">
            <a:avLst>
              <a:gd name="adj1" fmla="val 77534"/>
              <a:gd name="adj2" fmla="val 9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an empty form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B7BEF27-0AC0-4BE0-9168-037C1A71D96E}"/>
              </a:ext>
            </a:extLst>
          </p:cNvPr>
          <p:cNvSpPr/>
          <p:nvPr/>
        </p:nvSpPr>
        <p:spPr bwMode="auto">
          <a:xfrm>
            <a:off x="8950033" y="4509819"/>
            <a:ext cx="2835000" cy="1170001"/>
          </a:xfrm>
          <a:prstGeom prst="wedgeRoundRectCallout">
            <a:avLst>
              <a:gd name="adj1" fmla="val -56246"/>
              <a:gd name="adj2" fmla="val 71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an empty form or invalid data with errors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573BE79-339F-F18D-22F8-66EA07C0519F}"/>
              </a:ext>
            </a:extLst>
          </p:cNvPr>
          <p:cNvSpPr txBox="1">
            <a:spLocks/>
          </p:cNvSpPr>
          <p:nvPr/>
        </p:nvSpPr>
        <p:spPr>
          <a:xfrm>
            <a:off x="1783734" y="1806465"/>
            <a:ext cx="8624532" cy="541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dirty="0"/>
              <a:t>views.py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A3A48473-DC63-7732-8673-D688A99AF5A6}"/>
              </a:ext>
            </a:extLst>
          </p:cNvPr>
          <p:cNvSpPr/>
          <p:nvPr/>
        </p:nvSpPr>
        <p:spPr bwMode="auto">
          <a:xfrm>
            <a:off x="7986000" y="3295241"/>
            <a:ext cx="2835000" cy="808837"/>
          </a:xfrm>
          <a:prstGeom prst="wedgeRoundRectCallout">
            <a:avLst>
              <a:gd name="adj1" fmla="val -68798"/>
              <a:gd name="adj2" fmla="val 1139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Binds the collected data to the form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0AFDED-3685-C74C-CD39-308BD96740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Most of the time, you can use </a:t>
            </a:r>
            <a:r>
              <a:rPr lang="en-US" sz="3400" b="1" dirty="0">
                <a:solidFill>
                  <a:schemeClr val="bg1"/>
                </a:solidFill>
              </a:rPr>
              <a:t>one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Form instantiation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is Better than Nested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CBC7D-B7E3-C86A-248A-034079EF9DF4}"/>
              </a:ext>
            </a:extLst>
          </p:cNvPr>
          <p:cNvSpPr txBox="1">
            <a:spLocks/>
          </p:cNvSpPr>
          <p:nvPr/>
        </p:nvSpPr>
        <p:spPr>
          <a:xfrm>
            <a:off x="1783734" y="2612441"/>
            <a:ext cx="8624532" cy="2900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from</a:t>
            </a:r>
            <a:r>
              <a:rPr lang="bg-BG" sz="2100" dirty="0"/>
              <a:t> </a:t>
            </a:r>
            <a:r>
              <a:rPr lang="en-US" sz="2100" dirty="0"/>
              <a:t>.forms import </a:t>
            </a:r>
            <a:r>
              <a:rPr lang="en-US" sz="2100" dirty="0" err="1"/>
              <a:t>NameForm</a:t>
            </a:r>
            <a:endParaRPr lang="bg-BG" sz="2100" dirty="0"/>
          </a:p>
          <a:p>
            <a:endParaRPr lang="bg-BG" sz="1000" dirty="0"/>
          </a:p>
          <a:p>
            <a:r>
              <a:rPr lang="en-US" sz="2100" dirty="0"/>
              <a:t>def </a:t>
            </a:r>
            <a:r>
              <a:rPr lang="en-US" sz="2100" dirty="0" err="1"/>
              <a:t>add_new_name</a:t>
            </a:r>
            <a:r>
              <a:rPr lang="en-US" sz="2100" dirty="0"/>
              <a:t>(request):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 form = </a:t>
            </a:r>
            <a:r>
              <a:rPr lang="en-US" sz="2100" dirty="0" err="1">
                <a:solidFill>
                  <a:schemeClr val="bg1"/>
                </a:solidFill>
              </a:rPr>
              <a:t>NameForm</a:t>
            </a:r>
            <a:r>
              <a:rPr lang="en-US" sz="2100" dirty="0">
                <a:solidFill>
                  <a:schemeClr val="bg1"/>
                </a:solidFill>
              </a:rPr>
              <a:t>(</a:t>
            </a:r>
            <a:r>
              <a:rPr lang="en-US" sz="2100" dirty="0" err="1">
                <a:solidFill>
                  <a:schemeClr val="bg1"/>
                </a:solidFill>
              </a:rPr>
              <a:t>request.POST</a:t>
            </a:r>
            <a:r>
              <a:rPr lang="en-US" sz="2100" dirty="0">
                <a:solidFill>
                  <a:schemeClr val="bg1"/>
                </a:solidFill>
              </a:rPr>
              <a:t> or None)</a:t>
            </a:r>
          </a:p>
          <a:p>
            <a:r>
              <a:rPr lang="en-US" sz="2100" dirty="0"/>
              <a:t>    if </a:t>
            </a:r>
            <a:r>
              <a:rPr lang="en-US" sz="2100" dirty="0" err="1"/>
              <a:t>form.is_valid</a:t>
            </a:r>
            <a:r>
              <a:rPr lang="en-US" sz="2100" dirty="0"/>
              <a:t>():</a:t>
            </a:r>
          </a:p>
          <a:p>
            <a:r>
              <a:rPr lang="en-US" sz="2100" dirty="0"/>
              <a:t>        </a:t>
            </a:r>
            <a:r>
              <a:rPr lang="en-US" sz="2100" i="1" dirty="0">
                <a:solidFill>
                  <a:schemeClr val="accent2"/>
                </a:solidFill>
              </a:rPr>
              <a:t>#  do something with the data</a:t>
            </a:r>
          </a:p>
          <a:p>
            <a:r>
              <a:rPr lang="en-US" sz="2100" i="1" dirty="0">
                <a:solidFill>
                  <a:schemeClr val="accent2"/>
                </a:solidFill>
              </a:rPr>
              <a:t>        #  redirect to the desired page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2100" dirty="0"/>
              <a:t>    return render(request, "index.html",</a:t>
            </a:r>
            <a:r>
              <a:rPr lang="bg-BG" sz="2100" dirty="0"/>
              <a:t> </a:t>
            </a:r>
            <a:r>
              <a:rPr lang="en-US" sz="2100" dirty="0"/>
              <a:t>{"form": form})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573BE79-339F-F18D-22F8-66EA07C0519F}"/>
              </a:ext>
            </a:extLst>
          </p:cNvPr>
          <p:cNvSpPr txBox="1">
            <a:spLocks/>
          </p:cNvSpPr>
          <p:nvPr/>
        </p:nvSpPr>
        <p:spPr>
          <a:xfrm>
            <a:off x="1783734" y="2070589"/>
            <a:ext cx="8624532" cy="541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dirty="0"/>
              <a:t>views.py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EB968E7-5AC3-D776-7202-1E3FF646BF52}"/>
              </a:ext>
            </a:extLst>
          </p:cNvPr>
          <p:cNvSpPr/>
          <p:nvPr/>
        </p:nvSpPr>
        <p:spPr bwMode="auto">
          <a:xfrm>
            <a:off x="8810535" y="2181904"/>
            <a:ext cx="2655000" cy="1305000"/>
          </a:xfrm>
          <a:prstGeom prst="wedgeRoundRectCallout">
            <a:avLst>
              <a:gd name="adj1" fmla="val -77520"/>
              <a:gd name="adj2" fmla="val 643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no post request, generate an empty form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658F62D-3BC2-A6C0-566B-19CDFE126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Create a </a:t>
            </a:r>
            <a:r>
              <a:rPr lang="en-US" sz="3400" b="1" dirty="0">
                <a:solidFill>
                  <a:schemeClr val="bg1"/>
                </a:solidFill>
              </a:rPr>
              <a:t>template</a:t>
            </a:r>
            <a:r>
              <a:rPr lang="en-US" sz="3400" dirty="0"/>
              <a:t> with the form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Django Form (4)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CBC7D-B7E3-C86A-248A-034079EF9DF4}"/>
              </a:ext>
            </a:extLst>
          </p:cNvPr>
          <p:cNvSpPr txBox="1">
            <a:spLocks/>
          </p:cNvSpPr>
          <p:nvPr/>
        </p:nvSpPr>
        <p:spPr>
          <a:xfrm>
            <a:off x="3009476" y="2855269"/>
            <a:ext cx="6166264" cy="2577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&lt;body&gt;</a:t>
            </a:r>
          </a:p>
          <a:p>
            <a:r>
              <a:rPr lang="en-US" sz="2100" dirty="0"/>
              <a:t>  &lt;form method="post"&gt;</a:t>
            </a:r>
          </a:p>
          <a:p>
            <a:r>
              <a:rPr lang="en-US" sz="2100" dirty="0"/>
              <a:t>    </a:t>
            </a:r>
            <a:r>
              <a:rPr lang="en-US" sz="2100" dirty="0">
                <a:solidFill>
                  <a:schemeClr val="bg1"/>
                </a:solidFill>
              </a:rPr>
              <a:t>{% </a:t>
            </a:r>
            <a:r>
              <a:rPr lang="en-US" sz="2100" dirty="0" err="1">
                <a:solidFill>
                  <a:schemeClr val="bg1"/>
                </a:solidFill>
              </a:rPr>
              <a:t>csrf_token</a:t>
            </a:r>
            <a:r>
              <a:rPr lang="en-US" sz="2100" dirty="0">
                <a:solidFill>
                  <a:schemeClr val="bg1"/>
                </a:solidFill>
              </a:rPr>
              <a:t> %} 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 {{ form }}</a:t>
            </a:r>
          </a:p>
          <a:p>
            <a:r>
              <a:rPr lang="en-US" sz="2100" dirty="0"/>
              <a:t>    &lt;button type="submit"&gt;Add&lt;/button&gt;</a:t>
            </a:r>
          </a:p>
          <a:p>
            <a:r>
              <a:rPr lang="en-US" sz="2100" dirty="0"/>
              <a:t>  &lt;/form&gt;</a:t>
            </a:r>
          </a:p>
          <a:p>
            <a:r>
              <a:rPr lang="en-US" sz="2100" dirty="0"/>
              <a:t>&lt;/body&gt;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A3A48473-DC63-7732-8673-D688A99AF5A6}"/>
              </a:ext>
            </a:extLst>
          </p:cNvPr>
          <p:cNvSpPr/>
          <p:nvPr/>
        </p:nvSpPr>
        <p:spPr bwMode="auto">
          <a:xfrm>
            <a:off x="834690" y="2970370"/>
            <a:ext cx="1887483" cy="808837"/>
          </a:xfrm>
          <a:prstGeom prst="wedgeRoundRectCallout">
            <a:avLst>
              <a:gd name="adj1" fmla="val 91511"/>
              <a:gd name="adj2" fmla="val 989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Django form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97857-5FC5-9DD1-16FF-F99D313240B9}"/>
              </a:ext>
            </a:extLst>
          </p:cNvPr>
          <p:cNvSpPr txBox="1">
            <a:spLocks/>
          </p:cNvSpPr>
          <p:nvPr/>
        </p:nvSpPr>
        <p:spPr>
          <a:xfrm>
            <a:off x="3012868" y="2313417"/>
            <a:ext cx="6166264" cy="541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dirty="0"/>
              <a:t>index.html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B7BEF27-0AC0-4BE0-9168-037C1A71D96E}"/>
              </a:ext>
            </a:extLst>
          </p:cNvPr>
          <p:cNvSpPr/>
          <p:nvPr/>
        </p:nvSpPr>
        <p:spPr bwMode="auto">
          <a:xfrm>
            <a:off x="8436629" y="2584343"/>
            <a:ext cx="2938742" cy="1170001"/>
          </a:xfrm>
          <a:prstGeom prst="wedgeRoundRectCallout">
            <a:avLst>
              <a:gd name="adj1" fmla="val -119112"/>
              <a:gd name="adj2" fmla="val 55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Cross-Site Request Forgery secure random token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BA2AD5A-43A5-7337-3F49-22B1840D56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Start the development server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Django Form (</a:t>
            </a:r>
            <a:r>
              <a:rPr lang="bg-BG" dirty="0"/>
              <a:t>5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6E071-C22B-634A-2669-0607F2D1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2673" y="2034000"/>
            <a:ext cx="6826653" cy="4328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C8C0E099-3117-071F-639C-3567739F0C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Django Form Fields</a:t>
            </a: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22E597D-75C0-5025-D434-D7F6512A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800" y="1089000"/>
            <a:ext cx="3158400" cy="3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6000" y="1179000"/>
            <a:ext cx="8910000" cy="540000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 dirty="0"/>
              <a:t>Web Forms</a:t>
            </a:r>
          </a:p>
          <a:p>
            <a:pPr marL="513715" indent="-513715"/>
            <a:r>
              <a:rPr lang="en-US" dirty="0"/>
              <a:t>Forms in Django</a:t>
            </a:r>
          </a:p>
          <a:p>
            <a:pPr marL="513715" indent="-513715"/>
            <a:r>
              <a:rPr lang="en-US" dirty="0"/>
              <a:t>Django Form Class</a:t>
            </a:r>
          </a:p>
          <a:p>
            <a:pPr marL="802948" lvl="1" indent="-513715"/>
            <a:r>
              <a:rPr lang="en-US" dirty="0">
                <a:cs typeface="Calibri"/>
              </a:rPr>
              <a:t>Django Form Fields</a:t>
            </a:r>
          </a:p>
          <a:p>
            <a:pPr marL="802948" lvl="1" indent="-513715"/>
            <a:r>
              <a:rPr lang="en-US" dirty="0">
                <a:cs typeface="Calibri"/>
              </a:rPr>
              <a:t>Built-in Widgets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Django </a:t>
            </a:r>
            <a:r>
              <a:rPr lang="en-US" spc="-1" dirty="0" err="1">
                <a:solidFill>
                  <a:srgbClr val="234465"/>
                </a:solidFill>
              </a:rPr>
              <a:t>ModelForm</a:t>
            </a:r>
            <a:r>
              <a:rPr lang="en-US" spc="-1" dirty="0">
                <a:solidFill>
                  <a:srgbClr val="234465"/>
                </a:solidFill>
              </a:rPr>
              <a:t> Class</a:t>
            </a:r>
          </a:p>
          <a:p>
            <a:pPr marL="802948" lvl="1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 err="1">
                <a:solidFill>
                  <a:srgbClr val="234465"/>
                </a:solidFill>
              </a:rPr>
              <a:t>ModelForm</a:t>
            </a:r>
            <a:r>
              <a:rPr lang="en-US" spc="-1" dirty="0">
                <a:solidFill>
                  <a:srgbClr val="234465"/>
                </a:solidFill>
              </a:rPr>
              <a:t> Options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63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dirty="0"/>
              <a:t>The most important part is defining</a:t>
            </a:r>
            <a:br>
              <a:rPr lang="en-US" sz="3400" dirty="0"/>
            </a:br>
            <a:r>
              <a:rPr lang="en-US" sz="3400" dirty="0"/>
              <a:t>the fields of the form</a:t>
            </a:r>
          </a:p>
          <a:p>
            <a:pPr marL="457200" indent="-457200">
              <a:buClr>
                <a:schemeClr val="tx1"/>
              </a:buClr>
            </a:pPr>
            <a:r>
              <a:rPr lang="en-US" sz="3400" dirty="0"/>
              <a:t>Each field has </a:t>
            </a:r>
            <a:r>
              <a:rPr lang="en-US" sz="3400" b="1" dirty="0">
                <a:solidFill>
                  <a:schemeClr val="bg1"/>
                </a:solidFill>
              </a:rPr>
              <a:t>custom validation logic</a:t>
            </a:r>
          </a:p>
          <a:p>
            <a:pPr marL="457200" indent="-457200">
              <a:buClr>
                <a:schemeClr val="tx1"/>
              </a:buClr>
            </a:pPr>
            <a:r>
              <a:rPr lang="en-US" sz="3400" dirty="0"/>
              <a:t>Each field takes some </a:t>
            </a:r>
            <a:r>
              <a:rPr lang="en-US" sz="3400" b="1" dirty="0">
                <a:solidFill>
                  <a:schemeClr val="bg1"/>
                </a:solidFill>
              </a:rPr>
              <a:t>common arguments</a:t>
            </a:r>
          </a:p>
          <a:p>
            <a:pPr marL="457200" indent="-457200">
              <a:buClr>
                <a:schemeClr val="tx1"/>
              </a:buClr>
            </a:pPr>
            <a:r>
              <a:rPr lang="en-US" sz="3400" dirty="0"/>
              <a:t>Some fields take </a:t>
            </a:r>
            <a:r>
              <a:rPr lang="en-US" sz="3400" b="1" dirty="0">
                <a:solidFill>
                  <a:schemeClr val="bg1"/>
                </a:solidFill>
              </a:rPr>
              <a:t>field-specific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Django Form Fields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E2B04B0C-70A6-BB22-C29B-ADEF0A32AB41}"/>
              </a:ext>
            </a:extLst>
          </p:cNvPr>
          <p:cNvSpPr txBox="1">
            <a:spLocks/>
          </p:cNvSpPr>
          <p:nvPr/>
        </p:nvSpPr>
        <p:spPr>
          <a:xfrm>
            <a:off x="1461000" y="6303143"/>
            <a:ext cx="10135481" cy="40771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Full list of form fields: </a:t>
            </a:r>
            <a:r>
              <a:rPr lang="en-US" sz="1800" dirty="0">
                <a:hlinkClick r:id="rId2"/>
              </a:rPr>
              <a:t>https://docs.djangoproject.com/en/4.1/ref/forms/fields/#built-in-field-classes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425640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By default, each Field class assumes the </a:t>
            </a:r>
            <a:r>
              <a:rPr lang="en-US" sz="3400" b="1" dirty="0">
                <a:solidFill>
                  <a:schemeClr val="bg1"/>
                </a:solidFill>
              </a:rPr>
              <a:t>value is required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you pass an </a:t>
            </a:r>
            <a:r>
              <a:rPr lang="en-US" sz="3200" b="1" dirty="0"/>
              <a:t>empty value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dirty="0"/>
              <a:t>it will raise a </a:t>
            </a:r>
            <a:r>
              <a:rPr lang="en-US" sz="3200" b="1" dirty="0" err="1"/>
              <a:t>ValidationError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dirty="0"/>
              <a:t>You can </a:t>
            </a:r>
            <a:r>
              <a:rPr lang="en-US" sz="3400" b="1" dirty="0">
                <a:solidFill>
                  <a:schemeClr val="bg1"/>
                </a:solidFill>
              </a:rPr>
              <a:t>specify</a:t>
            </a:r>
            <a:r>
              <a:rPr lang="en-US" sz="3400" dirty="0"/>
              <a:t> that a field is </a:t>
            </a:r>
            <a:r>
              <a:rPr lang="en-US" sz="3400" b="1" dirty="0">
                <a:solidFill>
                  <a:schemeClr val="bg1"/>
                </a:solidFill>
              </a:rPr>
              <a:t>not required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Field Arguments (1)</a:t>
            </a:r>
            <a:endParaRPr lang="bg-BG" dirty="0"/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EECA001-0FB9-38F0-EA1A-1C6DA4D2CC16}"/>
              </a:ext>
            </a:extLst>
          </p:cNvPr>
          <p:cNvSpPr txBox="1">
            <a:spLocks/>
          </p:cNvSpPr>
          <p:nvPr/>
        </p:nvSpPr>
        <p:spPr>
          <a:xfrm>
            <a:off x="1602618" y="3699000"/>
            <a:ext cx="8986763" cy="603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first_name</a:t>
            </a:r>
            <a:r>
              <a:rPr lang="en-US" sz="2400" dirty="0"/>
              <a:t> = </a:t>
            </a:r>
            <a:r>
              <a:rPr lang="en-US" sz="2400" dirty="0" err="1"/>
              <a:t>forms.CharField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required</a:t>
            </a:r>
            <a:r>
              <a:rPr lang="en-US" sz="2400" dirty="0"/>
              <a:t>=False) </a:t>
            </a:r>
          </a:p>
        </p:txBody>
      </p:sp>
    </p:spTree>
    <p:extLst>
      <p:ext uri="{BB962C8B-B14F-4D97-AF65-F5344CB8AC3E}">
        <p14:creationId xmlns:p14="http://schemas.microsoft.com/office/powerpoint/2010/main" val="10601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You can specify a </a:t>
            </a:r>
            <a:r>
              <a:rPr lang="en-US" sz="3400" b="1" dirty="0">
                <a:solidFill>
                  <a:schemeClr val="bg1"/>
                </a:solidFill>
              </a:rPr>
              <a:t>"human-friendly" label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for a field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 is used when the Field is </a:t>
            </a:r>
            <a:r>
              <a:rPr lang="en-US" sz="3400" b="1" dirty="0"/>
              <a:t>displayed</a:t>
            </a:r>
            <a:r>
              <a:rPr lang="en-US" sz="3400" dirty="0"/>
              <a:t> in a form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Field Arguments (2)</a:t>
            </a:r>
            <a:endParaRPr lang="bg-BG" dirty="0"/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EECA001-0FB9-38F0-EA1A-1C6DA4D2CC16}"/>
              </a:ext>
            </a:extLst>
          </p:cNvPr>
          <p:cNvSpPr txBox="1">
            <a:spLocks/>
          </p:cNvSpPr>
          <p:nvPr/>
        </p:nvSpPr>
        <p:spPr>
          <a:xfrm>
            <a:off x="1137527" y="2979000"/>
            <a:ext cx="9668382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first_name</a:t>
            </a:r>
            <a:r>
              <a:rPr lang="en-US" sz="2400" dirty="0"/>
              <a:t> = </a:t>
            </a:r>
            <a:r>
              <a:rPr lang="en-US" sz="2400" dirty="0" err="1"/>
              <a:t>forms.CharField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label</a:t>
            </a:r>
            <a:r>
              <a:rPr lang="en-US" sz="2400" dirty="0"/>
              <a:t>="Add First Name")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65498-9B98-CC03-1A20-5F2625E9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4576687"/>
            <a:ext cx="6904977" cy="738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A7CD6C4-9F59-8AB1-C281-868A6ED2913C}"/>
              </a:ext>
            </a:extLst>
          </p:cNvPr>
          <p:cNvSpPr/>
          <p:nvPr/>
        </p:nvSpPr>
        <p:spPr bwMode="auto">
          <a:xfrm>
            <a:off x="5634086" y="3839896"/>
            <a:ext cx="461914" cy="435603"/>
          </a:xfrm>
          <a:prstGeom prst="downArrow">
            <a:avLst>
              <a:gd name="adj1" fmla="val 50000"/>
              <a:gd name="adj2" fmla="val 4977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5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You can display an "empty" form in which a field is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initialized</a:t>
            </a:r>
            <a:r>
              <a:rPr lang="en-US" sz="3400" dirty="0"/>
              <a:t> to a </a:t>
            </a:r>
            <a:r>
              <a:rPr lang="en-US" sz="3400" b="1" dirty="0"/>
              <a:t>particular value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data will be </a:t>
            </a:r>
            <a:r>
              <a:rPr lang="en-US" sz="3400" b="1" dirty="0"/>
              <a:t>passed into the view </a:t>
            </a:r>
            <a:r>
              <a:rPr lang="en-US" sz="3400" dirty="0"/>
              <a:t>when submitted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Field Arguments (3)</a:t>
            </a:r>
            <a:endParaRPr lang="bg-BG" dirty="0"/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EECA001-0FB9-38F0-EA1A-1C6DA4D2CC16}"/>
              </a:ext>
            </a:extLst>
          </p:cNvPr>
          <p:cNvSpPr txBox="1">
            <a:spLocks/>
          </p:cNvSpPr>
          <p:nvPr/>
        </p:nvSpPr>
        <p:spPr>
          <a:xfrm>
            <a:off x="1184583" y="3609000"/>
            <a:ext cx="9668382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url_field</a:t>
            </a:r>
            <a:r>
              <a:rPr lang="en-US" sz="2400" dirty="0"/>
              <a:t> = </a:t>
            </a:r>
            <a:r>
              <a:rPr lang="en-US" sz="2400" dirty="0" err="1"/>
              <a:t>forms.URLField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initial</a:t>
            </a:r>
            <a:r>
              <a:rPr lang="en-US" sz="2400" dirty="0"/>
              <a:t>='http://')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65498-9B98-CC03-1A20-5F2625E9F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6000" y="5273204"/>
            <a:ext cx="6444415" cy="8166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A7CD6C4-9F59-8AB1-C281-868A6ED2913C}"/>
              </a:ext>
            </a:extLst>
          </p:cNvPr>
          <p:cNvSpPr/>
          <p:nvPr/>
        </p:nvSpPr>
        <p:spPr bwMode="auto">
          <a:xfrm>
            <a:off x="5681142" y="4469896"/>
            <a:ext cx="461914" cy="435603"/>
          </a:xfrm>
          <a:prstGeom prst="downArrow">
            <a:avLst>
              <a:gd name="adj1" fmla="val 50000"/>
              <a:gd name="adj2" fmla="val 4977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019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You can specify a </a:t>
            </a:r>
            <a:r>
              <a:rPr lang="en-US" sz="3400" b="1" dirty="0">
                <a:solidFill>
                  <a:schemeClr val="bg1"/>
                </a:solidFill>
              </a:rPr>
              <a:t>help text </a:t>
            </a:r>
            <a:r>
              <a:rPr lang="en-US" sz="3400" dirty="0"/>
              <a:t>for a field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en-US" sz="3400" dirty="0"/>
              <a:t>It will be </a:t>
            </a:r>
            <a:r>
              <a:rPr lang="en-US" sz="3400" b="1" dirty="0"/>
              <a:t>displayed next to the field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Field Arguments (4)</a:t>
            </a:r>
            <a:endParaRPr lang="bg-BG" dirty="0"/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EECA001-0FB9-38F0-EA1A-1C6DA4D2CC16}"/>
              </a:ext>
            </a:extLst>
          </p:cNvPr>
          <p:cNvSpPr txBox="1">
            <a:spLocks/>
          </p:cNvSpPr>
          <p:nvPr/>
        </p:nvSpPr>
        <p:spPr>
          <a:xfrm>
            <a:off x="839573" y="2982342"/>
            <a:ext cx="10606965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first_name</a:t>
            </a:r>
            <a:r>
              <a:rPr lang="en-US" sz="2400" dirty="0"/>
              <a:t> = </a:t>
            </a:r>
            <a:r>
              <a:rPr lang="en-US" sz="2400" dirty="0" err="1"/>
              <a:t>forms.CharField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help_text</a:t>
            </a:r>
            <a:r>
              <a:rPr lang="en-US" sz="2400" dirty="0"/>
              <a:t>='Add your first name')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65498-9B98-CC03-1A20-5F2625E9F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000" y="4605685"/>
            <a:ext cx="6005882" cy="1197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A7CD6C4-9F59-8AB1-C281-868A6ED2913C}"/>
              </a:ext>
            </a:extLst>
          </p:cNvPr>
          <p:cNvSpPr/>
          <p:nvPr/>
        </p:nvSpPr>
        <p:spPr bwMode="auto">
          <a:xfrm>
            <a:off x="5740761" y="3802118"/>
            <a:ext cx="461914" cy="435603"/>
          </a:xfrm>
          <a:prstGeom prst="downArrow">
            <a:avLst>
              <a:gd name="adj1" fmla="val 50000"/>
              <a:gd name="adj2" fmla="val 4977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C94D499A-3606-C193-B719-3DC5D65269FD}"/>
              </a:ext>
            </a:extLst>
          </p:cNvPr>
          <p:cNvSpPr txBox="1">
            <a:spLocks/>
          </p:cNvSpPr>
          <p:nvPr/>
        </p:nvSpPr>
        <p:spPr>
          <a:xfrm>
            <a:off x="903978" y="6396286"/>
            <a:ext cx="10135481" cy="40771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Field Arguments: </a:t>
            </a:r>
            <a:r>
              <a:rPr lang="en-US" sz="1800" dirty="0">
                <a:hlinkClick r:id="rId3"/>
              </a:rPr>
              <a:t>https://docs.djangoproject.com/en/4.1/ref/forms/fields/#core-field-arguments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67710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Built-in Widgets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63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Widgets handle: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of HTML form input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Extraction</a:t>
            </a:r>
            <a:r>
              <a:rPr lang="en-US" dirty="0"/>
              <a:t> of raw submitted data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Widgets are </a:t>
            </a:r>
            <a:r>
              <a:rPr lang="en-US" sz="3400" b="1" dirty="0">
                <a:solidFill>
                  <a:schemeClr val="bg1"/>
                </a:solidFill>
              </a:rPr>
              <a:t>assigned to form fields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cs typeface="Calibri"/>
              </a:rPr>
              <a:t>Each form field has a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corresponding</a:t>
            </a:r>
            <a:r>
              <a:rPr lang="en-US" sz="3200" dirty="0">
                <a:cs typeface="Calibri"/>
              </a:rPr>
              <a:t> widget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cs typeface="Calibri"/>
              </a:rPr>
              <a:t>To use a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different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widget</a:t>
            </a:r>
            <a:r>
              <a:rPr lang="en-US" sz="3200" dirty="0">
                <a:cs typeface="Calibri"/>
              </a:rPr>
              <a:t> for a field, add it </a:t>
            </a:r>
            <a:br>
              <a:rPr lang="en-US" sz="3200" dirty="0">
                <a:cs typeface="Calibri"/>
              </a:rPr>
            </a:br>
            <a:r>
              <a:rPr lang="en-US" sz="3200" dirty="0">
                <a:cs typeface="Calibri"/>
              </a:rPr>
              <a:t>as an argument</a:t>
            </a: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Django Widget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3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811097" cy="553222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946" indent="-457200">
              <a:buFont typeface="Wingdings,Sans-Serif" panose="05000000000000000000" pitchFamily="2" charset="2"/>
              <a:buChar char="§"/>
            </a:pPr>
            <a:r>
              <a:rPr lang="en-US" sz="3200" b="1" dirty="0" err="1">
                <a:latin typeface="Consolas" panose="020B0609020204030204" pitchFamily="49" charset="0"/>
                <a:cs typeface="Calibri"/>
              </a:rPr>
              <a:t>CharField</a:t>
            </a:r>
            <a:r>
              <a:rPr lang="en-US" sz="3200" dirty="0">
                <a:cs typeface="Calibri"/>
              </a:rPr>
              <a:t> uses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  <a:cs typeface="Calibri"/>
              </a:rPr>
              <a:t>TextInput</a:t>
            </a:r>
            <a:r>
              <a:rPr lang="en-US" sz="3200" dirty="0">
                <a:cs typeface="Calibri"/>
              </a:rPr>
              <a:t> widget by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default</a:t>
            </a: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r>
              <a:rPr lang="en-US" sz="3000" dirty="0">
                <a:cs typeface="Calibri"/>
              </a:rPr>
              <a:t>Renders as: </a:t>
            </a:r>
            <a:r>
              <a:rPr lang="en-US" sz="3000" b="1" dirty="0">
                <a:latin typeface="Consolas" panose="020B0609020204030204" pitchFamily="49" charset="0"/>
                <a:cs typeface="Calibri"/>
              </a:rPr>
              <a:t>&lt;input type="text" ...&gt;</a:t>
            </a:r>
          </a:p>
          <a:p>
            <a:endParaRPr lang="en-US" sz="4200" dirty="0">
              <a:cs typeface="Calibri"/>
            </a:endParaRPr>
          </a:p>
          <a:p>
            <a:pPr marL="456946" indent="-457200">
              <a:buFont typeface="Wingdings,Sans-Serif" panose="05000000000000000000" pitchFamily="2" charset="2"/>
              <a:buChar char="§"/>
            </a:pPr>
            <a:r>
              <a:rPr lang="en-US" sz="3200" dirty="0">
                <a:cs typeface="Calibri"/>
              </a:rPr>
              <a:t>You can specify a form that uses a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larger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  <a:cs typeface="Calibri"/>
              </a:rPr>
              <a:t>Textarea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widget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Built-in Widgets (1)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7084DE-C256-40AF-D898-865770D8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738" y="2552665"/>
            <a:ext cx="4576524" cy="5987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60AF46D-6B1B-5D21-5E6C-08091B7ACB65}"/>
              </a:ext>
            </a:extLst>
          </p:cNvPr>
          <p:cNvSpPr txBox="1">
            <a:spLocks/>
          </p:cNvSpPr>
          <p:nvPr/>
        </p:nvSpPr>
        <p:spPr>
          <a:xfrm>
            <a:off x="561000" y="4378405"/>
            <a:ext cx="4976192" cy="13159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comment = </a:t>
            </a:r>
            <a:r>
              <a:rPr lang="en-US" sz="2300" dirty="0" err="1"/>
              <a:t>forms.CharField</a:t>
            </a:r>
            <a:r>
              <a:rPr lang="en-US" sz="2300" dirty="0"/>
              <a:t>(</a:t>
            </a:r>
          </a:p>
          <a:p>
            <a:r>
              <a:rPr lang="en-US" sz="2300" dirty="0"/>
              <a:t>        </a:t>
            </a:r>
            <a:r>
              <a:rPr lang="en-US" sz="2300" dirty="0">
                <a:solidFill>
                  <a:schemeClr val="bg1"/>
                </a:solidFill>
              </a:rPr>
              <a:t>widget=</a:t>
            </a:r>
            <a:r>
              <a:rPr lang="en-US" sz="2300" dirty="0" err="1">
                <a:solidFill>
                  <a:schemeClr val="bg1"/>
                </a:solidFill>
              </a:rPr>
              <a:t>forms.Textarea</a:t>
            </a:r>
            <a:endParaRPr lang="en-US" sz="2300" dirty="0">
              <a:solidFill>
                <a:schemeClr val="bg1"/>
              </a:solidFill>
            </a:endParaRPr>
          </a:p>
          <a:p>
            <a:r>
              <a:rPr lang="en-US" sz="2300" dirty="0"/>
              <a:t>    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18CC32F-8566-1C06-CF63-E8A1EC1D04F9}"/>
              </a:ext>
            </a:extLst>
          </p:cNvPr>
          <p:cNvSpPr/>
          <p:nvPr/>
        </p:nvSpPr>
        <p:spPr bwMode="auto">
          <a:xfrm rot="16200000">
            <a:off x="5726749" y="4818590"/>
            <a:ext cx="461914" cy="435603"/>
          </a:xfrm>
          <a:prstGeom prst="downArrow">
            <a:avLst>
              <a:gd name="adj1" fmla="val 50000"/>
              <a:gd name="adj2" fmla="val 4977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1F77B8-C7C1-3E88-A463-6AC4E38BC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220" y="4005936"/>
            <a:ext cx="4976192" cy="2208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02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4"/>
            <a:ext cx="11811097" cy="557361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NumberInput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HTML input type: "number"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EmailInput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HTML input type: "email"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PasswordInput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HTML input type: "password"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Built-in Widgets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0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4"/>
            <a:ext cx="11811097" cy="557361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URLInput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HTML input type: "</a:t>
            </a:r>
            <a:r>
              <a:rPr lang="en-US" sz="3400" dirty="0" err="1"/>
              <a:t>url</a:t>
            </a:r>
            <a:r>
              <a:rPr lang="en-US" sz="3400" dirty="0"/>
              <a:t>"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DateInput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HTML input type: "text"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DateTimeInput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HTML input type: "text"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Built-in Widgets (3)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72EE4B4-F39D-4951-B3D6-AEDF5F1A1258}"/>
              </a:ext>
            </a:extLst>
          </p:cNvPr>
          <p:cNvSpPr txBox="1">
            <a:spLocks/>
          </p:cNvSpPr>
          <p:nvPr/>
        </p:nvSpPr>
        <p:spPr>
          <a:xfrm>
            <a:off x="1326000" y="6271373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built-in widgets: </a:t>
            </a:r>
            <a:r>
              <a:rPr lang="en-US" sz="1800" dirty="0">
                <a:hlinkClick r:id="rId2"/>
              </a:rPr>
              <a:t>https://docs.djangoproject.com/en/4.1/ref/forms/widgets/#built-in-widgets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29127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/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4"/>
            <a:ext cx="5837925" cy="557361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select list</a:t>
            </a:r>
            <a:r>
              <a:rPr lang="en-US" dirty="0"/>
              <a:t> allows you to choose options from a </a:t>
            </a:r>
            <a:br>
              <a:rPr lang="en-US" dirty="0"/>
            </a:br>
            <a:r>
              <a:rPr lang="en-US" dirty="0"/>
              <a:t>drop-down menu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checkbox</a:t>
            </a:r>
            <a:r>
              <a:rPr lang="en-US" dirty="0"/>
              <a:t> allows you to select options from a list </a:t>
            </a:r>
            <a:br>
              <a:rPr lang="en-US" dirty="0"/>
            </a:br>
            <a:r>
              <a:rPr lang="en-US" dirty="0"/>
              <a:t>of options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radio button </a:t>
            </a:r>
            <a:r>
              <a:rPr lang="en-US" dirty="0"/>
              <a:t>allows you to select only one option </a:t>
            </a:r>
            <a:r>
              <a:rPr lang="en-US" sz="3600" dirty="0"/>
              <a:t>from a list of options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Select, Checkbox and Radio Button (1)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A9A57-8757-ED46-E525-7DA16829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29" y="1426499"/>
            <a:ext cx="4052143" cy="139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7248BC-87ED-949C-1783-93EFBA324D34}"/>
              </a:ext>
            </a:extLst>
          </p:cNvPr>
          <p:cNvSpPr/>
          <p:nvPr/>
        </p:nvSpPr>
        <p:spPr bwMode="auto">
          <a:xfrm rot="16200000">
            <a:off x="6074741" y="1906198"/>
            <a:ext cx="461914" cy="435603"/>
          </a:xfrm>
          <a:prstGeom prst="downArrow">
            <a:avLst>
              <a:gd name="adj1" fmla="val 50000"/>
              <a:gd name="adj2" fmla="val 4977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22D4031-C53C-551E-FBCA-398374FCCD30}"/>
              </a:ext>
            </a:extLst>
          </p:cNvPr>
          <p:cNvSpPr/>
          <p:nvPr/>
        </p:nvSpPr>
        <p:spPr bwMode="auto">
          <a:xfrm rot="16200000">
            <a:off x="6084250" y="5373089"/>
            <a:ext cx="461914" cy="435603"/>
          </a:xfrm>
          <a:prstGeom prst="downArrow">
            <a:avLst>
              <a:gd name="adj1" fmla="val 50000"/>
              <a:gd name="adj2" fmla="val 4977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963430E-37EA-904B-9B1E-29180588A02C}"/>
              </a:ext>
            </a:extLst>
          </p:cNvPr>
          <p:cNvSpPr/>
          <p:nvPr/>
        </p:nvSpPr>
        <p:spPr bwMode="auto">
          <a:xfrm rot="16200000">
            <a:off x="6084249" y="3639644"/>
            <a:ext cx="461914" cy="435603"/>
          </a:xfrm>
          <a:prstGeom prst="downArrow">
            <a:avLst>
              <a:gd name="adj1" fmla="val 50000"/>
              <a:gd name="adj2" fmla="val 4977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56C62B-5724-C49F-B820-7954A6234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" t="-835" r="-2" b="835"/>
          <a:stretch/>
        </p:blipFill>
        <p:spPr>
          <a:xfrm>
            <a:off x="6990429" y="3159945"/>
            <a:ext cx="4052144" cy="1394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FC31B3-0618-1C93-E0BD-00D9079369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37"/>
          <a:stretch/>
        </p:blipFill>
        <p:spPr>
          <a:xfrm>
            <a:off x="6990428" y="4901906"/>
            <a:ext cx="4052144" cy="1377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6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4"/>
            <a:ext cx="11811097" cy="557361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/>
              <a:t> is the default widget for </a:t>
            </a:r>
            <a:r>
              <a:rPr lang="en-US" sz="3600" b="1" dirty="0" err="1"/>
              <a:t>ChoiceField</a:t>
            </a:r>
            <a:endParaRPr lang="en-US" sz="3600" b="1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But can be </a:t>
            </a:r>
            <a:r>
              <a:rPr lang="en-US" sz="3600" b="1" dirty="0"/>
              <a:t>used in other fields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Select List Widget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02405FB-3D03-817D-F8ED-0F4ADB0EED7E}"/>
              </a:ext>
            </a:extLst>
          </p:cNvPr>
          <p:cNvSpPr txBox="1">
            <a:spLocks/>
          </p:cNvSpPr>
          <p:nvPr/>
        </p:nvSpPr>
        <p:spPr>
          <a:xfrm>
            <a:off x="780039" y="2889000"/>
            <a:ext cx="10631921" cy="2917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class </a:t>
            </a:r>
            <a:r>
              <a:rPr lang="en-US" sz="2100" dirty="0" err="1"/>
              <a:t>SelectOptionForm</a:t>
            </a:r>
            <a:r>
              <a:rPr lang="en-US" sz="2100" dirty="0"/>
              <a:t>(</a:t>
            </a:r>
            <a:r>
              <a:rPr lang="en-US" sz="2100" dirty="0" err="1"/>
              <a:t>forms.Form</a:t>
            </a:r>
            <a:r>
              <a:rPr lang="en-US" sz="2100" dirty="0"/>
              <a:t>):</a:t>
            </a:r>
          </a:p>
          <a:p>
            <a:r>
              <a:rPr lang="en-US" sz="2100" dirty="0"/>
              <a:t>    CHOICES = (</a:t>
            </a:r>
          </a:p>
          <a:p>
            <a:r>
              <a:rPr lang="en-US" sz="2100" dirty="0"/>
              <a:t>        ('1', 'Option One'),</a:t>
            </a:r>
          </a:p>
          <a:p>
            <a:r>
              <a:rPr lang="en-US" sz="2100" dirty="0"/>
              <a:t>        ('2', 'Option Two'),</a:t>
            </a:r>
          </a:p>
          <a:p>
            <a:r>
              <a:rPr lang="en-US" sz="2100" dirty="0"/>
              <a:t>    )</a:t>
            </a:r>
          </a:p>
          <a:p>
            <a:endParaRPr lang="en-US" sz="2100" dirty="0"/>
          </a:p>
          <a:p>
            <a:r>
              <a:rPr lang="en-US" sz="2100" dirty="0"/>
              <a:t>    </a:t>
            </a:r>
            <a:r>
              <a:rPr lang="en-US" sz="2100" dirty="0" err="1"/>
              <a:t>choice_field</a:t>
            </a:r>
            <a:r>
              <a:rPr lang="en-US" sz="2100" dirty="0"/>
              <a:t> = </a:t>
            </a:r>
            <a:r>
              <a:rPr lang="en-US" sz="2100" dirty="0" err="1"/>
              <a:t>forms.</a:t>
            </a:r>
            <a:r>
              <a:rPr lang="en-US" sz="2100" dirty="0" err="1">
                <a:solidFill>
                  <a:schemeClr val="bg1"/>
                </a:solidFill>
              </a:rPr>
              <a:t>ChoiceField</a:t>
            </a:r>
            <a:r>
              <a:rPr lang="en-US" sz="2100" dirty="0"/>
              <a:t>(choices=CHOICES)</a:t>
            </a:r>
          </a:p>
          <a:p>
            <a:r>
              <a:rPr lang="en-US" sz="2100" dirty="0"/>
              <a:t>    </a:t>
            </a:r>
            <a:r>
              <a:rPr lang="en-US" sz="2100" dirty="0" err="1"/>
              <a:t>char_field</a:t>
            </a:r>
            <a:r>
              <a:rPr lang="en-US" sz="2100" dirty="0"/>
              <a:t> = </a:t>
            </a:r>
            <a:r>
              <a:rPr lang="en-US" sz="2100" dirty="0" err="1"/>
              <a:t>forms.CharField</a:t>
            </a:r>
            <a:r>
              <a:rPr lang="en-US" sz="2100" dirty="0"/>
              <a:t>(</a:t>
            </a:r>
            <a:r>
              <a:rPr lang="en-US" sz="2100" dirty="0">
                <a:solidFill>
                  <a:schemeClr val="bg1"/>
                </a:solidFill>
              </a:rPr>
              <a:t>widget=</a:t>
            </a:r>
            <a:r>
              <a:rPr lang="en-US" sz="2100" dirty="0" err="1">
                <a:solidFill>
                  <a:schemeClr val="bg1"/>
                </a:solidFill>
              </a:rPr>
              <a:t>forms.Select</a:t>
            </a:r>
            <a:r>
              <a:rPr lang="en-US" sz="2100" dirty="0"/>
              <a:t>(choices=CHOICES))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907DFE9-D8AE-D46A-8E6D-9EF6861D1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class MyForm(forms.Form): CHOICES = (('Option 1', 'Option 1'),('Option 2', 'Option 2'),) field = forms.ChoiceField(choices=CHOICES) </a:t>
            </a:r>
            <a:br>
              <a:rPr kumimoji="0" lang="bg-BG" altLang="bg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D454D0E-FDE0-A738-4DC5-968FE8136093}"/>
              </a:ext>
            </a:extLst>
          </p:cNvPr>
          <p:cNvSpPr/>
          <p:nvPr/>
        </p:nvSpPr>
        <p:spPr bwMode="auto">
          <a:xfrm>
            <a:off x="6681000" y="2688770"/>
            <a:ext cx="2938742" cy="955345"/>
          </a:xfrm>
          <a:prstGeom prst="wedgeRoundRectCallout">
            <a:avLst>
              <a:gd name="adj1" fmla="val -95299"/>
              <a:gd name="adj2" fmla="val 690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same as in the model field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96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4"/>
            <a:ext cx="11811097" cy="557361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CheckboxInput</a:t>
            </a:r>
            <a:r>
              <a:rPr lang="en-US" sz="3600" dirty="0"/>
              <a:t> is the default widget for </a:t>
            </a:r>
            <a:r>
              <a:rPr lang="en-US" sz="3600" b="1" dirty="0" err="1"/>
              <a:t>BooleanField</a:t>
            </a:r>
            <a:endParaRPr lang="en-US" sz="3600" b="1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Returns </a:t>
            </a:r>
            <a:r>
              <a:rPr lang="en-US" sz="3600" b="1" dirty="0"/>
              <a:t>True</a:t>
            </a:r>
            <a:r>
              <a:rPr lang="en-US" sz="3600" dirty="0"/>
              <a:t>, if it is checked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Note: to create a checkbox that can be </a:t>
            </a:r>
            <a:r>
              <a:rPr lang="en-US" sz="3600" b="1" dirty="0"/>
              <a:t>either checked or unchecked</a:t>
            </a:r>
            <a:r>
              <a:rPr lang="en-US" sz="3600" dirty="0"/>
              <a:t>, set the attribute </a:t>
            </a:r>
            <a:r>
              <a:rPr lang="en-US" sz="3600" b="1" dirty="0">
                <a:latin typeface="Consolas" panose="020B0609020204030204" pitchFamily="49" charset="0"/>
              </a:rPr>
              <a:t>required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to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Checkbox Widget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02405FB-3D03-817D-F8ED-0F4ADB0EED7E}"/>
              </a:ext>
            </a:extLst>
          </p:cNvPr>
          <p:cNvSpPr txBox="1">
            <a:spLocks/>
          </p:cNvSpPr>
          <p:nvPr/>
        </p:nvSpPr>
        <p:spPr>
          <a:xfrm>
            <a:off x="1774632" y="2844000"/>
            <a:ext cx="8417981" cy="8811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class </a:t>
            </a:r>
            <a:r>
              <a:rPr lang="en-US" sz="2100" dirty="0" err="1"/>
              <a:t>CheckboxForm</a:t>
            </a:r>
            <a:r>
              <a:rPr lang="en-US" sz="2100" dirty="0"/>
              <a:t>(</a:t>
            </a:r>
            <a:r>
              <a:rPr lang="en-US" sz="2100" dirty="0" err="1"/>
              <a:t>forms.Form</a:t>
            </a:r>
            <a:r>
              <a:rPr lang="en-US" sz="2100" dirty="0"/>
              <a:t>):</a:t>
            </a:r>
          </a:p>
          <a:p>
            <a:r>
              <a:rPr lang="en-US" sz="2100" dirty="0"/>
              <a:t>    </a:t>
            </a:r>
            <a:r>
              <a:rPr lang="en-US" sz="2100" dirty="0" err="1"/>
              <a:t>checkbox_field</a:t>
            </a:r>
            <a:r>
              <a:rPr lang="en-US" sz="2100" dirty="0"/>
              <a:t> = </a:t>
            </a:r>
            <a:r>
              <a:rPr lang="en-US" sz="2100" dirty="0" err="1"/>
              <a:t>forms.</a:t>
            </a:r>
            <a:r>
              <a:rPr lang="en-US" sz="2100" dirty="0" err="1">
                <a:solidFill>
                  <a:schemeClr val="bg1"/>
                </a:solidFill>
              </a:rPr>
              <a:t>BooleanField</a:t>
            </a:r>
            <a:r>
              <a:rPr lang="en-US" sz="2100" dirty="0"/>
              <a:t>(required=False)</a:t>
            </a:r>
          </a:p>
        </p:txBody>
      </p:sp>
    </p:spTree>
    <p:extLst>
      <p:ext uri="{BB962C8B-B14F-4D97-AF65-F5344CB8AC3E}">
        <p14:creationId xmlns:p14="http://schemas.microsoft.com/office/powerpoint/2010/main" val="24142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4"/>
            <a:ext cx="11811097" cy="557361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RadioSelect</a:t>
            </a:r>
            <a:r>
              <a:rPr lang="en-US" sz="3600" dirty="0"/>
              <a:t> is similar to the Django </a:t>
            </a:r>
            <a:r>
              <a:rPr lang="en-US" sz="3600" b="1" dirty="0"/>
              <a:t>Select</a:t>
            </a:r>
            <a:r>
              <a:rPr lang="en-US" sz="3600" dirty="0"/>
              <a:t> widget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It can be </a:t>
            </a:r>
            <a:r>
              <a:rPr lang="en-US" sz="3400" b="1" dirty="0"/>
              <a:t>used on a </a:t>
            </a:r>
            <a:r>
              <a:rPr lang="en-US" sz="3400" b="1" dirty="0" err="1"/>
              <a:t>ChoiceField</a:t>
            </a:r>
            <a:r>
              <a:rPr lang="en-US" sz="3400" dirty="0"/>
              <a:t> instead</a:t>
            </a:r>
            <a:r>
              <a:rPr lang="bg-BG" sz="3400" dirty="0"/>
              <a:t> </a:t>
            </a:r>
            <a:r>
              <a:rPr lang="en-US" sz="3400" dirty="0"/>
              <a:t>of Select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Radio Button Widget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02405FB-3D03-817D-F8ED-0F4ADB0EED7E}"/>
              </a:ext>
            </a:extLst>
          </p:cNvPr>
          <p:cNvSpPr txBox="1">
            <a:spLocks/>
          </p:cNvSpPr>
          <p:nvPr/>
        </p:nvSpPr>
        <p:spPr>
          <a:xfrm>
            <a:off x="2123444" y="2754000"/>
            <a:ext cx="7720358" cy="3579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class </a:t>
            </a:r>
            <a:r>
              <a:rPr lang="en-US" sz="2100" dirty="0" err="1"/>
              <a:t>RadioButtonForm</a:t>
            </a:r>
            <a:r>
              <a:rPr lang="en-US" sz="2100" dirty="0"/>
              <a:t>(</a:t>
            </a:r>
            <a:r>
              <a:rPr lang="en-US" sz="2100" dirty="0" err="1"/>
              <a:t>forms.Form</a:t>
            </a:r>
            <a:r>
              <a:rPr lang="en-US" sz="2100" dirty="0"/>
              <a:t>):</a:t>
            </a:r>
          </a:p>
          <a:p>
            <a:r>
              <a:rPr lang="en-US" sz="2100" dirty="0"/>
              <a:t>    CHOICES = (...)</a:t>
            </a:r>
          </a:p>
          <a:p>
            <a:endParaRPr lang="en-US" sz="1000" dirty="0"/>
          </a:p>
          <a:p>
            <a:r>
              <a:rPr lang="en-US" sz="2100" dirty="0"/>
              <a:t>    </a:t>
            </a:r>
            <a:r>
              <a:rPr lang="en-US" sz="2100" dirty="0" err="1"/>
              <a:t>choices_field</a:t>
            </a:r>
            <a:r>
              <a:rPr lang="en-US" sz="2100" dirty="0"/>
              <a:t> = </a:t>
            </a:r>
            <a:r>
              <a:rPr lang="en-US" sz="2100" dirty="0" err="1"/>
              <a:t>forms.</a:t>
            </a:r>
            <a:r>
              <a:rPr lang="en-US" sz="2100" dirty="0" err="1">
                <a:solidFill>
                  <a:schemeClr val="bg1"/>
                </a:solidFill>
              </a:rPr>
              <a:t>ChoiceField</a:t>
            </a:r>
            <a:r>
              <a:rPr lang="en-US" sz="2100" dirty="0"/>
              <a:t>(</a:t>
            </a:r>
          </a:p>
          <a:p>
            <a:r>
              <a:rPr lang="en-US" sz="2100" dirty="0"/>
              <a:t>        choices=CHOICES, </a:t>
            </a:r>
          </a:p>
          <a:p>
            <a:r>
              <a:rPr lang="en-US" sz="2100" dirty="0"/>
              <a:t>        </a:t>
            </a:r>
            <a:r>
              <a:rPr lang="en-US" sz="2100" dirty="0">
                <a:solidFill>
                  <a:schemeClr val="bg1"/>
                </a:solidFill>
              </a:rPr>
              <a:t>widget=</a:t>
            </a:r>
            <a:r>
              <a:rPr lang="en-US" sz="2100" dirty="0" err="1">
                <a:solidFill>
                  <a:schemeClr val="bg1"/>
                </a:solidFill>
              </a:rPr>
              <a:t>forms.RadioSelect</a:t>
            </a:r>
            <a:r>
              <a:rPr lang="en-US" sz="2100" dirty="0">
                <a:solidFill>
                  <a:schemeClr val="bg1"/>
                </a:solidFill>
              </a:rPr>
              <a:t>()</a:t>
            </a:r>
            <a:r>
              <a:rPr lang="en-US" sz="2100" dirty="0"/>
              <a:t>,</a:t>
            </a:r>
          </a:p>
          <a:p>
            <a:r>
              <a:rPr lang="en-US" sz="2100" dirty="0"/>
              <a:t>    )</a:t>
            </a:r>
          </a:p>
          <a:p>
            <a:endParaRPr lang="en-US" sz="1000" dirty="0"/>
          </a:p>
          <a:p>
            <a:r>
              <a:rPr lang="en-US" sz="2100" dirty="0"/>
              <a:t>    </a:t>
            </a:r>
            <a:r>
              <a:rPr lang="en-US" sz="2100" dirty="0" err="1"/>
              <a:t>char_field</a:t>
            </a:r>
            <a:r>
              <a:rPr lang="en-US" sz="2100" dirty="0"/>
              <a:t> = </a:t>
            </a:r>
            <a:r>
              <a:rPr lang="en-US" sz="2100" dirty="0" err="1"/>
              <a:t>forms.CharField</a:t>
            </a:r>
            <a:r>
              <a:rPr lang="en-US" sz="2100" dirty="0"/>
              <a:t>(</a:t>
            </a:r>
          </a:p>
          <a:p>
            <a:r>
              <a:rPr lang="en-US" sz="2100" dirty="0"/>
              <a:t>        </a:t>
            </a:r>
            <a:r>
              <a:rPr lang="en-US" sz="2100" dirty="0">
                <a:solidFill>
                  <a:schemeClr val="bg1"/>
                </a:solidFill>
              </a:rPr>
              <a:t>widget=</a:t>
            </a:r>
            <a:r>
              <a:rPr lang="en-US" sz="2100" dirty="0" err="1">
                <a:solidFill>
                  <a:schemeClr val="bg1"/>
                </a:solidFill>
              </a:rPr>
              <a:t>forms.RadioSelect</a:t>
            </a:r>
            <a:r>
              <a:rPr lang="en-US" sz="2100" dirty="0">
                <a:solidFill>
                  <a:schemeClr val="bg1"/>
                </a:solidFill>
              </a:rPr>
              <a:t>(choices=CHOICES)</a:t>
            </a:r>
            <a:r>
              <a:rPr lang="en-US" sz="2100" dirty="0"/>
              <a:t>,</a:t>
            </a:r>
          </a:p>
          <a:p>
            <a:r>
              <a:rPr lang="en-US" sz="2100" dirty="0"/>
              <a:t>    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907DFE9-D8AE-D46A-8E6D-9EF6861D1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class MyForm(forms.Form): CHOICES = (('Option 1', 'Option 1'),('Option 2', 'Option 2'),) field = forms.ChoiceField(choices=CHOICES) </a:t>
            </a:r>
            <a:br>
              <a:rPr kumimoji="0" lang="bg-BG" altLang="bg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63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Widgets give you the opportunity to </a:t>
            </a:r>
            <a:r>
              <a:rPr lang="en-US" b="1" dirty="0">
                <a:solidFill>
                  <a:schemeClr val="bg1"/>
                </a:solidFill>
              </a:rPr>
              <a:t>set HTML attributes</a:t>
            </a:r>
            <a:r>
              <a:rPr lang="en-US" dirty="0"/>
              <a:t> using Python code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4500" dirty="0"/>
          </a:p>
          <a:p>
            <a:pPr>
              <a:buClr>
                <a:schemeClr val="tx1"/>
              </a:buClr>
            </a:pPr>
            <a:r>
              <a:rPr lang="en-US" dirty="0"/>
              <a:t>Note: It is not always a good idea to </a:t>
            </a:r>
            <a:r>
              <a:rPr lang="en-US" b="1" dirty="0"/>
              <a:t>narrow the distinction </a:t>
            </a:r>
            <a:r>
              <a:rPr lang="en-US" dirty="0"/>
              <a:t>between the main code logic and</a:t>
            </a:r>
            <a:br>
              <a:rPr lang="en-US" dirty="0"/>
            </a:br>
            <a:r>
              <a:rPr lang="en-US" dirty="0"/>
              <a:t>the front 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Django Widget Attributes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93C583F-163B-0E55-88E2-4DCEB02D189F}"/>
              </a:ext>
            </a:extLst>
          </p:cNvPr>
          <p:cNvSpPr txBox="1">
            <a:spLocks/>
          </p:cNvSpPr>
          <p:nvPr/>
        </p:nvSpPr>
        <p:spPr>
          <a:xfrm>
            <a:off x="3366269" y="2519437"/>
            <a:ext cx="6571477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comment = </a:t>
            </a:r>
            <a:r>
              <a:rPr lang="en-US" sz="2000" dirty="0" err="1"/>
              <a:t>forms.CharField</a:t>
            </a:r>
            <a:r>
              <a:rPr lang="en-US" sz="2000" dirty="0"/>
              <a:t>(</a:t>
            </a:r>
          </a:p>
          <a:p>
            <a:r>
              <a:rPr lang="en-US" sz="2000" dirty="0"/>
              <a:t>    widget=</a:t>
            </a:r>
            <a:r>
              <a:rPr lang="en-US" sz="2000" dirty="0" err="1"/>
              <a:t>forms.Textarea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attrs</a:t>
            </a:r>
            <a:r>
              <a:rPr lang="en-US" sz="2000" dirty="0">
                <a:solidFill>
                  <a:schemeClr val="bg1"/>
                </a:solidFill>
              </a:rPr>
              <a:t>={</a:t>
            </a:r>
            <a:r>
              <a:rPr lang="en-US" sz="2000" dirty="0"/>
              <a:t>'cols': 80, 'rows': 20,</a:t>
            </a:r>
          </a:p>
          <a:p>
            <a:r>
              <a:rPr lang="en-US" sz="2000" dirty="0"/>
              <a:t>               'class': 'special',</a:t>
            </a:r>
          </a:p>
          <a:p>
            <a:r>
              <a:rPr lang="en-US" sz="2000" dirty="0"/>
              <a:t>               'title': 'Add a comment'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9372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4E2C96-8B25-4B98-8D5C-2CC8D9FD45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</a:t>
            </a:r>
            <a:r>
              <a:rPr lang="en-US" dirty="0" err="1"/>
              <a:t>ModelForm</a:t>
            </a:r>
            <a:r>
              <a:rPr lang="en-US" dirty="0"/>
              <a:t> Class</a:t>
            </a:r>
            <a:endParaRPr lang="bg-BG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D4E351-C5B8-4223-A4AA-A1F30229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7B422-5384-4096-B9D8-78932CA7F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In a case of a </a:t>
            </a:r>
            <a:r>
              <a:rPr lang="en-US" b="1" dirty="0">
                <a:solidFill>
                  <a:schemeClr val="bg1"/>
                </a:solidFill>
              </a:rPr>
              <a:t>database-driven</a:t>
            </a:r>
            <a:r>
              <a:rPr lang="en-US" dirty="0"/>
              <a:t> app, the forms might </a:t>
            </a:r>
            <a:r>
              <a:rPr lang="en-US" b="1" dirty="0">
                <a:solidFill>
                  <a:schemeClr val="bg1"/>
                </a:solidFill>
              </a:rPr>
              <a:t>overlap</a:t>
            </a:r>
            <a:r>
              <a:rPr lang="en-US" dirty="0"/>
              <a:t> with the models</a:t>
            </a:r>
          </a:p>
          <a:p>
            <a:pPr lvl="1"/>
            <a:r>
              <a:rPr lang="en-US" dirty="0"/>
              <a:t>The field types are already defined in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</a:p>
          <a:p>
            <a:pPr lvl="1"/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ModelForm</a:t>
            </a:r>
            <a:r>
              <a:rPr lang="en-US" dirty="0">
                <a:latin typeface="+mj-lt"/>
              </a:rPr>
              <a:t> help to </a:t>
            </a:r>
            <a:r>
              <a:rPr lang="en-US" sz="3200" dirty="0">
                <a:ea typeface="+mn-lt"/>
                <a:cs typeface="+mn-lt"/>
              </a:rPr>
              <a:t>avoid duplicating your model description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This way, the form is automatically created based on a particular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1CEE3D-BB3C-4D7C-AEAD-0CFB9173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ModelForm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F98622-C72B-8E58-114B-B139F1D03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012B-9A9F-4ED3-AC3E-15722AC2B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ModelForm</a:t>
            </a:r>
            <a:r>
              <a:rPr lang="en-US" sz="3350" dirty="0">
                <a:ea typeface="+mn-lt"/>
                <a:cs typeface="+mn-lt"/>
              </a:rPr>
              <a:t>: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Convert a model into </a:t>
            </a:r>
            <a:br>
              <a:rPr lang="en-US" sz="3150" dirty="0">
                <a:ea typeface="+mn-lt"/>
                <a:cs typeface="+mn-lt"/>
              </a:rPr>
            </a:br>
            <a:r>
              <a:rPr lang="en-US" sz="3150" dirty="0">
                <a:ea typeface="+mn-lt"/>
                <a:cs typeface="+mn-lt"/>
              </a:rPr>
              <a:t>a form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Directly add or edit a model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E.g., registration form, newsletter article form, </a:t>
            </a:r>
            <a:br>
              <a:rPr lang="en-US" sz="3150" dirty="0">
                <a:ea typeface="+mn-lt"/>
                <a:cs typeface="+mn-lt"/>
              </a:rPr>
            </a:br>
            <a:r>
              <a:rPr lang="en-US" sz="3150" dirty="0">
                <a:ea typeface="+mn-lt"/>
                <a:cs typeface="+mn-lt"/>
              </a:rPr>
              <a:t>blog post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Form</a:t>
            </a:r>
            <a:r>
              <a:rPr lang="en-US" sz="3350" dirty="0">
                <a:cs typeface="Calibri"/>
              </a:rPr>
              <a:t>: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cs typeface="Calibri"/>
              </a:rPr>
              <a:t>Independent of a model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cs typeface="Calibri"/>
              </a:rPr>
              <a:t>Does not directly interact with models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cs typeface="Calibri"/>
              </a:rPr>
              <a:t>E.g., search form, contact form, subscription form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Form vs </a:t>
            </a:r>
            <a:r>
              <a:rPr lang="en-US" sz="3950" dirty="0" err="1">
                <a:cs typeface="Calibri"/>
              </a:rPr>
              <a:t>ModelForm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create a </a:t>
            </a:r>
            <a:r>
              <a:rPr lang="en-US" b="1" dirty="0">
                <a:solidFill>
                  <a:schemeClr val="bg1"/>
                </a:solidFill>
              </a:rPr>
              <a:t>model </a:t>
            </a:r>
            <a:r>
              <a:rPr lang="en-US" dirty="0"/>
              <a:t>with fields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43500" y="2880223"/>
            <a:ext cx="8505000" cy="213780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endParaRPr lang="en-US" dirty="0"/>
          </a:p>
          <a:p>
            <a:r>
              <a:rPr lang="en-US" dirty="0"/>
              <a:t>class Name(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=50)</a:t>
            </a:r>
          </a:p>
          <a:p>
            <a:r>
              <a:rPr lang="en-US" dirty="0"/>
              <a:t>    </a:t>
            </a:r>
            <a:r>
              <a:rPr lang="en-US" dirty="0" err="1"/>
              <a:t>last_name</a:t>
            </a:r>
            <a:r>
              <a:rPr lang="en-US" dirty="0"/>
              <a:t> = models. </a:t>
            </a:r>
            <a:r>
              <a:rPr lang="en-US" dirty="0" err="1"/>
              <a:t>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=50)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Django Model Form (1)</a:t>
            </a:r>
            <a:endParaRPr lang="bg-BG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E21141-C20A-E4F6-525F-BC9E80E4C18A}"/>
              </a:ext>
            </a:extLst>
          </p:cNvPr>
          <p:cNvSpPr txBox="1">
            <a:spLocks/>
          </p:cNvSpPr>
          <p:nvPr/>
        </p:nvSpPr>
        <p:spPr>
          <a:xfrm>
            <a:off x="1843500" y="2292332"/>
            <a:ext cx="8505000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models.py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60F641C-B57B-0618-2DB9-794523D562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5770499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To create a form: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/>
              <a:t> from the </a:t>
            </a:r>
            <a:r>
              <a:rPr lang="en-US" sz="3200" b="1" dirty="0" err="1">
                <a:solidFill>
                  <a:schemeClr val="bg1"/>
                </a:solidFill>
              </a:rPr>
              <a:t>ModelForm</a:t>
            </a:r>
            <a:r>
              <a:rPr lang="en-US" sz="3200" dirty="0"/>
              <a:t> class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Specify the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you want to create a form for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created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1002" y="2619000"/>
            <a:ext cx="4833963" cy="2465456"/>
          </a:xfrm>
        </p:spPr>
        <p:txBody>
          <a:bodyPr/>
          <a:lstStyle/>
          <a:p>
            <a:r>
              <a:rPr lang="en-US" sz="2000" dirty="0"/>
              <a:t>from </a:t>
            </a:r>
            <a:r>
              <a:rPr lang="en-US" sz="2000" dirty="0" err="1"/>
              <a:t>django</a:t>
            </a:r>
            <a:r>
              <a:rPr lang="en-US" sz="2000" dirty="0"/>
              <a:t> import forms</a:t>
            </a:r>
          </a:p>
          <a:p>
            <a:r>
              <a:rPr lang="en-US" sz="2000" dirty="0"/>
              <a:t>from .models import Name</a:t>
            </a:r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dirty="0" err="1"/>
              <a:t>NameForm</a:t>
            </a:r>
            <a:r>
              <a:rPr lang="en-US" sz="2000" dirty="0"/>
              <a:t>(</a:t>
            </a:r>
            <a:r>
              <a:rPr lang="en-US" sz="2000" dirty="0" err="1"/>
              <a:t>forms.ModelForm</a:t>
            </a:r>
            <a:r>
              <a:rPr lang="en-US" sz="2000" dirty="0"/>
              <a:t>):</a:t>
            </a:r>
          </a:p>
          <a:p>
            <a:r>
              <a:rPr lang="en-US" sz="2000" dirty="0"/>
              <a:t>    class Meta:</a:t>
            </a:r>
          </a:p>
          <a:p>
            <a:r>
              <a:rPr lang="en-US" sz="2000" dirty="0"/>
              <a:t>        model = Name</a:t>
            </a:r>
          </a:p>
          <a:p>
            <a:r>
              <a:rPr lang="en-US" sz="2000" dirty="0"/>
              <a:t>        fields = </a:t>
            </a:r>
            <a:r>
              <a:rPr lang="en-US" sz="2000" dirty="0">
                <a:solidFill>
                  <a:schemeClr val="bg1"/>
                </a:solidFill>
              </a:rPr>
              <a:t>'__all__'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Django Model Form (2)</a:t>
            </a:r>
            <a:endParaRPr lang="bg-BG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CD8CAA0-1698-EAC5-32A1-2746FB80F1B9}"/>
              </a:ext>
            </a:extLst>
          </p:cNvPr>
          <p:cNvSpPr txBox="1">
            <a:spLocks/>
          </p:cNvSpPr>
          <p:nvPr/>
        </p:nvSpPr>
        <p:spPr>
          <a:xfrm>
            <a:off x="6231004" y="2092536"/>
            <a:ext cx="4833962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forms.py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625C6FB-CDF6-0804-DFF8-CCC4725060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Web Forms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7A3FB-002E-F20D-B19B-ECF639B3966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00" y="1494000"/>
            <a:ext cx="2614200" cy="25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Create a </a:t>
            </a:r>
            <a:r>
              <a:rPr lang="en-US" sz="3400" b="1" dirty="0">
                <a:solidFill>
                  <a:schemeClr val="bg1"/>
                </a:solidFill>
              </a:rPr>
              <a:t>view</a:t>
            </a:r>
            <a:r>
              <a:rPr lang="en-US" sz="3400" dirty="0"/>
              <a:t> with a corresponding URL path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0314" y="2498183"/>
            <a:ext cx="8291372" cy="3871225"/>
          </a:xfrm>
        </p:spPr>
        <p:txBody>
          <a:bodyPr/>
          <a:lstStyle/>
          <a:p>
            <a:r>
              <a:rPr lang="en-US" sz="2000" dirty="0"/>
              <a:t>from</a:t>
            </a:r>
            <a:r>
              <a:rPr lang="bg-BG" sz="2000" dirty="0"/>
              <a:t> </a:t>
            </a:r>
            <a:r>
              <a:rPr lang="en-US" sz="2000" dirty="0"/>
              <a:t>.forms import </a:t>
            </a:r>
            <a:r>
              <a:rPr lang="en-US" sz="2000" dirty="0" err="1"/>
              <a:t>NameForm</a:t>
            </a:r>
            <a:endParaRPr lang="bg-BG" sz="2000" dirty="0"/>
          </a:p>
          <a:p>
            <a:endParaRPr lang="bg-BG" sz="900" dirty="0"/>
          </a:p>
          <a:p>
            <a:r>
              <a:rPr lang="en-US" sz="2000" dirty="0"/>
              <a:t>def </a:t>
            </a:r>
            <a:r>
              <a:rPr lang="en-US" sz="2000" dirty="0" err="1"/>
              <a:t>add_new_name</a:t>
            </a:r>
            <a:r>
              <a:rPr lang="en-US" sz="2000" dirty="0"/>
              <a:t>(request):</a:t>
            </a:r>
          </a:p>
          <a:p>
            <a:r>
              <a:rPr lang="en-US" sz="2000" dirty="0"/>
              <a:t>    if </a:t>
            </a:r>
            <a:r>
              <a:rPr lang="en-US" sz="2000" dirty="0" err="1"/>
              <a:t>request.method</a:t>
            </a:r>
            <a:r>
              <a:rPr lang="en-US" sz="2000" dirty="0"/>
              <a:t> == "GET":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form = </a:t>
            </a:r>
            <a:r>
              <a:rPr lang="en-US" sz="2000" dirty="0" err="1">
                <a:solidFill>
                  <a:schemeClr val="bg1"/>
                </a:solidFill>
              </a:rPr>
              <a:t>NameForm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  <a:p>
            <a:endParaRPr lang="en-US" sz="900" dirty="0"/>
          </a:p>
          <a:p>
            <a:r>
              <a:rPr lang="en-US" sz="2000" dirty="0"/>
              <a:t>    if </a:t>
            </a:r>
            <a:r>
              <a:rPr lang="en-US" sz="2000" dirty="0" err="1"/>
              <a:t>request.method</a:t>
            </a:r>
            <a:r>
              <a:rPr lang="en-US" sz="2000" dirty="0"/>
              <a:t> == "POST":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form = </a:t>
            </a:r>
            <a:r>
              <a:rPr lang="en-US" sz="2000" dirty="0" err="1">
                <a:solidFill>
                  <a:schemeClr val="bg1"/>
                </a:solidFill>
              </a:rPr>
              <a:t>NameForm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request.POST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/>
              <a:t>        if </a:t>
            </a:r>
            <a:r>
              <a:rPr lang="en-US" sz="2000" dirty="0" err="1"/>
              <a:t>form.is_valid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form.save</a:t>
            </a:r>
            <a:r>
              <a:rPr lang="en-US" sz="2000" dirty="0"/>
              <a:t>()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            #  redirect to the desired page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2000" dirty="0"/>
              <a:t>    return render(request, "index.html",</a:t>
            </a:r>
            <a:r>
              <a:rPr lang="bg-BG" sz="2000" dirty="0"/>
              <a:t> </a:t>
            </a:r>
            <a:r>
              <a:rPr lang="en-US" sz="2000" dirty="0"/>
              <a:t>{"form": form})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Django Model Form (3)</a:t>
            </a:r>
            <a:endParaRPr lang="bg-BG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CD8CAA0-1698-EAC5-32A1-2746FB80F1B9}"/>
              </a:ext>
            </a:extLst>
          </p:cNvPr>
          <p:cNvSpPr txBox="1">
            <a:spLocks/>
          </p:cNvSpPr>
          <p:nvPr/>
        </p:nvSpPr>
        <p:spPr>
          <a:xfrm>
            <a:off x="1950314" y="1971719"/>
            <a:ext cx="8291371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views.py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8628B4-88F3-1D24-5F9C-E116D3CCCD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Create a </a:t>
            </a:r>
            <a:r>
              <a:rPr lang="en-US" sz="3400" b="1" dirty="0">
                <a:solidFill>
                  <a:schemeClr val="bg1"/>
                </a:solidFill>
              </a:rPr>
              <a:t>template</a:t>
            </a:r>
            <a:r>
              <a:rPr lang="en-US" sz="3400" dirty="0"/>
              <a:t> with the form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Django Model Form (4)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97857-5FC5-9DD1-16FF-F99D313240B9}"/>
              </a:ext>
            </a:extLst>
          </p:cNvPr>
          <p:cNvSpPr txBox="1">
            <a:spLocks/>
          </p:cNvSpPr>
          <p:nvPr/>
        </p:nvSpPr>
        <p:spPr>
          <a:xfrm>
            <a:off x="2299888" y="2313417"/>
            <a:ext cx="7592224" cy="541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dirty="0"/>
              <a:t>index.html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245B-BA7C-68AE-8494-BF09A87E248F}"/>
              </a:ext>
            </a:extLst>
          </p:cNvPr>
          <p:cNvSpPr txBox="1">
            <a:spLocks/>
          </p:cNvSpPr>
          <p:nvPr/>
        </p:nvSpPr>
        <p:spPr>
          <a:xfrm>
            <a:off x="2299888" y="2855269"/>
            <a:ext cx="7592224" cy="2577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&lt;body&gt;</a:t>
            </a:r>
          </a:p>
          <a:p>
            <a:r>
              <a:rPr lang="en-US" sz="2100" dirty="0"/>
              <a:t>  &lt;form method="post"&gt;</a:t>
            </a:r>
          </a:p>
          <a:p>
            <a:r>
              <a:rPr lang="en-US" sz="2100" dirty="0"/>
              <a:t>    </a:t>
            </a:r>
            <a:r>
              <a:rPr lang="en-US" sz="2100" dirty="0">
                <a:solidFill>
                  <a:schemeClr val="bg1"/>
                </a:solidFill>
              </a:rPr>
              <a:t>{% </a:t>
            </a:r>
            <a:r>
              <a:rPr lang="en-US" sz="2100" dirty="0" err="1">
                <a:solidFill>
                  <a:schemeClr val="bg1"/>
                </a:solidFill>
              </a:rPr>
              <a:t>csrf_token</a:t>
            </a:r>
            <a:r>
              <a:rPr lang="en-US" sz="2100" dirty="0">
                <a:solidFill>
                  <a:schemeClr val="bg1"/>
                </a:solidFill>
              </a:rPr>
              <a:t> %} 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 {{ form }}</a:t>
            </a:r>
          </a:p>
          <a:p>
            <a:r>
              <a:rPr lang="en-US" sz="2100" dirty="0"/>
              <a:t>    &lt;button type="submit"&gt;Add&lt;/button&gt;</a:t>
            </a:r>
          </a:p>
          <a:p>
            <a:r>
              <a:rPr lang="en-US" sz="2100" dirty="0"/>
              <a:t>  &lt;/form&gt;</a:t>
            </a:r>
          </a:p>
          <a:p>
            <a:r>
              <a:rPr lang="en-US" sz="2100" dirty="0"/>
              <a:t>&lt;/body&gt;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649A365-43B8-43B3-BDDC-3BAAD0085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2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Start the development server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Django Model Form (</a:t>
            </a:r>
            <a:r>
              <a:rPr lang="bg-BG" dirty="0"/>
              <a:t>5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6E071-C22B-634A-2669-0607F2D1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9021" y="1989000"/>
            <a:ext cx="6953957" cy="4365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C95F2001-AF1E-9E56-3248-1342726E4E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Create an update </a:t>
            </a:r>
            <a:r>
              <a:rPr lang="en-US" sz="3400" b="1" dirty="0">
                <a:solidFill>
                  <a:schemeClr val="bg1"/>
                </a:solidFill>
              </a:rPr>
              <a:t>view</a:t>
            </a:r>
            <a:r>
              <a:rPr lang="en-US" sz="3400" dirty="0"/>
              <a:t> with a corresponding URL path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0314" y="2664000"/>
            <a:ext cx="8291372" cy="3257211"/>
          </a:xfrm>
        </p:spPr>
        <p:txBody>
          <a:bodyPr/>
          <a:lstStyle/>
          <a:p>
            <a:r>
              <a:rPr lang="en-US" sz="2000" dirty="0"/>
              <a:t>from</a:t>
            </a:r>
            <a:r>
              <a:rPr lang="bg-BG" sz="2000" dirty="0"/>
              <a:t> </a:t>
            </a:r>
            <a:r>
              <a:rPr lang="en-US" sz="2000" dirty="0"/>
              <a:t>.forms import </a:t>
            </a:r>
            <a:r>
              <a:rPr lang="en-US" sz="2000" dirty="0" err="1"/>
              <a:t>NameForm</a:t>
            </a:r>
            <a:endParaRPr lang="en-US" sz="2000" dirty="0"/>
          </a:p>
          <a:p>
            <a:r>
              <a:rPr lang="en-US" sz="2000" dirty="0"/>
              <a:t>from</a:t>
            </a:r>
            <a:r>
              <a:rPr lang="bg-BG" sz="2000" dirty="0"/>
              <a:t> </a:t>
            </a:r>
            <a:r>
              <a:rPr lang="en-US" sz="2000" dirty="0"/>
              <a:t>.models import Name</a:t>
            </a:r>
            <a:endParaRPr lang="bg-BG" sz="2000" dirty="0"/>
          </a:p>
          <a:p>
            <a:endParaRPr lang="bg-BG" sz="900" dirty="0"/>
          </a:p>
          <a:p>
            <a:r>
              <a:rPr lang="en-US" sz="2000" dirty="0"/>
              <a:t>def </a:t>
            </a:r>
            <a:r>
              <a:rPr lang="en-US" sz="2000" dirty="0" err="1"/>
              <a:t>update_name</a:t>
            </a:r>
            <a:r>
              <a:rPr lang="en-US" sz="2000" dirty="0"/>
              <a:t>(request, </a:t>
            </a:r>
            <a:r>
              <a:rPr lang="en-US" sz="2000" dirty="0">
                <a:solidFill>
                  <a:schemeClr val="bg1"/>
                </a:solidFill>
              </a:rPr>
              <a:t>pk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name = Name.objects.get_object_or_404(pk=pk)</a:t>
            </a:r>
          </a:p>
          <a:p>
            <a:r>
              <a:rPr lang="en-US" sz="2000" dirty="0"/>
              <a:t>    form = </a:t>
            </a:r>
            <a:r>
              <a:rPr lang="en-US" sz="2000" dirty="0" err="1"/>
              <a:t>NameForm</a:t>
            </a:r>
            <a:r>
              <a:rPr lang="en-US" sz="2000" dirty="0"/>
              <a:t>(</a:t>
            </a:r>
            <a:r>
              <a:rPr lang="en-US" sz="2000" dirty="0" err="1"/>
              <a:t>request.POST</a:t>
            </a:r>
            <a:r>
              <a:rPr lang="en-US" sz="2000" dirty="0"/>
              <a:t> or None, </a:t>
            </a:r>
            <a:r>
              <a:rPr lang="en-US" sz="2000" dirty="0">
                <a:solidFill>
                  <a:schemeClr val="bg1"/>
                </a:solidFill>
              </a:rPr>
              <a:t>instance=name</a:t>
            </a:r>
            <a:r>
              <a:rPr lang="en-US" sz="2000" dirty="0"/>
              <a:t>)</a:t>
            </a:r>
          </a:p>
          <a:p>
            <a:r>
              <a:rPr lang="en-US" sz="2000" dirty="0"/>
              <a:t>    if </a:t>
            </a:r>
            <a:r>
              <a:rPr lang="en-US" sz="2000" dirty="0" err="1"/>
              <a:t>form.is_valid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form.save</a:t>
            </a:r>
            <a:r>
              <a:rPr lang="en-US" sz="2000" dirty="0"/>
              <a:t>()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        # redirect to the desired page</a:t>
            </a:r>
          </a:p>
          <a:p>
            <a:r>
              <a:rPr lang="en-US" sz="2000" dirty="0"/>
              <a:t>    return render(request, 'update.html', {'form': form})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Model using Form (1)</a:t>
            </a:r>
            <a:endParaRPr lang="bg-BG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CD8CAA0-1698-EAC5-32A1-2746FB80F1B9}"/>
              </a:ext>
            </a:extLst>
          </p:cNvPr>
          <p:cNvSpPr txBox="1">
            <a:spLocks/>
          </p:cNvSpPr>
          <p:nvPr/>
        </p:nvSpPr>
        <p:spPr>
          <a:xfrm>
            <a:off x="1950314" y="2137536"/>
            <a:ext cx="8291371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views.py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3851B2-3167-8FBB-48F7-8D285BCE40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9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Start the development server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Model using Form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6E071-C22B-634A-2669-0607F2D1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1251" y="1989000"/>
            <a:ext cx="7109497" cy="454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F74EA91-4148-BA8C-C22F-E827CB8B5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2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cs typeface="Arial"/>
              </a:rPr>
              <a:t>ModelForm</a:t>
            </a:r>
            <a:r>
              <a:rPr lang="en-US" sz="5350" dirty="0">
                <a:cs typeface="Arial"/>
              </a:rPr>
              <a:t> Options</a:t>
            </a: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22E597D-75C0-5025-D434-D7F6512A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800" y="1089000"/>
            <a:ext cx="3158400" cy="3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63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Like the </a:t>
            </a:r>
            <a:r>
              <a:rPr lang="en-US" sz="3400" b="1" dirty="0"/>
              <a:t>Model</a:t>
            </a:r>
            <a:r>
              <a:rPr lang="en-US" sz="3400" dirty="0"/>
              <a:t>, a </a:t>
            </a:r>
            <a:r>
              <a:rPr lang="en-US" sz="3400" b="1" dirty="0" err="1"/>
              <a:t>ModelForm</a:t>
            </a:r>
            <a:r>
              <a:rPr lang="en-US" sz="3400" dirty="0"/>
              <a:t> class has </a:t>
            </a:r>
            <a:br>
              <a:rPr lang="en-US" sz="3400" dirty="0"/>
            </a:br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inner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sz="3400" b="1" dirty="0">
                <a:solidFill>
                  <a:schemeClr val="bg1"/>
                </a:solidFill>
              </a:rPr>
              <a:t> class </a:t>
            </a:r>
            <a:r>
              <a:rPr lang="en-US" sz="3400" dirty="0"/>
              <a:t>with predefined options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Meta options </a:t>
            </a:r>
            <a:r>
              <a:rPr lang="en-US" sz="3400" dirty="0"/>
              <a:t>indicate how the form </a:t>
            </a:r>
            <a:br>
              <a:rPr lang="en-US" sz="3400" dirty="0"/>
            </a:br>
            <a:r>
              <a:rPr lang="en-US" sz="3400" dirty="0"/>
              <a:t>works and appears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full list of the options </a:t>
            </a:r>
            <a:r>
              <a:rPr lang="en-US" sz="3400" dirty="0"/>
              <a:t>can be found in the </a:t>
            </a:r>
            <a:br>
              <a:rPr lang="en-US" sz="3400" dirty="0"/>
            </a:br>
            <a:r>
              <a:rPr lang="en-US" sz="3400" dirty="0"/>
              <a:t>Django class </a:t>
            </a:r>
            <a:r>
              <a:rPr lang="en-US" sz="3400" b="1" dirty="0" err="1">
                <a:latin typeface="Consolas" panose="020B0609020204030204" pitchFamily="49" charset="0"/>
              </a:rPr>
              <a:t>ModelFormOptions</a:t>
            </a:r>
            <a:r>
              <a:rPr lang="en-US" sz="3400" dirty="0"/>
              <a:t>, in its </a:t>
            </a:r>
            <a:r>
              <a:rPr lang="en-US" sz="3400" b="1" dirty="0">
                <a:latin typeface="Consolas" panose="020B0609020204030204" pitchFamily="49" charset="0"/>
              </a:rPr>
              <a:t>__</a:t>
            </a:r>
            <a:r>
              <a:rPr lang="en-US" sz="3400" b="1" dirty="0" err="1">
                <a:latin typeface="Consolas" panose="020B0609020204030204" pitchFamily="49" charset="0"/>
              </a:rPr>
              <a:t>init</a:t>
            </a:r>
            <a:r>
              <a:rPr lang="en-US" sz="3400" b="1" dirty="0">
                <a:latin typeface="Consolas" panose="020B0609020204030204" pitchFamily="49" charset="0"/>
              </a:rPr>
              <a:t>__()</a:t>
            </a:r>
            <a:r>
              <a:rPr lang="en-US" sz="3400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Class Meta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1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Each time you configure </a:t>
            </a:r>
            <a:r>
              <a:rPr lang="en-US" sz="3400" b="1" dirty="0" err="1">
                <a:latin typeface="Consolas" panose="020B0609020204030204" pitchFamily="49" charset="0"/>
              </a:rPr>
              <a:t>ModelForm</a:t>
            </a:r>
            <a:r>
              <a:rPr lang="en-US" sz="3400" dirty="0"/>
              <a:t>, you must indicate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which model to use</a:t>
            </a:r>
            <a:r>
              <a:rPr lang="en-US" sz="3400" dirty="0"/>
              <a:t> to generate the form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Its value should be set to the Model class (not instance)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Option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245B-BA7C-68AE-8494-BF09A87E248F}"/>
              </a:ext>
            </a:extLst>
          </p:cNvPr>
          <p:cNvSpPr txBox="1">
            <a:spLocks/>
          </p:cNvSpPr>
          <p:nvPr/>
        </p:nvSpPr>
        <p:spPr>
          <a:xfrm>
            <a:off x="2299888" y="3429000"/>
            <a:ext cx="7592224" cy="2381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from </a:t>
            </a:r>
            <a:r>
              <a:rPr lang="en-US" sz="2400" dirty="0" err="1"/>
              <a:t>django</a:t>
            </a:r>
            <a:r>
              <a:rPr lang="en-US" sz="2400" dirty="0"/>
              <a:t> import forms</a:t>
            </a:r>
          </a:p>
          <a:p>
            <a:r>
              <a:rPr lang="en-US" sz="2400" dirty="0"/>
              <a:t>from .models import Name</a:t>
            </a:r>
          </a:p>
          <a:p>
            <a:endParaRPr lang="en-US" sz="1500" dirty="0"/>
          </a:p>
          <a:p>
            <a:r>
              <a:rPr lang="en-US" sz="2400" dirty="0"/>
              <a:t>class </a:t>
            </a:r>
            <a:r>
              <a:rPr lang="en-US" sz="2400" dirty="0" err="1"/>
              <a:t>NameForm</a:t>
            </a:r>
            <a:r>
              <a:rPr lang="en-US" sz="2400" dirty="0"/>
              <a:t>(</a:t>
            </a:r>
            <a:r>
              <a:rPr lang="en-US" sz="2400" dirty="0" err="1"/>
              <a:t>forms.ModelForm</a:t>
            </a:r>
            <a:r>
              <a:rPr lang="en-US" sz="2400" dirty="0"/>
              <a:t>):</a:t>
            </a:r>
          </a:p>
          <a:p>
            <a:r>
              <a:rPr lang="en-US" sz="2400" dirty="0"/>
              <a:t>    class Meta: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model = Name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7675962-A467-1E33-EE09-8B8B77CCD4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You should </a:t>
            </a:r>
            <a:r>
              <a:rPr lang="en-US" sz="3400" b="1" dirty="0">
                <a:solidFill>
                  <a:schemeClr val="bg1"/>
                </a:solidFill>
              </a:rPr>
              <a:t>set the fields </a:t>
            </a:r>
            <a:r>
              <a:rPr lang="en-US" sz="3400" dirty="0"/>
              <a:t>that will be edited in the form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Failure to do so can easily lead to security problems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Set to </a:t>
            </a:r>
            <a:r>
              <a:rPr lang="en-US" sz="3400" b="1" dirty="0">
                <a:latin typeface="Consolas" panose="020B0609020204030204" pitchFamily="49" charset="0"/>
              </a:rPr>
              <a:t>__all__</a:t>
            </a:r>
            <a:r>
              <a:rPr lang="en-US" sz="3400" dirty="0"/>
              <a:t> to use all model fields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Option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245B-BA7C-68AE-8494-BF09A87E248F}"/>
              </a:ext>
            </a:extLst>
          </p:cNvPr>
          <p:cNvSpPr txBox="1">
            <a:spLocks/>
          </p:cNvSpPr>
          <p:nvPr/>
        </p:nvSpPr>
        <p:spPr>
          <a:xfrm>
            <a:off x="1617388" y="3474000"/>
            <a:ext cx="8957224" cy="27695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from </a:t>
            </a:r>
            <a:r>
              <a:rPr lang="en-US" sz="2400" dirty="0" err="1"/>
              <a:t>django</a:t>
            </a:r>
            <a:r>
              <a:rPr lang="en-US" sz="2400" dirty="0"/>
              <a:t> import forms</a:t>
            </a:r>
          </a:p>
          <a:p>
            <a:r>
              <a:rPr lang="en-US" sz="2400" dirty="0"/>
              <a:t>from .models import Name</a:t>
            </a:r>
          </a:p>
          <a:p>
            <a:endParaRPr lang="en-US" sz="1500" dirty="0"/>
          </a:p>
          <a:p>
            <a:r>
              <a:rPr lang="en-US" sz="2400" dirty="0"/>
              <a:t>class </a:t>
            </a:r>
            <a:r>
              <a:rPr lang="en-US" sz="2400" dirty="0" err="1"/>
              <a:t>NameForm</a:t>
            </a:r>
            <a:r>
              <a:rPr lang="en-US" sz="2400" dirty="0"/>
              <a:t>(</a:t>
            </a:r>
            <a:r>
              <a:rPr lang="en-US" sz="2400" dirty="0" err="1"/>
              <a:t>forms.ModelForm</a:t>
            </a:r>
            <a:r>
              <a:rPr lang="en-US" sz="2400" dirty="0"/>
              <a:t>):</a:t>
            </a:r>
          </a:p>
          <a:p>
            <a:r>
              <a:rPr lang="en-US" sz="2400" dirty="0"/>
              <a:t>    class Meta:</a:t>
            </a:r>
          </a:p>
          <a:p>
            <a:r>
              <a:rPr lang="en-US" sz="2400" dirty="0"/>
              <a:t>        model = Name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fields = ['</a:t>
            </a:r>
            <a:r>
              <a:rPr lang="en-US" sz="2400" dirty="0" err="1">
                <a:solidFill>
                  <a:schemeClr val="bg1"/>
                </a:solidFill>
              </a:rPr>
              <a:t>first_name</a:t>
            </a:r>
            <a:r>
              <a:rPr lang="en-US" sz="2400" dirty="0">
                <a:solidFill>
                  <a:schemeClr val="bg1"/>
                </a:solidFill>
              </a:rPr>
              <a:t>', '</a:t>
            </a:r>
            <a:r>
              <a:rPr lang="en-US" sz="2400" dirty="0" err="1">
                <a:solidFill>
                  <a:schemeClr val="bg1"/>
                </a:solidFill>
              </a:rPr>
              <a:t>last_name</a:t>
            </a:r>
            <a:r>
              <a:rPr lang="en-US" sz="2400" dirty="0">
                <a:solidFill>
                  <a:schemeClr val="bg1"/>
                </a:solidFill>
              </a:rPr>
              <a:t>']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B005B39-4AE8-9C98-21EF-DD54694434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4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Sometimes, it is easier to set which </a:t>
            </a:r>
            <a:r>
              <a:rPr lang="en-US" sz="3400" b="1" dirty="0">
                <a:solidFill>
                  <a:schemeClr val="bg1"/>
                </a:solidFill>
              </a:rPr>
              <a:t>fields to be excluded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dirty="0"/>
              <a:t>from the form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Exclude</a:t>
            </a:r>
            <a:r>
              <a:rPr lang="en-US" dirty="0"/>
              <a:t> Option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245B-BA7C-68AE-8494-BF09A87E248F}"/>
              </a:ext>
            </a:extLst>
          </p:cNvPr>
          <p:cNvSpPr txBox="1">
            <a:spLocks/>
          </p:cNvSpPr>
          <p:nvPr/>
        </p:nvSpPr>
        <p:spPr>
          <a:xfrm>
            <a:off x="1617388" y="2709000"/>
            <a:ext cx="8957224" cy="27695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from </a:t>
            </a:r>
            <a:r>
              <a:rPr lang="en-US" sz="2400" dirty="0" err="1"/>
              <a:t>django</a:t>
            </a:r>
            <a:r>
              <a:rPr lang="en-US" sz="2400" dirty="0"/>
              <a:t> import forms</a:t>
            </a:r>
          </a:p>
          <a:p>
            <a:r>
              <a:rPr lang="en-US" sz="2400" dirty="0"/>
              <a:t>from .models import Name</a:t>
            </a:r>
          </a:p>
          <a:p>
            <a:endParaRPr lang="en-US" sz="1500" dirty="0"/>
          </a:p>
          <a:p>
            <a:r>
              <a:rPr lang="en-US" sz="2400" dirty="0"/>
              <a:t>class </a:t>
            </a:r>
            <a:r>
              <a:rPr lang="en-US" sz="2400" dirty="0" err="1"/>
              <a:t>NameForm</a:t>
            </a:r>
            <a:r>
              <a:rPr lang="en-US" sz="2400" dirty="0"/>
              <a:t>(</a:t>
            </a:r>
            <a:r>
              <a:rPr lang="en-US" sz="2400" dirty="0" err="1"/>
              <a:t>forms.ModelForm</a:t>
            </a:r>
            <a:r>
              <a:rPr lang="en-US" sz="2400" dirty="0"/>
              <a:t>):</a:t>
            </a:r>
          </a:p>
          <a:p>
            <a:r>
              <a:rPr lang="en-US" sz="2400" dirty="0"/>
              <a:t>    class Meta:</a:t>
            </a:r>
          </a:p>
          <a:p>
            <a:r>
              <a:rPr lang="en-US" sz="2400" dirty="0"/>
              <a:t>        model = Name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exclude = ['</a:t>
            </a:r>
            <a:r>
              <a:rPr lang="en-US" sz="2400" dirty="0" err="1">
                <a:solidFill>
                  <a:schemeClr val="bg1"/>
                </a:solidFill>
              </a:rPr>
              <a:t>last_name</a:t>
            </a:r>
            <a:r>
              <a:rPr lang="en-US" sz="2400" dirty="0">
                <a:solidFill>
                  <a:schemeClr val="bg1"/>
                </a:solidFill>
              </a:rPr>
              <a:t>']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FACD586-461F-2021-0336-DDD198F361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81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It is an online page</a:t>
            </a:r>
          </a:p>
          <a:p>
            <a:pPr marL="802957" lvl="1" indent="-360045"/>
            <a:r>
              <a:rPr lang="en-US" sz="3400" dirty="0"/>
              <a:t>Which allows users to </a:t>
            </a:r>
            <a:r>
              <a:rPr lang="en-US" sz="3400" b="1" dirty="0">
                <a:solidFill>
                  <a:schemeClr val="bg1"/>
                </a:solidFill>
              </a:rPr>
              <a:t>enter data</a:t>
            </a:r>
          </a:p>
          <a:p>
            <a:pPr marL="802957" lvl="1" indent="-360045"/>
            <a:r>
              <a:rPr lang="en-US" sz="3400" dirty="0"/>
              <a:t>The data is then </a:t>
            </a:r>
            <a:r>
              <a:rPr lang="en-US" sz="3400" b="1" dirty="0">
                <a:solidFill>
                  <a:schemeClr val="bg1"/>
                </a:solidFill>
              </a:rPr>
              <a:t>sent to a server </a:t>
            </a:r>
            <a:r>
              <a:rPr lang="en-US" sz="3400" dirty="0"/>
              <a:t>for processing</a:t>
            </a:r>
          </a:p>
          <a:p>
            <a:pPr marL="360045" indent="-360045"/>
            <a:r>
              <a:rPr lang="en-US" sz="3600" dirty="0"/>
              <a:t>It mimics a paper document where </a:t>
            </a:r>
            <a:r>
              <a:rPr lang="en-US" sz="3600" b="1" dirty="0"/>
              <a:t>users fill out </a:t>
            </a:r>
            <a:r>
              <a:rPr lang="en-US" sz="3600" dirty="0"/>
              <a:t>particular </a:t>
            </a:r>
            <a:r>
              <a:rPr lang="en-US" sz="3600" b="1" dirty="0"/>
              <a:t>fields</a:t>
            </a:r>
            <a:endParaRPr lang="bg-BG" sz="3600" b="1" dirty="0"/>
          </a:p>
          <a:p>
            <a:pPr marL="802957" lvl="1" indent="-360045"/>
            <a:r>
              <a:rPr lang="en-US" sz="3400" dirty="0"/>
              <a:t>It may contain text boxes, checkboxes, select options, a submit button,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Web/HTML Form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Each model field has a corresponding default form field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ModelForm</a:t>
            </a:r>
            <a:r>
              <a:rPr lang="en-US" dirty="0"/>
              <a:t> Field Types</a:t>
            </a:r>
            <a:endParaRPr lang="bg-BG" dirty="0"/>
          </a:p>
        </p:txBody>
      </p:sp>
      <p:graphicFrame>
        <p:nvGraphicFramePr>
          <p:cNvPr id="2" name="Group Table">
            <a:extLst>
              <a:ext uri="{FF2B5EF4-FFF2-40B4-BE49-F238E27FC236}">
                <a16:creationId xmlns:a16="http://schemas.microsoft.com/office/drawing/2014/main" id="{B62655AD-2BC6-DDA6-5545-9686F5797A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750762"/>
              </p:ext>
            </p:extLst>
          </p:nvPr>
        </p:nvGraphicFramePr>
        <p:xfrm>
          <a:off x="786000" y="2169000"/>
          <a:ext cx="10620000" cy="3870960"/>
        </p:xfrm>
        <a:graphic>
          <a:graphicData uri="http://schemas.openxmlformats.org/drawingml/2006/table">
            <a:tbl>
              <a:tblPr/>
              <a:tblGrid>
                <a:gridCol w="32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effectLst/>
                        </a:rPr>
                        <a:t>Model Field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effectLst/>
                        </a:rPr>
                        <a:t>Form Field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000" dirty="0" err="1">
                          <a:effectLst/>
                        </a:rPr>
                        <a:t>CharField</a:t>
                      </a:r>
                      <a:endParaRPr lang="en-US" sz="3000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err="1">
                          <a:effectLst/>
                        </a:rPr>
                        <a:t>CharField</a:t>
                      </a:r>
                      <a:r>
                        <a:rPr lang="en-US" sz="3000" dirty="0">
                          <a:effectLst/>
                        </a:rPr>
                        <a:t> with </a:t>
                      </a:r>
                      <a:r>
                        <a:rPr lang="en-US" sz="3000" dirty="0" err="1">
                          <a:effectLst/>
                        </a:rPr>
                        <a:t>max_length</a:t>
                      </a:r>
                      <a:r>
                        <a:rPr lang="en-US" sz="3000" dirty="0">
                          <a:effectLst/>
                        </a:rPr>
                        <a:t> set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000" dirty="0" err="1">
                          <a:effectLst/>
                        </a:rPr>
                        <a:t>IntegerField</a:t>
                      </a:r>
                      <a:endParaRPr lang="en-US" sz="3000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3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IntegerField</a:t>
                      </a:r>
                      <a:endParaRPr lang="en-US" sz="3000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D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bg-BG" sz="3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FloatField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bg-BG" sz="3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FloatField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bg-BG" sz="3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BooleanField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bg-BG" sz="3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BooleanField, or NullBooleanField if null=True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bg-BG" sz="3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ForeignKey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bg-BG" sz="3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ModelChoiceField 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bg-BG" sz="3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ManyToManyField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bg-BG" sz="3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ModelMultipleChoiceField 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7AD56DBE-5B89-7D8C-C4F6-58101B166F89}"/>
              </a:ext>
            </a:extLst>
          </p:cNvPr>
          <p:cNvSpPr txBox="1">
            <a:spLocks/>
          </p:cNvSpPr>
          <p:nvPr/>
        </p:nvSpPr>
        <p:spPr>
          <a:xfrm>
            <a:off x="1326000" y="6271373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Full table: </a:t>
            </a:r>
            <a:r>
              <a:rPr lang="en-US" sz="1800" dirty="0">
                <a:hlinkClick r:id="rId2"/>
              </a:rPr>
              <a:t>https://docs.djangoproject.com/en/4.1/topics/forms/modelforms/#field-types</a:t>
            </a:r>
            <a:r>
              <a:rPr lang="en-US" sz="1800" dirty="0"/>
              <a:t> </a:t>
            </a:r>
            <a:endParaRPr lang="bg-BG" sz="180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A7F26D0-2436-792D-4658-54FC2F1A3D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You have the flexibility of </a:t>
            </a:r>
            <a:r>
              <a:rPr lang="en-US" sz="3400" b="1" dirty="0">
                <a:solidFill>
                  <a:schemeClr val="bg1"/>
                </a:solidFill>
              </a:rPr>
              <a:t>changing the field type </a:t>
            </a:r>
            <a:r>
              <a:rPr lang="en-US" sz="3400" dirty="0"/>
              <a:t>for the model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Use the </a:t>
            </a:r>
            <a:r>
              <a:rPr lang="en-US" sz="3400" b="1" dirty="0">
                <a:latin typeface="Consolas" panose="020B0609020204030204" pitchFamily="49" charset="0"/>
              </a:rPr>
              <a:t>widgets</a:t>
            </a:r>
            <a:r>
              <a:rPr lang="en-US" sz="3400" dirty="0"/>
              <a:t> option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 dictionary mapping </a:t>
            </a:r>
            <a:r>
              <a:rPr lang="en-US" sz="3200" b="1" dirty="0"/>
              <a:t>field names </a:t>
            </a:r>
            <a:r>
              <a:rPr lang="en-US" sz="3200" dirty="0"/>
              <a:t>to </a:t>
            </a:r>
            <a:r>
              <a:rPr lang="en-US" sz="3200" b="1" dirty="0"/>
              <a:t>widget classes/instances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Overriding the Default Fields (1)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245B-BA7C-68AE-8494-BF09A87E248F}"/>
              </a:ext>
            </a:extLst>
          </p:cNvPr>
          <p:cNvSpPr txBox="1">
            <a:spLocks/>
          </p:cNvSpPr>
          <p:nvPr/>
        </p:nvSpPr>
        <p:spPr>
          <a:xfrm>
            <a:off x="1617388" y="3564000"/>
            <a:ext cx="8957224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</a:t>
            </a:r>
            <a:r>
              <a:rPr lang="en-US" sz="2400" dirty="0" err="1"/>
              <a:t>CommentForm</a:t>
            </a:r>
            <a:r>
              <a:rPr lang="en-US" sz="2400" dirty="0"/>
              <a:t>(</a:t>
            </a:r>
            <a:r>
              <a:rPr lang="en-US" sz="2400" dirty="0" err="1"/>
              <a:t>forms.ModelForm</a:t>
            </a:r>
            <a:r>
              <a:rPr lang="en-US" sz="2400" dirty="0"/>
              <a:t>):</a:t>
            </a:r>
          </a:p>
          <a:p>
            <a:r>
              <a:rPr lang="en-US" sz="2400" dirty="0"/>
              <a:t>    class Meta:</a:t>
            </a:r>
          </a:p>
          <a:p>
            <a:r>
              <a:rPr lang="en-US" sz="2400" dirty="0"/>
              <a:t>        ...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widgets =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'comment': </a:t>
            </a:r>
            <a:r>
              <a:rPr lang="en-US" sz="2400" dirty="0" err="1">
                <a:solidFill>
                  <a:schemeClr val="bg1"/>
                </a:solidFill>
              </a:rPr>
              <a:t>Textarea</a:t>
            </a:r>
            <a:r>
              <a:rPr lang="en-US" sz="2400" dirty="0">
                <a:solidFill>
                  <a:schemeClr val="bg1"/>
                </a:solidFill>
              </a:rPr>
              <a:t>(),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97E8AF5-1735-66B5-58C8-2BCE4CF650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You can </a:t>
            </a:r>
            <a:r>
              <a:rPr lang="en-US" sz="3400" b="1" dirty="0">
                <a:solidFill>
                  <a:schemeClr val="bg1"/>
                </a:solidFill>
              </a:rPr>
              <a:t>specify a different label </a:t>
            </a:r>
            <a:r>
              <a:rPr lang="en-US" sz="3400" dirty="0"/>
              <a:t>for a field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Use the </a:t>
            </a:r>
            <a:r>
              <a:rPr lang="en-US" sz="3400" b="1" dirty="0">
                <a:latin typeface="Consolas" panose="020B0609020204030204" pitchFamily="49" charset="0"/>
              </a:rPr>
              <a:t>labels</a:t>
            </a:r>
            <a:r>
              <a:rPr lang="en-US" sz="3400" dirty="0"/>
              <a:t> option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 dictionary mapping </a:t>
            </a:r>
            <a:r>
              <a:rPr lang="en-US" sz="3200" b="1" dirty="0"/>
              <a:t>field names </a:t>
            </a:r>
            <a:r>
              <a:rPr lang="en-US" sz="3200" dirty="0"/>
              <a:t>to </a:t>
            </a:r>
            <a:r>
              <a:rPr lang="en-US" sz="3200" b="1" dirty="0"/>
              <a:t>strings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Overriding the Default Fields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245B-BA7C-68AE-8494-BF09A87E248F}"/>
              </a:ext>
            </a:extLst>
          </p:cNvPr>
          <p:cNvSpPr txBox="1">
            <a:spLocks/>
          </p:cNvSpPr>
          <p:nvPr/>
        </p:nvSpPr>
        <p:spPr>
          <a:xfrm>
            <a:off x="1617388" y="3564000"/>
            <a:ext cx="8957224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</a:t>
            </a:r>
            <a:r>
              <a:rPr lang="en-US" sz="2400" dirty="0" err="1"/>
              <a:t>NameForm</a:t>
            </a:r>
            <a:r>
              <a:rPr lang="en-US" sz="2400" dirty="0"/>
              <a:t>(</a:t>
            </a:r>
            <a:r>
              <a:rPr lang="en-US" sz="2400" dirty="0" err="1"/>
              <a:t>forms.ModelForm</a:t>
            </a:r>
            <a:r>
              <a:rPr lang="en-US" sz="2400" dirty="0"/>
              <a:t>):</a:t>
            </a:r>
          </a:p>
          <a:p>
            <a:r>
              <a:rPr lang="en-US" sz="2400" dirty="0"/>
              <a:t>    class Meta:</a:t>
            </a:r>
          </a:p>
          <a:p>
            <a:r>
              <a:rPr lang="en-US" sz="2400" dirty="0"/>
              <a:t>        ...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labels =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'</a:t>
            </a:r>
            <a:r>
              <a:rPr lang="en-US" sz="2400" dirty="0" err="1">
                <a:solidFill>
                  <a:schemeClr val="bg1"/>
                </a:solidFill>
              </a:rPr>
              <a:t>first_name</a:t>
            </a:r>
            <a:r>
              <a:rPr lang="en-US" sz="2400" dirty="0">
                <a:solidFill>
                  <a:schemeClr val="bg1"/>
                </a:solidFill>
              </a:rPr>
              <a:t>': 'Add Your First Name',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87D56A3-AD93-4C58-CFB3-0DFD0BA266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2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You can </a:t>
            </a:r>
            <a:r>
              <a:rPr lang="en-US" sz="3400" b="1" dirty="0">
                <a:solidFill>
                  <a:schemeClr val="bg1"/>
                </a:solidFill>
              </a:rPr>
              <a:t>add a help text </a:t>
            </a:r>
            <a:r>
              <a:rPr lang="en-US" sz="3400" dirty="0"/>
              <a:t>for a field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Use the </a:t>
            </a:r>
            <a:r>
              <a:rPr lang="en-US" sz="3400" b="1" dirty="0" err="1">
                <a:latin typeface="Consolas" panose="020B0609020204030204" pitchFamily="49" charset="0"/>
              </a:rPr>
              <a:t>help_texts</a:t>
            </a:r>
            <a:r>
              <a:rPr lang="en-US" sz="3400" dirty="0"/>
              <a:t> option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 dictionary mapping </a:t>
            </a:r>
            <a:r>
              <a:rPr lang="en-US" sz="3200" b="1" dirty="0"/>
              <a:t>field names </a:t>
            </a:r>
            <a:r>
              <a:rPr lang="en-US" sz="3200" dirty="0"/>
              <a:t>to </a:t>
            </a:r>
            <a:r>
              <a:rPr lang="en-US" sz="3200" b="1" dirty="0"/>
              <a:t>strings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Overriding the Default Fields (3)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245B-BA7C-68AE-8494-BF09A87E248F}"/>
              </a:ext>
            </a:extLst>
          </p:cNvPr>
          <p:cNvSpPr txBox="1">
            <a:spLocks/>
          </p:cNvSpPr>
          <p:nvPr/>
        </p:nvSpPr>
        <p:spPr>
          <a:xfrm>
            <a:off x="808694" y="3609000"/>
            <a:ext cx="10574612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</a:t>
            </a:r>
            <a:r>
              <a:rPr lang="en-US" sz="2400" dirty="0" err="1"/>
              <a:t>EmailForm</a:t>
            </a:r>
            <a:r>
              <a:rPr lang="en-US" sz="2400" dirty="0"/>
              <a:t>(</a:t>
            </a:r>
            <a:r>
              <a:rPr lang="en-US" sz="2400" dirty="0" err="1"/>
              <a:t>forms.ModelForm</a:t>
            </a:r>
            <a:r>
              <a:rPr lang="en-US" sz="2400" dirty="0"/>
              <a:t>):</a:t>
            </a:r>
          </a:p>
          <a:p>
            <a:r>
              <a:rPr lang="en-US" sz="2400" dirty="0"/>
              <a:t>    class Meta:</a:t>
            </a:r>
          </a:p>
          <a:p>
            <a:r>
              <a:rPr lang="en-US" sz="2400" dirty="0"/>
              <a:t>        ...</a:t>
            </a:r>
          </a:p>
          <a:p>
            <a:r>
              <a:rPr lang="en-US" sz="2400" dirty="0"/>
              <a:t>        </a:t>
            </a:r>
            <a:r>
              <a:rPr lang="en-US" sz="2400" dirty="0" err="1">
                <a:solidFill>
                  <a:schemeClr val="bg1"/>
                </a:solidFill>
              </a:rPr>
              <a:t>help_texts</a:t>
            </a:r>
            <a:r>
              <a:rPr lang="en-US" sz="24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'email': 'You must supply a valid email address',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4C7411C-4DC2-FE5A-C580-ED349C1499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7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Use forms when building apps that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accept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dirty="0"/>
              <a:t> from their visitors</a:t>
            </a:r>
            <a:endParaRPr lang="bg-BG" dirty="0"/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Each form field has a corresponding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Widget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When we want to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skip</a:t>
            </a:r>
            <a:r>
              <a:rPr lang="en-US" dirty="0"/>
              <a:t> defining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field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of our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forms</a:t>
            </a:r>
            <a:r>
              <a:rPr lang="en-US" dirty="0"/>
              <a:t>, we use </a:t>
            </a:r>
            <a:r>
              <a:rPr lang="en-U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ModelForm</a:t>
            </a:r>
            <a:endParaRPr lang="en-US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videos,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reproduction,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200" dirty="0"/>
              <a:t>In HTML, forms are enclosed in the </a:t>
            </a:r>
            <a:r>
              <a:rPr lang="en-US" sz="3200" b="1" dirty="0">
                <a:solidFill>
                  <a:schemeClr val="bg1"/>
                </a:solidFill>
              </a:rPr>
              <a:t>&lt;form&gt; </a:t>
            </a:r>
            <a:r>
              <a:rPr lang="en-US" sz="3200" dirty="0"/>
              <a:t>tag</a:t>
            </a:r>
            <a:endParaRPr lang="en-US" sz="3350" dirty="0"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/>
              <a:t> are the only HTTP methods to use when dealing with forms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Web/HTML Form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2BE4A12-7C25-05FC-66AE-9023A4935721}"/>
              </a:ext>
            </a:extLst>
          </p:cNvPr>
          <p:cNvSpPr txBox="1">
            <a:spLocks/>
          </p:cNvSpPr>
          <p:nvPr/>
        </p:nvSpPr>
        <p:spPr>
          <a:xfrm>
            <a:off x="3261000" y="3429000"/>
            <a:ext cx="6795000" cy="25616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&lt;body&gt;</a:t>
            </a:r>
          </a:p>
          <a:p>
            <a:endParaRPr lang="en-US" sz="1000" dirty="0"/>
          </a:p>
          <a:p>
            <a:r>
              <a:rPr lang="en-US" sz="2100" dirty="0">
                <a:solidFill>
                  <a:schemeClr val="bg1"/>
                </a:solidFill>
              </a:rPr>
              <a:t>&lt;form</a:t>
            </a:r>
            <a:r>
              <a:rPr lang="en-US" sz="2100" dirty="0"/>
              <a:t> action="/your-name/" </a:t>
            </a:r>
            <a:r>
              <a:rPr lang="en-US" sz="2100" dirty="0">
                <a:solidFill>
                  <a:schemeClr val="bg1"/>
                </a:solidFill>
              </a:rPr>
              <a:t>method="post"&gt;</a:t>
            </a:r>
          </a:p>
          <a:p>
            <a:r>
              <a:rPr lang="en-US" sz="2100" dirty="0"/>
              <a:t>    </a:t>
            </a:r>
            <a:r>
              <a:rPr lang="en-US" sz="2100" i="1" dirty="0">
                <a:solidFill>
                  <a:schemeClr val="accent2"/>
                </a:solidFill>
              </a:rPr>
              <a:t>&lt;-- input elements --/&gt;</a:t>
            </a:r>
          </a:p>
          <a:p>
            <a:r>
              <a:rPr lang="en-US" sz="2100" i="1" dirty="0">
                <a:solidFill>
                  <a:schemeClr val="accent2"/>
                </a:solidFill>
              </a:rPr>
              <a:t>    &lt;-- submit button --/&gt;</a:t>
            </a:r>
          </a:p>
          <a:p>
            <a:r>
              <a:rPr lang="en-US" sz="2100" dirty="0">
                <a:solidFill>
                  <a:schemeClr val="bg1"/>
                </a:solidFill>
              </a:rPr>
              <a:t>&lt;/form&gt;</a:t>
            </a:r>
          </a:p>
          <a:p>
            <a:endParaRPr lang="en-US" sz="1000" dirty="0"/>
          </a:p>
          <a:p>
            <a:r>
              <a:rPr lang="en-US" sz="21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624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Forms in Django</a:t>
            </a:r>
            <a:endParaRPr lang="en-US" dirty="0"/>
          </a:p>
        </p:txBody>
      </p:sp>
      <p:pic>
        <p:nvPicPr>
          <p:cNvPr id="3" name="Picture 3" descr="A picture containing drawing, light&#10;&#10;Description generated with very high confidence">
            <a:extLst>
              <a:ext uri="{FF2B5EF4-FFF2-40B4-BE49-F238E27FC236}">
                <a16:creationId xmlns:a16="http://schemas.microsoft.com/office/drawing/2014/main" id="{3C83E3F5-3AC4-42D9-9B64-F084D07B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956" y="123895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81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Django provides a range of </a:t>
            </a:r>
            <a:r>
              <a:rPr lang="en-US" sz="3600" b="1" dirty="0">
                <a:solidFill>
                  <a:schemeClr val="bg1"/>
                </a:solidFill>
              </a:rPr>
              <a:t>tools</a:t>
            </a:r>
            <a:r>
              <a:rPr lang="en-US" sz="3600" b="1" dirty="0"/>
              <a:t> </a:t>
            </a:r>
            <a:r>
              <a:rPr lang="en-US" sz="3600" dirty="0"/>
              <a:t>and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libraries</a:t>
            </a:r>
            <a:r>
              <a:rPr lang="en-US" sz="3600" b="1" dirty="0"/>
              <a:t> </a:t>
            </a:r>
            <a:r>
              <a:rPr lang="en-US" sz="3600" dirty="0"/>
              <a:t>to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400" dirty="0"/>
              <a:t>Create forms using </a:t>
            </a:r>
            <a:r>
              <a:rPr lang="en-US" sz="3400" b="1" dirty="0">
                <a:solidFill>
                  <a:schemeClr val="bg1"/>
                </a:solidFill>
              </a:rPr>
              <a:t>python code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400" dirty="0"/>
              <a:t>Support all features of </a:t>
            </a:r>
            <a:r>
              <a:rPr lang="en-US" sz="3400" b="1" dirty="0">
                <a:solidFill>
                  <a:schemeClr val="bg1"/>
                </a:solidFill>
              </a:rPr>
              <a:t>HTML forms </a:t>
            </a:r>
            <a:r>
              <a:rPr lang="en-US" sz="3400" dirty="0"/>
              <a:t>in </a:t>
            </a:r>
            <a:br>
              <a:rPr lang="en-US" sz="3400" dirty="0"/>
            </a:br>
            <a:r>
              <a:rPr lang="en-US" sz="3400" dirty="0"/>
              <a:t>a </a:t>
            </a:r>
            <a:r>
              <a:rPr lang="en-US" sz="3400" b="1" dirty="0"/>
              <a:t>pythonic way</a:t>
            </a:r>
            <a:endParaRPr lang="bg-BG" sz="3400" b="1" dirty="0"/>
          </a:p>
          <a:p>
            <a:pPr marL="802957"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Simplify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automate</a:t>
            </a:r>
            <a:r>
              <a:rPr lang="en-US" sz="3400" dirty="0"/>
              <a:t> vast portions of </a:t>
            </a:r>
            <a:br>
              <a:rPr lang="en-US" sz="3400" dirty="0"/>
            </a:br>
            <a:r>
              <a:rPr lang="en-US" sz="3400" dirty="0"/>
              <a:t>the </a:t>
            </a:r>
            <a:r>
              <a:rPr lang="en-US" dirty="0"/>
              <a:t>process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Django Forms Advantages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E.g., the form fields map to HTML form </a:t>
            </a:r>
            <a:r>
              <a:rPr lang="en-US" b="1" dirty="0"/>
              <a:t>&lt;input&gt; </a:t>
            </a:r>
            <a:r>
              <a:rPr lang="en-US" dirty="0"/>
              <a:t>elements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3414" y="2019598"/>
            <a:ext cx="10125000" cy="1462874"/>
          </a:xfrm>
        </p:spPr>
        <p:txBody>
          <a:bodyPr/>
          <a:lstStyle/>
          <a:p>
            <a:r>
              <a:rPr lang="en-US" sz="2100" dirty="0"/>
              <a:t>from </a:t>
            </a:r>
            <a:r>
              <a:rPr lang="en-US" sz="2100" dirty="0" err="1"/>
              <a:t>django</a:t>
            </a:r>
            <a:r>
              <a:rPr lang="en-US" sz="2100" dirty="0"/>
              <a:t> import forms</a:t>
            </a:r>
          </a:p>
          <a:p>
            <a:endParaRPr lang="en-US" sz="1500" dirty="0"/>
          </a:p>
          <a:p>
            <a:r>
              <a:rPr lang="en-US" sz="2100" dirty="0"/>
              <a:t>class </a:t>
            </a:r>
            <a:r>
              <a:rPr lang="en-US" sz="2100" dirty="0" err="1"/>
              <a:t>NameForm</a:t>
            </a:r>
            <a:r>
              <a:rPr lang="en-US" sz="2100" dirty="0"/>
              <a:t>(</a:t>
            </a:r>
            <a:r>
              <a:rPr lang="en-US" sz="2100" dirty="0" err="1"/>
              <a:t>forms.Form</a:t>
            </a:r>
            <a:r>
              <a:rPr lang="en-US" sz="2100" dirty="0"/>
              <a:t>):</a:t>
            </a:r>
          </a:p>
          <a:p>
            <a:r>
              <a:rPr lang="en-US" sz="2100" dirty="0"/>
              <a:t>    </a:t>
            </a:r>
            <a:r>
              <a:rPr lang="en-US" sz="2100" dirty="0" err="1">
                <a:solidFill>
                  <a:schemeClr val="bg1"/>
                </a:solidFill>
              </a:rPr>
              <a:t>your_name</a:t>
            </a:r>
            <a:r>
              <a:rPr lang="en-US" sz="2100" dirty="0">
                <a:solidFill>
                  <a:schemeClr val="bg1"/>
                </a:solidFill>
              </a:rPr>
              <a:t> = </a:t>
            </a:r>
            <a:r>
              <a:rPr lang="en-US" sz="2100" dirty="0" err="1">
                <a:solidFill>
                  <a:schemeClr val="bg1"/>
                </a:solidFill>
              </a:rPr>
              <a:t>forms.CharField</a:t>
            </a:r>
            <a:r>
              <a:rPr lang="en-US" sz="2100" dirty="0">
                <a:solidFill>
                  <a:schemeClr val="bg1"/>
                </a:solidFill>
              </a:rPr>
              <a:t>(label='Your Name', </a:t>
            </a:r>
            <a:r>
              <a:rPr lang="en-US" sz="2100" dirty="0" err="1">
                <a:solidFill>
                  <a:schemeClr val="bg1"/>
                </a:solidFill>
              </a:rPr>
              <a:t>max_length</a:t>
            </a:r>
            <a:r>
              <a:rPr lang="en-US" sz="2100" dirty="0">
                <a:solidFill>
                  <a:schemeClr val="bg1"/>
                </a:solidFill>
              </a:rPr>
              <a:t>=50)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Django Forms Advantages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438C34B-7E55-EC19-9F1F-11F8F7C9CBBE}"/>
              </a:ext>
            </a:extLst>
          </p:cNvPr>
          <p:cNvSpPr txBox="1">
            <a:spLocks/>
          </p:cNvSpPr>
          <p:nvPr/>
        </p:nvSpPr>
        <p:spPr>
          <a:xfrm>
            <a:off x="1033414" y="4266918"/>
            <a:ext cx="10125000" cy="22384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&lt;form action="/your-name/" method="post"&gt;</a:t>
            </a:r>
          </a:p>
          <a:p>
            <a:r>
              <a:rPr lang="en-US" sz="2100" dirty="0"/>
              <a:t>    &lt;</a:t>
            </a:r>
            <a:r>
              <a:rPr lang="en-US" sz="2100" dirty="0">
                <a:solidFill>
                  <a:schemeClr val="bg1"/>
                </a:solidFill>
              </a:rPr>
              <a:t>label</a:t>
            </a:r>
            <a:r>
              <a:rPr lang="en-US" sz="2100" dirty="0"/>
              <a:t> for="</a:t>
            </a:r>
            <a:r>
              <a:rPr lang="en-US" sz="2100" dirty="0" err="1"/>
              <a:t>your_name</a:t>
            </a:r>
            <a:r>
              <a:rPr lang="en-US" sz="2100" dirty="0"/>
              <a:t>"&gt;</a:t>
            </a:r>
            <a:r>
              <a:rPr lang="en-US" sz="2100" dirty="0">
                <a:solidFill>
                  <a:schemeClr val="bg1"/>
                </a:solidFill>
              </a:rPr>
              <a:t>Your name: </a:t>
            </a:r>
            <a:r>
              <a:rPr lang="en-US" sz="2100" dirty="0"/>
              <a:t>&lt;/label&gt;</a:t>
            </a:r>
          </a:p>
          <a:p>
            <a:r>
              <a:rPr lang="en-US" sz="2100" dirty="0"/>
              <a:t>    &lt;</a:t>
            </a:r>
            <a:r>
              <a:rPr lang="en-US" sz="2100" dirty="0">
                <a:solidFill>
                  <a:schemeClr val="bg1"/>
                </a:solidFill>
              </a:rPr>
              <a:t>input type="text"</a:t>
            </a:r>
            <a:r>
              <a:rPr lang="en-US" sz="2100" dirty="0"/>
              <a:t> id="</a:t>
            </a:r>
            <a:r>
              <a:rPr lang="en-US" sz="2100" dirty="0" err="1"/>
              <a:t>your_name</a:t>
            </a:r>
            <a:r>
              <a:rPr lang="en-US" sz="2100" dirty="0"/>
              <a:t>" name="</a:t>
            </a:r>
            <a:r>
              <a:rPr lang="en-US" sz="2100" dirty="0" err="1"/>
              <a:t>your_name</a:t>
            </a:r>
            <a:r>
              <a:rPr lang="en-US" sz="2100" dirty="0"/>
              <a:t>" </a:t>
            </a:r>
            <a:br>
              <a:rPr lang="en-US" sz="2100" dirty="0"/>
            </a:br>
            <a:r>
              <a:rPr lang="en-US" sz="2100" dirty="0"/>
              <a:t>           </a:t>
            </a:r>
            <a:r>
              <a:rPr lang="en-US" sz="2100" dirty="0" err="1">
                <a:solidFill>
                  <a:schemeClr val="bg1"/>
                </a:solidFill>
              </a:rPr>
              <a:t>maxlength</a:t>
            </a:r>
            <a:r>
              <a:rPr lang="en-US" sz="2100" dirty="0">
                <a:solidFill>
                  <a:schemeClr val="bg1"/>
                </a:solidFill>
              </a:rPr>
              <a:t>="50" required</a:t>
            </a:r>
            <a:r>
              <a:rPr lang="en-US" sz="2100" dirty="0"/>
              <a:t>&gt;</a:t>
            </a:r>
          </a:p>
          <a:p>
            <a:r>
              <a:rPr lang="en-US" sz="2100" dirty="0"/>
              <a:t>    &lt;input type="submit" value="OK"&gt;</a:t>
            </a:r>
          </a:p>
          <a:p>
            <a:r>
              <a:rPr lang="en-US" sz="2100" dirty="0"/>
              <a:t>&lt;/form&gt;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A1F8978-8C5C-FE62-13F5-F7E1F98EBCD3}"/>
              </a:ext>
            </a:extLst>
          </p:cNvPr>
          <p:cNvSpPr/>
          <p:nvPr/>
        </p:nvSpPr>
        <p:spPr bwMode="auto">
          <a:xfrm>
            <a:off x="5634000" y="3663958"/>
            <a:ext cx="461914" cy="435603"/>
          </a:xfrm>
          <a:prstGeom prst="downArrow">
            <a:avLst>
              <a:gd name="adj1" fmla="val 50000"/>
              <a:gd name="adj2" fmla="val 4977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7A98DE3-F990-DF48-3E64-71DED971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084ED-021B-4751-A8F8-2D62CFCBCE6A}">
  <ds:schemaRefs>
    <ds:schemaRef ds:uri="http://purl.org/dc/dcmitype/"/>
    <ds:schemaRef ds:uri="b1da4528-fe13-414f-b133-a49aeaaa47fa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6283</TotalTime>
  <Words>2925</Words>
  <Application>Microsoft Office PowerPoint</Application>
  <PresentationFormat>Widescreen</PresentationFormat>
  <Paragraphs>486</Paragraphs>
  <Slides>59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Consolas</vt:lpstr>
      <vt:lpstr>inherit</vt:lpstr>
      <vt:lpstr>Wingdings</vt:lpstr>
      <vt:lpstr>Wingdings 2</vt:lpstr>
      <vt:lpstr>Wingdings,Sans-Serif</vt:lpstr>
      <vt:lpstr>2_SoftUni</vt:lpstr>
      <vt:lpstr>Django Forms</vt:lpstr>
      <vt:lpstr>Table of Contents</vt:lpstr>
      <vt:lpstr>Have a Question?</vt:lpstr>
      <vt:lpstr>Web Forms</vt:lpstr>
      <vt:lpstr>Web/HTML Form (1)</vt:lpstr>
      <vt:lpstr>Web/HTML Form (2)</vt:lpstr>
      <vt:lpstr>Forms in Django</vt:lpstr>
      <vt:lpstr>Django Forms Advantages (1)</vt:lpstr>
      <vt:lpstr>Django Forms Advantages (2)</vt:lpstr>
      <vt:lpstr>Django Forms Handling</vt:lpstr>
      <vt:lpstr>Django Form Class</vt:lpstr>
      <vt:lpstr>The Django Form Class</vt:lpstr>
      <vt:lpstr>Create a Django Form (1)</vt:lpstr>
      <vt:lpstr>Create a Django Form (2)</vt:lpstr>
      <vt:lpstr>Create a Django Form (3)</vt:lpstr>
      <vt:lpstr>Flat is Better than Nested</vt:lpstr>
      <vt:lpstr>Create a Django Form (4)</vt:lpstr>
      <vt:lpstr>Create a Django Form (5)</vt:lpstr>
      <vt:lpstr>Django Form Fields</vt:lpstr>
      <vt:lpstr>Django Form Fields</vt:lpstr>
      <vt:lpstr>Form Field Arguments (1)</vt:lpstr>
      <vt:lpstr>Form Field Arguments (2)</vt:lpstr>
      <vt:lpstr>Form Field Arguments (3)</vt:lpstr>
      <vt:lpstr>Form Field Arguments (4)</vt:lpstr>
      <vt:lpstr>Built-in Widgets</vt:lpstr>
      <vt:lpstr>Django Widget</vt:lpstr>
      <vt:lpstr>Built-in Widgets (1)</vt:lpstr>
      <vt:lpstr>Built-in Widgets (2)</vt:lpstr>
      <vt:lpstr>Built-in Widgets (3)</vt:lpstr>
      <vt:lpstr>Select, Checkbox and Radio Button (1)</vt:lpstr>
      <vt:lpstr>Select List Widget</vt:lpstr>
      <vt:lpstr>Checkbox Widget</vt:lpstr>
      <vt:lpstr>Radio Button Widget</vt:lpstr>
      <vt:lpstr>Django Widget Attributes</vt:lpstr>
      <vt:lpstr>Django ModelForm Class</vt:lpstr>
      <vt:lpstr>The ModelForm Class</vt:lpstr>
      <vt:lpstr>Form vs ModelForm</vt:lpstr>
      <vt:lpstr>Create a Django Model Form (1)</vt:lpstr>
      <vt:lpstr>Create a Django Model Form (2)</vt:lpstr>
      <vt:lpstr>Create a Django Model Form (3)</vt:lpstr>
      <vt:lpstr>Create a Django Model Form (4)</vt:lpstr>
      <vt:lpstr>Create a Django Model Form (5)</vt:lpstr>
      <vt:lpstr>Update a Model using Form (1)</vt:lpstr>
      <vt:lpstr>Update a Model using Form (2)</vt:lpstr>
      <vt:lpstr>ModelForm Options</vt:lpstr>
      <vt:lpstr>Class Meta</vt:lpstr>
      <vt:lpstr>Model Option</vt:lpstr>
      <vt:lpstr>Fields Option</vt:lpstr>
      <vt:lpstr>Exclude Option</vt:lpstr>
      <vt:lpstr>ModelForm Field Types</vt:lpstr>
      <vt:lpstr>Overriding the Default Fields (1)</vt:lpstr>
      <vt:lpstr>Overriding the Default Fields (2)</vt:lpstr>
      <vt:lpstr>Overriding the Default Fields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Forms Basics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550</cp:revision>
  <dcterms:created xsi:type="dcterms:W3CDTF">2018-05-23T13:08:44Z</dcterms:created>
  <dcterms:modified xsi:type="dcterms:W3CDTF">2022-09-21T20:35:01Z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