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39"/>
  </p:notesMasterIdLst>
  <p:handoutMasterIdLst>
    <p:handoutMasterId r:id="rId40"/>
  </p:handoutMasterIdLst>
  <p:sldIdLst>
    <p:sldId id="274" r:id="rId5"/>
    <p:sldId id="276" r:id="rId6"/>
    <p:sldId id="492" r:id="rId7"/>
    <p:sldId id="537" r:id="rId8"/>
    <p:sldId id="526" r:id="rId9"/>
    <p:sldId id="557" r:id="rId10"/>
    <p:sldId id="556" r:id="rId11"/>
    <p:sldId id="514" r:id="rId12"/>
    <p:sldId id="527" r:id="rId13"/>
    <p:sldId id="529" r:id="rId14"/>
    <p:sldId id="558" r:id="rId15"/>
    <p:sldId id="517" r:id="rId16"/>
    <p:sldId id="538" r:id="rId17"/>
    <p:sldId id="559" r:id="rId18"/>
    <p:sldId id="560" r:id="rId19"/>
    <p:sldId id="561" r:id="rId20"/>
    <p:sldId id="518" r:id="rId21"/>
    <p:sldId id="541" r:id="rId22"/>
    <p:sldId id="542" r:id="rId23"/>
    <p:sldId id="544" r:id="rId24"/>
    <p:sldId id="545" r:id="rId25"/>
    <p:sldId id="547" r:id="rId26"/>
    <p:sldId id="548" r:id="rId27"/>
    <p:sldId id="549" r:id="rId28"/>
    <p:sldId id="550" r:id="rId29"/>
    <p:sldId id="551" r:id="rId30"/>
    <p:sldId id="554" r:id="rId31"/>
    <p:sldId id="555" r:id="rId32"/>
    <p:sldId id="349" r:id="rId33"/>
    <p:sldId id="401" r:id="rId34"/>
    <p:sldId id="614" r:id="rId35"/>
    <p:sldId id="615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Validating Forms in Django" id="{1651AB33-10D8-4A46-A460-7656A25305D8}">
          <p14:sldIdLst>
            <p14:sldId id="537"/>
            <p14:sldId id="526"/>
            <p14:sldId id="557"/>
            <p14:sldId id="556"/>
            <p14:sldId id="514"/>
            <p14:sldId id="527"/>
            <p14:sldId id="529"/>
            <p14:sldId id="558"/>
            <p14:sldId id="517"/>
            <p14:sldId id="538"/>
            <p14:sldId id="559"/>
            <p14:sldId id="560"/>
            <p14:sldId id="561"/>
          </p14:sldIdLst>
        </p14:section>
        <p14:section name="Working with Media Files" id="{A1349043-4B31-4C6C-8B43-13AA31A34FB0}">
          <p14:sldIdLst>
            <p14:sldId id="518"/>
            <p14:sldId id="541"/>
            <p14:sldId id="542"/>
            <p14:sldId id="544"/>
            <p14:sldId id="545"/>
            <p14:sldId id="547"/>
            <p14:sldId id="548"/>
            <p14:sldId id="549"/>
            <p14:sldId id="550"/>
            <p14:sldId id="551"/>
            <p14:sldId id="554"/>
            <p14:sldId id="555"/>
          </p14:sldIdLst>
        </p14:section>
        <p14:section name="Conclusion" id="{7D32E3DF-1A08-4833-9DA6-C32B88FF8FC3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B642-8FEB-FF9F-6297-08FF6BD67BCA}" v="342" dt="2020-03-06T09:38:09.646"/>
    <p1510:client id="{19DAFFE0-EE11-46F9-E347-BA68D555D81E}" v="1514" dt="2020-03-05T14:45:42.551"/>
    <p1510:client id="{7C549BA0-803D-1251-2800-9D07FB75B25F}" v="491" dt="2020-03-06T11:05:55.597"/>
    <p1510:client id="{84053605-6B3E-3183-6DA0-A9CC3AF23AAB}" v="161" dt="2020-03-04T09:17:26.9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122C674-5065-429B-B39B-410AB8B0C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F98BDE-5C4F-42CC-A1DD-0F806E2F7D4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75E973-6771-4550-8636-EEED7112B58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3C3BDA1-5FA5-4898-BB1B-5324F77B2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B8BB508-2981-4F47-9487-8857452B07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65A14C2-F9C4-4A12-B248-5F30B23660F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97A7A9E-C0D4-4C4D-8465-DF3AF974001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E4C134FF-498D-49CC-B29C-AFC1441C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FBD9A8-CA2F-446A-8BBB-33FB5650C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E5AE1AE9-7DFE-4705-A67D-62F5F21D2F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1C82791-AC39-46B4-8F39-A5B14FC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47DFC805-90AC-401C-82CF-BADCF6C2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346A55E-D7BC-4C16-A97C-F400C4A68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D4FF484-D2D4-4E0B-9D9D-E8E72CA11B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4CF24BF-B9C0-4B20-87FF-4693E0A4BE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FC959E27-54B2-4E2F-B8F3-7E3C9B12D42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7EFC448-A1A3-4E62-BA88-04BB50C8F3A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2AAB4C-288D-44D1-85E8-1AD0F9F41CC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1A3D658-54E5-469C-81C2-9DFF4BDA3FD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FF9CF6D-670E-479F-80C8-84A6C8AF6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2162829-3EDC-4D7C-B084-29C4188C75F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23C4B3E-7623-4E08-B699-23DE3F14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ABD32E9-CF1F-4DB1-859C-956B4FCA1F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082F1FD-67CC-4D3A-89FD-F89A07FAA1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68CB889-529E-4F8C-987A-0597263463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2A208F6-4AAB-4CBB-89D5-80A6C944DA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512965D-D3CE-48F7-9C38-59E1F52D2B2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93F3486-E211-4EB9-A9F3-EBDB8F647D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042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FB97BA3-A98F-4BD0-8A79-8073E3D6DF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F079F5B-0291-422B-AA3E-37425C6424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B9DD150-E7A3-44E6-AE17-25D1339A9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30B0FB9-3AA6-4C57-9BB6-DEB47E2D6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D4AB1CC-EFE0-4275-A8D2-5E3CD45BC9E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412D6C7-3789-4163-985A-3E10E6BE7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6F332E1-775E-41AE-9E83-63538099DB9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E62EDA6-963B-400F-A9ED-F0C5C3BB43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E6EE19-751B-4C5B-8232-E734FAB213B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3A5403A-01E8-4A1E-9DCE-DFBA066E51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C8F6858-1835-4756-AC83-D098B6E3E8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EE03817-91FA-4901-A411-3FA72B321A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F54439-15A4-4016-B79D-A7624453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ref/validators/#built-in-validator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Django Forms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5AC508-1A5D-4F54-B44A-77FA1382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77" y="2424289"/>
            <a:ext cx="2018830" cy="20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Built-in </a:t>
            </a: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Validators (2)</a:t>
            </a:r>
            <a:endParaRPr lang="en-US" sz="4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1DB0D17-49FC-4B12-88BD-F2DDB07450EB}"/>
              </a:ext>
            </a:extLst>
          </p:cNvPr>
          <p:cNvSpPr/>
          <p:nvPr/>
        </p:nvSpPr>
        <p:spPr>
          <a:xfrm>
            <a:off x="141578" y="1269001"/>
            <a:ext cx="11849422" cy="5452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 err="1">
                <a:solidFill>
                  <a:schemeClr val="tx2"/>
                </a:solidFill>
                <a:latin typeface="Calibri"/>
              </a:rPr>
              <a:t>EmailValidator</a:t>
            </a:r>
            <a:endParaRPr lang="en-US" sz="3600" b="1" spc="-1" dirty="0">
              <a:solidFill>
                <a:schemeClr val="tx2"/>
              </a:solidFill>
              <a:latin typeface="Calibri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URLValidator</a:t>
            </a:r>
            <a:endParaRPr lang="en-US" sz="36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MinValueValidator</a:t>
            </a:r>
            <a:r>
              <a:rPr lang="en-US" sz="36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/ </a:t>
            </a:r>
            <a:r>
              <a:rPr lang="en-US" sz="36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MaxValueValidator</a:t>
            </a:r>
            <a:endParaRPr lang="en-US" sz="36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MinLengthValidator</a:t>
            </a:r>
            <a:r>
              <a:rPr lang="en-US" sz="3600" spc="-1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 / </a:t>
            </a:r>
            <a:r>
              <a:rPr lang="en-US" sz="36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MaxLengthValidator</a:t>
            </a:r>
            <a:endParaRPr lang="en-US" sz="36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RegexValidator</a:t>
            </a:r>
            <a:endParaRPr lang="en-US" sz="36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BED75B6-CC35-B7F7-0BBA-93CB36EC79F0}"/>
              </a:ext>
            </a:extLst>
          </p:cNvPr>
          <p:cNvSpPr txBox="1">
            <a:spLocks/>
          </p:cNvSpPr>
          <p:nvPr/>
        </p:nvSpPr>
        <p:spPr>
          <a:xfrm>
            <a:off x="1326000" y="6271373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built-in validators: </a:t>
            </a:r>
            <a:r>
              <a:rPr lang="en-US" sz="1800" dirty="0">
                <a:hlinkClick r:id="rId2"/>
              </a:rPr>
              <a:t>https://docs.djangoproject.com/en/4.1/ref/validators/#built-in-validators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636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You 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 validation in a </a:t>
            </a:r>
            <a:r>
              <a:rPr lang="en-US" dirty="0" err="1"/>
              <a:t>ModelForm</a:t>
            </a:r>
            <a:r>
              <a:rPr lang="en-US" dirty="0"/>
              <a:t> by:</a:t>
            </a:r>
          </a:p>
          <a:p>
            <a:pPr lvl="1"/>
            <a:r>
              <a:rPr lang="en-US" dirty="0"/>
              <a:t>Validating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pPr lvl="1"/>
            <a:r>
              <a:rPr lang="en-US" dirty="0"/>
              <a:t>Validating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Form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ModelForm</a:t>
            </a:r>
            <a:r>
              <a:rPr lang="en-US" dirty="0"/>
              <a:t> Validators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3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</a:t>
            </a:r>
            <a:r>
              <a:rPr lang="en-US" b="1" dirty="0"/>
              <a:t>additional validators </a:t>
            </a:r>
            <a:r>
              <a:rPr lang="en-US" dirty="0"/>
              <a:t>to the </a:t>
            </a:r>
            <a:r>
              <a:rPr lang="en-US" b="1" dirty="0"/>
              <a:t>Model field </a:t>
            </a:r>
            <a:r>
              <a:rPr lang="en-US" dirty="0"/>
              <a:t>constructor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4632" y="2132831"/>
            <a:ext cx="7062736" cy="3687714"/>
          </a:xfrm>
        </p:spPr>
        <p:txBody>
          <a:bodyPr/>
          <a:lstStyle/>
          <a:p>
            <a:r>
              <a:rPr lang="en-US" dirty="0"/>
              <a:t>class Name(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/>
              <a:t>max_length</a:t>
            </a:r>
            <a:r>
              <a:rPr lang="en-US" dirty="0"/>
              <a:t>=20,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validators=[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validator_one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validator_two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...</a:t>
            </a:r>
          </a:p>
          <a:p>
            <a:r>
              <a:rPr lang="en-US" dirty="0">
                <a:solidFill>
                  <a:schemeClr val="bg1"/>
                </a:solidFill>
              </a:rPr>
              <a:t>        ]</a:t>
            </a:r>
          </a:p>
          <a:p>
            <a:r>
              <a:rPr lang="en-US" dirty="0"/>
              <a:t>    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70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Override the </a:t>
            </a:r>
            <a:r>
              <a:rPr lang="en-US" b="1" dirty="0"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  <a:r>
              <a:rPr lang="bg-BG" dirty="0"/>
              <a:t> </a:t>
            </a:r>
            <a:r>
              <a:rPr lang="en-US" dirty="0"/>
              <a:t>in 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8500" y="2326570"/>
            <a:ext cx="9495000" cy="3300235"/>
          </a:xfrm>
        </p:spPr>
        <p:txBody>
          <a:bodyPr/>
          <a:lstStyle/>
          <a:p>
            <a:r>
              <a:rPr lang="en-US" dirty="0"/>
              <a:t>def clean(self): </a:t>
            </a:r>
          </a:p>
          <a:p>
            <a:r>
              <a:rPr lang="en-US" dirty="0"/>
              <a:t>    super(</a:t>
            </a:r>
            <a:r>
              <a:rPr lang="en-US" dirty="0" err="1"/>
              <a:t>NameForm</a:t>
            </a:r>
            <a:r>
              <a:rPr lang="en-US" dirty="0"/>
              <a:t>, self).</a:t>
            </a:r>
            <a:r>
              <a:rPr lang="en-US" dirty="0">
                <a:solidFill>
                  <a:schemeClr val="bg1"/>
                </a:solidFill>
              </a:rPr>
              <a:t>clean()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self.cleaned_data.get</a:t>
            </a:r>
            <a:r>
              <a:rPr lang="en-US" dirty="0"/>
              <a:t>('</a:t>
            </a:r>
            <a:r>
              <a:rPr lang="en-US" dirty="0" err="1"/>
              <a:t>first_name</a:t>
            </a:r>
            <a:r>
              <a:rPr lang="en-US" dirty="0"/>
              <a:t>')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first_name</a:t>
            </a:r>
            <a:r>
              <a:rPr lang="en-US" dirty="0"/>
              <a:t>) &lt; 2: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self._errors</a:t>
            </a:r>
            <a:r>
              <a:rPr lang="en-US" dirty="0">
                <a:solidFill>
                  <a:schemeClr val="bg1"/>
                </a:solidFill>
              </a:rPr>
              <a:t>['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']</a:t>
            </a:r>
            <a:r>
              <a:rPr lang="en-US" dirty="0"/>
              <a:t> = </a:t>
            </a:r>
            <a:r>
              <a:rPr lang="en-US" dirty="0" err="1">
                <a:solidFill>
                  <a:schemeClr val="bg1"/>
                </a:solidFill>
              </a:rPr>
              <a:t>self.error_class</a:t>
            </a:r>
            <a:r>
              <a:rPr lang="en-US" dirty="0"/>
              <a:t>([</a:t>
            </a:r>
          </a:p>
          <a:p>
            <a:r>
              <a:rPr lang="en-US" dirty="0"/>
              <a:t>            'Minimum 2 characters required!'])</a:t>
            </a:r>
          </a:p>
          <a:p>
            <a:r>
              <a:rPr lang="en-US" dirty="0"/>
              <a:t>    return </a:t>
            </a:r>
            <a:r>
              <a:rPr lang="en-US" dirty="0" err="1"/>
              <a:t>self.cleaned_data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</a:t>
            </a:r>
            <a:r>
              <a:rPr lang="en-US" dirty="0" err="1"/>
              <a:t>ModelForm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2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the default </a:t>
            </a:r>
            <a:r>
              <a:rPr lang="en-US" b="1" dirty="0">
                <a:solidFill>
                  <a:schemeClr val="bg1"/>
                </a:solidFill>
              </a:rPr>
              <a:t>error messages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an existing validator</a:t>
            </a:r>
          </a:p>
          <a:p>
            <a:pPr lvl="1"/>
            <a:r>
              <a:rPr lang="en-US" dirty="0"/>
              <a:t>Each validator has a </a:t>
            </a:r>
            <a:r>
              <a:rPr lang="en-US" b="1" dirty="0"/>
              <a:t>list of error message keys</a:t>
            </a:r>
          </a:p>
          <a:p>
            <a:r>
              <a:rPr lang="en-US" dirty="0"/>
              <a:t>Pass in a </a:t>
            </a:r>
            <a:r>
              <a:rPr lang="en-US" b="1" dirty="0"/>
              <a:t>dictionary</a:t>
            </a:r>
            <a:r>
              <a:rPr lang="en-US" dirty="0"/>
              <a:t> with keys and error messages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in Forms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153BA-EDE3-E3C3-7389-95777CC4B758}"/>
              </a:ext>
            </a:extLst>
          </p:cNvPr>
          <p:cNvSpPr txBox="1">
            <a:spLocks/>
          </p:cNvSpPr>
          <p:nvPr/>
        </p:nvSpPr>
        <p:spPr>
          <a:xfrm>
            <a:off x="3384369" y="4014000"/>
            <a:ext cx="7497495" cy="1899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class </a:t>
            </a:r>
            <a:r>
              <a:rPr lang="en-US" sz="2100" dirty="0" err="1"/>
              <a:t>NameForm</a:t>
            </a:r>
            <a:r>
              <a:rPr lang="en-US" sz="2100" dirty="0"/>
              <a:t>(</a:t>
            </a:r>
            <a:r>
              <a:rPr lang="en-US" sz="2100" dirty="0" err="1"/>
              <a:t>forms.Form</a:t>
            </a:r>
            <a:r>
              <a:rPr lang="en-US" sz="2100" dirty="0"/>
              <a:t>):</a:t>
            </a:r>
          </a:p>
          <a:p>
            <a:r>
              <a:rPr lang="en-US" sz="2100" dirty="0"/>
              <a:t>    name = </a:t>
            </a:r>
            <a:r>
              <a:rPr lang="en-US" sz="2100" dirty="0" err="1"/>
              <a:t>forms.CharField</a:t>
            </a:r>
            <a:r>
              <a:rPr lang="en-US" sz="2100" dirty="0"/>
              <a:t>(</a:t>
            </a:r>
          </a:p>
          <a:p>
            <a:r>
              <a:rPr lang="en-US" sz="2100" dirty="0"/>
              <a:t>        </a:t>
            </a:r>
            <a:r>
              <a:rPr lang="en-US" sz="2100" dirty="0" err="1">
                <a:solidFill>
                  <a:schemeClr val="bg1"/>
                </a:solidFill>
              </a:rPr>
              <a:t>error_messages</a:t>
            </a:r>
            <a:r>
              <a:rPr lang="en-US" sz="2100" dirty="0">
                <a:solidFill>
                  <a:schemeClr val="bg1"/>
                </a:solidFill>
              </a:rPr>
              <a:t>={</a:t>
            </a:r>
          </a:p>
          <a:p>
            <a:r>
              <a:rPr lang="en-US" sz="2100" dirty="0"/>
              <a:t>            'required': 'Please enter your name'</a:t>
            </a:r>
          </a:p>
          <a:p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}</a:t>
            </a:r>
            <a:r>
              <a:rPr lang="en-US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146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directly override the error messages </a:t>
            </a:r>
            <a:br>
              <a:rPr lang="en-US" dirty="0"/>
            </a:br>
            <a:r>
              <a:rPr lang="en-US" dirty="0"/>
              <a:t>in the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in Models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153BA-EDE3-E3C3-7389-95777CC4B758}"/>
              </a:ext>
            </a:extLst>
          </p:cNvPr>
          <p:cNvSpPr txBox="1">
            <a:spLocks/>
          </p:cNvSpPr>
          <p:nvPr/>
        </p:nvSpPr>
        <p:spPr>
          <a:xfrm>
            <a:off x="2586000" y="2605540"/>
            <a:ext cx="8081155" cy="2577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class </a:t>
            </a:r>
            <a:r>
              <a:rPr lang="en-US" sz="2100" dirty="0" err="1"/>
              <a:t>UserName</a:t>
            </a:r>
            <a:r>
              <a:rPr lang="en-US" sz="2100" dirty="0"/>
              <a:t>(</a:t>
            </a:r>
            <a:r>
              <a:rPr lang="en-US" sz="2100" dirty="0" err="1"/>
              <a:t>models.Model</a:t>
            </a:r>
            <a:r>
              <a:rPr lang="en-US" sz="2100" dirty="0"/>
              <a:t>):</a:t>
            </a:r>
          </a:p>
          <a:p>
            <a:r>
              <a:rPr lang="en-US" sz="2100" dirty="0"/>
              <a:t>    username = </a:t>
            </a:r>
            <a:r>
              <a:rPr lang="en-US" sz="2100" dirty="0" err="1"/>
              <a:t>models.CharField</a:t>
            </a:r>
            <a:r>
              <a:rPr lang="en-US" sz="2100" dirty="0"/>
              <a:t>(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max_length</a:t>
            </a:r>
            <a:r>
              <a:rPr lang="en-US" sz="2100" dirty="0"/>
              <a:t>=50,</a:t>
            </a:r>
          </a:p>
          <a:p>
            <a:r>
              <a:rPr lang="en-US" sz="2100" dirty="0"/>
              <a:t>        unique=True,</a:t>
            </a:r>
          </a:p>
          <a:p>
            <a:r>
              <a:rPr lang="en-US" sz="2100" dirty="0"/>
              <a:t>        </a:t>
            </a:r>
            <a:r>
              <a:rPr lang="en-US" sz="2100" dirty="0" err="1">
                <a:solidFill>
                  <a:schemeClr val="bg1"/>
                </a:solidFill>
              </a:rPr>
              <a:t>error_messages</a:t>
            </a:r>
            <a:r>
              <a:rPr lang="en-US" sz="2100" dirty="0">
                <a:solidFill>
                  <a:schemeClr val="bg1"/>
                </a:solidFill>
              </a:rPr>
              <a:t>={</a:t>
            </a:r>
          </a:p>
          <a:p>
            <a:r>
              <a:rPr lang="en-US" sz="2100" dirty="0"/>
              <a:t>            "unique": "The name is already taken."</a:t>
            </a:r>
          </a:p>
          <a:p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}</a:t>
            </a:r>
            <a:r>
              <a:rPr lang="en-US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712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override the error messages in </a:t>
            </a:r>
            <a:br>
              <a:rPr lang="en-US" dirty="0"/>
            </a:br>
            <a:r>
              <a:rPr lang="en-US" dirty="0"/>
              <a:t>the model form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in </a:t>
            </a:r>
            <a:r>
              <a:rPr lang="en-US" dirty="0" err="1"/>
              <a:t>ModelForms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153BA-EDE3-E3C3-7389-95777CC4B758}"/>
              </a:ext>
            </a:extLst>
          </p:cNvPr>
          <p:cNvSpPr txBox="1">
            <a:spLocks/>
          </p:cNvSpPr>
          <p:nvPr/>
        </p:nvSpPr>
        <p:spPr>
          <a:xfrm>
            <a:off x="2586000" y="2664000"/>
            <a:ext cx="8153075" cy="291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class Name(</a:t>
            </a:r>
            <a:r>
              <a:rPr lang="en-US" sz="2100" dirty="0" err="1"/>
              <a:t>models</a:t>
            </a:r>
            <a:r>
              <a:rPr lang="en-US" sz="2100" err="1"/>
              <a:t>.</a:t>
            </a:r>
            <a:r>
              <a:rPr lang="en-US" sz="2100"/>
              <a:t>ModelForm):</a:t>
            </a:r>
            <a:endParaRPr lang="en-US" sz="2100" dirty="0"/>
          </a:p>
          <a:p>
            <a:r>
              <a:rPr lang="en-US" sz="2100" dirty="0"/>
              <a:t>    class Meta:</a:t>
            </a:r>
          </a:p>
          <a:p>
            <a:r>
              <a:rPr lang="en-US" sz="2100" dirty="0"/>
              <a:t>        ...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     </a:t>
            </a:r>
            <a:r>
              <a:rPr lang="en-US" sz="2100" dirty="0" err="1">
                <a:solidFill>
                  <a:schemeClr val="bg1"/>
                </a:solidFill>
              </a:rPr>
              <a:t>error_messages</a:t>
            </a:r>
            <a:r>
              <a:rPr lang="en-US" sz="21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         </a:t>
            </a:r>
            <a:r>
              <a:rPr lang="en-US" sz="2100" dirty="0"/>
              <a:t>'name': {</a:t>
            </a:r>
          </a:p>
          <a:p>
            <a:r>
              <a:rPr lang="en-US" sz="2100" dirty="0"/>
              <a:t>                '</a:t>
            </a:r>
            <a:r>
              <a:rPr lang="en-US" sz="2100" dirty="0" err="1"/>
              <a:t>max_length</a:t>
            </a:r>
            <a:r>
              <a:rPr lang="en-US" sz="2100" dirty="0"/>
              <a:t>': "The name is too long."</a:t>
            </a:r>
          </a:p>
          <a:p>
            <a:r>
              <a:rPr lang="en-US" sz="2100" dirty="0"/>
              <a:t>            }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     }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792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Demo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Working with Media Files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8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7266F-F6DE-4E94-B696-483532664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Media files are </a:t>
            </a:r>
            <a:r>
              <a:rPr lang="en-US" b="1" dirty="0">
                <a:solidFill>
                  <a:schemeClr val="bg1"/>
                </a:solidFill>
              </a:rPr>
              <a:t>pictures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audios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videos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documents</a:t>
            </a:r>
          </a:p>
          <a:p>
            <a:r>
              <a:rPr lang="en-US" dirty="0"/>
              <a:t>Computer programs or applications can read and work with a digital file after it is </a:t>
            </a:r>
            <a:r>
              <a:rPr lang="en-US" b="1" dirty="0">
                <a:solidFill>
                  <a:schemeClr val="bg1"/>
                </a:solidFill>
              </a:rPr>
              <a:t>encoded</a:t>
            </a:r>
            <a:r>
              <a:rPr lang="en-US" dirty="0"/>
              <a:t> during the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process</a:t>
            </a:r>
          </a:p>
          <a:p>
            <a:r>
              <a:rPr lang="en-US" dirty="0"/>
              <a:t>For instance, document formats can be read and edited in word-processing programs like Microsoft Word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070537-FFB1-4AF9-A4BA-F4C40A75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Media Files?</a:t>
            </a:r>
          </a:p>
        </p:txBody>
      </p:sp>
    </p:spTree>
    <p:extLst>
      <p:ext uri="{BB962C8B-B14F-4D97-AF65-F5344CB8AC3E}">
        <p14:creationId xmlns:p14="http://schemas.microsoft.com/office/powerpoint/2010/main" val="30255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DE4097-601E-48E8-9DF1-490C10BAE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Photo</a:t>
            </a:r>
            <a:r>
              <a:rPr lang="en-US" dirty="0"/>
              <a:t> file formats: JPEG, GIF, TIFF, BMP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 file formats: AAC, MP3, WAV, WMA, DOLBY DIGITAL, DTS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available </a:t>
            </a: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 file formats: AIFF, ASF, FLAC, ADPCM, DSD, LPCM, OGG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Video</a:t>
            </a:r>
            <a:r>
              <a:rPr lang="en-US" dirty="0"/>
              <a:t> file formats: MPEG-1, MPEG-2, MPEG-4, AVI, MOV, AVCHD, H.264, H.265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available </a:t>
            </a:r>
            <a:r>
              <a:rPr lang="en-US" b="1" dirty="0">
                <a:solidFill>
                  <a:schemeClr val="bg1"/>
                </a:solidFill>
              </a:rPr>
              <a:t>video</a:t>
            </a:r>
            <a:r>
              <a:rPr lang="en-US" dirty="0"/>
              <a:t> formats: DivX and DivX HD, </a:t>
            </a:r>
            <a:r>
              <a:rPr lang="en-US" dirty="0" err="1"/>
              <a:t>Xvid</a:t>
            </a:r>
            <a:r>
              <a:rPr lang="en-US" dirty="0"/>
              <a:t> HD, MKV, RMVB, WMV9, TS/TP/M2T, WMV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A4018-AD58-4E33-9705-6163142E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41DFD5-CB8F-4348-AB42-018F5A09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Media Files</a:t>
            </a:r>
          </a:p>
        </p:txBody>
      </p:sp>
    </p:spTree>
    <p:extLst>
      <p:ext uri="{BB962C8B-B14F-4D97-AF65-F5344CB8AC3E}">
        <p14:creationId xmlns:p14="http://schemas.microsoft.com/office/powerpoint/2010/main" val="22110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179000"/>
            <a:ext cx="9049234" cy="54000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spc="-1" dirty="0">
                <a:solidFill>
                  <a:srgbClr val="234465"/>
                </a:solidFill>
              </a:rPr>
              <a:t>Validating Forms in Django</a:t>
            </a:r>
          </a:p>
          <a:p>
            <a:pPr marL="802948" lvl="1" indent="-513715"/>
            <a:r>
              <a:rPr lang="en-US" spc="-1" dirty="0">
                <a:solidFill>
                  <a:srgbClr val="234465"/>
                </a:solidFill>
              </a:rPr>
              <a:t>Validation in Forms</a:t>
            </a:r>
          </a:p>
          <a:p>
            <a:pPr marL="802948" lvl="1" indent="-513715"/>
            <a:r>
              <a:rPr lang="en-US" spc="-1" dirty="0">
                <a:solidFill>
                  <a:srgbClr val="234465"/>
                </a:solidFill>
              </a:rPr>
              <a:t>Validation in </a:t>
            </a:r>
            <a:r>
              <a:rPr lang="en-US" spc="-1" dirty="0" err="1">
                <a:solidFill>
                  <a:srgbClr val="234465"/>
                </a:solidFill>
              </a:rPr>
              <a:t>ModelForms</a:t>
            </a:r>
            <a:endParaRPr lang="en-US" spc="-1" dirty="0">
              <a:solidFill>
                <a:srgbClr val="234465"/>
              </a:solidFill>
            </a:endParaRPr>
          </a:p>
          <a:p>
            <a:pPr marL="802948" lvl="1" indent="-513715"/>
            <a:r>
              <a:rPr lang="en-US" spc="-1" dirty="0">
                <a:solidFill>
                  <a:srgbClr val="234465"/>
                </a:solidFill>
              </a:rPr>
              <a:t>Overriding error messages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Working with Media Files -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4BA4E-2E58-4084-BAD4-C2AD608EB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ython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maging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ibrary (abbreviated as </a:t>
            </a:r>
            <a:r>
              <a:rPr lang="en-US" b="1" dirty="0">
                <a:solidFill>
                  <a:schemeClr val="bg1"/>
                </a:solidFill>
              </a:rPr>
              <a:t>PIL</a:t>
            </a:r>
            <a:r>
              <a:rPr lang="en-US" dirty="0"/>
              <a:t>) (in newer versions known as </a:t>
            </a:r>
            <a:r>
              <a:rPr lang="en-US" b="1" dirty="0">
                <a:solidFill>
                  <a:schemeClr val="bg1"/>
                </a:solidFill>
              </a:rPr>
              <a:t>Pillow</a:t>
            </a:r>
            <a:r>
              <a:rPr lang="en-US" dirty="0"/>
              <a:t>) is a free library</a:t>
            </a:r>
          </a:p>
          <a:p>
            <a:pPr>
              <a:buClr>
                <a:schemeClr val="tx1"/>
              </a:buClr>
            </a:pPr>
            <a:r>
              <a:rPr lang="en-US" dirty="0"/>
              <a:t>It adds support for </a:t>
            </a:r>
            <a:r>
              <a:rPr lang="en-US" b="1" dirty="0">
                <a:solidFill>
                  <a:schemeClr val="bg1"/>
                </a:solidFill>
              </a:rPr>
              <a:t>opening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manipulating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many different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en-US" dirty="0"/>
              <a:t> file formats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available for Windows, Mac OS X and Linux</a:t>
            </a:r>
          </a:p>
          <a:p>
            <a:pPr>
              <a:buClr>
                <a:schemeClr val="tx1"/>
              </a:buClr>
            </a:pPr>
            <a:r>
              <a:rPr lang="en-US" dirty="0"/>
              <a:t>Some of the file formats supported are PPM, PNG, JPEG, GIF, TIFF, and BMP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72AD64-93D1-4418-A82E-4EDB829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Pillow - Python Imaging Library</a:t>
            </a:r>
          </a:p>
        </p:txBody>
      </p:sp>
    </p:spTree>
    <p:extLst>
      <p:ext uri="{BB962C8B-B14F-4D97-AF65-F5344CB8AC3E}">
        <p14:creationId xmlns:p14="http://schemas.microsoft.com/office/powerpoint/2010/main" val="7597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18FDA-86F1-44E9-B426-88588FC36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install pillow, we can use the python package manager (pip)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Warnings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Pillow and PIL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co-exist in the same environment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Before installing Pillow, please </a:t>
            </a:r>
            <a:r>
              <a:rPr lang="en-US" b="1" dirty="0">
                <a:solidFill>
                  <a:schemeClr val="bg1"/>
                </a:solidFill>
              </a:rPr>
              <a:t>uninstall PIL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16C358-23FF-4B1C-A6F5-45E533EFD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9293-C187-48D0-B46B-C19D22B2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169000"/>
            <a:ext cx="3870000" cy="649766"/>
          </a:xfrm>
        </p:spPr>
        <p:txBody>
          <a:bodyPr/>
          <a:lstStyle/>
          <a:p>
            <a:r>
              <a:rPr lang="en-US" sz="2800" dirty="0"/>
              <a:t>pip install pillow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6A4226-2309-422B-A1A0-66CEDF5F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Pillow</a:t>
            </a:r>
          </a:p>
        </p:txBody>
      </p:sp>
    </p:spTree>
    <p:extLst>
      <p:ext uri="{BB962C8B-B14F-4D97-AF65-F5344CB8AC3E}">
        <p14:creationId xmlns:p14="http://schemas.microsoft.com/office/powerpoint/2010/main" val="18955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CAF21-5AF4-4A93-BE5F-DAA8AC730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media folder and configure it in the settings.py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C45733-6100-4F02-A346-E66D727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Media Folder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3439E0F-9D28-40F3-B33D-ED561391160C}"/>
              </a:ext>
            </a:extLst>
          </p:cNvPr>
          <p:cNvSpPr/>
          <p:nvPr/>
        </p:nvSpPr>
        <p:spPr bwMode="auto">
          <a:xfrm>
            <a:off x="3999833" y="3506080"/>
            <a:ext cx="900000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BC447-2182-41D5-8408-B7BC62F5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91" y="2130880"/>
            <a:ext cx="63436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81B32B-53B2-4363-B338-D5F6818F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5" y="2630942"/>
            <a:ext cx="26479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3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65F00-9DAD-4930-A7F3-58166360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A3AFE7-CC1F-4BFD-88B1-E2132208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Image Field in 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E1F22-37E9-462C-B63F-624A2C03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0" y="1359000"/>
            <a:ext cx="873442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3EA57225-31EB-4B49-AFD5-80C09025DC10}"/>
              </a:ext>
            </a:extLst>
          </p:cNvPr>
          <p:cNvSpPr/>
          <p:nvPr/>
        </p:nvSpPr>
        <p:spPr bwMode="auto">
          <a:xfrm>
            <a:off x="10011000" y="3159000"/>
            <a:ext cx="990000" cy="2162174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AED44E-2B13-48D3-BB3C-85E7FB0A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149000"/>
            <a:ext cx="2590800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AAA39FC-DD47-41E8-A6F2-3C17B49F86F1}"/>
              </a:ext>
            </a:extLst>
          </p:cNvPr>
          <p:cNvSpPr/>
          <p:nvPr/>
        </p:nvSpPr>
        <p:spPr bwMode="auto">
          <a:xfrm>
            <a:off x="2046000" y="3834000"/>
            <a:ext cx="4509722" cy="1081087"/>
          </a:xfrm>
          <a:prstGeom prst="wedgeRoundRectCallout">
            <a:avLst>
              <a:gd name="adj1" fmla="val 77563"/>
              <a:gd name="adj2" fmla="val -72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folder where the images will be stored</a:t>
            </a:r>
          </a:p>
        </p:txBody>
      </p:sp>
    </p:spTree>
    <p:extLst>
      <p:ext uri="{BB962C8B-B14F-4D97-AF65-F5344CB8AC3E}">
        <p14:creationId xmlns:p14="http://schemas.microsoft.com/office/powerpoint/2010/main" val="3682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BBCA6-0564-42F4-ABF8-02A2C1023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A53A5F-843D-46A2-B5C9-D4C184F9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37282-2AEB-4057-8811-182496FB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1404000"/>
            <a:ext cx="5010000" cy="225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DE0FC-5442-49BF-A1C1-B812E119E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4566000" y="4239000"/>
            <a:ext cx="6286500" cy="137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6C824-B63A-4722-8556-4AD346CE9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087" y="1733662"/>
            <a:ext cx="3390900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F5CE5D-CDA6-4D70-AABD-1EAB8CC8D165}"/>
              </a:ext>
            </a:extLst>
          </p:cNvPr>
          <p:cNvSpPr/>
          <p:nvPr/>
        </p:nvSpPr>
        <p:spPr bwMode="auto">
          <a:xfrm rot="17742003">
            <a:off x="8127146" y="3360277"/>
            <a:ext cx="124735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9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65C10-BBB2-4697-99E9-5137C9764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54D584-270D-44C2-A194-BD96E2CB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POST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1B2B-F3A4-4D56-B906-BFAA6175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539000"/>
            <a:ext cx="8420100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8656E-F124-45C0-960A-03A68DF4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4" y="3828146"/>
            <a:ext cx="8420101" cy="193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0106D3F-5AB0-410E-929B-0DDB54B1FC45}"/>
              </a:ext>
            </a:extLst>
          </p:cNvPr>
          <p:cNvSpPr/>
          <p:nvPr/>
        </p:nvSpPr>
        <p:spPr bwMode="auto">
          <a:xfrm>
            <a:off x="7041000" y="4239000"/>
            <a:ext cx="3150000" cy="882654"/>
          </a:xfrm>
          <a:prstGeom prst="wedgeRoundRectCallout">
            <a:avLst>
              <a:gd name="adj1" fmla="val -72374"/>
              <a:gd name="adj2" fmla="val 66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the URLs for media</a:t>
            </a:r>
          </a:p>
        </p:txBody>
      </p:sp>
    </p:spTree>
    <p:extLst>
      <p:ext uri="{BB962C8B-B14F-4D97-AF65-F5344CB8AC3E}">
        <p14:creationId xmlns:p14="http://schemas.microsoft.com/office/powerpoint/2010/main" val="25739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C4DC24-4A5A-4BE5-BB28-BBD740967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D78372-D79B-40CB-8241-7399A757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the Image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EFDC6-F042-4EED-B259-30F18636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629000"/>
            <a:ext cx="11000025" cy="1045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680AA0F-CB08-4350-B1F4-47B06F61EFEF}"/>
              </a:ext>
            </a:extLst>
          </p:cNvPr>
          <p:cNvSpPr/>
          <p:nvPr/>
        </p:nvSpPr>
        <p:spPr bwMode="auto">
          <a:xfrm>
            <a:off x="5746012" y="3114000"/>
            <a:ext cx="450000" cy="81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B9073-337C-4B34-B761-85199120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12" y="4183910"/>
            <a:ext cx="243840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B8E38-7A35-4B96-B694-F5745FC2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Documents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7156E-A4D3-4E9E-A0B3-2F2B5DE5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989000"/>
            <a:ext cx="960120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9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30CF2-13CD-4BE4-A760-F52850B7C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08C211-3A03-494D-9C90-98B95830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Model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B1DB-028C-4B79-998E-115B645B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0" y="1404000"/>
            <a:ext cx="51720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18325-14F5-4304-9C56-4E3EFAFC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644000"/>
            <a:ext cx="737235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A1DFD-F6DD-41B7-9FCB-DB74BFEF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00" y="2183018"/>
            <a:ext cx="352425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D57BC6-C97E-4147-B84F-EBEBA1F15594}"/>
              </a:ext>
            </a:extLst>
          </p:cNvPr>
          <p:cNvSpPr/>
          <p:nvPr/>
        </p:nvSpPr>
        <p:spPr bwMode="auto">
          <a:xfrm rot="17742003">
            <a:off x="7459707" y="3856216"/>
            <a:ext cx="124735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2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7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We can let Django handle the performance and use the prebuilt Django tools</a:t>
            </a:r>
          </a:p>
          <a:p>
            <a:r>
              <a:rPr lang="en-US" dirty="0"/>
              <a:t>We can override Django methods, classes, or functions</a:t>
            </a:r>
            <a:endParaRPr lang="bg-BG" dirty="0"/>
          </a:p>
          <a:p>
            <a:r>
              <a:rPr lang="en-US" dirty="0"/>
              <a:t>We can customize the built-in ones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/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2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5CD16-5CA7-4F29-99DF-92ECECD5B0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Validating Forms in Django</a:t>
            </a:r>
            <a:endParaRPr lang="bg-BG" dirty="0"/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8734DD10-DD80-B8DE-EBA2-183D85CE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0085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Django Validators (1)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55BA3DB2-5BA6-4E35-945E-93EB6BAE00D5}"/>
              </a:ext>
            </a:extLst>
          </p:cNvPr>
          <p:cNvSpPr/>
          <p:nvPr/>
        </p:nvSpPr>
        <p:spPr>
          <a:xfrm>
            <a:off x="2090880" y="1094459"/>
            <a:ext cx="9820902" cy="51769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 validator is a function (or a class) that tries to meet some criteria: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If it does - </a:t>
            </a:r>
            <a:r>
              <a:rPr lang="en-US" sz="3400" b="1" spc="-1" dirty="0">
                <a:solidFill>
                  <a:schemeClr val="bg1"/>
                </a:solidFill>
              </a:rPr>
              <a:t>returns nothing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Otherwise - it raises a </a:t>
            </a:r>
            <a:r>
              <a:rPr lang="en-US" sz="3400" b="1" spc="-1" dirty="0" err="1">
                <a:solidFill>
                  <a:schemeClr val="bg1"/>
                </a:solidFill>
              </a:rPr>
              <a:t>ValidationError</a:t>
            </a:r>
            <a:endParaRPr lang="en-US" sz="3400" b="1" spc="-1" dirty="0">
              <a:solidFill>
                <a:schemeClr val="bg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D266FF-FC67-08C3-9F7C-43856E3DED6F}"/>
              </a:ext>
            </a:extLst>
          </p:cNvPr>
          <p:cNvSpPr txBox="1">
            <a:spLocks/>
          </p:cNvSpPr>
          <p:nvPr/>
        </p:nvSpPr>
        <p:spPr>
          <a:xfrm>
            <a:off x="2586000" y="4298783"/>
            <a:ext cx="7978080" cy="1899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from </a:t>
            </a:r>
            <a:r>
              <a:rPr lang="en-US" sz="2100" dirty="0" err="1"/>
              <a:t>django.core.exceptions</a:t>
            </a:r>
            <a:r>
              <a:rPr lang="en-US" sz="2100" dirty="0"/>
              <a:t> import </a:t>
            </a:r>
            <a:r>
              <a:rPr lang="en-US" sz="2100" dirty="0" err="1">
                <a:solidFill>
                  <a:schemeClr val="bg1"/>
                </a:solidFill>
              </a:rPr>
              <a:t>ValidationError</a:t>
            </a:r>
            <a:endParaRPr lang="en-US" sz="2100" dirty="0">
              <a:solidFill>
                <a:schemeClr val="bg1"/>
              </a:solidFill>
            </a:endParaRPr>
          </a:p>
          <a:p>
            <a:endParaRPr lang="en-US" sz="2100" dirty="0"/>
          </a:p>
          <a:p>
            <a:r>
              <a:rPr lang="en-US" sz="2100" dirty="0"/>
              <a:t>def </a:t>
            </a:r>
            <a:r>
              <a:rPr lang="en-US" sz="2100" dirty="0" err="1"/>
              <a:t>validate_function</a:t>
            </a:r>
            <a:r>
              <a:rPr lang="en-US" sz="2100" dirty="0"/>
              <a:t>(value):</a:t>
            </a:r>
          </a:p>
          <a:p>
            <a:r>
              <a:rPr lang="en-US" sz="2100" dirty="0"/>
              <a:t>    </a:t>
            </a:r>
            <a:r>
              <a:rPr lang="en-US" sz="2100" i="1" dirty="0">
                <a:solidFill>
                  <a:schemeClr val="accent2"/>
                </a:solidFill>
              </a:rPr>
              <a:t># if not valid: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     raise </a:t>
            </a:r>
            <a:r>
              <a:rPr lang="en-US" sz="2100" dirty="0" err="1">
                <a:solidFill>
                  <a:schemeClr val="bg1"/>
                </a:solidFill>
              </a:rPr>
              <a:t>ValidationError</a:t>
            </a:r>
            <a:r>
              <a:rPr lang="en-US" sz="2100" dirty="0"/>
              <a:t>("Some Error Message")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37D40C0-1EEF-B216-5DCA-206077587064}"/>
              </a:ext>
            </a:extLst>
          </p:cNvPr>
          <p:cNvSpPr txBox="1">
            <a:spLocks/>
          </p:cNvSpPr>
          <p:nvPr/>
        </p:nvSpPr>
        <p:spPr>
          <a:xfrm>
            <a:off x="2586000" y="3756430"/>
            <a:ext cx="7978080" cy="541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/>
              <a:t>validators.py</a:t>
            </a:r>
          </a:p>
        </p:txBody>
      </p:sp>
    </p:spTree>
    <p:extLst>
      <p:ext uri="{BB962C8B-B14F-4D97-AF65-F5344CB8AC3E}">
        <p14:creationId xmlns:p14="http://schemas.microsoft.com/office/powerpoint/2010/main" val="24880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Django Validators (2)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55BA3DB2-5BA6-4E35-945E-93EB6BAE00D5}"/>
              </a:ext>
            </a:extLst>
          </p:cNvPr>
          <p:cNvSpPr/>
          <p:nvPr/>
        </p:nvSpPr>
        <p:spPr>
          <a:xfrm>
            <a:off x="2090880" y="1094459"/>
            <a:ext cx="9820902" cy="51769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You can </a:t>
            </a:r>
            <a:r>
              <a:rPr lang="en-US" sz="3400" b="1" spc="-1" dirty="0">
                <a:solidFill>
                  <a:schemeClr val="bg1"/>
                </a:solidFill>
              </a:rPr>
              <a:t>reuse validation logic </a:t>
            </a:r>
            <a:r>
              <a:rPr lang="en-US" sz="3400" spc="-1" dirty="0"/>
              <a:t>between</a:t>
            </a:r>
            <a:br>
              <a:rPr lang="en-US" sz="3400" spc="-1" dirty="0"/>
            </a:br>
            <a:r>
              <a:rPr lang="en-US" sz="3400" spc="-1" dirty="0"/>
              <a:t>different types of </a:t>
            </a:r>
            <a:r>
              <a:rPr lang="en-US" sz="3400" b="1" spc="-1" dirty="0"/>
              <a:t>fields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Also, you can reuse it between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 </a:t>
            </a:r>
            <a:r>
              <a:rPr lang="en-US" sz="3400" b="1" spc="-1" dirty="0"/>
              <a:t>Model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 </a:t>
            </a:r>
            <a:r>
              <a:rPr lang="en-US" sz="3400" b="1" spc="-1" dirty="0"/>
              <a:t>Form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 </a:t>
            </a:r>
            <a:r>
              <a:rPr lang="en-US" sz="3400" b="1" spc="-1" dirty="0" err="1"/>
              <a:t>ModelForm</a:t>
            </a:r>
            <a:endParaRPr lang="en-US" sz="3400" b="1" spc="-1" dirty="0"/>
          </a:p>
        </p:txBody>
      </p:sp>
    </p:spTree>
    <p:extLst>
      <p:ext uri="{BB962C8B-B14F-4D97-AF65-F5344CB8AC3E}">
        <p14:creationId xmlns:p14="http://schemas.microsoft.com/office/powerpoint/2010/main" val="38305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Validating Forms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55BA3DB2-5BA6-4E35-945E-93EB6BAE00D5}"/>
              </a:ext>
            </a:extLst>
          </p:cNvPr>
          <p:cNvSpPr/>
          <p:nvPr/>
        </p:nvSpPr>
        <p:spPr>
          <a:xfrm>
            <a:off x="2090880" y="1094458"/>
            <a:ext cx="9820902" cy="52743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>
                <a:latin typeface="Calibri"/>
              </a:rPr>
              <a:t>Raises </a:t>
            </a:r>
            <a:r>
              <a:rPr lang="en-US" sz="3200" b="1" spc="-1" dirty="0" err="1">
                <a:latin typeface="Calibri"/>
              </a:rPr>
              <a:t>ValidationError</a:t>
            </a:r>
            <a:r>
              <a:rPr lang="en-US" sz="3200" spc="-1" dirty="0">
                <a:latin typeface="Calibri"/>
              </a:rPr>
              <a:t> and </a:t>
            </a:r>
            <a:br>
              <a:rPr lang="en-US" sz="3200" spc="-1" dirty="0">
                <a:latin typeface="Calibri"/>
              </a:rPr>
            </a:br>
            <a:r>
              <a:rPr lang="en-US" sz="3200" spc="-1" dirty="0">
                <a:latin typeface="Calibri"/>
              </a:rPr>
              <a:t>passes the relevant </a:t>
            </a:r>
            <a:r>
              <a:rPr lang="en-US" sz="3200" b="1" spc="-1" dirty="0">
                <a:latin typeface="Calibri"/>
              </a:rPr>
              <a:t>information</a:t>
            </a: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>
                <a:latin typeface="Calibri"/>
              </a:rPr>
              <a:t>Returns the </a:t>
            </a:r>
            <a:r>
              <a:rPr lang="en-US" sz="3200" b="1" spc="-1" dirty="0">
                <a:latin typeface="Calibri"/>
              </a:rPr>
              <a:t>normalized </a:t>
            </a:r>
            <a:r>
              <a:rPr lang="en-US" sz="3200" spc="-1" dirty="0">
                <a:latin typeface="Calibri"/>
              </a:rPr>
              <a:t>(cleaned) </a:t>
            </a:r>
            <a:r>
              <a:rPr lang="en-US" sz="3200" b="1" spc="-1" dirty="0">
                <a:latin typeface="Calibri"/>
              </a:rPr>
              <a:t>data</a:t>
            </a:r>
            <a:r>
              <a:rPr lang="en-US" sz="3200" spc="-1" dirty="0">
                <a:latin typeface="Calibri"/>
              </a:rPr>
              <a:t> </a:t>
            </a:r>
            <a:br>
              <a:rPr lang="en-US" sz="3200" spc="-1" dirty="0">
                <a:latin typeface="Calibri"/>
              </a:rPr>
            </a:br>
            <a:r>
              <a:rPr lang="en-US" sz="3200" spc="-1" dirty="0">
                <a:latin typeface="Calibri"/>
              </a:rPr>
              <a:t>as a Python object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Each </a:t>
            </a:r>
            <a:r>
              <a:rPr lang="en-US" sz="3400" b="1" spc="-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form field 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has a custom </a:t>
            </a:r>
            <a:r>
              <a:rPr lang="en-US" sz="3400" b="1" spc="-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validation logic</a:t>
            </a:r>
          </a:p>
        </p:txBody>
      </p:sp>
    </p:spTree>
    <p:extLst>
      <p:ext uri="{BB962C8B-B14F-4D97-AF65-F5344CB8AC3E}">
        <p14:creationId xmlns:p14="http://schemas.microsoft.com/office/powerpoint/2010/main" val="1744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can </a:t>
            </a:r>
            <a:r>
              <a:rPr lang="en-US" sz="3600" b="1" dirty="0">
                <a:solidFill>
                  <a:schemeClr val="bg1"/>
                </a:solidFill>
              </a:rPr>
              <a:t>pass additional validators </a:t>
            </a:r>
            <a:r>
              <a:rPr lang="en-US" sz="3600" dirty="0"/>
              <a:t>to a Form field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200" dirty="0"/>
          </a:p>
          <a:p>
            <a:endParaRPr lang="en-US" sz="200" dirty="0"/>
          </a:p>
          <a:p>
            <a:r>
              <a:rPr lang="en-US" sz="3600" dirty="0"/>
              <a:t>You can use both:</a:t>
            </a:r>
          </a:p>
          <a:p>
            <a:pPr lvl="1"/>
            <a:r>
              <a:rPr lang="en-US" sz="3400" dirty="0"/>
              <a:t>Custom validators</a:t>
            </a:r>
          </a:p>
          <a:p>
            <a:pPr lvl="1"/>
            <a:r>
              <a:rPr lang="en-US" sz="3400" dirty="0"/>
              <a:t>Built-in Django validators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Validators</a:t>
            </a:r>
            <a:endParaRPr lang="bg-BG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E3344A1-2CCD-860E-5769-2F30C20E5738}"/>
              </a:ext>
            </a:extLst>
          </p:cNvPr>
          <p:cNvSpPr txBox="1">
            <a:spLocks/>
          </p:cNvSpPr>
          <p:nvPr/>
        </p:nvSpPr>
        <p:spPr>
          <a:xfrm>
            <a:off x="2639271" y="1944000"/>
            <a:ext cx="8582692" cy="15598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class </a:t>
            </a:r>
            <a:r>
              <a:rPr lang="en-US" sz="2100" dirty="0" err="1"/>
              <a:t>NameForm</a:t>
            </a:r>
            <a:r>
              <a:rPr lang="en-US" sz="2100" dirty="0"/>
              <a:t>(</a:t>
            </a:r>
            <a:r>
              <a:rPr lang="en-US" sz="2100" dirty="0" err="1"/>
              <a:t>forms.Form</a:t>
            </a:r>
            <a:r>
              <a:rPr lang="en-US" sz="2100" dirty="0"/>
              <a:t>):</a:t>
            </a:r>
          </a:p>
          <a:p>
            <a:r>
              <a:rPr lang="en-US" sz="2100" dirty="0"/>
              <a:t>    name = </a:t>
            </a:r>
            <a:r>
              <a:rPr lang="en-US" sz="2100" dirty="0" err="1"/>
              <a:t>forms.CharField</a:t>
            </a:r>
            <a:r>
              <a:rPr lang="en-US" sz="2100" dirty="0"/>
              <a:t>(</a:t>
            </a:r>
          </a:p>
          <a:p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validators=[</a:t>
            </a:r>
            <a:r>
              <a:rPr lang="en-US" sz="2100" dirty="0" err="1">
                <a:solidFill>
                  <a:schemeClr val="bg1"/>
                </a:solidFill>
              </a:rPr>
              <a:t>validator_one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validator_two</a:t>
            </a:r>
            <a:r>
              <a:rPr lang="en-US" sz="2100" dirty="0">
                <a:solidFill>
                  <a:schemeClr val="bg1"/>
                </a:solidFill>
              </a:rPr>
              <a:t>, ...]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 </a:t>
            </a:r>
            <a:r>
              <a:rPr lang="en-US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5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Built-in Validators (1)</a:t>
            </a:r>
            <a:endParaRPr lang="en-US" dirty="0"/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B7610D86-BD47-49F5-8AE4-56F865C48568}"/>
              </a:ext>
            </a:extLst>
          </p:cNvPr>
          <p:cNvSpPr/>
          <p:nvPr/>
        </p:nvSpPr>
        <p:spPr>
          <a:xfrm>
            <a:off x="2090880" y="1121040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>
                <a:solidFill>
                  <a:schemeClr val="tx2"/>
                </a:solidFill>
                <a:ea typeface="+mn-lt"/>
                <a:cs typeface="+mn-lt"/>
              </a:rPr>
              <a:t>The Django </a:t>
            </a:r>
            <a:r>
              <a:rPr lang="en-US" sz="3600" b="1" spc="-1" dirty="0">
                <a:solidFill>
                  <a:schemeClr val="bg1"/>
                </a:solidFill>
                <a:ea typeface="+mn-lt"/>
                <a:cs typeface="+mn-lt"/>
              </a:rPr>
              <a:t>validators module </a:t>
            </a:r>
            <a:r>
              <a:rPr lang="en-US" sz="3600" spc="-1" dirty="0">
                <a:solidFill>
                  <a:schemeClr val="tx2"/>
                </a:solidFill>
                <a:ea typeface="+mn-lt"/>
                <a:cs typeface="+mn-lt"/>
              </a:rPr>
              <a:t>contains </a:t>
            </a:r>
            <a:br>
              <a:rPr lang="en-US" sz="3600" spc="-1" dirty="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 sz="3600" spc="-1" dirty="0">
                <a:solidFill>
                  <a:schemeClr val="tx2"/>
                </a:solidFill>
                <a:ea typeface="+mn-lt"/>
                <a:cs typeface="+mn-lt"/>
              </a:rPr>
              <a:t>a collection of validators for use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243C52D-63EF-B98B-A3F2-2DE5AA5C430F}"/>
              </a:ext>
            </a:extLst>
          </p:cNvPr>
          <p:cNvSpPr txBox="1">
            <a:spLocks/>
          </p:cNvSpPr>
          <p:nvPr/>
        </p:nvSpPr>
        <p:spPr>
          <a:xfrm>
            <a:off x="3156496" y="2754000"/>
            <a:ext cx="7689669" cy="291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from </a:t>
            </a:r>
            <a:r>
              <a:rPr lang="en-US" sz="2100" dirty="0" err="1"/>
              <a:t>django.core</a:t>
            </a:r>
            <a:r>
              <a:rPr lang="en-US" sz="2100" dirty="0"/>
              <a:t> import </a:t>
            </a:r>
            <a:r>
              <a:rPr lang="en-US" sz="2100" dirty="0">
                <a:solidFill>
                  <a:schemeClr val="bg1"/>
                </a:solidFill>
              </a:rPr>
              <a:t>validators</a:t>
            </a:r>
          </a:p>
          <a:p>
            <a:endParaRPr lang="en-US" sz="2100" dirty="0"/>
          </a:p>
          <a:p>
            <a:r>
              <a:rPr lang="en-US" sz="2100" dirty="0"/>
              <a:t>class </a:t>
            </a:r>
            <a:r>
              <a:rPr lang="en-US" sz="2100" dirty="0" err="1"/>
              <a:t>NameForm</a:t>
            </a:r>
            <a:r>
              <a:rPr lang="en-US" sz="2100" dirty="0"/>
              <a:t>(</a:t>
            </a:r>
            <a:r>
              <a:rPr lang="en-US" sz="2100" dirty="0" err="1"/>
              <a:t>forms.Form</a:t>
            </a:r>
            <a:r>
              <a:rPr lang="en-US" sz="2100" dirty="0"/>
              <a:t>):</a:t>
            </a:r>
          </a:p>
          <a:p>
            <a:r>
              <a:rPr lang="en-US" sz="2100" dirty="0"/>
              <a:t>    name = </a:t>
            </a:r>
            <a:r>
              <a:rPr lang="en-US" sz="2100" dirty="0" err="1"/>
              <a:t>forms.CharField</a:t>
            </a:r>
            <a:r>
              <a:rPr lang="en-US" sz="2100" dirty="0"/>
              <a:t>(</a:t>
            </a:r>
          </a:p>
          <a:p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validators=[</a:t>
            </a:r>
          </a:p>
          <a:p>
            <a:r>
              <a:rPr lang="en-US" sz="2100" dirty="0"/>
              <a:t>            </a:t>
            </a:r>
            <a:r>
              <a:rPr lang="en-US" sz="2100" dirty="0" err="1"/>
              <a:t>validators.MinLengthValidator</a:t>
            </a:r>
            <a:r>
              <a:rPr lang="en-US" sz="2100" dirty="0"/>
              <a:t>(2),</a:t>
            </a:r>
          </a:p>
          <a:p>
            <a:r>
              <a:rPr lang="en-US" sz="2100" dirty="0"/>
              <a:t>            </a:t>
            </a:r>
            <a:r>
              <a:rPr lang="en-US" sz="2100" dirty="0" err="1"/>
              <a:t>validators.MinLengthValidator</a:t>
            </a:r>
            <a:r>
              <a:rPr lang="en-US" sz="2100" dirty="0"/>
              <a:t>(50),</a:t>
            </a:r>
          </a:p>
          <a:p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]</a:t>
            </a:r>
            <a:r>
              <a:rPr lang="en-US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9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purl.org/dc/dcmitype/"/>
    <ds:schemaRef ds:uri="b1da4528-fe13-414f-b133-a49aeaaa47fa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</TotalTime>
  <Words>1252</Words>
  <Application>Microsoft Office PowerPoint</Application>
  <PresentationFormat>Widescreen</PresentationFormat>
  <Paragraphs>208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2_SoftUni</vt:lpstr>
      <vt:lpstr>Django Forms</vt:lpstr>
      <vt:lpstr>Table of Contents</vt:lpstr>
      <vt:lpstr>Have a Question?</vt:lpstr>
      <vt:lpstr>Validating Forms in Django</vt:lpstr>
      <vt:lpstr>PowerPoint Presentation</vt:lpstr>
      <vt:lpstr>PowerPoint Presentation</vt:lpstr>
      <vt:lpstr>PowerPoint Presentation</vt:lpstr>
      <vt:lpstr>Form Validators</vt:lpstr>
      <vt:lpstr>PowerPoint Presentation</vt:lpstr>
      <vt:lpstr>PowerPoint Presentation</vt:lpstr>
      <vt:lpstr>ModelForm Validators</vt:lpstr>
      <vt:lpstr>Validating the Model</vt:lpstr>
      <vt:lpstr>Validating the ModelForm</vt:lpstr>
      <vt:lpstr>Error Messages in Forms</vt:lpstr>
      <vt:lpstr>Error Messages in Models</vt:lpstr>
      <vt:lpstr>Error Messages in ModelForms</vt:lpstr>
      <vt:lpstr>Working with Media Files</vt:lpstr>
      <vt:lpstr>What are Media Files?</vt:lpstr>
      <vt:lpstr>Most Common Media Files</vt:lpstr>
      <vt:lpstr>Pillow - Python Imaging Library</vt:lpstr>
      <vt:lpstr>Installing Pillow</vt:lpstr>
      <vt:lpstr>Configure Media Folder</vt:lpstr>
      <vt:lpstr>Create Image Field in a Model</vt:lpstr>
      <vt:lpstr>Create a Model Form</vt:lpstr>
      <vt:lpstr>Handling the POST Request</vt:lpstr>
      <vt:lpstr>Displaying the Image</vt:lpstr>
      <vt:lpstr>Create Documents Folder</vt:lpstr>
      <vt:lpstr>Create Model Form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Forms Basics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511</cp:revision>
  <dcterms:created xsi:type="dcterms:W3CDTF">2018-05-23T13:08:44Z</dcterms:created>
  <dcterms:modified xsi:type="dcterms:W3CDTF">2022-10-26T10:14:06Z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