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6"/>
  </p:notesMasterIdLst>
  <p:handoutMasterIdLst>
    <p:handoutMasterId r:id="rId47"/>
  </p:handoutMasterIdLst>
  <p:sldIdLst>
    <p:sldId id="274" r:id="rId5"/>
    <p:sldId id="276" r:id="rId6"/>
    <p:sldId id="492" r:id="rId7"/>
    <p:sldId id="562" r:id="rId8"/>
    <p:sldId id="563" r:id="rId9"/>
    <p:sldId id="575" r:id="rId10"/>
    <p:sldId id="576" r:id="rId11"/>
    <p:sldId id="600" r:id="rId12"/>
    <p:sldId id="532" r:id="rId13"/>
    <p:sldId id="583" r:id="rId14"/>
    <p:sldId id="574" r:id="rId15"/>
    <p:sldId id="578" r:id="rId16"/>
    <p:sldId id="579" r:id="rId17"/>
    <p:sldId id="580" r:id="rId18"/>
    <p:sldId id="601" r:id="rId19"/>
    <p:sldId id="599" r:id="rId20"/>
    <p:sldId id="602" r:id="rId21"/>
    <p:sldId id="560" r:id="rId22"/>
    <p:sldId id="561" r:id="rId23"/>
    <p:sldId id="559" r:id="rId24"/>
    <p:sldId id="585" r:id="rId25"/>
    <p:sldId id="586" r:id="rId26"/>
    <p:sldId id="581" r:id="rId27"/>
    <p:sldId id="596" r:id="rId28"/>
    <p:sldId id="597" r:id="rId29"/>
    <p:sldId id="598" r:id="rId30"/>
    <p:sldId id="542" r:id="rId31"/>
    <p:sldId id="587" r:id="rId32"/>
    <p:sldId id="589" r:id="rId33"/>
    <p:sldId id="591" r:id="rId34"/>
    <p:sldId id="592" r:id="rId35"/>
    <p:sldId id="564" r:id="rId36"/>
    <p:sldId id="593" r:id="rId37"/>
    <p:sldId id="594" r:id="rId38"/>
    <p:sldId id="496" r:id="rId39"/>
    <p:sldId id="349" r:id="rId40"/>
    <p:sldId id="401" r:id="rId41"/>
    <p:sldId id="613" r:id="rId42"/>
    <p:sldId id="608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orking with Model Objects" id="{AC442E83-39EF-4ADB-A0C4-A83C7AF6D94F}">
          <p14:sldIdLst>
            <p14:sldId id="562"/>
            <p14:sldId id="563"/>
            <p14:sldId id="575"/>
            <p14:sldId id="576"/>
            <p14:sldId id="600"/>
            <p14:sldId id="532"/>
            <p14:sldId id="583"/>
            <p14:sldId id="574"/>
            <p14:sldId id="578"/>
            <p14:sldId id="579"/>
            <p14:sldId id="580"/>
            <p14:sldId id="601"/>
            <p14:sldId id="599"/>
            <p14:sldId id="602"/>
          </p14:sldIdLst>
        </p14:section>
        <p14:section name="Class Meta" id="{7980FED5-7899-4274-BC47-A65361560AC3}">
          <p14:sldIdLst>
            <p14:sldId id="560"/>
            <p14:sldId id="561"/>
            <p14:sldId id="559"/>
            <p14:sldId id="585"/>
            <p14:sldId id="586"/>
          </p14:sldIdLst>
        </p14:section>
        <p14:section name="Model Methods" id="{197072CE-5FFD-4CB3-9109-C0B223C6014A}">
          <p14:sldIdLst>
            <p14:sldId id="581"/>
            <p14:sldId id="596"/>
            <p14:sldId id="597"/>
            <p14:sldId id="598"/>
          </p14:sldIdLst>
        </p14:section>
        <p14:section name="Adding Slugs" id="{61A4401F-8E14-450B-8E3E-94C29C7E4E5D}">
          <p14:sldIdLst>
            <p14:sldId id="542"/>
            <p14:sldId id="587"/>
            <p14:sldId id="589"/>
            <p14:sldId id="591"/>
            <p14:sldId id="592"/>
            <p14:sldId id="564"/>
            <p14:sldId id="593"/>
            <p14:sldId id="594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772" autoAdjust="0"/>
  </p:normalViewPr>
  <p:slideViewPr>
    <p:cSldViewPr snapToGrid="0">
      <p:cViewPr varScale="1">
        <p:scale>
          <a:sx n="80" d="100"/>
          <a:sy n="80" d="100"/>
        </p:scale>
        <p:origin x="773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7996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99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80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047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523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models/querysets/#dat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odels/option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topics/db/models/#model-methods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Django</a:t>
            </a:r>
            <a:r>
              <a:rPr lang="bg-BG" dirty="0"/>
              <a:t> - </a:t>
            </a:r>
            <a:r>
              <a:rPr lang="en-US" dirty="0"/>
              <a:t>Part 2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Get the desired </a:t>
            </a:r>
            <a:r>
              <a:rPr lang="en-US" sz="3200" b="1" dirty="0"/>
              <a:t>object</a:t>
            </a:r>
            <a:r>
              <a:rPr lang="en-US" sz="3200" dirty="0"/>
              <a:t> or raise an </a:t>
            </a:r>
            <a:r>
              <a:rPr lang="en-US" sz="3200" b="1" dirty="0"/>
              <a:t>HTTP 404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endParaRPr lang="en-US" sz="500" dirty="0"/>
          </a:p>
          <a:p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Get the desired </a:t>
            </a:r>
            <a:r>
              <a:rPr lang="en-US" sz="3200" b="1" dirty="0" err="1"/>
              <a:t>queryset</a:t>
            </a:r>
            <a:r>
              <a:rPr lang="en-US" sz="3200" dirty="0"/>
              <a:t> (casted to list) or raise an </a:t>
            </a:r>
            <a:r>
              <a:rPr lang="en-US" sz="3200" b="1" dirty="0"/>
              <a:t>HTTP 404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with Shortcut Functions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2" y="1904883"/>
            <a:ext cx="10115898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employee_with_id_one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bg1"/>
                </a:solidFill>
              </a:rPr>
              <a:t>get_object_or_404</a:t>
            </a:r>
            <a:r>
              <a:rPr lang="en-US" sz="2000" dirty="0"/>
              <a:t>(Employee, pk=1)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try to get an employee with an id of 1;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if not - raise an Http404 exception;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3976688"/>
            <a:ext cx="10115898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employees_aged_35 = </a:t>
            </a:r>
            <a:r>
              <a:rPr lang="en-US" sz="2000" dirty="0">
                <a:solidFill>
                  <a:schemeClr val="bg1"/>
                </a:solidFill>
              </a:rPr>
              <a:t>get_list_or_404</a:t>
            </a:r>
            <a:r>
              <a:rPr lang="en-US" sz="2000" dirty="0"/>
              <a:t>(Employee, age=35)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try to filter a list of employees who are aged 35;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if the list is empty - raise an Http404 exception;</a:t>
            </a:r>
          </a:p>
        </p:txBody>
      </p:sp>
    </p:spTree>
    <p:extLst>
      <p:ext uri="{BB962C8B-B14F-4D97-AF65-F5344CB8AC3E}">
        <p14:creationId xmlns:p14="http://schemas.microsoft.com/office/powerpoint/2010/main" val="25683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 Conditions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39884" y="1128409"/>
            <a:ext cx="9728889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filtering methods accept key-value paired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field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lookup parameters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They take the form </a:t>
            </a:r>
            <a:r>
              <a:rPr lang="en-US" sz="3200" b="1" dirty="0">
                <a:latin typeface="Consolas" panose="020B0609020204030204" pitchFamily="49" charset="0"/>
              </a:rPr>
              <a:t>field__</a:t>
            </a:r>
            <a:r>
              <a:rPr lang="en-US" sz="3200" b="1" dirty="0" err="1">
                <a:latin typeface="Consolas" panose="020B0609020204030204" pitchFamily="49" charset="0"/>
              </a:rPr>
              <a:t>lookuptype</a:t>
            </a:r>
            <a:r>
              <a:rPr lang="en-US" sz="3200" b="1" dirty="0">
                <a:latin typeface="Consolas" panose="020B0609020204030204" pitchFamily="49" charset="0"/>
              </a:rPr>
              <a:t>=value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324B4AE-6A28-4146-906D-07C0B4B677FE}"/>
              </a:ext>
            </a:extLst>
          </p:cNvPr>
          <p:cNvSpPr txBox="1">
            <a:spLocks/>
          </p:cNvSpPr>
          <p:nvPr/>
        </p:nvSpPr>
        <p:spPr>
          <a:xfrm>
            <a:off x="2941377" y="3242804"/>
            <a:ext cx="7261567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Employee.objects.filter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age__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>
                <a:solidFill>
                  <a:schemeClr val="bg1"/>
                </a:solidFill>
              </a:rPr>
              <a:t>=35</a:t>
            </a:r>
            <a:r>
              <a:rPr lang="en-US" sz="2000" dirty="0"/>
              <a:t>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returns a </a:t>
            </a:r>
            <a:r>
              <a:rPr lang="en-US" sz="2000" i="1" dirty="0" err="1">
                <a:solidFill>
                  <a:schemeClr val="accent2"/>
                </a:solidFill>
              </a:rPr>
              <a:t>QuerySet</a:t>
            </a:r>
            <a:r>
              <a:rPr lang="en-US" sz="2000" i="1" dirty="0">
                <a:solidFill>
                  <a:schemeClr val="accent2"/>
                </a:solidFill>
              </a:rPr>
              <a:t> with all employees (objects) whose age is less than or equal to 35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6908B27-34F8-CA5D-A5E6-5528CE94D7FC}"/>
              </a:ext>
            </a:extLst>
          </p:cNvPr>
          <p:cNvSpPr/>
          <p:nvPr/>
        </p:nvSpPr>
        <p:spPr bwMode="auto">
          <a:xfrm>
            <a:off x="6096000" y="4560603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A0E26C-03CD-72C3-2AE3-72B4B43F5FDF}"/>
              </a:ext>
            </a:extLst>
          </p:cNvPr>
          <p:cNvSpPr txBox="1">
            <a:spLocks/>
          </p:cNvSpPr>
          <p:nvPr/>
        </p:nvSpPr>
        <p:spPr>
          <a:xfrm>
            <a:off x="2941377" y="5141211"/>
            <a:ext cx="7261567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SELECT * FROM employees </a:t>
            </a:r>
            <a:r>
              <a:rPr lang="en-US" sz="2000" dirty="0">
                <a:solidFill>
                  <a:schemeClr val="bg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age &lt;= 35</a:t>
            </a:r>
            <a:r>
              <a:rPr lang="en-US" sz="2000" dirty="0"/>
              <a:t>;</a:t>
            </a:r>
            <a:endParaRPr lang="en-US" sz="2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match objects with </a:t>
            </a:r>
            <a:r>
              <a:rPr lang="en-US" sz="3200" b="1" dirty="0"/>
              <a:t>exactly the given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match objects that </a:t>
            </a:r>
            <a:r>
              <a:rPr lang="en-US" sz="3200" b="1" dirty="0"/>
              <a:t>contain the given value</a:t>
            </a:r>
          </a:p>
          <a:p>
            <a:endParaRPr lang="en-US" sz="4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match objects that </a:t>
            </a:r>
            <a:r>
              <a:rPr lang="en-US" b="1" dirty="0"/>
              <a:t>starts-with</a:t>
            </a:r>
            <a:r>
              <a:rPr lang="en-US" dirty="0"/>
              <a:t> or </a:t>
            </a:r>
            <a:r>
              <a:rPr lang="en-US" b="1" dirty="0"/>
              <a:t>ends-with </a:t>
            </a:r>
            <a:r>
              <a:rPr lang="en-US" dirty="0"/>
              <a:t>the given value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Lookup Types (1)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454BE7-BF3F-28BB-91E2-49414A8EF163}"/>
              </a:ext>
            </a:extLst>
          </p:cNvPr>
          <p:cNvSpPr txBox="1">
            <a:spLocks/>
          </p:cNvSpPr>
          <p:nvPr/>
        </p:nvSpPr>
        <p:spPr>
          <a:xfrm>
            <a:off x="525387" y="1855495"/>
            <a:ext cx="11141226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Employee.objects.filter</a:t>
            </a:r>
            <a:r>
              <a:rPr lang="en-US" sz="2000" dirty="0"/>
              <a:t>(</a:t>
            </a:r>
            <a:r>
              <a:rPr lang="en-US" sz="2000" dirty="0" err="1"/>
              <a:t>job_level</a:t>
            </a:r>
            <a:r>
              <a:rPr lang="en-US" sz="2000" dirty="0"/>
              <a:t>="Junior")</a:t>
            </a:r>
          </a:p>
          <a:p>
            <a:r>
              <a:rPr lang="en-US" sz="2000" dirty="0" err="1"/>
              <a:t>Employee.objects.exclude</a:t>
            </a:r>
            <a:r>
              <a:rPr lang="en-US" sz="2000" dirty="0"/>
              <a:t>(</a:t>
            </a:r>
            <a:r>
              <a:rPr lang="en-US" sz="2000" dirty="0" err="1"/>
              <a:t>job_level</a:t>
            </a:r>
            <a:r>
              <a:rPr lang="en-US" sz="2000" dirty="0" err="1">
                <a:solidFill>
                  <a:schemeClr val="bg1"/>
                </a:solidFill>
              </a:rPr>
              <a:t>__exact</a:t>
            </a:r>
            <a:r>
              <a:rPr lang="en-US" sz="2000" dirty="0"/>
              <a:t>="Junior") </a:t>
            </a:r>
            <a:r>
              <a:rPr lang="en-US" sz="2000" i="1" dirty="0">
                <a:solidFill>
                  <a:schemeClr val="accent2"/>
                </a:solidFill>
              </a:rPr>
              <a:t># explicit form</a:t>
            </a:r>
          </a:p>
          <a:p>
            <a:r>
              <a:rPr lang="en-US" sz="2000" dirty="0" err="1"/>
              <a:t>Employee.objects.get</a:t>
            </a:r>
            <a:r>
              <a:rPr lang="en-US" sz="2000" dirty="0"/>
              <a:t>(job_level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iexact</a:t>
            </a:r>
            <a:r>
              <a:rPr lang="en-US" sz="2000" dirty="0"/>
              <a:t>="Junior")    </a:t>
            </a:r>
            <a:r>
              <a:rPr lang="en-US" sz="2000" i="1" dirty="0">
                <a:solidFill>
                  <a:schemeClr val="accent2"/>
                </a:solidFill>
              </a:rPr>
              <a:t># case-insensitive match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45485A7-F3A3-7B75-2197-7A4973C4FB27}"/>
              </a:ext>
            </a:extLst>
          </p:cNvPr>
          <p:cNvSpPr txBox="1">
            <a:spLocks/>
          </p:cNvSpPr>
          <p:nvPr/>
        </p:nvSpPr>
        <p:spPr>
          <a:xfrm>
            <a:off x="525387" y="3662814"/>
            <a:ext cx="11141226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Employee.objects.exclude</a:t>
            </a:r>
            <a:r>
              <a:rPr lang="en-US" sz="2000" dirty="0"/>
              <a:t>(</a:t>
            </a:r>
            <a:r>
              <a:rPr lang="en-US" sz="2000" dirty="0" err="1"/>
              <a:t>job_title</a:t>
            </a:r>
            <a:r>
              <a:rPr lang="en-US" sz="2000" dirty="0" err="1">
                <a:solidFill>
                  <a:schemeClr val="bg1"/>
                </a:solidFill>
              </a:rPr>
              <a:t>__contains</a:t>
            </a:r>
            <a:r>
              <a:rPr lang="en-US" sz="2000" dirty="0"/>
              <a:t>="Engineer")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dirty="0" err="1"/>
              <a:t>Employee.objects.filter</a:t>
            </a:r>
            <a:r>
              <a:rPr lang="en-US" sz="2000" dirty="0"/>
              <a:t>(job_title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icontains</a:t>
            </a:r>
            <a:r>
              <a:rPr lang="en-US" sz="2000" dirty="0"/>
              <a:t>="engineer") </a:t>
            </a:r>
            <a:r>
              <a:rPr lang="en-US" sz="2000" i="1" dirty="0">
                <a:solidFill>
                  <a:schemeClr val="accent2"/>
                </a:solidFill>
              </a:rPr>
              <a:t># case-insensitive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3D6FB3-F227-43BC-1CB4-42AFD80B7A47}"/>
              </a:ext>
            </a:extLst>
          </p:cNvPr>
          <p:cNvSpPr txBox="1">
            <a:spLocks/>
          </p:cNvSpPr>
          <p:nvPr/>
        </p:nvSpPr>
        <p:spPr>
          <a:xfrm>
            <a:off x="525387" y="5237059"/>
            <a:ext cx="11141226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Employee.objects.exclude</a:t>
            </a:r>
            <a:r>
              <a:rPr lang="en-US" sz="2000" dirty="0"/>
              <a:t>(job_title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startswith</a:t>
            </a:r>
            <a:r>
              <a:rPr lang="en-US" sz="2000" dirty="0"/>
              <a:t>="Senior")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dirty="0" err="1"/>
              <a:t>Employee.objects.filter</a:t>
            </a:r>
            <a:r>
              <a:rPr lang="en-US" sz="2000" dirty="0"/>
              <a:t>(job_title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endswith</a:t>
            </a:r>
            <a:r>
              <a:rPr lang="en-US" sz="2000" dirty="0"/>
              <a:t>="Engineer")</a:t>
            </a:r>
            <a:endParaRPr lang="en-US" sz="2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match objects with</a:t>
            </a:r>
            <a:r>
              <a:rPr lang="bg-BG" sz="3200" dirty="0"/>
              <a:t> </a:t>
            </a:r>
            <a:r>
              <a:rPr lang="en-US" sz="3200" dirty="0"/>
              <a:t>a value </a:t>
            </a:r>
            <a:r>
              <a:rPr lang="en-US" sz="3200" b="1" dirty="0"/>
              <a:t>greater than </a:t>
            </a:r>
            <a:r>
              <a:rPr lang="en-US" sz="3200" dirty="0"/>
              <a:t>the given value</a:t>
            </a:r>
          </a:p>
          <a:p>
            <a:endParaRPr lang="en-US" sz="32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match objects with a value </a:t>
            </a:r>
            <a:r>
              <a:rPr lang="en-US" sz="3200" b="1" dirty="0"/>
              <a:t>less than </a:t>
            </a:r>
            <a:r>
              <a:rPr lang="en-US" sz="3200" dirty="0"/>
              <a:t>the given value</a:t>
            </a:r>
          </a:p>
          <a:p>
            <a:endParaRPr lang="en-US" sz="4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match objects </a:t>
            </a:r>
            <a:r>
              <a:rPr lang="en-US" b="1" dirty="0"/>
              <a:t>in a given range </a:t>
            </a:r>
            <a:r>
              <a:rPr lang="en-US" dirty="0"/>
              <a:t>(inclusive)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Lookup Types (2)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454BE7-BF3F-28BB-91E2-49414A8EF163}"/>
              </a:ext>
            </a:extLst>
          </p:cNvPr>
          <p:cNvSpPr txBox="1">
            <a:spLocks/>
          </p:cNvSpPr>
          <p:nvPr/>
        </p:nvSpPr>
        <p:spPr>
          <a:xfrm>
            <a:off x="525387" y="1855495"/>
            <a:ext cx="11141226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Employee.objects.filter</a:t>
            </a:r>
            <a:r>
              <a:rPr lang="en-US" sz="2000" dirty="0"/>
              <a:t>(age__</a:t>
            </a:r>
            <a:r>
              <a:rPr lang="en-US" sz="2000" dirty="0" err="1"/>
              <a:t>gt</a:t>
            </a:r>
            <a:r>
              <a:rPr lang="en-US" sz="2000" dirty="0"/>
              <a:t>=20)   </a:t>
            </a:r>
            <a:r>
              <a:rPr lang="en-US" sz="2000" i="1" dirty="0">
                <a:solidFill>
                  <a:schemeClr val="accent2"/>
                </a:solidFill>
              </a:rPr>
              <a:t># greater than</a:t>
            </a:r>
            <a:endParaRPr lang="en-US" sz="2000" dirty="0"/>
          </a:p>
          <a:p>
            <a:r>
              <a:rPr lang="en-US" sz="2000" dirty="0" err="1"/>
              <a:t>Employee.objects.exclude</a:t>
            </a:r>
            <a:r>
              <a:rPr lang="en-US" sz="2000" dirty="0"/>
              <a:t>(</a:t>
            </a:r>
            <a:r>
              <a:rPr lang="en-US" sz="2000" dirty="0" err="1"/>
              <a:t>age_gte</a:t>
            </a:r>
            <a:r>
              <a:rPr lang="en-US" sz="2000" dirty="0"/>
              <a:t>=20)  </a:t>
            </a:r>
            <a:r>
              <a:rPr lang="en-US" sz="2000" i="1" dirty="0">
                <a:solidFill>
                  <a:schemeClr val="accent2"/>
                </a:solidFill>
              </a:rPr>
              <a:t># greater than or equal to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45485A7-F3A3-7B75-2197-7A4973C4FB27}"/>
              </a:ext>
            </a:extLst>
          </p:cNvPr>
          <p:cNvSpPr txBox="1">
            <a:spLocks/>
          </p:cNvSpPr>
          <p:nvPr/>
        </p:nvSpPr>
        <p:spPr>
          <a:xfrm>
            <a:off x="525387" y="3502559"/>
            <a:ext cx="11141226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Employee.objects.filter</a:t>
            </a:r>
            <a:r>
              <a:rPr lang="en-US" sz="2000" dirty="0"/>
              <a:t>(</a:t>
            </a:r>
            <a:r>
              <a:rPr lang="en-US" sz="2000" dirty="0" err="1"/>
              <a:t>age_lt</a:t>
            </a:r>
            <a:r>
              <a:rPr lang="en-US" sz="2000" dirty="0"/>
              <a:t>=20)   </a:t>
            </a:r>
            <a:r>
              <a:rPr lang="en-US" sz="2000" i="1" dirty="0">
                <a:solidFill>
                  <a:schemeClr val="accent2"/>
                </a:solidFill>
              </a:rPr>
              <a:t># less than</a:t>
            </a:r>
            <a:endParaRPr lang="en-US" sz="2000" dirty="0"/>
          </a:p>
          <a:p>
            <a:r>
              <a:rPr lang="en-US" sz="2000" dirty="0" err="1"/>
              <a:t>Employee.objects.exclude</a:t>
            </a:r>
            <a:r>
              <a:rPr lang="en-US" sz="2000" dirty="0"/>
              <a:t>(</a:t>
            </a:r>
            <a:r>
              <a:rPr lang="en-US" sz="2000" dirty="0" err="1"/>
              <a:t>age_lte</a:t>
            </a:r>
            <a:r>
              <a:rPr lang="en-US" sz="2000" dirty="0"/>
              <a:t>=20) </a:t>
            </a:r>
            <a:r>
              <a:rPr lang="en-US" sz="2000" i="1" dirty="0">
                <a:solidFill>
                  <a:schemeClr val="accent2"/>
                </a:solidFill>
              </a:rPr>
              <a:t># less than or equal 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3D6FB3-F227-43BC-1CB4-42AFD80B7A47}"/>
              </a:ext>
            </a:extLst>
          </p:cNvPr>
          <p:cNvSpPr txBox="1">
            <a:spLocks/>
          </p:cNvSpPr>
          <p:nvPr/>
        </p:nvSpPr>
        <p:spPr>
          <a:xfrm>
            <a:off x="525387" y="5149623"/>
            <a:ext cx="11141226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Employee.objects.filter</a:t>
            </a:r>
            <a:r>
              <a:rPr lang="en-US" sz="2000" dirty="0"/>
              <a:t>(</a:t>
            </a:r>
            <a:r>
              <a:rPr lang="en-US" sz="2000" dirty="0" err="1"/>
              <a:t>age</a:t>
            </a:r>
            <a:r>
              <a:rPr lang="en-US" sz="2000" dirty="0" err="1">
                <a:solidFill>
                  <a:schemeClr val="bg1"/>
                </a:solidFill>
              </a:rPr>
              <a:t>__range</a:t>
            </a:r>
            <a:r>
              <a:rPr lang="en-US" sz="2000" dirty="0">
                <a:solidFill>
                  <a:schemeClr val="bg1"/>
                </a:solidFill>
              </a:rPr>
              <a:t>=(20, 30)</a:t>
            </a:r>
            <a:r>
              <a:rPr lang="en-US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from 20 to 30 both inclusive</a:t>
            </a:r>
          </a:p>
        </p:txBody>
      </p:sp>
    </p:spTree>
    <p:extLst>
      <p:ext uri="{BB962C8B-B14F-4D97-AF65-F5344CB8AC3E}">
        <p14:creationId xmlns:p14="http://schemas.microsoft.com/office/powerpoint/2010/main" val="18009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Filter Conditions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39884" y="1128409"/>
            <a:ext cx="9473939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Date/time </a:t>
            </a:r>
            <a:r>
              <a:rPr lang="en-US" sz="3400" dirty="0"/>
              <a:t>field lookup types allow 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 additional field lookups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324B4AE-6A28-4146-906D-07C0B4B677FE}"/>
              </a:ext>
            </a:extLst>
          </p:cNvPr>
          <p:cNvSpPr txBox="1">
            <a:spLocks/>
          </p:cNvSpPr>
          <p:nvPr/>
        </p:nvSpPr>
        <p:spPr>
          <a:xfrm>
            <a:off x="3059103" y="2631216"/>
            <a:ext cx="7498916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Employee.objects.filter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birth_date__year__</a:t>
            </a:r>
            <a:r>
              <a:rPr lang="en-US" sz="2000" dirty="0" err="1">
                <a:solidFill>
                  <a:schemeClr val="bg1"/>
                </a:solidFill>
              </a:rPr>
              <a:t>gt</a:t>
            </a:r>
            <a:r>
              <a:rPr lang="en-US" sz="2000" dirty="0">
                <a:solidFill>
                  <a:schemeClr val="bg1"/>
                </a:solidFill>
              </a:rPr>
              <a:t>=1999</a:t>
            </a:r>
            <a:r>
              <a:rPr lang="en-US" sz="2000" dirty="0"/>
              <a:t>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returns a </a:t>
            </a:r>
            <a:r>
              <a:rPr lang="en-US" sz="2000" i="1" dirty="0" err="1">
                <a:solidFill>
                  <a:schemeClr val="accent2"/>
                </a:solidFill>
              </a:rPr>
              <a:t>QuerySet</a:t>
            </a:r>
            <a:r>
              <a:rPr lang="en-US" sz="2000" i="1" dirty="0">
                <a:solidFill>
                  <a:schemeClr val="accent2"/>
                </a:solidFill>
              </a:rPr>
              <a:t> with all employees (objects) </a:t>
            </a:r>
            <a:br>
              <a:rPr lang="en-US" sz="2000" i="1" dirty="0">
                <a:solidFill>
                  <a:schemeClr val="accent2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who are born after 1999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6908B27-34F8-CA5D-A5E6-5528CE94D7FC}"/>
              </a:ext>
            </a:extLst>
          </p:cNvPr>
          <p:cNvSpPr/>
          <p:nvPr/>
        </p:nvSpPr>
        <p:spPr bwMode="auto">
          <a:xfrm>
            <a:off x="6577604" y="4037895"/>
            <a:ext cx="461914" cy="435603"/>
          </a:xfrm>
          <a:prstGeom prst="downArrow">
            <a:avLst>
              <a:gd name="adj1" fmla="val 50000"/>
              <a:gd name="adj2" fmla="val 4977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8A0E26C-03CD-72C3-2AE3-72B4B43F5FDF}"/>
              </a:ext>
            </a:extLst>
          </p:cNvPr>
          <p:cNvSpPr txBox="1">
            <a:spLocks/>
          </p:cNvSpPr>
          <p:nvPr/>
        </p:nvSpPr>
        <p:spPr>
          <a:xfrm>
            <a:off x="2679728" y="4801841"/>
            <a:ext cx="8257666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SELECT * FROM employees </a:t>
            </a:r>
            <a:r>
              <a:rPr lang="en-US" sz="2000" dirty="0">
                <a:solidFill>
                  <a:schemeClr val="bg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birth_date</a:t>
            </a:r>
            <a:r>
              <a:rPr lang="en-US" sz="2000" dirty="0">
                <a:solidFill>
                  <a:schemeClr val="bg1"/>
                </a:solidFill>
              </a:rPr>
              <a:t> &gt; '2000-01-01'</a:t>
            </a:r>
            <a:r>
              <a:rPr lang="en-US" sz="2000" dirty="0"/>
              <a:t>;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F5E935D-D28A-0FBC-3CEF-FCEE2A3EDCBC}"/>
              </a:ext>
            </a:extLst>
          </p:cNvPr>
          <p:cNvSpPr txBox="1">
            <a:spLocks/>
          </p:cNvSpPr>
          <p:nvPr/>
        </p:nvSpPr>
        <p:spPr>
          <a:xfrm>
            <a:off x="2163081" y="6326136"/>
            <a:ext cx="929096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Chained Conditions: </a:t>
            </a:r>
            <a:r>
              <a:rPr lang="en-US" sz="1800" dirty="0">
                <a:hlinkClick r:id="rId2"/>
              </a:rPr>
              <a:t>https://docs.djangoproject.com/en/4.1/ref/models/querysets/#date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7907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Working with Model</a:t>
            </a:r>
            <a:r>
              <a:rPr lang="bg-BG" sz="5400" dirty="0"/>
              <a:t> </a:t>
            </a:r>
            <a:r>
              <a:rPr lang="en-US" sz="5400" dirty="0"/>
              <a:t>Objects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82" y="1385091"/>
            <a:ext cx="2312918" cy="2312918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ECF68755-F985-DF9A-59D1-B83421D594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Deleting Data</a:t>
            </a:r>
          </a:p>
        </p:txBody>
      </p:sp>
    </p:spTree>
    <p:extLst>
      <p:ext uri="{BB962C8B-B14F-4D97-AF65-F5344CB8AC3E}">
        <p14:creationId xmlns:p14="http://schemas.microsoft.com/office/powerpoint/2010/main" val="2328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Model Object (1)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39884" y="1128409"/>
            <a:ext cx="9473939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delete()</a:t>
            </a:r>
            <a:r>
              <a:rPr lang="en-US" sz="3200" dirty="0"/>
              <a:t> method </a:t>
            </a:r>
            <a:r>
              <a:rPr lang="en-US" sz="3200" b="1" dirty="0">
                <a:solidFill>
                  <a:schemeClr val="bg1"/>
                </a:solidFill>
              </a:rPr>
              <a:t>immediately deletes </a:t>
            </a:r>
            <a:r>
              <a:rPr lang="en-US" sz="3200" dirty="0"/>
              <a:t>the model object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You should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explicitly request </a:t>
            </a:r>
            <a:r>
              <a:rPr lang="en-US" sz="3200" dirty="0">
                <a:latin typeface="+mj-lt"/>
              </a:rPr>
              <a:t>the object</a:t>
            </a:r>
            <a:endParaRPr lang="en-US" sz="3200" dirty="0"/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</a:t>
            </a:r>
            <a:r>
              <a:rPr lang="bg-BG" sz="3200" dirty="0"/>
              <a:t> </a:t>
            </a:r>
            <a:r>
              <a:rPr lang="en-US" sz="3200" dirty="0"/>
              <a:t>method returns:</a:t>
            </a:r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/>
              <a:t>number of objects deleted</a:t>
            </a:r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/>
              <a:t>number of </a:t>
            </a:r>
            <a:r>
              <a:rPr lang="en-US" sz="3000" b="1" dirty="0">
                <a:latin typeface="+mj-lt"/>
              </a:rPr>
              <a:t>deletions per object type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324B4AE-6A28-4146-906D-07C0B4B677FE}"/>
              </a:ext>
            </a:extLst>
          </p:cNvPr>
          <p:cNvSpPr txBox="1">
            <a:spLocks/>
          </p:cNvSpPr>
          <p:nvPr/>
        </p:nvSpPr>
        <p:spPr>
          <a:xfrm>
            <a:off x="3398727" y="4891602"/>
            <a:ext cx="6956251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employee = </a:t>
            </a:r>
            <a:r>
              <a:rPr lang="en-US" sz="2400" dirty="0" err="1"/>
              <a:t>Employee.objects.first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employee</a:t>
            </a:r>
            <a:r>
              <a:rPr lang="en-US" sz="2400" dirty="0" err="1">
                <a:solidFill>
                  <a:schemeClr val="bg1"/>
                </a:solidFill>
              </a:rPr>
              <a:t>.delete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# (1, {'</a:t>
            </a:r>
            <a:r>
              <a:rPr lang="en-US" sz="2400" i="1" dirty="0" err="1">
                <a:solidFill>
                  <a:schemeClr val="accent2"/>
                </a:solidFill>
              </a:rPr>
              <a:t>departments.Employee</a:t>
            </a:r>
            <a:r>
              <a:rPr lang="en-US" sz="2400" i="1" dirty="0">
                <a:solidFill>
                  <a:schemeClr val="accent2"/>
                </a:solidFill>
              </a:rPr>
              <a:t>': 1})</a:t>
            </a:r>
          </a:p>
        </p:txBody>
      </p:sp>
    </p:spTree>
    <p:extLst>
      <p:ext uri="{BB962C8B-B14F-4D97-AF65-F5344CB8AC3E}">
        <p14:creationId xmlns:p14="http://schemas.microsoft.com/office/powerpoint/2010/main" val="3010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Delete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object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bg-BG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Delete </a:t>
            </a:r>
            <a:r>
              <a:rPr lang="en-US" sz="3200" b="1" dirty="0">
                <a:solidFill>
                  <a:schemeClr val="bg1"/>
                </a:solidFill>
              </a:rPr>
              <a:t>multiple </a:t>
            </a:r>
            <a:r>
              <a:rPr lang="en-US" sz="3200" dirty="0"/>
              <a:t>objects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</a:t>
            </a:r>
            <a:r>
              <a:rPr lang="en-US" sz="3200" dirty="0" err="1"/>
              <a:t>QuerySet</a:t>
            </a: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000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Note: when deleting an object with </a:t>
            </a:r>
            <a:r>
              <a:rPr lang="en-US" sz="3200" b="1" dirty="0">
                <a:latin typeface="+mj-lt"/>
              </a:rPr>
              <a:t>foreign keys</a:t>
            </a:r>
            <a:r>
              <a:rPr lang="en-US" sz="3200" dirty="0">
                <a:latin typeface="+mj-lt"/>
              </a:rPr>
              <a:t>, it will emulate the behavior of the </a:t>
            </a:r>
            <a:r>
              <a:rPr lang="en-US" sz="3200" b="1" dirty="0">
                <a:latin typeface="+mj-lt"/>
              </a:rPr>
              <a:t>SQL constraint ON 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Model Object (2)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454BE7-BF3F-28BB-91E2-49414A8EF163}"/>
              </a:ext>
            </a:extLst>
          </p:cNvPr>
          <p:cNvSpPr txBox="1">
            <a:spLocks/>
          </p:cNvSpPr>
          <p:nvPr/>
        </p:nvSpPr>
        <p:spPr>
          <a:xfrm>
            <a:off x="525385" y="1846551"/>
            <a:ext cx="10766727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employee = </a:t>
            </a:r>
            <a:r>
              <a:rPr lang="en-US" sz="2000" dirty="0" err="1"/>
              <a:t>Employee.objects.get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pk=1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employee.delete</a:t>
            </a:r>
            <a:r>
              <a:rPr lang="en-US" sz="2000" dirty="0"/>
              <a:t>()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45485A7-F3A3-7B75-2197-7A4973C4FB27}"/>
              </a:ext>
            </a:extLst>
          </p:cNvPr>
          <p:cNvSpPr txBox="1">
            <a:spLocks/>
          </p:cNvSpPr>
          <p:nvPr/>
        </p:nvSpPr>
        <p:spPr>
          <a:xfrm>
            <a:off x="525385" y="3452271"/>
            <a:ext cx="10766727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employees = </a:t>
            </a:r>
            <a:r>
              <a:rPr lang="en-US" sz="2000" dirty="0" err="1"/>
              <a:t>Employee.objects.all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employees.delete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05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Class Meta</a:t>
            </a: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D29244DE-7D99-4F94-B824-0D3A128A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08" y="1203157"/>
            <a:ext cx="2906584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Meta 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11604" y="1128409"/>
            <a:ext cx="9596487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00" dirty="0"/>
              <a:t>To </a:t>
            </a:r>
            <a:r>
              <a:rPr lang="en-US" sz="3300" b="1" dirty="0">
                <a:solidFill>
                  <a:schemeClr val="bg1"/>
                </a:solidFill>
              </a:rPr>
              <a:t>insert model metadata </a:t>
            </a:r>
            <a:r>
              <a:rPr lang="en-US" sz="3300" dirty="0"/>
              <a:t>in the model, use</a:t>
            </a:r>
            <a:br>
              <a:rPr lang="en-US" sz="3300" dirty="0"/>
            </a:br>
            <a:r>
              <a:rPr lang="en-US" sz="3300" dirty="0"/>
              <a:t>the inner-class Meta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Adding the class is completely </a:t>
            </a:r>
            <a:r>
              <a:rPr lang="en-US" sz="3100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87B14A-A1A0-44CA-BFEE-224B7DB9F4AF}"/>
              </a:ext>
            </a:extLst>
          </p:cNvPr>
          <p:cNvSpPr txBox="1">
            <a:spLocks/>
          </p:cNvSpPr>
          <p:nvPr/>
        </p:nvSpPr>
        <p:spPr>
          <a:xfrm>
            <a:off x="2574180" y="3429000"/>
            <a:ext cx="704364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year_of_employment</a:t>
            </a:r>
            <a:r>
              <a:rPr lang="en-US" sz="2000" dirty="0"/>
              <a:t> = </a:t>
            </a:r>
            <a:r>
              <a:rPr lang="en-US" sz="2000" dirty="0" err="1"/>
              <a:t>models.IntegerField</a:t>
            </a:r>
            <a:r>
              <a:rPr lang="en-US" sz="2000" dirty="0"/>
              <a:t>()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class Meta: </a:t>
            </a:r>
          </a:p>
          <a:p>
            <a:r>
              <a:rPr lang="en-US" sz="2000" dirty="0"/>
              <a:t>        ordering = ["-</a:t>
            </a:r>
            <a:r>
              <a:rPr lang="en-US" sz="2000" dirty="0" err="1"/>
              <a:t>year_of_employment</a:t>
            </a:r>
            <a:r>
              <a:rPr lang="en-US" sz="2000" dirty="0"/>
              <a:t>"]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0CA9CCE0-A0A8-AD4C-B017-C80B929E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733" y="4679254"/>
            <a:ext cx="2007326" cy="609716"/>
          </a:xfrm>
          <a:prstGeom prst="wedgeRoundRectCallout">
            <a:avLst>
              <a:gd name="adj1" fmla="val -61006"/>
              <a:gd name="adj2" fmla="val 364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option</a:t>
            </a:r>
          </a:p>
        </p:txBody>
      </p:sp>
    </p:spTree>
    <p:extLst>
      <p:ext uri="{BB962C8B-B14F-4D97-AF65-F5344CB8AC3E}">
        <p14:creationId xmlns:p14="http://schemas.microsoft.com/office/powerpoint/2010/main" val="4253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Working with Model Objects</a:t>
            </a:r>
          </a:p>
          <a:p>
            <a:pPr lvl="1"/>
            <a:r>
              <a:rPr lang="en-US" sz="2800" dirty="0"/>
              <a:t>Reading Data</a:t>
            </a:r>
            <a:endParaRPr lang="bg-BG" sz="2800" dirty="0"/>
          </a:p>
          <a:p>
            <a:pPr lvl="1"/>
            <a:r>
              <a:rPr lang="en-US" sz="2800" dirty="0"/>
              <a:t>Filtering Data</a:t>
            </a:r>
          </a:p>
          <a:p>
            <a:pPr lvl="1"/>
            <a:r>
              <a:rPr lang="en-US" sz="2800" dirty="0"/>
              <a:t>Deleting Data</a:t>
            </a:r>
          </a:p>
          <a:p>
            <a:r>
              <a:rPr lang="en-US" sz="3000" dirty="0"/>
              <a:t>Class Meta</a:t>
            </a:r>
          </a:p>
          <a:p>
            <a:r>
              <a:rPr lang="en-US" sz="3000" dirty="0"/>
              <a:t>Model Methods</a:t>
            </a:r>
          </a:p>
          <a:p>
            <a:r>
              <a:rPr lang="en-US" sz="3000" dirty="0"/>
              <a:t>Adding Slugs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You can 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abstract base class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to put some common information into other models</a:t>
            </a:r>
            <a:endParaRPr lang="en-US" sz="3200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The model will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not create </a:t>
            </a:r>
            <a:r>
              <a:rPr lang="en-US" sz="3200" dirty="0">
                <a:latin typeface="+mj-lt"/>
              </a:rPr>
              <a:t>any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database</a:t>
            </a:r>
            <a:r>
              <a:rPr lang="en-US" sz="3200" dirty="0">
                <a:latin typeface="+mj-lt"/>
              </a:rPr>
              <a:t> table</a:t>
            </a:r>
            <a:endParaRPr lang="en-US" sz="30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Options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9DAD-46C0-C767-EA86-98AA29A6F30F}"/>
              </a:ext>
            </a:extLst>
          </p:cNvPr>
          <p:cNvSpPr txBox="1">
            <a:spLocks/>
          </p:cNvSpPr>
          <p:nvPr/>
        </p:nvSpPr>
        <p:spPr>
          <a:xfrm>
            <a:off x="2640168" y="3353585"/>
            <a:ext cx="7043640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 err="1"/>
              <a:t>CommonInfo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name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class Meta: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abstract = True</a:t>
            </a:r>
          </a:p>
          <a:p>
            <a:endParaRPr lang="en-US" sz="2000" dirty="0"/>
          </a:p>
          <a:p>
            <a:r>
              <a:rPr lang="en-US" sz="2000" dirty="0"/>
              <a:t>class Employee(</a:t>
            </a:r>
            <a:r>
              <a:rPr lang="en-US" sz="2000" dirty="0" err="1">
                <a:solidFill>
                  <a:schemeClr val="bg1"/>
                </a:solidFill>
              </a:rPr>
              <a:t>CommonInfo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6885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You can generate a </a:t>
            </a:r>
            <a:r>
              <a:rPr lang="en-US" sz="3200" b="1" dirty="0">
                <a:solidFill>
                  <a:schemeClr val="bg1"/>
                </a:solidFill>
              </a:rPr>
              <a:t>default ordering</a:t>
            </a:r>
            <a:r>
              <a:rPr lang="en-US" sz="3200" dirty="0"/>
              <a:t> for the object</a:t>
            </a:r>
            <a:r>
              <a:rPr lang="bg-BG" sz="3200" dirty="0"/>
              <a:t> </a:t>
            </a:r>
            <a:r>
              <a:rPr lang="en-US" sz="3200" dirty="0"/>
              <a:t>when retrieving data from the model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Note: if you order by a field that is </a:t>
            </a:r>
            <a:r>
              <a:rPr lang="en-US" sz="3200" b="1" dirty="0"/>
              <a:t>not</a:t>
            </a:r>
            <a:r>
              <a:rPr lang="en-US" sz="3200" dirty="0"/>
              <a:t> </a:t>
            </a:r>
            <a:r>
              <a:rPr lang="en-US" sz="3200" b="1" dirty="0"/>
              <a:t>unique</a:t>
            </a:r>
            <a:r>
              <a:rPr lang="en-US" sz="3200" dirty="0"/>
              <a:t>, objects with the </a:t>
            </a:r>
            <a:r>
              <a:rPr lang="en-US" sz="3200" b="1" dirty="0"/>
              <a:t>same values </a:t>
            </a:r>
            <a:r>
              <a:rPr lang="en-US" sz="3200" dirty="0"/>
              <a:t>may appear in a </a:t>
            </a:r>
            <a:r>
              <a:rPr lang="en-US" sz="3200" b="1" dirty="0"/>
              <a:t>different order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Options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44D5F-F8E3-C1FB-19A6-03B064CF057A}"/>
              </a:ext>
            </a:extLst>
          </p:cNvPr>
          <p:cNvSpPr txBox="1">
            <a:spLocks/>
          </p:cNvSpPr>
          <p:nvPr/>
        </p:nvSpPr>
        <p:spPr>
          <a:xfrm>
            <a:off x="2203061" y="2336117"/>
            <a:ext cx="7785877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class Meta: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ordering = ['name', '-</a:t>
            </a:r>
            <a:r>
              <a:rPr lang="en-US" sz="2000" dirty="0" err="1">
                <a:solidFill>
                  <a:schemeClr val="bg1"/>
                </a:solidFill>
              </a:rPr>
              <a:t>years_of_employment</a:t>
            </a:r>
            <a:r>
              <a:rPr lang="en-US" sz="2000" dirty="0">
                <a:solidFill>
                  <a:schemeClr val="bg1"/>
                </a:solidFill>
              </a:rPr>
              <a:t>']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65820A4-2708-8C09-ABD6-4A1A246B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006" y="4367964"/>
            <a:ext cx="2007326" cy="760217"/>
          </a:xfrm>
          <a:prstGeom prst="wedgeRoundRectCallout">
            <a:avLst>
              <a:gd name="adj1" fmla="val -34238"/>
              <a:gd name="adj2" fmla="val -804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3A4FE51-AB16-6229-3FB4-474580A5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563" y="4367964"/>
            <a:ext cx="2007326" cy="760217"/>
          </a:xfrm>
          <a:prstGeom prst="wedgeRoundRectCallout">
            <a:avLst>
              <a:gd name="adj1" fmla="val 33857"/>
              <a:gd name="adj2" fmla="val -841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7680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406" y="1214772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You can give a </a:t>
            </a:r>
            <a:r>
              <a:rPr lang="en-US" sz="3200" b="1" dirty="0">
                <a:solidFill>
                  <a:schemeClr val="bg1"/>
                </a:solidFill>
              </a:rPr>
              <a:t>plural name </a:t>
            </a:r>
            <a:r>
              <a:rPr lang="en-US" sz="3200" dirty="0"/>
              <a:t>to your model to be represented correctly in the Django admin site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Options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44D5F-F8E3-C1FB-19A6-03B064CF057A}"/>
              </a:ext>
            </a:extLst>
          </p:cNvPr>
          <p:cNvSpPr txBox="1">
            <a:spLocks/>
          </p:cNvSpPr>
          <p:nvPr/>
        </p:nvSpPr>
        <p:spPr>
          <a:xfrm>
            <a:off x="659581" y="3085771"/>
            <a:ext cx="5638137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City(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class Meta: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verbose_name_plural</a:t>
            </a:r>
            <a:r>
              <a:rPr lang="en-US" sz="2000" dirty="0">
                <a:solidFill>
                  <a:schemeClr val="bg1"/>
                </a:solidFill>
              </a:rPr>
              <a:t> = "cities"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02508-71D0-F6F8-DA13-2A885AC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2353" y="2249947"/>
            <a:ext cx="3332897" cy="34907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269EDB-1FC0-3359-DF4F-98EB8BFB6A30}"/>
              </a:ext>
            </a:extLst>
          </p:cNvPr>
          <p:cNvSpPr/>
          <p:nvPr/>
        </p:nvSpPr>
        <p:spPr bwMode="auto">
          <a:xfrm>
            <a:off x="6817932" y="3806797"/>
            <a:ext cx="424207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5A389CA-FD2E-DFAB-CAF3-81AACB43377E}"/>
              </a:ext>
            </a:extLst>
          </p:cNvPr>
          <p:cNvSpPr txBox="1">
            <a:spLocks/>
          </p:cNvSpPr>
          <p:nvPr/>
        </p:nvSpPr>
        <p:spPr>
          <a:xfrm>
            <a:off x="1652237" y="6349536"/>
            <a:ext cx="929096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Meta Options: </a:t>
            </a:r>
            <a:r>
              <a:rPr lang="en-US" sz="1800" dirty="0">
                <a:hlinkClick r:id="rId3"/>
              </a:rPr>
              <a:t>https://docs.djangoproject.com/en/4.1/ref/models/options/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2543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Model Methods</a:t>
            </a:r>
            <a:endParaRPr lang="bg-BG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CF5B420-243B-4EAA-8B32-7A05AC8FA1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A24E99C-A7BF-5C94-ED99-12CE48BC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07" y="1263093"/>
            <a:ext cx="2734186" cy="2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Methods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11604" y="1128409"/>
            <a:ext cx="9596487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dirty="0"/>
              <a:t>Add functionality on a </a:t>
            </a:r>
            <a:r>
              <a:rPr lang="en-US" sz="3600" b="1" dirty="0">
                <a:solidFill>
                  <a:schemeClr val="bg1"/>
                </a:solidFill>
              </a:rPr>
              <a:t>particular</a:t>
            </a:r>
            <a:r>
              <a:rPr lang="en-US" sz="3600" dirty="0"/>
              <a:t> model instance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Keeps </a:t>
            </a:r>
            <a:r>
              <a:rPr lang="en-US" sz="3600" b="1" dirty="0">
                <a:solidFill>
                  <a:schemeClr val="bg1"/>
                </a:solidFill>
              </a:rPr>
              <a:t>business logic </a:t>
            </a:r>
            <a:r>
              <a:rPr lang="en-US" sz="3600" dirty="0"/>
              <a:t>in one 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73B7-F3C0-A100-8F57-96EA50D34765}"/>
              </a:ext>
            </a:extLst>
          </p:cNvPr>
          <p:cNvSpPr txBox="1">
            <a:spLocks/>
          </p:cNvSpPr>
          <p:nvPr/>
        </p:nvSpPr>
        <p:spPr>
          <a:xfrm>
            <a:off x="2687620" y="3055674"/>
            <a:ext cx="8444454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endParaRPr lang="en-US" sz="1500" dirty="0"/>
          </a:p>
          <a:p>
            <a:r>
              <a:rPr lang="en-US" sz="2200" dirty="0">
                <a:solidFill>
                  <a:schemeClr val="bg1"/>
                </a:solidFill>
              </a:rPr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years_of_experience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the years and months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41351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Properties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11604" y="1128409"/>
            <a:ext cx="9596487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dirty="0"/>
              <a:t>Add </a:t>
            </a:r>
            <a:r>
              <a:rPr lang="en-US" sz="3600" b="1" dirty="0">
                <a:solidFill>
                  <a:schemeClr val="bg1"/>
                </a:solidFill>
              </a:rPr>
              <a:t>managed attributes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Feature of Python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AF3D758-92A9-0F2D-B67D-406D4344E6A6}"/>
              </a:ext>
            </a:extLst>
          </p:cNvPr>
          <p:cNvSpPr txBox="1">
            <a:spLocks/>
          </p:cNvSpPr>
          <p:nvPr/>
        </p:nvSpPr>
        <p:spPr>
          <a:xfrm>
            <a:off x="2687620" y="2973447"/>
            <a:ext cx="8444454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endParaRPr lang="en-US" sz="1500" dirty="0"/>
          </a:p>
          <a:p>
            <a:r>
              <a:rPr lang="en-US" sz="2200" dirty="0">
                <a:solidFill>
                  <a:schemeClr val="bg1"/>
                </a:solidFill>
              </a:rPr>
              <a:t>    @property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full_name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the full name of an employee</a:t>
            </a:r>
          </a:p>
        </p:txBody>
      </p:sp>
    </p:spTree>
    <p:extLst>
      <p:ext uri="{BB962C8B-B14F-4D97-AF65-F5344CB8AC3E}">
        <p14:creationId xmlns:p14="http://schemas.microsoft.com/office/powerpoint/2010/main" val="19407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Model Methods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11604" y="1128409"/>
            <a:ext cx="9596487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dirty="0"/>
              <a:t>Each of them have special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73B7-F3C0-A100-8F57-96EA50D34765}"/>
              </a:ext>
            </a:extLst>
          </p:cNvPr>
          <p:cNvSpPr txBox="1">
            <a:spLocks/>
          </p:cNvSpPr>
          <p:nvPr/>
        </p:nvSpPr>
        <p:spPr>
          <a:xfrm>
            <a:off x="2574498" y="2362947"/>
            <a:ext cx="8444454" cy="2932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endParaRPr lang="en-US" sz="1500" dirty="0"/>
          </a:p>
          <a:p>
            <a:r>
              <a:rPr lang="en-US" sz="2200" dirty="0">
                <a:solidFill>
                  <a:schemeClr val="bg1"/>
                </a:solidFill>
              </a:rPr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get_absolute_url</a:t>
            </a:r>
            <a:r>
              <a:rPr lang="en-US" sz="2200" dirty="0">
                <a:solidFill>
                  <a:schemeClr val="bg1"/>
                </a:solidFill>
              </a:rPr>
              <a:t>(self):</a:t>
            </a:r>
          </a:p>
          <a:p>
            <a:r>
              <a:rPr lang="en-US" sz="2200" i="1" dirty="0">
                <a:solidFill>
                  <a:schemeClr val="bg1"/>
                </a:solidFill>
              </a:rPr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a calculated URL for that object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   def __str__(self):</a:t>
            </a:r>
          </a:p>
          <a:p>
            <a:r>
              <a:rPr lang="en-US" sz="2200" i="1" dirty="0">
                <a:solidFill>
                  <a:schemeClr val="bg1"/>
                </a:solidFill>
              </a:rPr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returns a human-readable representation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2F5CE08-3975-6D29-0025-88CFDFB8AAE1}"/>
              </a:ext>
            </a:extLst>
          </p:cNvPr>
          <p:cNvSpPr txBox="1">
            <a:spLocks/>
          </p:cNvSpPr>
          <p:nvPr/>
        </p:nvSpPr>
        <p:spPr>
          <a:xfrm>
            <a:off x="1652237" y="6349536"/>
            <a:ext cx="9820184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Model Methods: </a:t>
            </a:r>
            <a:r>
              <a:rPr lang="en-US" sz="1800" dirty="0">
                <a:hlinkClick r:id="rId2"/>
              </a:rPr>
              <a:t>https://docs.djangoproject.com/en/4.1/topics/db/models/#model-methods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5948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7" y="4704825"/>
            <a:ext cx="10961783" cy="768084"/>
          </a:xfrm>
        </p:spPr>
        <p:txBody>
          <a:bodyPr/>
          <a:lstStyle/>
          <a:p>
            <a:r>
              <a:rPr lang="en-US" sz="5400" dirty="0"/>
              <a:t>Adding Slugs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7D406B1-2445-1DEA-6B53-DF72914BDD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C43F61E-1B7D-276A-824F-C88325CF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06" y="1385091"/>
            <a:ext cx="2629187" cy="26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Slugs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11605" y="1128409"/>
            <a:ext cx="9068585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00" dirty="0"/>
              <a:t>Slugs are generally </a:t>
            </a:r>
            <a:r>
              <a:rPr lang="en-US" sz="3300" b="1" dirty="0">
                <a:solidFill>
                  <a:schemeClr val="bg1"/>
                </a:solidFill>
              </a:rPr>
              <a:t>used in URLs</a:t>
            </a:r>
          </a:p>
          <a:p>
            <a:pPr>
              <a:buClr>
                <a:schemeClr val="tx1"/>
              </a:buClr>
            </a:pPr>
            <a:r>
              <a:rPr lang="en-US" sz="3300" dirty="0"/>
              <a:t>It is often used to </a:t>
            </a:r>
            <a:r>
              <a:rPr lang="en-US" sz="3300" b="1" dirty="0">
                <a:solidFill>
                  <a:schemeClr val="bg1"/>
                </a:solidFill>
              </a:rPr>
              <a:t>automatically prepopulate</a:t>
            </a:r>
            <a:br>
              <a:rPr lang="en-US" sz="3300" b="1" dirty="0">
                <a:solidFill>
                  <a:schemeClr val="bg1"/>
                </a:solidFill>
              </a:rPr>
            </a:br>
            <a:r>
              <a:rPr lang="en-US" sz="3300" dirty="0"/>
              <a:t>a slug with a value based on another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71691-4107-07B1-69A2-CB2BA5C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52" y="3338812"/>
            <a:ext cx="7601490" cy="2952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407" y="1196126"/>
            <a:ext cx="11811192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Define a </a:t>
            </a:r>
            <a:r>
              <a:rPr lang="en-US" sz="3400" b="1" dirty="0"/>
              <a:t>field</a:t>
            </a:r>
            <a:r>
              <a:rPr lang="en-US" sz="3400" dirty="0"/>
              <a:t> where the data of each slug will be stored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Each value should be </a:t>
            </a:r>
            <a:r>
              <a:rPr lang="en-US" sz="3400" b="1" dirty="0"/>
              <a:t>unique</a:t>
            </a:r>
            <a:r>
              <a:rPr lang="en-US" sz="3400" dirty="0"/>
              <a:t> as it is part of an URL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SlugField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49-A6E2-926F-401D-74884CC0220D}"/>
              </a:ext>
            </a:extLst>
          </p:cNvPr>
          <p:cNvSpPr txBox="1">
            <a:spLocks/>
          </p:cNvSpPr>
          <p:nvPr/>
        </p:nvSpPr>
        <p:spPr>
          <a:xfrm>
            <a:off x="2158902" y="3518397"/>
            <a:ext cx="7874193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Department(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name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=100)</a:t>
            </a:r>
          </a:p>
          <a:p>
            <a:r>
              <a:rPr lang="en-US" sz="2000" dirty="0"/>
              <a:t>    ...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slug = </a:t>
            </a:r>
            <a:r>
              <a:rPr lang="en-US" sz="2000" dirty="0" err="1">
                <a:solidFill>
                  <a:schemeClr val="bg1"/>
                </a:solidFill>
              </a:rPr>
              <a:t>models.SlugField</a:t>
            </a:r>
            <a:r>
              <a:rPr lang="en-US" sz="2000" dirty="0">
                <a:solidFill>
                  <a:schemeClr val="bg1"/>
                </a:solidFill>
              </a:rPr>
              <a:t>(unique=True)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F75E8B-5F8A-66DC-831A-F7E84AB9392C}"/>
              </a:ext>
            </a:extLst>
          </p:cNvPr>
          <p:cNvSpPr txBox="1">
            <a:spLocks/>
          </p:cNvSpPr>
          <p:nvPr/>
        </p:nvSpPr>
        <p:spPr>
          <a:xfrm>
            <a:off x="2158902" y="2991933"/>
            <a:ext cx="7874193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departments/models.py</a:t>
            </a:r>
          </a:p>
        </p:txBody>
      </p:sp>
    </p:spTree>
    <p:extLst>
      <p:ext uri="{BB962C8B-B14F-4D97-AF65-F5344CB8AC3E}">
        <p14:creationId xmlns:p14="http://schemas.microsoft.com/office/powerpoint/2010/main" val="34067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route should be a </a:t>
            </a:r>
            <a:r>
              <a:rPr lang="en-US" sz="3200" b="1" dirty="0"/>
              <a:t>slug value </a:t>
            </a:r>
            <a:r>
              <a:rPr lang="en-US" sz="3200" dirty="0"/>
              <a:t>which will be passed to </a:t>
            </a:r>
            <a:br>
              <a:rPr lang="en-US" sz="3200" dirty="0"/>
            </a:br>
            <a:r>
              <a:rPr lang="en-US" sz="3200" dirty="0"/>
              <a:t>the view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URL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49-A6E2-926F-401D-74884CC0220D}"/>
              </a:ext>
            </a:extLst>
          </p:cNvPr>
          <p:cNvSpPr txBox="1">
            <a:spLocks/>
          </p:cNvSpPr>
          <p:nvPr/>
        </p:nvSpPr>
        <p:spPr>
          <a:xfrm>
            <a:off x="1055965" y="3012052"/>
            <a:ext cx="10080065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path("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slug:slug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/>
              <a:t>", </a:t>
            </a:r>
            <a:r>
              <a:rPr lang="en-US" sz="2000" dirty="0" err="1"/>
              <a:t>views.show_department</a:t>
            </a:r>
            <a:r>
              <a:rPr lang="en-US" sz="2000" dirty="0"/>
              <a:t>, name="show-dep"),</a:t>
            </a:r>
          </a:p>
          <a:p>
            <a:r>
              <a:rPr lang="en-US" sz="2000" dirty="0"/>
              <a:t>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2EC391-A140-2E93-7F33-BE4B273616E7}"/>
              </a:ext>
            </a:extLst>
          </p:cNvPr>
          <p:cNvSpPr txBox="1">
            <a:spLocks/>
          </p:cNvSpPr>
          <p:nvPr/>
        </p:nvSpPr>
        <p:spPr>
          <a:xfrm>
            <a:off x="1055965" y="2485588"/>
            <a:ext cx="1008006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departments/urls.py</a:t>
            </a:r>
          </a:p>
        </p:txBody>
      </p:sp>
    </p:spTree>
    <p:extLst>
      <p:ext uri="{BB962C8B-B14F-4D97-AF65-F5344CB8AC3E}">
        <p14:creationId xmlns:p14="http://schemas.microsoft.com/office/powerpoint/2010/main" val="36417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Create the view as usual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Try to find to object by the given slug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49-A6E2-926F-401D-74884CC0220D}"/>
              </a:ext>
            </a:extLst>
          </p:cNvPr>
          <p:cNvSpPr txBox="1">
            <a:spLocks/>
          </p:cNvSpPr>
          <p:nvPr/>
        </p:nvSpPr>
        <p:spPr>
          <a:xfrm>
            <a:off x="1055964" y="3275284"/>
            <a:ext cx="10080065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show_department</a:t>
            </a:r>
            <a:r>
              <a:rPr lang="en-US" sz="2000" dirty="0"/>
              <a:t>(request, slug):</a:t>
            </a:r>
          </a:p>
          <a:p>
            <a:r>
              <a:rPr lang="en-US" sz="2000" dirty="0"/>
              <a:t>    department = get_object_or_404(Department, </a:t>
            </a:r>
            <a:r>
              <a:rPr lang="en-US" sz="2000" dirty="0">
                <a:solidFill>
                  <a:schemeClr val="bg1"/>
                </a:solidFill>
              </a:rPr>
              <a:t>slug=slug</a:t>
            </a:r>
            <a:r>
              <a:rPr lang="en-US" sz="2000" dirty="0"/>
              <a:t>)</a:t>
            </a:r>
          </a:p>
          <a:p>
            <a:r>
              <a:rPr lang="en-US" sz="2000" dirty="0"/>
              <a:t>    context = {"department": department}</a:t>
            </a:r>
          </a:p>
          <a:p>
            <a:r>
              <a:rPr lang="en-US" sz="2000" dirty="0"/>
              <a:t>    return render(request, "department_details.html", context)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2EC391-A140-2E93-7F33-BE4B273616E7}"/>
              </a:ext>
            </a:extLst>
          </p:cNvPr>
          <p:cNvSpPr txBox="1">
            <a:spLocks/>
          </p:cNvSpPr>
          <p:nvPr/>
        </p:nvSpPr>
        <p:spPr>
          <a:xfrm>
            <a:off x="1055965" y="2748820"/>
            <a:ext cx="1008006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departments/views.py</a:t>
            </a:r>
          </a:p>
        </p:txBody>
      </p:sp>
    </p:spTree>
    <p:extLst>
      <p:ext uri="{BB962C8B-B14F-4D97-AF65-F5344CB8AC3E}">
        <p14:creationId xmlns:p14="http://schemas.microsoft.com/office/powerpoint/2010/main" val="39693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Define the built-in model </a:t>
            </a:r>
            <a:r>
              <a:rPr lang="en-US" sz="3200" b="1" dirty="0"/>
              <a:t>method</a:t>
            </a:r>
            <a:r>
              <a:rPr lang="en-US" sz="3200" dirty="0"/>
              <a:t> that calculates the absolute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Use the </a:t>
            </a:r>
            <a:r>
              <a:rPr lang="en-US" sz="3200" b="1" dirty="0"/>
              <a:t>reverse()</a:t>
            </a:r>
            <a:r>
              <a:rPr lang="en-US" sz="3200" dirty="0"/>
              <a:t> function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Pass the slug value as an </a:t>
            </a:r>
            <a:r>
              <a:rPr lang="en-US" sz="3200" b="1" dirty="0"/>
              <a:t>argument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Path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49-A6E2-926F-401D-74884CC0220D}"/>
              </a:ext>
            </a:extLst>
          </p:cNvPr>
          <p:cNvSpPr txBox="1">
            <a:spLocks/>
          </p:cNvSpPr>
          <p:nvPr/>
        </p:nvSpPr>
        <p:spPr>
          <a:xfrm>
            <a:off x="1055965" y="3845948"/>
            <a:ext cx="10080065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Department(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get_absolute_url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reverse("show-dep", </a:t>
            </a:r>
            <a:r>
              <a:rPr lang="en-US" sz="2000" dirty="0" err="1"/>
              <a:t>kwargs</a:t>
            </a:r>
            <a:r>
              <a:rPr lang="en-US" sz="2000" dirty="0"/>
              <a:t>={"slug": </a:t>
            </a:r>
            <a:r>
              <a:rPr lang="en-US" sz="2000" dirty="0" err="1">
                <a:solidFill>
                  <a:schemeClr val="bg1"/>
                </a:solidFill>
              </a:rPr>
              <a:t>self.slug</a:t>
            </a:r>
            <a:r>
              <a:rPr lang="en-US" sz="2000" dirty="0"/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2EC391-A140-2E93-7F33-BE4B273616E7}"/>
              </a:ext>
            </a:extLst>
          </p:cNvPr>
          <p:cNvSpPr txBox="1">
            <a:spLocks/>
          </p:cNvSpPr>
          <p:nvPr/>
        </p:nvSpPr>
        <p:spPr>
          <a:xfrm>
            <a:off x="1055965" y="3307700"/>
            <a:ext cx="1008006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departments/models.py</a:t>
            </a:r>
          </a:p>
        </p:txBody>
      </p:sp>
    </p:spTree>
    <p:extLst>
      <p:ext uri="{BB962C8B-B14F-4D97-AF65-F5344CB8AC3E}">
        <p14:creationId xmlns:p14="http://schemas.microsoft.com/office/powerpoint/2010/main" val="2309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Specify the </a:t>
            </a:r>
            <a:r>
              <a:rPr lang="en-US" sz="3200" b="1" dirty="0"/>
              <a:t>URL</a:t>
            </a:r>
            <a:r>
              <a:rPr lang="en-US" sz="3200" dirty="0"/>
              <a:t> for each model</a:t>
            </a:r>
            <a:endParaRPr lang="bg-BG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 the </a:t>
            </a:r>
            <a:r>
              <a:rPr lang="en-US" sz="3000" b="1" dirty="0"/>
              <a:t>generated path </a:t>
            </a:r>
            <a:r>
              <a:rPr lang="en-US" sz="3000" dirty="0"/>
              <a:t>in the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Slug in the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49-A6E2-926F-401D-74884CC0220D}"/>
              </a:ext>
            </a:extLst>
          </p:cNvPr>
          <p:cNvSpPr txBox="1">
            <a:spLocks/>
          </p:cNvSpPr>
          <p:nvPr/>
        </p:nvSpPr>
        <p:spPr>
          <a:xfrm>
            <a:off x="923985" y="3079425"/>
            <a:ext cx="10080065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&lt;h1&gt;All Departments&lt;/h1&gt;</a:t>
            </a:r>
          </a:p>
          <a:p>
            <a:r>
              <a:rPr lang="en-US" sz="2000" dirty="0"/>
              <a:t>{% for dep in </a:t>
            </a:r>
            <a:r>
              <a:rPr lang="en-US" sz="2000" dirty="0" err="1"/>
              <a:t>departments_list</a:t>
            </a:r>
            <a:r>
              <a:rPr lang="en-US" sz="2000" dirty="0"/>
              <a:t> %}</a:t>
            </a:r>
          </a:p>
          <a:p>
            <a:r>
              <a:rPr lang="en-US" sz="2000" dirty="0"/>
              <a:t>  &lt;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    &lt;li&gt;&lt;a </a:t>
            </a:r>
            <a:r>
              <a:rPr lang="en-US" sz="2000" dirty="0" err="1">
                <a:solidFill>
                  <a:schemeClr val="bg1"/>
                </a:solidFill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="{{ </a:t>
            </a:r>
            <a:r>
              <a:rPr lang="en-US" sz="2000" dirty="0" err="1">
                <a:solidFill>
                  <a:schemeClr val="bg1"/>
                </a:solidFill>
              </a:rPr>
              <a:t>dep.get_absolute_url</a:t>
            </a:r>
            <a:r>
              <a:rPr lang="en-US" sz="2000" dirty="0">
                <a:solidFill>
                  <a:schemeClr val="bg1"/>
                </a:solidFill>
              </a:rPr>
              <a:t> }}"&gt;{{ dep.name }}</a:t>
            </a:r>
            <a:r>
              <a:rPr lang="en-US" sz="2000" dirty="0"/>
              <a:t>&lt;/a&gt;&lt;/li&gt;</a:t>
            </a:r>
          </a:p>
          <a:p>
            <a:r>
              <a:rPr lang="en-US" sz="2000" dirty="0"/>
              <a:t>  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endfor</a:t>
            </a:r>
            <a:r>
              <a:rPr lang="en-US" sz="2000" dirty="0"/>
              <a:t> %}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2EC391-A140-2E93-7F33-BE4B273616E7}"/>
              </a:ext>
            </a:extLst>
          </p:cNvPr>
          <p:cNvSpPr txBox="1">
            <a:spLocks/>
          </p:cNvSpPr>
          <p:nvPr/>
        </p:nvSpPr>
        <p:spPr>
          <a:xfrm>
            <a:off x="923985" y="2552961"/>
            <a:ext cx="1008006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dashboard.html</a:t>
            </a:r>
          </a:p>
        </p:txBody>
      </p:sp>
    </p:spTree>
    <p:extLst>
      <p:ext uri="{BB962C8B-B14F-4D97-AF65-F5344CB8AC3E}">
        <p14:creationId xmlns:p14="http://schemas.microsoft.com/office/powerpoint/2010/main" val="25268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slug field should be </a:t>
            </a:r>
            <a:r>
              <a:rPr lang="en-US" sz="3200" b="1" dirty="0"/>
              <a:t>prepopulated</a:t>
            </a:r>
            <a:r>
              <a:rPr lang="en-US" sz="3200" dirty="0"/>
              <a:t> with the value </a:t>
            </a:r>
            <a:br>
              <a:rPr lang="en-US" sz="3200" dirty="0"/>
            </a:br>
            <a:r>
              <a:rPr lang="en-US" sz="3200" dirty="0"/>
              <a:t>in the name field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Admin 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7B49-A6E2-926F-401D-74884CC0220D}"/>
              </a:ext>
            </a:extLst>
          </p:cNvPr>
          <p:cNvSpPr txBox="1">
            <a:spLocks/>
          </p:cNvSpPr>
          <p:nvPr/>
        </p:nvSpPr>
        <p:spPr>
          <a:xfrm>
            <a:off x="1055967" y="3264923"/>
            <a:ext cx="10080065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 err="1"/>
              <a:t>DepartmentAdmin</a:t>
            </a:r>
            <a:r>
              <a:rPr lang="en-US" sz="2000" dirty="0"/>
              <a:t>(</a:t>
            </a:r>
            <a:r>
              <a:rPr lang="en-US" sz="2000" dirty="0" err="1"/>
              <a:t>admin.ModelAdmin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prepopulated_fields</a:t>
            </a:r>
            <a:r>
              <a:rPr lang="en-US" sz="2000" dirty="0">
                <a:solidFill>
                  <a:schemeClr val="bg1"/>
                </a:solidFill>
              </a:rPr>
              <a:t> = {"slug": ("name",)}</a:t>
            </a:r>
          </a:p>
          <a:p>
            <a:endParaRPr lang="en-US" sz="2000" dirty="0"/>
          </a:p>
          <a:p>
            <a:r>
              <a:rPr lang="en-US" sz="2000" dirty="0" err="1"/>
              <a:t>admin.site.register</a:t>
            </a:r>
            <a:r>
              <a:rPr lang="en-US" sz="2000" dirty="0"/>
              <a:t>(Department, </a:t>
            </a:r>
            <a:r>
              <a:rPr lang="en-US" sz="2000" dirty="0" err="1"/>
              <a:t>DepartmentAdmin</a:t>
            </a:r>
            <a:r>
              <a:rPr lang="en-US" sz="2000" dirty="0"/>
              <a:t>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2EC391-A140-2E93-7F33-BE4B273616E7}"/>
              </a:ext>
            </a:extLst>
          </p:cNvPr>
          <p:cNvSpPr txBox="1">
            <a:spLocks/>
          </p:cNvSpPr>
          <p:nvPr/>
        </p:nvSpPr>
        <p:spPr>
          <a:xfrm>
            <a:off x="1055967" y="2726675"/>
            <a:ext cx="10080065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departmets/admin.py</a:t>
            </a:r>
          </a:p>
        </p:txBody>
      </p:sp>
    </p:spTree>
    <p:extLst>
      <p:ext uri="{BB962C8B-B14F-4D97-AF65-F5344CB8AC3E}">
        <p14:creationId xmlns:p14="http://schemas.microsoft.com/office/powerpoint/2010/main" val="207585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3400" dirty="0"/>
              <a:t> allow us to work with data using Python code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Meta </a:t>
            </a:r>
            <a:r>
              <a:rPr lang="en-US" sz="3400" dirty="0"/>
              <a:t>to insert "anything that's not a field"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Use model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400" dirty="0"/>
              <a:t> to add custom "row-level" functionality to the objects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Working with Model</a:t>
            </a:r>
            <a:r>
              <a:rPr lang="bg-BG" sz="5400" dirty="0"/>
              <a:t> </a:t>
            </a:r>
            <a:r>
              <a:rPr lang="en-US" sz="5400" dirty="0"/>
              <a:t>Objects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82" y="1385091"/>
            <a:ext cx="2312918" cy="2312918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ECF68755-F985-DF9A-59D1-B83421D594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Reading Data</a:t>
            </a:r>
          </a:p>
        </p:txBody>
      </p:sp>
    </p:spTree>
    <p:extLst>
      <p:ext uri="{BB962C8B-B14F-4D97-AF65-F5344CB8AC3E}">
        <p14:creationId xmlns:p14="http://schemas.microsoft.com/office/powerpoint/2010/main" val="41343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the Database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913641" y="1128409"/>
            <a:ext cx="9955133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 Python code </a:t>
            </a:r>
            <a:r>
              <a:rPr lang="en-US" sz="3200" dirty="0"/>
              <a:t>to retrieve data from the database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the </a:t>
            </a:r>
            <a:r>
              <a:rPr lang="en-US" sz="3000" b="1" dirty="0">
                <a:latin typeface="Consolas" panose="020B0609020204030204" pitchFamily="49" charset="0"/>
              </a:rPr>
              <a:t>Manager</a:t>
            </a:r>
            <a:r>
              <a:rPr lang="en-US" sz="3000" dirty="0"/>
              <a:t> on the model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Construct a </a:t>
            </a:r>
            <a:r>
              <a:rPr lang="en-US" sz="3000" b="1" dirty="0" err="1">
                <a:latin typeface="Consolas" panose="020B0609020204030204" pitchFamily="49" charset="0"/>
              </a:rPr>
              <a:t>QuerySet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6ACFE29-BAE9-8C40-3FD5-9E167FBCBA20}"/>
              </a:ext>
            </a:extLst>
          </p:cNvPr>
          <p:cNvSpPr txBox="1">
            <a:spLocks/>
          </p:cNvSpPr>
          <p:nvPr/>
        </p:nvSpPr>
        <p:spPr>
          <a:xfrm>
            <a:off x="2267029" y="3955464"/>
            <a:ext cx="7997387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show_all_departments</a:t>
            </a:r>
            <a:r>
              <a:rPr lang="en-US" sz="2000" dirty="0"/>
              <a:t>(request)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all_departments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Department.objects.all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/>
              <a:t>...</a:t>
            </a:r>
          </a:p>
          <a:p>
            <a:r>
              <a:rPr lang="en-US" sz="2000" dirty="0"/>
              <a:t>    context = {"departments"</a:t>
            </a:r>
            <a:r>
              <a:rPr lang="bg-BG" sz="2000" dirty="0"/>
              <a:t>: </a:t>
            </a:r>
            <a:r>
              <a:rPr lang="en-US" sz="2000" dirty="0" err="1"/>
              <a:t>all_departments</a:t>
            </a:r>
            <a:r>
              <a:rPr lang="en-US" sz="2000" dirty="0"/>
              <a:t>}</a:t>
            </a:r>
          </a:p>
          <a:p>
            <a:r>
              <a:rPr lang="en-US" sz="2000" dirty="0"/>
              <a:t>    return render(request, 'departments.html', context)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885160-8A38-A096-C984-AB7653599337}"/>
              </a:ext>
            </a:extLst>
          </p:cNvPr>
          <p:cNvSpPr txBox="1">
            <a:spLocks/>
          </p:cNvSpPr>
          <p:nvPr/>
        </p:nvSpPr>
        <p:spPr>
          <a:xfrm>
            <a:off x="2280972" y="3429000"/>
            <a:ext cx="7997387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views.py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4D0FEAB-DEAA-B42B-F41F-B24E0DCD1885}"/>
              </a:ext>
            </a:extLst>
          </p:cNvPr>
          <p:cNvSpPr/>
          <p:nvPr/>
        </p:nvSpPr>
        <p:spPr bwMode="auto">
          <a:xfrm>
            <a:off x="9382690" y="3692232"/>
            <a:ext cx="1961612" cy="971130"/>
          </a:xfrm>
          <a:prstGeom prst="wedgeRoundRectCallout">
            <a:avLst>
              <a:gd name="adj1" fmla="val -60747"/>
              <a:gd name="adj2" fmla="val 30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all objects</a:t>
            </a:r>
          </a:p>
        </p:txBody>
      </p:sp>
    </p:spTree>
    <p:extLst>
      <p:ext uri="{BB962C8B-B14F-4D97-AF65-F5344CB8AC3E}">
        <p14:creationId xmlns:p14="http://schemas.microsoft.com/office/powerpoint/2010/main" val="6004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Manager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989056" y="1128409"/>
            <a:ext cx="9879718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Each model has </a:t>
            </a:r>
            <a:r>
              <a:rPr lang="en-US" sz="3200" b="1" dirty="0">
                <a:solidFill>
                  <a:schemeClr val="bg1"/>
                </a:solidFill>
              </a:rPr>
              <a:t>at least one Manager</a:t>
            </a:r>
            <a:r>
              <a:rPr lang="en-US" sz="3200" dirty="0"/>
              <a:t>, and it's called </a:t>
            </a:r>
            <a:r>
              <a:rPr lang="en-US" sz="3200" b="1" dirty="0">
                <a:latin typeface="Consolas" panose="020B0609020204030204" pitchFamily="49" charset="0"/>
              </a:rPr>
              <a:t>objects</a:t>
            </a:r>
            <a:r>
              <a:rPr lang="en-US" sz="3200" dirty="0"/>
              <a:t> by default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Managers are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via </a:t>
            </a:r>
            <a:r>
              <a:rPr lang="en-US" sz="3200" b="1" dirty="0">
                <a:solidFill>
                  <a:schemeClr val="bg1"/>
                </a:solidFill>
              </a:rPr>
              <a:t>model classes</a:t>
            </a:r>
            <a:r>
              <a:rPr lang="en-US" sz="3200" dirty="0"/>
              <a:t> rather than from model instances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6ACFE29-BAE9-8C40-3FD5-9E167FBCBA20}"/>
              </a:ext>
            </a:extLst>
          </p:cNvPr>
          <p:cNvSpPr txBox="1">
            <a:spLocks/>
          </p:cNvSpPr>
          <p:nvPr/>
        </p:nvSpPr>
        <p:spPr>
          <a:xfrm>
            <a:off x="2560636" y="4109122"/>
            <a:ext cx="8482019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show_all_departments</a:t>
            </a:r>
            <a:r>
              <a:rPr lang="en-US" sz="2000" dirty="0"/>
              <a:t>(request)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all_departments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Department.objects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pt-BR" sz="2000" dirty="0"/>
              <a:t>    print(</a:t>
            </a:r>
            <a:r>
              <a:rPr lang="en-US" sz="2000" dirty="0" err="1"/>
              <a:t>all_departments</a:t>
            </a:r>
            <a:r>
              <a:rPr lang="pt-BR" sz="2000" dirty="0"/>
              <a:t>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</a:t>
            </a:r>
            <a:r>
              <a:rPr lang="en-US" sz="2000" i="1" dirty="0" err="1">
                <a:solidFill>
                  <a:schemeClr val="accent2"/>
                </a:solidFill>
              </a:rPr>
              <a:t>departments.EmployeeNew.objects</a:t>
            </a:r>
            <a:endParaRPr lang="en-US" sz="2000" i="1" dirty="0">
              <a:solidFill>
                <a:schemeClr val="accent2"/>
              </a:solidFill>
            </a:endParaRPr>
          </a:p>
          <a:p>
            <a:r>
              <a:rPr lang="pt-BR" sz="2000" dirty="0"/>
              <a:t>    print(type(</a:t>
            </a:r>
            <a:r>
              <a:rPr lang="en-US" sz="2000" dirty="0" err="1"/>
              <a:t>all_departments</a:t>
            </a:r>
            <a:r>
              <a:rPr lang="pt-BR" sz="2000" dirty="0"/>
              <a:t>))</a:t>
            </a:r>
            <a:endParaRPr lang="en-US" sz="2000" i="1" dirty="0"/>
          </a:p>
          <a:p>
            <a:r>
              <a:rPr lang="en-US" sz="2000" i="1" dirty="0">
                <a:solidFill>
                  <a:schemeClr val="accent2"/>
                </a:solidFill>
              </a:rPr>
              <a:t>    # &lt;class '</a:t>
            </a:r>
            <a:r>
              <a:rPr lang="en-US" sz="2000" i="1" dirty="0" err="1">
                <a:solidFill>
                  <a:schemeClr val="accent2"/>
                </a:solidFill>
              </a:rPr>
              <a:t>django.db.models.manager.Manager</a:t>
            </a:r>
            <a:r>
              <a:rPr lang="en-US" sz="2000" i="1" dirty="0">
                <a:solidFill>
                  <a:schemeClr val="accent2"/>
                </a:solidFill>
              </a:rPr>
              <a:t>'&gt;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885160-8A38-A096-C984-AB7653599337}"/>
              </a:ext>
            </a:extLst>
          </p:cNvPr>
          <p:cNvSpPr txBox="1">
            <a:spLocks/>
          </p:cNvSpPr>
          <p:nvPr/>
        </p:nvSpPr>
        <p:spPr>
          <a:xfrm>
            <a:off x="2560636" y="3582658"/>
            <a:ext cx="8482019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8813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QuerySet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064470" y="1128409"/>
            <a:ext cx="9804304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 err="1"/>
              <a:t>QuerySet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collection of objects </a:t>
            </a:r>
            <a:r>
              <a:rPr lang="en-US" sz="3200" dirty="0"/>
              <a:t>from the database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You can work with it without hitting the database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hits the database when you </a:t>
            </a:r>
            <a:r>
              <a:rPr lang="en-US" sz="3200" b="1" dirty="0">
                <a:solidFill>
                  <a:schemeClr val="bg1"/>
                </a:solidFill>
              </a:rPr>
              <a:t>evaluate</a:t>
            </a:r>
            <a:r>
              <a:rPr lang="en-US" sz="3200" dirty="0"/>
              <a:t> the </a:t>
            </a:r>
            <a:r>
              <a:rPr lang="en-US" sz="3200" b="1" dirty="0" err="1">
                <a:latin typeface="Consolas" panose="020B0609020204030204" pitchFamily="49" charset="0"/>
              </a:rPr>
              <a:t>queryset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6ACFE29-BAE9-8C40-3FD5-9E167FBCBA20}"/>
              </a:ext>
            </a:extLst>
          </p:cNvPr>
          <p:cNvSpPr txBox="1">
            <a:spLocks/>
          </p:cNvSpPr>
          <p:nvPr/>
        </p:nvSpPr>
        <p:spPr>
          <a:xfrm>
            <a:off x="2560637" y="3930539"/>
            <a:ext cx="8482019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show_all_departments</a:t>
            </a:r>
            <a:r>
              <a:rPr lang="en-US" sz="2000" dirty="0"/>
              <a:t>(request)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all_departments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Department.objects.all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  <a:p>
            <a:r>
              <a:rPr lang="pt-BR" sz="2000" dirty="0"/>
              <a:t>    print(</a:t>
            </a:r>
            <a:r>
              <a:rPr lang="en-US" sz="2000" dirty="0" err="1"/>
              <a:t>all_departments</a:t>
            </a:r>
            <a:r>
              <a:rPr lang="pt-BR" sz="2000" dirty="0"/>
              <a:t>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&lt;</a:t>
            </a:r>
            <a:r>
              <a:rPr lang="en-US" sz="2000" i="1" dirty="0" err="1">
                <a:solidFill>
                  <a:schemeClr val="accent2"/>
                </a:solidFill>
              </a:rPr>
              <a:t>QuerySet</a:t>
            </a:r>
            <a:r>
              <a:rPr lang="en-US" sz="2000" i="1" dirty="0">
                <a:solidFill>
                  <a:schemeClr val="accent2"/>
                </a:solidFill>
              </a:rPr>
              <a:t> []&gt;</a:t>
            </a:r>
            <a:endParaRPr lang="pt-BR" sz="2000" dirty="0"/>
          </a:p>
          <a:p>
            <a:r>
              <a:rPr lang="pt-BR" sz="2000" dirty="0"/>
              <a:t>    print(type(</a:t>
            </a:r>
            <a:r>
              <a:rPr lang="en-US" sz="2000" dirty="0" err="1"/>
              <a:t>all_departments</a:t>
            </a:r>
            <a:r>
              <a:rPr lang="pt-BR" sz="2000" dirty="0"/>
              <a:t>))</a:t>
            </a:r>
            <a:endParaRPr lang="en-US" sz="2000" i="1" dirty="0"/>
          </a:p>
          <a:p>
            <a:r>
              <a:rPr lang="en-US" sz="2000" i="1" dirty="0">
                <a:solidFill>
                  <a:schemeClr val="accent2"/>
                </a:solidFill>
              </a:rPr>
              <a:t>    # &lt;class '</a:t>
            </a:r>
            <a:r>
              <a:rPr lang="en-US" sz="2000" i="1" dirty="0" err="1">
                <a:solidFill>
                  <a:schemeClr val="accent2"/>
                </a:solidFill>
              </a:rPr>
              <a:t>django.db.models.query.QuerySet</a:t>
            </a:r>
            <a:r>
              <a:rPr lang="en-US" sz="2000" i="1" dirty="0">
                <a:solidFill>
                  <a:schemeClr val="accent2"/>
                </a:solidFill>
              </a:rPr>
              <a:t>'&gt;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885160-8A38-A096-C984-AB7653599337}"/>
              </a:ext>
            </a:extLst>
          </p:cNvPr>
          <p:cNvSpPr txBox="1">
            <a:spLocks/>
          </p:cNvSpPr>
          <p:nvPr/>
        </p:nvSpPr>
        <p:spPr>
          <a:xfrm>
            <a:off x="2560636" y="3404075"/>
            <a:ext cx="8482019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40626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Working with Model</a:t>
            </a:r>
            <a:r>
              <a:rPr lang="bg-BG" sz="5400" dirty="0"/>
              <a:t> </a:t>
            </a:r>
            <a:r>
              <a:rPr lang="en-US" sz="5400" dirty="0"/>
              <a:t>Objects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82" y="1385091"/>
            <a:ext cx="2312918" cy="2312918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ECF68755-F985-DF9A-59D1-B83421D594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9656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objects that </a:t>
            </a:r>
            <a:r>
              <a:rPr lang="en-US" sz="3200" b="1" dirty="0">
                <a:solidFill>
                  <a:schemeClr val="bg1"/>
                </a:solidFill>
              </a:rPr>
              <a:t>match</a:t>
            </a:r>
            <a:r>
              <a:rPr lang="en-US" sz="3200" dirty="0"/>
              <a:t> given parameters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objects that do </a:t>
            </a:r>
            <a:r>
              <a:rPr lang="en-US" sz="3200" b="1" dirty="0">
                <a:solidFill>
                  <a:schemeClr val="bg1"/>
                </a:solidFill>
              </a:rPr>
              <a:t>NOT match </a:t>
            </a:r>
            <a:r>
              <a:rPr lang="en-US" sz="3200" dirty="0"/>
              <a:t>given parameters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</a:t>
            </a:r>
            <a:r>
              <a:rPr lang="en-US" sz="3200" b="1" dirty="0">
                <a:solidFill>
                  <a:schemeClr val="bg1"/>
                </a:solidFill>
              </a:rPr>
              <a:t>only one object </a:t>
            </a:r>
            <a:r>
              <a:rPr lang="en-US" sz="3200" dirty="0"/>
              <a:t>that matches your query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Objects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1" y="1892309"/>
            <a:ext cx="10115898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employees_aged_35 = </a:t>
            </a:r>
            <a:r>
              <a:rPr lang="en-US" sz="2000" dirty="0" err="1"/>
              <a:t>Employee.objects.</a:t>
            </a:r>
            <a:r>
              <a:rPr lang="en-US" sz="2000" dirty="0" err="1">
                <a:solidFill>
                  <a:schemeClr val="bg1"/>
                </a:solidFill>
              </a:rPr>
              <a:t>filter</a:t>
            </a:r>
            <a:r>
              <a:rPr lang="en-US" sz="2000" dirty="0"/>
              <a:t>(age=35)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returns a </a:t>
            </a:r>
            <a:r>
              <a:rPr lang="en-US" sz="2000" i="1" dirty="0" err="1">
                <a:solidFill>
                  <a:schemeClr val="accent2"/>
                </a:solidFill>
              </a:rPr>
              <a:t>QuerySet</a:t>
            </a:r>
            <a:r>
              <a:rPr lang="en-US" sz="2000" i="1" dirty="0">
                <a:solidFill>
                  <a:schemeClr val="accent2"/>
                </a:solidFill>
              </a:rPr>
              <a:t> with all employees (objects) whose age is 35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3551873"/>
            <a:ext cx="10115898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employees_not_aged_35 = </a:t>
            </a:r>
            <a:r>
              <a:rPr lang="en-US" sz="2000" dirty="0" err="1"/>
              <a:t>Employee.objects.</a:t>
            </a:r>
            <a:r>
              <a:rPr lang="en-US" sz="2000" dirty="0" err="1">
                <a:solidFill>
                  <a:schemeClr val="bg1"/>
                </a:solidFill>
              </a:rPr>
              <a:t>exclude</a:t>
            </a:r>
            <a:r>
              <a:rPr lang="en-US" sz="2000" dirty="0"/>
              <a:t>(age=35)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returns a </a:t>
            </a:r>
            <a:r>
              <a:rPr lang="en-US" sz="2000" i="1" dirty="0" err="1">
                <a:solidFill>
                  <a:schemeClr val="accent2"/>
                </a:solidFill>
              </a:rPr>
              <a:t>QuerySet</a:t>
            </a:r>
            <a:r>
              <a:rPr lang="en-US" sz="2000" i="1" dirty="0">
                <a:solidFill>
                  <a:schemeClr val="accent2"/>
                </a:solidFill>
              </a:rPr>
              <a:t> with all employees (objects) whose age is NOT 35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454BE7-BF3F-28BB-91E2-49414A8EF163}"/>
              </a:ext>
            </a:extLst>
          </p:cNvPr>
          <p:cNvSpPr txBox="1">
            <a:spLocks/>
          </p:cNvSpPr>
          <p:nvPr/>
        </p:nvSpPr>
        <p:spPr>
          <a:xfrm>
            <a:off x="621232" y="5211437"/>
            <a:ext cx="10115897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employee_with_id_one</a:t>
            </a:r>
            <a:r>
              <a:rPr lang="en-US" sz="2000" dirty="0"/>
              <a:t> = </a:t>
            </a:r>
            <a:r>
              <a:rPr lang="en-US" sz="2000" dirty="0" err="1"/>
              <a:t>Employee.objects.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(id=1)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returns the employee object with an id equal to 1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</TotalTime>
  <Words>2309</Words>
  <Application>Microsoft Office PowerPoint</Application>
  <PresentationFormat>Widescreen</PresentationFormat>
  <Paragraphs>338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Models in Django - Part 2</vt:lpstr>
      <vt:lpstr>Table of Contents</vt:lpstr>
      <vt:lpstr>Have a Question?</vt:lpstr>
      <vt:lpstr>Working with Model Objects</vt:lpstr>
      <vt:lpstr>Reading Data from the Database</vt:lpstr>
      <vt:lpstr>Model Manager</vt:lpstr>
      <vt:lpstr>QuerySet</vt:lpstr>
      <vt:lpstr>Working with Model Objects</vt:lpstr>
      <vt:lpstr>Filtering Objects</vt:lpstr>
      <vt:lpstr>Filtering with Shortcut Functions</vt:lpstr>
      <vt:lpstr>Adding Filter Conditions</vt:lpstr>
      <vt:lpstr>Field Lookup Types (1)</vt:lpstr>
      <vt:lpstr>Field Lookup Types (2)</vt:lpstr>
      <vt:lpstr>Chaining Filter Conditions</vt:lpstr>
      <vt:lpstr>Working with Model Objects</vt:lpstr>
      <vt:lpstr>Deleting Model Object (1)</vt:lpstr>
      <vt:lpstr>Deleting Model Object (2)</vt:lpstr>
      <vt:lpstr>Class Meta</vt:lpstr>
      <vt:lpstr>Class Meta </vt:lpstr>
      <vt:lpstr>Meta Options (1)</vt:lpstr>
      <vt:lpstr>Meta Options (2)</vt:lpstr>
      <vt:lpstr>Meta Options (3)</vt:lpstr>
      <vt:lpstr>Model Methods</vt:lpstr>
      <vt:lpstr>Custom Model Methods</vt:lpstr>
      <vt:lpstr>Custom Model Properties</vt:lpstr>
      <vt:lpstr>Built-in Model Methods</vt:lpstr>
      <vt:lpstr>Adding Slugs</vt:lpstr>
      <vt:lpstr>Using Slugs</vt:lpstr>
      <vt:lpstr>Add a SlugField</vt:lpstr>
      <vt:lpstr>Add the URL pattern</vt:lpstr>
      <vt:lpstr>Create the View</vt:lpstr>
      <vt:lpstr>Generate the Path Reference</vt:lpstr>
      <vt:lpstr>Add the Slug in the Template</vt:lpstr>
      <vt:lpstr>Customize the Admin Site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167</cp:revision>
  <dcterms:created xsi:type="dcterms:W3CDTF">2018-05-23T13:08:44Z</dcterms:created>
  <dcterms:modified xsi:type="dcterms:W3CDTF">2022-09-23T18:17:03Z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