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93" r:id="rId3"/>
    <p:sldId id="294" r:id="rId4"/>
    <p:sldId id="296" r:id="rId5"/>
    <p:sldId id="297" r:id="rId6"/>
    <p:sldId id="295" r:id="rId7"/>
    <p:sldId id="298" r:id="rId8"/>
    <p:sldId id="299" r:id="rId9"/>
    <p:sldId id="300" r:id="rId10"/>
    <p:sldId id="301" r:id="rId11"/>
    <p:sldId id="302" r:id="rId12"/>
    <p:sldId id="303" r:id="rId13"/>
    <p:sldId id="304" r:id="rId14"/>
    <p:sldId id="305" r:id="rId15"/>
    <p:sldId id="306" r:id="rId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E6"/>
          </a:solidFill>
        </a:fill>
      </a:tcStyle>
    </a:wholeTbl>
    <a:band2H>
      <a:tcTxStyle/>
      <a:tcStyle>
        <a:tcBdr/>
        <a:fill>
          <a:solidFill>
            <a:srgbClr val="E7E7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15" autoAdjust="0"/>
  </p:normalViewPr>
  <p:slideViewPr>
    <p:cSldViewPr snapToGrid="0">
      <p:cViewPr varScale="1">
        <p:scale>
          <a:sx n="98" d="100"/>
          <a:sy n="98" d="100"/>
        </p:scale>
        <p:origin x="762"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1" name="Shape 1321"/>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322" name="Shape 132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207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13"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9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03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3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0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0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05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5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105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05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105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06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6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106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106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10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0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7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07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0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0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8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108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0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0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9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109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0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1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0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10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1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1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13" name="Title Text"/>
          <p:cNvSpPr txBox="1">
            <a:spLocks noGrp="1"/>
          </p:cNvSpPr>
          <p:nvPr>
            <p:ph type="title"/>
          </p:nvPr>
        </p:nvSpPr>
        <p:spPr>
          <a:prstGeom prst="rect">
            <a:avLst/>
          </a:prstGeom>
        </p:spPr>
        <p:txBody>
          <a:bodyPr/>
          <a:lstStyle/>
          <a:p>
            <a:r>
              <a:t>Title Text</a:t>
            </a:r>
          </a:p>
        </p:txBody>
      </p:sp>
      <p:sp>
        <p:nvSpPr>
          <p:cNvPr id="111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1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2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12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1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10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1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3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113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113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113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14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4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1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1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16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6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116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16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116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17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7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117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117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11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8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18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1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9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119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1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2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0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120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2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2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1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21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2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2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23" name="Title Text"/>
          <p:cNvSpPr txBox="1">
            <a:spLocks noGrp="1"/>
          </p:cNvSpPr>
          <p:nvPr>
            <p:ph type="title"/>
          </p:nvPr>
        </p:nvSpPr>
        <p:spPr>
          <a:prstGeom prst="rect">
            <a:avLst/>
          </a:prstGeom>
        </p:spPr>
        <p:txBody>
          <a:bodyPr/>
          <a:lstStyle/>
          <a:p>
            <a:r>
              <a:t>Title Text</a:t>
            </a:r>
          </a:p>
        </p:txBody>
      </p:sp>
      <p:sp>
        <p:nvSpPr>
          <p:cNvPr id="122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1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1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2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3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23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2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2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4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124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124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12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25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5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2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2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6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27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7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127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27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127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28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8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128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128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12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2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9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29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2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3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30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130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3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23" name="Title Text"/>
          <p:cNvSpPr txBox="1">
            <a:spLocks noGrp="1"/>
          </p:cNvSpPr>
          <p:nvPr>
            <p:ph type="title"/>
          </p:nvPr>
        </p:nvSpPr>
        <p:spPr>
          <a:prstGeom prst="rect">
            <a:avLst/>
          </a:prstGeom>
        </p:spPr>
        <p:txBody>
          <a:bodyPr/>
          <a:lstStyle/>
          <a:p>
            <a:r>
              <a:t>Title Text</a:t>
            </a:r>
          </a:p>
        </p:txBody>
      </p:sp>
      <p:sp>
        <p:nvSpPr>
          <p:cNvPr id="12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3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3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4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14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14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7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7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17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17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8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8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18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18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1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9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9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2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0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20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2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1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21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2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33" name="Title Text"/>
          <p:cNvSpPr txBox="1">
            <a:spLocks noGrp="1"/>
          </p:cNvSpPr>
          <p:nvPr>
            <p:ph type="title"/>
          </p:nvPr>
        </p:nvSpPr>
        <p:spPr>
          <a:prstGeom prst="rect">
            <a:avLst/>
          </a:prstGeom>
        </p:spPr>
        <p:txBody>
          <a:bodyPr/>
          <a:lstStyle/>
          <a:p>
            <a:r>
              <a:t>Title Text</a:t>
            </a:r>
          </a:p>
        </p:txBody>
      </p:sp>
      <p:sp>
        <p:nvSpPr>
          <p:cNvPr id="23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2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4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24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2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5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25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25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25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26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6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28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8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28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28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29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29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29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29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3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0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30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3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3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1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31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3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3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2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32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3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0"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31"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3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33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3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43" name="Title Text"/>
          <p:cNvSpPr txBox="1">
            <a:spLocks noGrp="1"/>
          </p:cNvSpPr>
          <p:nvPr>
            <p:ph type="title"/>
          </p:nvPr>
        </p:nvSpPr>
        <p:spPr>
          <a:prstGeom prst="rect">
            <a:avLst/>
          </a:prstGeom>
        </p:spPr>
        <p:txBody>
          <a:bodyPr/>
          <a:lstStyle/>
          <a:p>
            <a:r>
              <a:t>Title Text</a:t>
            </a:r>
          </a:p>
        </p:txBody>
      </p:sp>
      <p:sp>
        <p:nvSpPr>
          <p:cNvPr id="34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3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5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35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3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3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6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36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36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36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7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7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3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8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39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39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39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39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3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40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0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40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40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4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4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1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41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4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4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2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42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4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39"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40"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41"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4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3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43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4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4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44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4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53" name="Title Text"/>
          <p:cNvSpPr txBox="1">
            <a:spLocks noGrp="1"/>
          </p:cNvSpPr>
          <p:nvPr>
            <p:ph type="title"/>
          </p:nvPr>
        </p:nvSpPr>
        <p:spPr>
          <a:prstGeom prst="rect">
            <a:avLst/>
          </a:prstGeom>
        </p:spPr>
        <p:txBody>
          <a:bodyPr/>
          <a:lstStyle/>
          <a:p>
            <a:r>
              <a:t>Title Text</a:t>
            </a:r>
          </a:p>
        </p:txBody>
      </p:sp>
      <p:sp>
        <p:nvSpPr>
          <p:cNvPr id="45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6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46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4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4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7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47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47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47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48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8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4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49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50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0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50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50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50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51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1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51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51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5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5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2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52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5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9"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5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3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53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5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5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4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54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5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5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5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55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5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5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63" name="Title Text"/>
          <p:cNvSpPr txBox="1">
            <a:spLocks noGrp="1"/>
          </p:cNvSpPr>
          <p:nvPr>
            <p:ph type="title"/>
          </p:nvPr>
        </p:nvSpPr>
        <p:spPr>
          <a:prstGeom prst="rect">
            <a:avLst/>
          </a:prstGeom>
        </p:spPr>
        <p:txBody>
          <a:bodyPr/>
          <a:lstStyle/>
          <a:p>
            <a:r>
              <a:t>Title Text</a:t>
            </a:r>
          </a:p>
        </p:txBody>
      </p:sp>
      <p:sp>
        <p:nvSpPr>
          <p:cNvPr id="56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5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7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57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5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8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58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58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58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59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59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5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0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61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1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61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61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61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62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2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62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62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6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6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3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63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6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6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4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64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6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6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5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65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6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6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6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66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6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6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73" name="Title Text"/>
          <p:cNvSpPr txBox="1">
            <a:spLocks noGrp="1"/>
          </p:cNvSpPr>
          <p:nvPr>
            <p:ph type="title"/>
          </p:nvPr>
        </p:nvSpPr>
        <p:spPr>
          <a:prstGeom prst="rect">
            <a:avLst/>
          </a:prstGeom>
        </p:spPr>
        <p:txBody>
          <a:bodyPr/>
          <a:lstStyle/>
          <a:p>
            <a:r>
              <a:t>Title Text</a:t>
            </a:r>
          </a:p>
        </p:txBody>
      </p:sp>
      <p:sp>
        <p:nvSpPr>
          <p:cNvPr id="67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6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8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68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6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6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69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69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69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69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70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0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7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1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2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2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72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72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72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65"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66"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73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3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73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73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7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74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4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74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7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7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5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75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7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6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76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7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7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7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77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7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7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83" name="Title Text"/>
          <p:cNvSpPr txBox="1">
            <a:spLocks noGrp="1"/>
          </p:cNvSpPr>
          <p:nvPr>
            <p:ph type="title"/>
          </p:nvPr>
        </p:nvSpPr>
        <p:spPr>
          <a:prstGeom prst="rect">
            <a:avLst/>
          </a:prstGeom>
        </p:spPr>
        <p:txBody>
          <a:bodyPr/>
          <a:lstStyle/>
          <a:p>
            <a:r>
              <a:t>Title Text</a:t>
            </a:r>
          </a:p>
        </p:txBody>
      </p:sp>
      <p:sp>
        <p:nvSpPr>
          <p:cNvPr id="78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7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79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79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7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8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0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80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80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80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81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1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8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8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2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75"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76"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3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3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83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83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83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4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4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84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84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84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85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5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85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8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8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6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86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8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8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7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87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8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8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8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88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8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8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893" name="Title Text"/>
          <p:cNvSpPr txBox="1">
            <a:spLocks noGrp="1"/>
          </p:cNvSpPr>
          <p:nvPr>
            <p:ph type="title"/>
          </p:nvPr>
        </p:nvSpPr>
        <p:spPr>
          <a:prstGeom prst="rect">
            <a:avLst/>
          </a:prstGeom>
        </p:spPr>
        <p:txBody>
          <a:bodyPr/>
          <a:lstStyle/>
          <a:p>
            <a:r>
              <a:t>Title Text</a:t>
            </a:r>
          </a:p>
        </p:txBody>
      </p:sp>
      <p:sp>
        <p:nvSpPr>
          <p:cNvPr id="89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9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0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90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9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1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91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91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91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923"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2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92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84"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85"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93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3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940"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41" name="Title Text"/>
          <p:cNvSpPr txBox="1">
            <a:spLocks noGrp="1"/>
          </p:cNvSpPr>
          <p:nvPr>
            <p:ph type="title"/>
          </p:nvPr>
        </p:nvSpPr>
        <p:spPr>
          <a:xfrm>
            <a:off x="457200" y="273050"/>
            <a:ext cx="3008316" cy="1162050"/>
          </a:xfrm>
          <a:prstGeom prst="rect">
            <a:avLst/>
          </a:prstGeom>
        </p:spPr>
        <p:txBody>
          <a:bodyPr anchor="b"/>
          <a:lstStyle>
            <a:lvl1pPr>
              <a:defRPr sz="2000" cap="none"/>
            </a:lvl1pPr>
          </a:lstStyle>
          <a:p>
            <a:r>
              <a:t>Title Text</a:t>
            </a:r>
          </a:p>
        </p:txBody>
      </p:sp>
      <p:sp>
        <p:nvSpPr>
          <p:cNvPr id="942" name="Body Level One…"/>
          <p:cNvSpPr txBox="1">
            <a:spLocks noGrp="1"/>
          </p:cNvSpPr>
          <p:nvPr>
            <p:ph type="body" idx="1"/>
          </p:nvPr>
        </p:nvSpPr>
        <p:spPr>
          <a:xfrm>
            <a:off x="3575050" y="273050"/>
            <a:ext cx="5111750" cy="5853113"/>
          </a:xfrm>
          <a:prstGeom prst="rect">
            <a:avLst/>
          </a:prstGeom>
        </p:spPr>
        <p:txBody>
          <a:bodyPr anchor="t"/>
          <a:lstStyle>
            <a:lvl1pPr marL="342900" indent="-342900">
              <a:spcBef>
                <a:spcPts val="700"/>
              </a:spcBef>
              <a:buSzPct val="100000"/>
              <a:buChar char="•"/>
              <a:defRPr sz="3200"/>
            </a:lvl1pPr>
            <a:lvl2pPr marL="783771" indent="-326571">
              <a:spcBef>
                <a:spcPts val="700"/>
              </a:spcBef>
              <a:buSzPct val="100000"/>
              <a:buChar char="–"/>
              <a:defRPr sz="3200"/>
            </a:lvl2pPr>
            <a:lvl3pPr marL="1219200" indent="-304800">
              <a:spcBef>
                <a:spcPts val="700"/>
              </a:spcBef>
              <a:buSzPct val="100000"/>
              <a:buChar char="•"/>
              <a:defRPr sz="3200"/>
            </a:lvl3pPr>
            <a:lvl4pPr marL="1737360" indent="-365760">
              <a:spcBef>
                <a:spcPts val="700"/>
              </a:spcBef>
              <a:buSzPct val="100000"/>
              <a:buChar char="–"/>
              <a:defRPr sz="3200"/>
            </a:lvl4pPr>
            <a:lvl5pPr marL="2194560" indent="-365760">
              <a:spcBef>
                <a:spcPts val="700"/>
              </a:spcBef>
              <a:buSzPct val="100000"/>
              <a:buChar char="»"/>
              <a:defRPr sz="3200"/>
            </a:lvl5pPr>
          </a:lstStyle>
          <a:p>
            <a:r>
              <a:t>Body Level One</a:t>
            </a:r>
          </a:p>
          <a:p>
            <a:pPr lvl="1"/>
            <a:r>
              <a:t>Body Level Two</a:t>
            </a:r>
          </a:p>
          <a:p>
            <a:pPr lvl="2"/>
            <a:r>
              <a:t>Body Level Three</a:t>
            </a:r>
          </a:p>
          <a:p>
            <a:pPr lvl="3"/>
            <a:r>
              <a:t>Body Level Four</a:t>
            </a:r>
          </a:p>
          <a:p>
            <a:pPr lvl="4"/>
            <a:r>
              <a:t>Body Level Five</a:t>
            </a:r>
          </a:p>
        </p:txBody>
      </p:sp>
      <p:sp>
        <p:nvSpPr>
          <p:cNvPr id="943" name="Text Placeholder 3"/>
          <p:cNvSpPr>
            <a:spLocks noGrp="1"/>
          </p:cNvSpPr>
          <p:nvPr>
            <p:ph type="body" sz="half" idx="13"/>
          </p:nvPr>
        </p:nvSpPr>
        <p:spPr>
          <a:xfrm>
            <a:off x="457198" y="1435100"/>
            <a:ext cx="3008317" cy="4691063"/>
          </a:xfrm>
          <a:prstGeom prst="rect">
            <a:avLst/>
          </a:prstGeom>
        </p:spPr>
        <p:txBody>
          <a:bodyPr anchor="t"/>
          <a:lstStyle/>
          <a:p>
            <a:endParaRPr/>
          </a:p>
        </p:txBody>
      </p:sp>
      <p:sp>
        <p:nvSpPr>
          <p:cNvPr id="94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51"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52" name="Title Text"/>
          <p:cNvSpPr txBox="1">
            <a:spLocks noGrp="1"/>
          </p:cNvSpPr>
          <p:nvPr>
            <p:ph type="title"/>
          </p:nvPr>
        </p:nvSpPr>
        <p:spPr>
          <a:xfrm>
            <a:off x="1792288" y="4800600"/>
            <a:ext cx="5486404" cy="566738"/>
          </a:xfrm>
          <a:prstGeom prst="rect">
            <a:avLst/>
          </a:prstGeom>
        </p:spPr>
        <p:txBody>
          <a:bodyPr anchor="b"/>
          <a:lstStyle>
            <a:lvl1pPr>
              <a:defRPr sz="2000" cap="none"/>
            </a:lvl1pPr>
          </a:lstStyle>
          <a:p>
            <a:r>
              <a:t>Title Text</a:t>
            </a:r>
          </a:p>
        </p:txBody>
      </p:sp>
      <p:sp>
        <p:nvSpPr>
          <p:cNvPr id="953" name="Picture Placeholder 2"/>
          <p:cNvSpPr>
            <a:spLocks noGrp="1"/>
          </p:cNvSpPr>
          <p:nvPr>
            <p:ph type="pic" sz="half" idx="13"/>
          </p:nvPr>
        </p:nvSpPr>
        <p:spPr>
          <a:xfrm>
            <a:off x="1792288" y="612775"/>
            <a:ext cx="5486404" cy="4114800"/>
          </a:xfrm>
          <a:prstGeom prst="rect">
            <a:avLst/>
          </a:prstGeom>
        </p:spPr>
        <p:txBody>
          <a:bodyPr lIns="91439" tIns="45719" rIns="91439" bIns="45719" anchor="t">
            <a:noAutofit/>
          </a:bodyPr>
          <a:lstStyle/>
          <a:p>
            <a:endParaRPr dirty="0"/>
          </a:p>
        </p:txBody>
      </p:sp>
      <p:sp>
        <p:nvSpPr>
          <p:cNvPr id="954" name="Body Level One…"/>
          <p:cNvSpPr txBox="1">
            <a:spLocks noGrp="1"/>
          </p:cNvSpPr>
          <p:nvPr>
            <p:ph type="body" sz="quarter" idx="1"/>
          </p:nvPr>
        </p:nvSpPr>
        <p:spPr>
          <a:xfrm>
            <a:off x="1792288" y="5367337"/>
            <a:ext cx="5486404" cy="804866"/>
          </a:xfrm>
          <a:prstGeom prst="rect">
            <a:avLst/>
          </a:prstGeom>
        </p:spPr>
        <p:txBody>
          <a:bodyPr anchor="t"/>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Body Level One</a:t>
            </a:r>
          </a:p>
          <a:p>
            <a:pPr lvl="1"/>
            <a:r>
              <a:t>Body Level Two</a:t>
            </a:r>
          </a:p>
          <a:p>
            <a:pPr lvl="2"/>
            <a:r>
              <a:t>Body Level Three</a:t>
            </a:r>
          </a:p>
          <a:p>
            <a:pPr lvl="3"/>
            <a:r>
              <a:t>Body Level Four</a:t>
            </a:r>
          </a:p>
          <a:p>
            <a:pPr lvl="4"/>
            <a:r>
              <a:t>Body Level Five</a:t>
            </a:r>
          </a:p>
        </p:txBody>
      </p:sp>
      <p:sp>
        <p:nvSpPr>
          <p:cNvPr id="9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96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6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96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9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97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73" name="Title Text"/>
          <p:cNvSpPr txBox="1">
            <a:spLocks noGrp="1"/>
          </p:cNvSpPr>
          <p:nvPr>
            <p:ph type="title"/>
          </p:nvPr>
        </p:nvSpPr>
        <p:spPr>
          <a:xfrm>
            <a:off x="6515100" y="381000"/>
            <a:ext cx="1943100" cy="5029200"/>
          </a:xfrm>
          <a:prstGeom prst="rect">
            <a:avLst/>
          </a:prstGeom>
        </p:spPr>
        <p:txBody>
          <a:bodyPr anchor="ctr"/>
          <a:lstStyle>
            <a:lvl1pPr>
              <a:defRPr sz="2800" b="0" cap="none"/>
            </a:lvl1pPr>
          </a:lstStyle>
          <a:p>
            <a:r>
              <a:t>Title Text</a:t>
            </a:r>
          </a:p>
        </p:txBody>
      </p:sp>
      <p:sp>
        <p:nvSpPr>
          <p:cNvPr id="974" name="Body Level One…"/>
          <p:cNvSpPr txBox="1">
            <a:spLocks noGrp="1"/>
          </p:cNvSpPr>
          <p:nvPr>
            <p:ph type="body" idx="1"/>
          </p:nvPr>
        </p:nvSpPr>
        <p:spPr>
          <a:xfrm>
            <a:off x="685800" y="381000"/>
            <a:ext cx="5676900" cy="5029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9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98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83" name="Title Text"/>
          <p:cNvSpPr txBox="1">
            <a:spLocks noGrp="1"/>
          </p:cNvSpPr>
          <p:nvPr>
            <p:ph type="title"/>
          </p:nvPr>
        </p:nvSpPr>
        <p:spPr>
          <a:xfrm>
            <a:off x="685800" y="2130425"/>
            <a:ext cx="7772400" cy="1470025"/>
          </a:xfrm>
          <a:prstGeom prst="rect">
            <a:avLst/>
          </a:prstGeom>
        </p:spPr>
        <p:txBody>
          <a:bodyPr anchor="ctr"/>
          <a:lstStyle>
            <a:lvl1pPr>
              <a:defRPr sz="2800" b="0" cap="none"/>
            </a:lvl1pPr>
          </a:lstStyle>
          <a:p>
            <a:r>
              <a:t>Title Text</a:t>
            </a:r>
          </a:p>
        </p:txBody>
      </p:sp>
      <p:sp>
        <p:nvSpPr>
          <p:cNvPr id="984" name="Body Level One…"/>
          <p:cNvSpPr txBox="1">
            <a:spLocks noGrp="1"/>
          </p:cNvSpPr>
          <p:nvPr>
            <p:ph type="body" sz="quarter" idx="1"/>
          </p:nvPr>
        </p:nvSpPr>
        <p:spPr>
          <a:xfrm>
            <a:off x="1371600" y="3886200"/>
            <a:ext cx="6400800" cy="1752600"/>
          </a:xfrm>
          <a:prstGeom prst="rect">
            <a:avLst/>
          </a:prstGeom>
        </p:spPr>
        <p:txBody>
          <a:bodyPr anchor="t"/>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99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99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994" name="Body Level One…"/>
          <p:cNvSpPr txBox="1">
            <a:spLocks noGrp="1"/>
          </p:cNvSpPr>
          <p:nvPr>
            <p:ph type="body" idx="1"/>
          </p:nvPr>
        </p:nvSpPr>
        <p:spPr>
          <a:xfrm>
            <a:off x="685800" y="1524000"/>
            <a:ext cx="7772400" cy="3886200"/>
          </a:xfrm>
          <a:prstGeom prst="rect">
            <a:avLst/>
          </a:prstGeom>
        </p:spPr>
        <p:txBody>
          <a:bodyPr anchor="t"/>
          <a:lstStyle>
            <a:lvl1pPr marL="342900" indent="-342900">
              <a:buSzPct val="100000"/>
              <a:buChar char="•"/>
            </a:lvl1pPr>
            <a:lvl2pPr marL="742950" indent="-285750">
              <a:buSzPct val="100000"/>
              <a:buChar char="–"/>
            </a:lvl2pPr>
            <a:lvl3pPr marL="1143000" indent="-228600">
              <a:buSzPct val="100000"/>
              <a:buChar char="•"/>
            </a:lvl3pPr>
            <a:lvl4pPr marL="1600200" indent="-228600">
              <a:buSzPct val="100000"/>
              <a:buChar char="–"/>
            </a:lvl4pPr>
            <a:lvl5pPr marL="2057400" indent="-22860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9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00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03" name="Title Text"/>
          <p:cNvSpPr txBox="1">
            <a:spLocks noGrp="1"/>
          </p:cNvSpPr>
          <p:nvPr>
            <p:ph type="title"/>
          </p:nvPr>
        </p:nvSpPr>
        <p:spPr>
          <a:prstGeom prst="rect">
            <a:avLst/>
          </a:prstGeom>
        </p:spPr>
        <p:txBody>
          <a:bodyPr/>
          <a:lstStyle/>
          <a:p>
            <a:r>
              <a:t>Title Text</a:t>
            </a:r>
          </a:p>
        </p:txBody>
      </p:sp>
      <p:sp>
        <p:nvSpPr>
          <p:cNvPr id="1004"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01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13" name="Title Text"/>
          <p:cNvSpPr txBox="1">
            <a:spLocks noGrp="1"/>
          </p:cNvSpPr>
          <p:nvPr>
            <p:ph type="title"/>
          </p:nvPr>
        </p:nvSpPr>
        <p:spPr>
          <a:xfrm>
            <a:off x="685800" y="381000"/>
            <a:ext cx="6553200" cy="914400"/>
          </a:xfrm>
          <a:prstGeom prst="rect">
            <a:avLst/>
          </a:prstGeom>
        </p:spPr>
        <p:txBody>
          <a:bodyPr anchor="ctr"/>
          <a:lstStyle>
            <a:lvl1pPr>
              <a:defRPr sz="2800" b="0" cap="none"/>
            </a:lvl1pPr>
          </a:lstStyle>
          <a:p>
            <a:r>
              <a:t>Title Text</a:t>
            </a:r>
          </a:p>
        </p:txBody>
      </p:sp>
      <p:sp>
        <p:nvSpPr>
          <p:cNvPr id="1014" name="Body Level One…"/>
          <p:cNvSpPr txBox="1">
            <a:spLocks noGrp="1"/>
          </p:cNvSpPr>
          <p:nvPr>
            <p:ph type="body" sz="half" idx="1"/>
          </p:nvPr>
        </p:nvSpPr>
        <p:spPr>
          <a:xfrm>
            <a:off x="685800" y="1524000"/>
            <a:ext cx="3810000" cy="3886200"/>
          </a:xfrm>
          <a:prstGeom prst="rect">
            <a:avLst/>
          </a:prstGeom>
        </p:spPr>
        <p:txBody>
          <a:bodyPr anchor="t"/>
          <a:lstStyle>
            <a:lvl1pPr marL="342900" indent="-342900">
              <a:spcBef>
                <a:spcPts val="600"/>
              </a:spcBef>
              <a:buSzPct val="100000"/>
              <a:buChar char="•"/>
              <a:defRPr sz="2800"/>
            </a:lvl1pPr>
            <a:lvl2pPr marL="790575" indent="-333375">
              <a:spcBef>
                <a:spcPts val="600"/>
              </a:spcBef>
              <a:buSzPct val="100000"/>
              <a:buChar char="–"/>
              <a:defRPr sz="2800"/>
            </a:lvl2pPr>
            <a:lvl3pPr marL="1234438" indent="-320038">
              <a:spcBef>
                <a:spcPts val="600"/>
              </a:spcBef>
              <a:buSzPct val="100000"/>
              <a:buChar char="•"/>
              <a:defRPr sz="2800"/>
            </a:lvl3pPr>
            <a:lvl4pPr marL="1727200" indent="-355600">
              <a:spcBef>
                <a:spcPts val="600"/>
              </a:spcBef>
              <a:buSzPct val="100000"/>
              <a:buChar char="–"/>
              <a:defRPr sz="2800"/>
            </a:lvl4pPr>
            <a:lvl5pPr marL="2184400" indent="-355600">
              <a:spcBef>
                <a:spcPts val="600"/>
              </a:spcBef>
              <a:buSzPct val="100000"/>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0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022" name="Picture 14" descr="Picture 14"/>
          <p:cNvPicPr>
            <a:picLocks noChangeAspect="1"/>
          </p:cNvPicPr>
          <p:nvPr/>
        </p:nvPicPr>
        <p:blipFill>
          <a:blip r:embed="rId2">
            <a:extLst/>
          </a:blip>
          <a:stretch>
            <a:fillRect/>
          </a:stretch>
        </p:blipFill>
        <p:spPr>
          <a:xfrm>
            <a:off x="0" y="0"/>
            <a:ext cx="9145590" cy="6859590"/>
          </a:xfrm>
          <a:prstGeom prst="rect">
            <a:avLst/>
          </a:prstGeom>
          <a:ln w="12700">
            <a:miter lim="400000"/>
          </a:ln>
        </p:spPr>
      </p:pic>
      <p:sp>
        <p:nvSpPr>
          <p:cNvPr id="1023" name="Title Text"/>
          <p:cNvSpPr txBox="1">
            <a:spLocks noGrp="1"/>
          </p:cNvSpPr>
          <p:nvPr>
            <p:ph type="title"/>
          </p:nvPr>
        </p:nvSpPr>
        <p:spPr>
          <a:xfrm>
            <a:off x="457200" y="274638"/>
            <a:ext cx="8229600" cy="1143001"/>
          </a:xfrm>
          <a:prstGeom prst="rect">
            <a:avLst/>
          </a:prstGeom>
        </p:spPr>
        <p:txBody>
          <a:bodyPr anchor="ctr"/>
          <a:lstStyle>
            <a:lvl1pPr>
              <a:defRPr sz="2800" b="0" cap="none"/>
            </a:lvl1pPr>
          </a:lstStyle>
          <a:p>
            <a:r>
              <a:t>Title Text</a:t>
            </a:r>
          </a:p>
        </p:txBody>
      </p:sp>
      <p:sp>
        <p:nvSpPr>
          <p:cNvPr id="1024" name="Body Level One…"/>
          <p:cNvSpPr txBox="1">
            <a:spLocks noGrp="1"/>
          </p:cNvSpPr>
          <p:nvPr>
            <p:ph type="body" sz="quarter" idx="1"/>
          </p:nvPr>
        </p:nvSpPr>
        <p:spPr>
          <a:xfrm>
            <a:off x="457200" y="1535112"/>
            <a:ext cx="4040188" cy="639763"/>
          </a:xfrm>
          <a:prstGeom prst="rect">
            <a:avLst/>
          </a:prstGeom>
        </p:spPr>
        <p:txBody>
          <a:bodyPr/>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1025" name="Text Placeholder 4"/>
          <p:cNvSpPr>
            <a:spLocks noGrp="1"/>
          </p:cNvSpPr>
          <p:nvPr>
            <p:ph type="body" sz="quarter" idx="13"/>
          </p:nvPr>
        </p:nvSpPr>
        <p:spPr>
          <a:xfrm>
            <a:off x="4645025" y="1535112"/>
            <a:ext cx="4041775" cy="639766"/>
          </a:xfrm>
          <a:prstGeom prst="rect">
            <a:avLst/>
          </a:prstGeom>
        </p:spPr>
        <p:txBody>
          <a:bodyPr/>
          <a:lstStyle/>
          <a:p>
            <a:endParaRPr/>
          </a:p>
        </p:txBody>
      </p:sp>
      <p:sp>
        <p:nvSpPr>
          <p:cNvPr id="10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theme" Target="../theme/theme1.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124" Type="http://schemas.openxmlformats.org/officeDocument/2006/relationships/slideLayout" Target="../slideLayouts/slideLayout124.xml"/><Relationship Id="rId129"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7" descr="Picture 17"/>
          <p:cNvPicPr>
            <a:picLocks noChangeAspect="1"/>
          </p:cNvPicPr>
          <p:nvPr/>
        </p:nvPicPr>
        <p:blipFill>
          <a:blip r:embed="rId129">
            <a:extLst/>
          </a:blip>
          <a:stretch>
            <a:fillRect/>
          </a:stretch>
        </p:blipFill>
        <p:spPr>
          <a:xfrm>
            <a:off x="0" y="0"/>
            <a:ext cx="9145590" cy="6859590"/>
          </a:xfrm>
          <a:prstGeom prst="rect">
            <a:avLst/>
          </a:prstGeom>
          <a:ln w="12700">
            <a:miter lim="400000"/>
          </a:ln>
        </p:spPr>
      </p:pic>
      <p:sp>
        <p:nvSpPr>
          <p:cNvPr id="3" name="Title Text"/>
          <p:cNvSpPr txBox="1">
            <a:spLocks noGrp="1"/>
          </p:cNvSpPr>
          <p:nvPr>
            <p:ph type="title"/>
          </p:nvPr>
        </p:nvSpPr>
        <p:spPr>
          <a:xfrm>
            <a:off x="722312" y="4406900"/>
            <a:ext cx="7772401" cy="1362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Text</a:t>
            </a:r>
          </a:p>
        </p:txBody>
      </p:sp>
      <p:sp>
        <p:nvSpPr>
          <p:cNvPr id="4" name="Body Level One…"/>
          <p:cNvSpPr txBox="1">
            <a:spLocks noGrp="1"/>
          </p:cNvSpPr>
          <p:nvPr>
            <p:ph type="body" idx="1"/>
          </p:nvPr>
        </p:nvSpPr>
        <p:spPr>
          <a:xfrm>
            <a:off x="722312" y="2906713"/>
            <a:ext cx="7772401" cy="1500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6255290" y="6215382"/>
            <a:ext cx="297911" cy="281937"/>
          </a:xfrm>
          <a:prstGeom prst="rect">
            <a:avLst/>
          </a:prstGeom>
          <a:ln w="12700">
            <a:miter lim="400000"/>
          </a:ln>
        </p:spPr>
        <p:txBody>
          <a:bodyPr wrap="none" lIns="45718" tIns="45718" rIns="45718" bIns="45718" anchor="ctr">
            <a:spAutoFit/>
          </a:bodyPr>
          <a:lstStyle>
            <a:lvl1pPr algn="r">
              <a:defRPr sz="1200">
                <a:latin typeface="Verdana"/>
                <a:ea typeface="Verdana"/>
                <a:cs typeface="Verdana"/>
                <a:sym typeface="Verdana"/>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 id="2147483667" r:id="rId17"/>
    <p:sldLayoutId id="2147483668" r:id="rId18"/>
    <p:sldLayoutId id="2147483669" r:id="rId19"/>
    <p:sldLayoutId id="2147483670" r:id="rId20"/>
    <p:sldLayoutId id="2147483672" r:id="rId21"/>
    <p:sldLayoutId id="2147483673" r:id="rId22"/>
    <p:sldLayoutId id="2147483674" r:id="rId23"/>
    <p:sldLayoutId id="2147483675"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703" r:id="rId51"/>
    <p:sldLayoutId id="2147483704" r:id="rId52"/>
    <p:sldLayoutId id="2147483705" r:id="rId53"/>
    <p:sldLayoutId id="2147483706" r:id="rId54"/>
    <p:sldLayoutId id="2147483707" r:id="rId55"/>
    <p:sldLayoutId id="2147483708" r:id="rId56"/>
    <p:sldLayoutId id="2147483709" r:id="rId57"/>
    <p:sldLayoutId id="2147483710" r:id="rId58"/>
    <p:sldLayoutId id="2147483711" r:id="rId59"/>
    <p:sldLayoutId id="2147483712" r:id="rId60"/>
    <p:sldLayoutId id="2147483713" r:id="rId61"/>
    <p:sldLayoutId id="2147483714" r:id="rId62"/>
    <p:sldLayoutId id="2147483715" r:id="rId63"/>
    <p:sldLayoutId id="2147483716" r:id="rId64"/>
    <p:sldLayoutId id="2147483717" r:id="rId65"/>
    <p:sldLayoutId id="2147483718" r:id="rId66"/>
    <p:sldLayoutId id="2147483719" r:id="rId67"/>
    <p:sldLayoutId id="2147483720" r:id="rId68"/>
    <p:sldLayoutId id="2147483721" r:id="rId69"/>
    <p:sldLayoutId id="2147483722" r:id="rId70"/>
    <p:sldLayoutId id="2147483723" r:id="rId71"/>
    <p:sldLayoutId id="2147483724" r:id="rId72"/>
    <p:sldLayoutId id="2147483725" r:id="rId73"/>
    <p:sldLayoutId id="2147483726" r:id="rId74"/>
    <p:sldLayoutId id="2147483727" r:id="rId75"/>
    <p:sldLayoutId id="2147483728" r:id="rId76"/>
    <p:sldLayoutId id="2147483729" r:id="rId77"/>
    <p:sldLayoutId id="2147483730" r:id="rId78"/>
    <p:sldLayoutId id="2147483731" r:id="rId79"/>
    <p:sldLayoutId id="2147483732" r:id="rId80"/>
    <p:sldLayoutId id="2147483733" r:id="rId81"/>
    <p:sldLayoutId id="2147483734" r:id="rId82"/>
    <p:sldLayoutId id="2147483735" r:id="rId83"/>
    <p:sldLayoutId id="2147483736" r:id="rId84"/>
    <p:sldLayoutId id="2147483737" r:id="rId85"/>
    <p:sldLayoutId id="2147483738" r:id="rId86"/>
    <p:sldLayoutId id="2147483739" r:id="rId87"/>
    <p:sldLayoutId id="2147483740" r:id="rId88"/>
    <p:sldLayoutId id="2147483741" r:id="rId89"/>
    <p:sldLayoutId id="2147483742" r:id="rId90"/>
    <p:sldLayoutId id="2147483743" r:id="rId91"/>
    <p:sldLayoutId id="2147483744" r:id="rId92"/>
    <p:sldLayoutId id="2147483745" r:id="rId93"/>
    <p:sldLayoutId id="2147483746" r:id="rId94"/>
    <p:sldLayoutId id="2147483747" r:id="rId95"/>
    <p:sldLayoutId id="2147483748" r:id="rId96"/>
    <p:sldLayoutId id="2147483749" r:id="rId97"/>
    <p:sldLayoutId id="2147483750" r:id="rId98"/>
    <p:sldLayoutId id="2147483751" r:id="rId99"/>
    <p:sldLayoutId id="2147483752" r:id="rId100"/>
    <p:sldLayoutId id="2147483753" r:id="rId101"/>
    <p:sldLayoutId id="2147483754" r:id="rId102"/>
    <p:sldLayoutId id="2147483755" r:id="rId103"/>
    <p:sldLayoutId id="2147483756" r:id="rId104"/>
    <p:sldLayoutId id="2147483757" r:id="rId105"/>
    <p:sldLayoutId id="2147483758" r:id="rId106"/>
    <p:sldLayoutId id="2147483759" r:id="rId107"/>
    <p:sldLayoutId id="2147483760" r:id="rId108"/>
    <p:sldLayoutId id="2147483761" r:id="rId109"/>
    <p:sldLayoutId id="2147483762" r:id="rId110"/>
    <p:sldLayoutId id="2147483763" r:id="rId111"/>
    <p:sldLayoutId id="2147483764" r:id="rId112"/>
    <p:sldLayoutId id="2147483765" r:id="rId113"/>
    <p:sldLayoutId id="2147483766" r:id="rId114"/>
    <p:sldLayoutId id="2147483767" r:id="rId115"/>
    <p:sldLayoutId id="2147483768" r:id="rId116"/>
    <p:sldLayoutId id="2147483769" r:id="rId117"/>
    <p:sldLayoutId id="2147483770" r:id="rId118"/>
    <p:sldLayoutId id="2147483771" r:id="rId119"/>
    <p:sldLayoutId id="2147483772" r:id="rId120"/>
    <p:sldLayoutId id="2147483773" r:id="rId121"/>
    <p:sldLayoutId id="2147483774" r:id="rId122"/>
    <p:sldLayoutId id="2147483775" r:id="rId123"/>
    <p:sldLayoutId id="2147483776" r:id="rId124"/>
    <p:sldLayoutId id="2147483777" r:id="rId125"/>
    <p:sldLayoutId id="2147483778" r:id="rId126"/>
    <p:sldLayoutId id="2147483779" r:id="rId127"/>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4000" b="1" i="0" u="none" strike="noStrike" cap="all" spc="0" baseline="0">
          <a:ln>
            <a:noFill/>
          </a:ln>
          <a:solidFill>
            <a:srgbClr val="990000"/>
          </a:solidFill>
          <a:uFillTx/>
          <a:latin typeface="Verdana"/>
          <a:ea typeface="Verdana"/>
          <a:cs typeface="Verdana"/>
          <a:sym typeface="Verdana"/>
        </a:defRPr>
      </a:lvl9pPr>
    </p:titleStyle>
    <p:bodyStyle>
      <a:lvl1pPr marL="0" marR="0" indent="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Verdana"/>
          <a:ea typeface="Verdana"/>
          <a:cs typeface="Verdana"/>
          <a:sym typeface="Verdana"/>
        </a:defRPr>
      </a:lvl1pPr>
      <a:lvl2pPr marL="0" marR="0" indent="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Verdana"/>
          <a:ea typeface="Verdana"/>
          <a:cs typeface="Verdana"/>
          <a:sym typeface="Verdana"/>
        </a:defRPr>
      </a:lvl2pPr>
      <a:lvl3pPr marL="0" marR="0" indent="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Verdana"/>
          <a:ea typeface="Verdana"/>
          <a:cs typeface="Verdana"/>
          <a:sym typeface="Verdana"/>
        </a:defRPr>
      </a:lvl3pPr>
      <a:lvl4pPr marL="0" marR="0" indent="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Verdana"/>
          <a:ea typeface="Verdana"/>
          <a:cs typeface="Verdana"/>
          <a:sym typeface="Verdana"/>
        </a:defRPr>
      </a:lvl4pPr>
      <a:lvl5pPr marL="0" marR="0" indent="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Verdana"/>
          <a:ea typeface="Verdana"/>
          <a:cs typeface="Verdana"/>
          <a:sym typeface="Verdana"/>
        </a:defRPr>
      </a:lvl5pPr>
      <a:lvl6pPr marL="25146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Verdana"/>
          <a:ea typeface="Verdana"/>
          <a:cs typeface="Verdana"/>
          <a:sym typeface="Verdana"/>
        </a:defRPr>
      </a:lvl6pPr>
      <a:lvl7pPr marL="29718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Verdana"/>
          <a:ea typeface="Verdana"/>
          <a:cs typeface="Verdana"/>
          <a:sym typeface="Verdana"/>
        </a:defRPr>
      </a:lvl7pPr>
      <a:lvl8pPr marL="3428998" marR="0" indent="-228599"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Verdana"/>
          <a:ea typeface="Verdana"/>
          <a:cs typeface="Verdana"/>
          <a:sym typeface="Verdana"/>
        </a:defRPr>
      </a:lvl8pPr>
      <a:lvl9pPr marL="3886198" marR="0" indent="-228598"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4.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4.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324" name="Title 1"/>
          <p:cNvSpPr txBox="1">
            <a:spLocks noGrp="1"/>
          </p:cNvSpPr>
          <p:nvPr>
            <p:ph type="ctrTitle"/>
          </p:nvPr>
        </p:nvSpPr>
        <p:spPr>
          <a:xfrm>
            <a:off x="685800" y="2035175"/>
            <a:ext cx="7772400" cy="1470025"/>
          </a:xfrm>
          <a:prstGeom prst="rect">
            <a:avLst/>
          </a:prstGeom>
        </p:spPr>
        <p:txBody>
          <a:bodyPr/>
          <a:lstStyle/>
          <a:p>
            <a:pPr defTabSz="816009">
              <a:defRPr sz="2200" b="1"/>
            </a:pPr>
            <a:r>
              <a:rPr lang="en-US" dirty="0"/>
              <a:t>Limited Personal Protective Equipment (PPE) Supply During COVID-19 Pandemic: Impact on Elective Surgery</a:t>
            </a:r>
            <a:endParaRPr dirty="0"/>
          </a:p>
        </p:txBody>
      </p:sp>
      <p:sp>
        <p:nvSpPr>
          <p:cNvPr id="1325" name="Subtitle 2"/>
          <p:cNvSpPr txBox="1">
            <a:spLocks noGrp="1"/>
          </p:cNvSpPr>
          <p:nvPr>
            <p:ph type="subTitle" sz="quarter" idx="1"/>
          </p:nvPr>
        </p:nvSpPr>
        <p:spPr>
          <a:prstGeom prst="rect">
            <a:avLst/>
          </a:prstGeom>
        </p:spPr>
        <p:txBody>
          <a:bodyPr/>
          <a:lstStyle/>
          <a:p>
            <a:pPr algn="r">
              <a:spcBef>
                <a:spcPts val="300"/>
              </a:spcBef>
              <a:defRPr sz="1600"/>
            </a:pPr>
            <a:r>
              <a:rPr lang="en-US" dirty="0"/>
              <a:t>Supervisors: Dr. Antoine </a:t>
            </a:r>
            <a:r>
              <a:rPr lang="en-US" dirty="0" err="1"/>
              <a:t>Saure</a:t>
            </a:r>
            <a:r>
              <a:rPr lang="en-US" dirty="0"/>
              <a:t>, Dr. Wojtek Michalowski</a:t>
            </a:r>
          </a:p>
          <a:p>
            <a:pPr algn="r">
              <a:spcBef>
                <a:spcPts val="300"/>
              </a:spcBef>
              <a:defRPr sz="1600"/>
            </a:pPr>
            <a:endParaRPr lang="en-US" dirty="0"/>
          </a:p>
          <a:p>
            <a:pPr algn="r">
              <a:spcBef>
                <a:spcPts val="300"/>
              </a:spcBef>
              <a:defRPr sz="1600"/>
            </a:pPr>
            <a:r>
              <a:rPr dirty="0"/>
              <a:t>Stephen Kingwell, BScPT, MD, FRCSC</a:t>
            </a:r>
          </a:p>
          <a:p>
            <a:pPr algn="r">
              <a:spcBef>
                <a:spcPts val="300"/>
              </a:spcBef>
              <a:defRPr sz="1600"/>
            </a:pPr>
            <a:r>
              <a:rPr dirty="0"/>
              <a:t>Orthopaedic Spine Surgeon, Ottawa Hospital</a:t>
            </a:r>
          </a:p>
          <a:p>
            <a:pPr algn="r">
              <a:spcBef>
                <a:spcPts val="300"/>
              </a:spcBef>
              <a:defRPr sz="1600"/>
            </a:pPr>
            <a:r>
              <a:rPr dirty="0"/>
              <a:t>Assistant Professor, University of Ottawa</a:t>
            </a:r>
          </a:p>
        </p:txBody>
      </p:sp>
      <p:pic>
        <p:nvPicPr>
          <p:cNvPr id="1326" name="Picture 5" descr="Picture 5"/>
          <p:cNvPicPr>
            <a:picLocks noChangeAspect="1"/>
          </p:cNvPicPr>
          <p:nvPr/>
        </p:nvPicPr>
        <p:blipFill>
          <a:blip r:embed="rId4">
            <a:extLst/>
          </a:blip>
          <a:stretch>
            <a:fillRect/>
          </a:stretch>
        </p:blipFill>
        <p:spPr>
          <a:xfrm>
            <a:off x="8366759" y="5682424"/>
            <a:ext cx="777244" cy="117558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FDB4A85-E6F2-4E15-B28B-114307C6FDB9}"/>
              </a:ext>
            </a:extLst>
          </p:cNvPr>
          <p:cNvSpPr/>
          <p:nvPr/>
        </p:nvSpPr>
        <p:spPr>
          <a:xfrm>
            <a:off x="2577947" y="1957348"/>
            <a:ext cx="3320209" cy="2561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a:extLst>
              <a:ext uri="{FF2B5EF4-FFF2-40B4-BE49-F238E27FC236}">
                <a16:creationId xmlns:a16="http://schemas.microsoft.com/office/drawing/2014/main" id="{850B37F8-F5CE-4127-9FE2-F1F6E75FB3DB}"/>
              </a:ext>
            </a:extLst>
          </p:cNvPr>
          <p:cNvSpPr txBox="1"/>
          <p:nvPr/>
        </p:nvSpPr>
        <p:spPr>
          <a:xfrm>
            <a:off x="3296797" y="1293593"/>
            <a:ext cx="1991299" cy="715581"/>
          </a:xfrm>
          <a:prstGeom prst="rect">
            <a:avLst/>
          </a:prstGeom>
          <a:noFill/>
        </p:spPr>
        <p:txBody>
          <a:bodyPr wrap="square" rtlCol="0">
            <a:spAutoFit/>
          </a:bodyPr>
          <a:lstStyle/>
          <a:p>
            <a:r>
              <a:rPr lang="en-US" sz="1350" dirty="0"/>
              <a:t>TOH PPE use</a:t>
            </a:r>
          </a:p>
          <a:p>
            <a:r>
              <a:rPr lang="en-US" sz="1350" dirty="0"/>
              <a:t>Variable and generally not modifiable</a:t>
            </a:r>
          </a:p>
        </p:txBody>
      </p:sp>
      <p:sp>
        <p:nvSpPr>
          <p:cNvPr id="9" name="TextBox 8">
            <a:extLst>
              <a:ext uri="{FF2B5EF4-FFF2-40B4-BE49-F238E27FC236}">
                <a16:creationId xmlns:a16="http://schemas.microsoft.com/office/drawing/2014/main" id="{0E973A68-609E-4A2A-B84E-607E1A27A4C7}"/>
              </a:ext>
            </a:extLst>
          </p:cNvPr>
          <p:cNvSpPr txBox="1"/>
          <p:nvPr/>
        </p:nvSpPr>
        <p:spPr>
          <a:xfrm>
            <a:off x="3296797" y="2234756"/>
            <a:ext cx="2272229" cy="2031325"/>
          </a:xfrm>
          <a:prstGeom prst="rect">
            <a:avLst/>
          </a:prstGeom>
          <a:noFill/>
        </p:spPr>
        <p:txBody>
          <a:bodyPr wrap="square" rtlCol="0">
            <a:spAutoFit/>
          </a:bodyPr>
          <a:lstStyle/>
          <a:p>
            <a:r>
              <a:rPr lang="en-US" dirty="0"/>
              <a:t>TOH inpatient</a:t>
            </a:r>
          </a:p>
          <a:p>
            <a:r>
              <a:rPr lang="en-US" dirty="0"/>
              <a:t>TOH ambulatory clinics</a:t>
            </a:r>
          </a:p>
          <a:p>
            <a:r>
              <a:rPr lang="en-US" dirty="0"/>
              <a:t>TOH Brewer assessment center</a:t>
            </a:r>
          </a:p>
          <a:p>
            <a:r>
              <a:rPr lang="en-US" dirty="0"/>
              <a:t>TOH emergent/urgent surgery</a:t>
            </a:r>
          </a:p>
        </p:txBody>
      </p:sp>
      <p:cxnSp>
        <p:nvCxnSpPr>
          <p:cNvPr id="11" name="Straight Arrow Connector 10">
            <a:extLst>
              <a:ext uri="{FF2B5EF4-FFF2-40B4-BE49-F238E27FC236}">
                <a16:creationId xmlns:a16="http://schemas.microsoft.com/office/drawing/2014/main" id="{DC7A5BB8-B99A-4EF6-AA77-66E370BA84BB}"/>
              </a:ext>
            </a:extLst>
          </p:cNvPr>
          <p:cNvCxnSpPr/>
          <p:nvPr/>
        </p:nvCxnSpPr>
        <p:spPr>
          <a:xfrm>
            <a:off x="1867359" y="3100378"/>
            <a:ext cx="64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B1F180-E942-457A-8435-931C503B707B}"/>
              </a:ext>
            </a:extLst>
          </p:cNvPr>
          <p:cNvSpPr/>
          <p:nvPr/>
        </p:nvSpPr>
        <p:spPr>
          <a:xfrm>
            <a:off x="465462" y="2719502"/>
            <a:ext cx="1503803" cy="925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B0EF8809-E5AA-4027-B7EF-F73DF6ED3B08}"/>
              </a:ext>
            </a:extLst>
          </p:cNvPr>
          <p:cNvSpPr txBox="1"/>
          <p:nvPr/>
        </p:nvSpPr>
        <p:spPr>
          <a:xfrm>
            <a:off x="797347" y="2788754"/>
            <a:ext cx="844170" cy="646331"/>
          </a:xfrm>
          <a:prstGeom prst="rect">
            <a:avLst/>
          </a:prstGeom>
          <a:noFill/>
        </p:spPr>
        <p:txBody>
          <a:bodyPr wrap="square" rtlCol="0">
            <a:spAutoFit/>
          </a:bodyPr>
          <a:lstStyle/>
          <a:p>
            <a:r>
              <a:rPr lang="en-US" dirty="0"/>
              <a:t>PPE supply</a:t>
            </a:r>
          </a:p>
        </p:txBody>
      </p:sp>
      <p:sp>
        <p:nvSpPr>
          <p:cNvPr id="14" name="TextBox 13">
            <a:extLst>
              <a:ext uri="{FF2B5EF4-FFF2-40B4-BE49-F238E27FC236}">
                <a16:creationId xmlns:a16="http://schemas.microsoft.com/office/drawing/2014/main" id="{C645B18B-91BA-4D4E-B993-AC64D10F85F7}"/>
              </a:ext>
            </a:extLst>
          </p:cNvPr>
          <p:cNvSpPr txBox="1"/>
          <p:nvPr/>
        </p:nvSpPr>
        <p:spPr>
          <a:xfrm>
            <a:off x="528810" y="1224344"/>
            <a:ext cx="1313761" cy="1546577"/>
          </a:xfrm>
          <a:prstGeom prst="rect">
            <a:avLst/>
          </a:prstGeom>
          <a:noFill/>
        </p:spPr>
        <p:txBody>
          <a:bodyPr wrap="square" rtlCol="0">
            <a:spAutoFit/>
          </a:bodyPr>
          <a:lstStyle/>
          <a:p>
            <a:r>
              <a:rPr lang="en-US" sz="1350" dirty="0"/>
              <a:t>TOH supply</a:t>
            </a:r>
          </a:p>
          <a:p>
            <a:r>
              <a:rPr lang="en-US" sz="1350" dirty="0"/>
              <a:t>This is potentially modifiable depending on need and supply chains</a:t>
            </a:r>
          </a:p>
        </p:txBody>
      </p:sp>
      <p:cxnSp>
        <p:nvCxnSpPr>
          <p:cNvPr id="16" name="Straight Arrow Connector 15">
            <a:extLst>
              <a:ext uri="{FF2B5EF4-FFF2-40B4-BE49-F238E27FC236}">
                <a16:creationId xmlns:a16="http://schemas.microsoft.com/office/drawing/2014/main" id="{BD5E9842-1DA0-48FA-B1E9-8C3C4BBD17F6}"/>
              </a:ext>
            </a:extLst>
          </p:cNvPr>
          <p:cNvCxnSpPr/>
          <p:nvPr/>
        </p:nvCxnSpPr>
        <p:spPr>
          <a:xfrm>
            <a:off x="6139148" y="3182205"/>
            <a:ext cx="1032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8F46A2-0375-4065-9C3A-162F99184E80}"/>
              </a:ext>
            </a:extLst>
          </p:cNvPr>
          <p:cNvSpPr txBox="1"/>
          <p:nvPr/>
        </p:nvSpPr>
        <p:spPr>
          <a:xfrm>
            <a:off x="6420079" y="2292464"/>
            <a:ext cx="470971" cy="1015663"/>
          </a:xfrm>
          <a:prstGeom prst="rect">
            <a:avLst/>
          </a:prstGeom>
          <a:noFill/>
        </p:spPr>
        <p:txBody>
          <a:bodyPr wrap="square" rtlCol="0">
            <a:spAutoFit/>
          </a:bodyPr>
          <a:lstStyle/>
          <a:p>
            <a:r>
              <a:rPr lang="en-US" sz="6000" dirty="0"/>
              <a:t>?</a:t>
            </a:r>
          </a:p>
        </p:txBody>
      </p:sp>
      <p:sp>
        <p:nvSpPr>
          <p:cNvPr id="18" name="Oval 17">
            <a:extLst>
              <a:ext uri="{FF2B5EF4-FFF2-40B4-BE49-F238E27FC236}">
                <a16:creationId xmlns:a16="http://schemas.microsoft.com/office/drawing/2014/main" id="{7ED20241-E1EB-4408-9417-1DFB3D141DB7}"/>
              </a:ext>
            </a:extLst>
          </p:cNvPr>
          <p:cNvSpPr/>
          <p:nvPr/>
        </p:nvSpPr>
        <p:spPr>
          <a:xfrm>
            <a:off x="7262867" y="2582191"/>
            <a:ext cx="1677318" cy="1109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693C51BB-FD00-450E-B9BB-A710E210BA85}"/>
              </a:ext>
            </a:extLst>
          </p:cNvPr>
          <p:cNvSpPr txBox="1"/>
          <p:nvPr/>
        </p:nvSpPr>
        <p:spPr>
          <a:xfrm>
            <a:off x="7682884" y="2671434"/>
            <a:ext cx="1145753" cy="1015663"/>
          </a:xfrm>
          <a:prstGeom prst="rect">
            <a:avLst/>
          </a:prstGeom>
          <a:noFill/>
        </p:spPr>
        <p:txBody>
          <a:bodyPr wrap="square" rtlCol="0">
            <a:spAutoFit/>
          </a:bodyPr>
          <a:lstStyle/>
          <a:p>
            <a:r>
              <a:rPr lang="en-US" sz="1500" dirty="0"/>
              <a:t>TOH elective surgery activity</a:t>
            </a:r>
          </a:p>
        </p:txBody>
      </p:sp>
      <p:cxnSp>
        <p:nvCxnSpPr>
          <p:cNvPr id="21" name="Straight Arrow Connector 20">
            <a:extLst>
              <a:ext uri="{FF2B5EF4-FFF2-40B4-BE49-F238E27FC236}">
                <a16:creationId xmlns:a16="http://schemas.microsoft.com/office/drawing/2014/main" id="{7057B9EC-1B12-46BD-976B-1B01204D839B}"/>
              </a:ext>
            </a:extLst>
          </p:cNvPr>
          <p:cNvCxnSpPr/>
          <p:nvPr/>
        </p:nvCxnSpPr>
        <p:spPr>
          <a:xfrm>
            <a:off x="8023034" y="3749178"/>
            <a:ext cx="0" cy="51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A4A073-D371-4C65-B602-81C93BBB3F96}"/>
              </a:ext>
            </a:extLst>
          </p:cNvPr>
          <p:cNvSpPr txBox="1"/>
          <p:nvPr/>
        </p:nvSpPr>
        <p:spPr>
          <a:xfrm>
            <a:off x="7031516" y="4253200"/>
            <a:ext cx="1908670" cy="1546577"/>
          </a:xfrm>
          <a:prstGeom prst="rect">
            <a:avLst/>
          </a:prstGeom>
          <a:noFill/>
        </p:spPr>
        <p:txBody>
          <a:bodyPr wrap="square" rtlCol="0">
            <a:spAutoFit/>
          </a:bodyPr>
          <a:lstStyle/>
          <a:p>
            <a:r>
              <a:rPr lang="en-US" sz="1350" dirty="0"/>
              <a:t>If we show adequate PPE remaining given non-negotiable demands then we can determine how much elective capacity (10%, 50%, 75% etc..?) </a:t>
            </a:r>
          </a:p>
        </p:txBody>
      </p:sp>
      <p:sp>
        <p:nvSpPr>
          <p:cNvPr id="24" name="TextBox 23">
            <a:extLst>
              <a:ext uri="{FF2B5EF4-FFF2-40B4-BE49-F238E27FC236}">
                <a16:creationId xmlns:a16="http://schemas.microsoft.com/office/drawing/2014/main" id="{A7977C63-1199-482A-A76B-B5B3F8BBC983}"/>
              </a:ext>
            </a:extLst>
          </p:cNvPr>
          <p:cNvSpPr txBox="1"/>
          <p:nvPr/>
        </p:nvSpPr>
        <p:spPr>
          <a:xfrm>
            <a:off x="6181838" y="1186964"/>
            <a:ext cx="1081030" cy="1338828"/>
          </a:xfrm>
          <a:prstGeom prst="rect">
            <a:avLst/>
          </a:prstGeom>
          <a:noFill/>
        </p:spPr>
        <p:txBody>
          <a:bodyPr wrap="square" rtlCol="0">
            <a:spAutoFit/>
          </a:bodyPr>
          <a:lstStyle/>
          <a:p>
            <a:r>
              <a:rPr lang="en-US" sz="1350" dirty="0"/>
              <a:t>Is there adequate PPE left to safely start elective surgery</a:t>
            </a:r>
          </a:p>
        </p:txBody>
      </p:sp>
      <p:sp>
        <p:nvSpPr>
          <p:cNvPr id="25" name="Rectangle 24">
            <a:extLst>
              <a:ext uri="{FF2B5EF4-FFF2-40B4-BE49-F238E27FC236}">
                <a16:creationId xmlns:a16="http://schemas.microsoft.com/office/drawing/2014/main" id="{28423D2F-03B8-49FF-BDA7-948E08791DFA}"/>
              </a:ext>
            </a:extLst>
          </p:cNvPr>
          <p:cNvSpPr/>
          <p:nvPr/>
        </p:nvSpPr>
        <p:spPr>
          <a:xfrm>
            <a:off x="347032" y="4616757"/>
            <a:ext cx="3189383" cy="11599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E962149A-DD69-432E-B826-D4800A51CC46}"/>
              </a:ext>
            </a:extLst>
          </p:cNvPr>
          <p:cNvSpPr txBox="1"/>
          <p:nvPr/>
        </p:nvSpPr>
        <p:spPr>
          <a:xfrm>
            <a:off x="465462" y="4715908"/>
            <a:ext cx="2980064" cy="923330"/>
          </a:xfrm>
          <a:prstGeom prst="rect">
            <a:avLst/>
          </a:prstGeom>
          <a:noFill/>
        </p:spPr>
        <p:txBody>
          <a:bodyPr wrap="square" rtlCol="0">
            <a:spAutoFit/>
          </a:bodyPr>
          <a:lstStyle/>
          <a:p>
            <a:r>
              <a:rPr lang="en-US" sz="1350" dirty="0"/>
              <a:t>Masks: N95, surgical, non-surgical</a:t>
            </a:r>
          </a:p>
          <a:p>
            <a:r>
              <a:rPr lang="en-US" sz="1350" dirty="0"/>
              <a:t>Gowns: surgical, non-surgical</a:t>
            </a:r>
          </a:p>
          <a:p>
            <a:r>
              <a:rPr lang="en-US" sz="1350" dirty="0"/>
              <a:t>Gloves: surgical, non-surgical</a:t>
            </a:r>
          </a:p>
          <a:p>
            <a:r>
              <a:rPr lang="en-US" sz="1350" dirty="0"/>
              <a:t>Face shields</a:t>
            </a:r>
          </a:p>
        </p:txBody>
      </p:sp>
      <p:sp>
        <p:nvSpPr>
          <p:cNvPr id="27" name="TextBox 26">
            <a:extLst>
              <a:ext uri="{FF2B5EF4-FFF2-40B4-BE49-F238E27FC236}">
                <a16:creationId xmlns:a16="http://schemas.microsoft.com/office/drawing/2014/main" id="{5B920523-BA86-43A6-AC90-84C43C493319}"/>
              </a:ext>
            </a:extLst>
          </p:cNvPr>
          <p:cNvSpPr txBox="1"/>
          <p:nvPr/>
        </p:nvSpPr>
        <p:spPr>
          <a:xfrm>
            <a:off x="465462" y="4319300"/>
            <a:ext cx="1503803" cy="300082"/>
          </a:xfrm>
          <a:prstGeom prst="rect">
            <a:avLst/>
          </a:prstGeom>
          <a:noFill/>
        </p:spPr>
        <p:txBody>
          <a:bodyPr wrap="square" rtlCol="0">
            <a:spAutoFit/>
          </a:bodyPr>
          <a:lstStyle/>
          <a:p>
            <a:r>
              <a:rPr lang="en-US" sz="1350" dirty="0"/>
              <a:t>PPE items</a:t>
            </a:r>
          </a:p>
        </p:txBody>
      </p:sp>
      <p:sp>
        <p:nvSpPr>
          <p:cNvPr id="3" name="TextBox 2">
            <a:extLst>
              <a:ext uri="{FF2B5EF4-FFF2-40B4-BE49-F238E27FC236}">
                <a16:creationId xmlns:a16="http://schemas.microsoft.com/office/drawing/2014/main" id="{1F7AE3CE-A9D5-4BB7-9738-B6265D4E9DAE}"/>
              </a:ext>
            </a:extLst>
          </p:cNvPr>
          <p:cNvSpPr txBox="1"/>
          <p:nvPr/>
        </p:nvSpPr>
        <p:spPr>
          <a:xfrm>
            <a:off x="7320709" y="2234756"/>
            <a:ext cx="1393634" cy="300082"/>
          </a:xfrm>
          <a:prstGeom prst="rect">
            <a:avLst/>
          </a:prstGeom>
          <a:noFill/>
        </p:spPr>
        <p:txBody>
          <a:bodyPr wrap="square" rtlCol="0">
            <a:spAutoFit/>
          </a:bodyPr>
          <a:lstStyle/>
          <a:p>
            <a:r>
              <a:rPr lang="en-US" sz="1350" dirty="0"/>
              <a:t>Unit is “OR days”</a:t>
            </a:r>
          </a:p>
        </p:txBody>
      </p:sp>
      <p:sp>
        <p:nvSpPr>
          <p:cNvPr id="2" name="Title 1">
            <a:extLst>
              <a:ext uri="{FF2B5EF4-FFF2-40B4-BE49-F238E27FC236}">
                <a16:creationId xmlns:a16="http://schemas.microsoft.com/office/drawing/2014/main" id="{4F9FFB69-36B5-4F41-9A53-0095BA7B9CFF}"/>
              </a:ext>
            </a:extLst>
          </p:cNvPr>
          <p:cNvSpPr>
            <a:spLocks noGrp="1"/>
          </p:cNvSpPr>
          <p:nvPr>
            <p:ph type="title"/>
          </p:nvPr>
        </p:nvSpPr>
        <p:spPr/>
        <p:txBody>
          <a:bodyPr/>
          <a:lstStyle/>
          <a:p>
            <a:r>
              <a:rPr lang="en-US" dirty="0"/>
              <a:t>Methods-PPE utilization</a:t>
            </a:r>
          </a:p>
        </p:txBody>
      </p:sp>
    </p:spTree>
    <p:extLst>
      <p:ext uri="{BB962C8B-B14F-4D97-AF65-F5344CB8AC3E}">
        <p14:creationId xmlns:p14="http://schemas.microsoft.com/office/powerpoint/2010/main" val="29114351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0D21-C9A5-482C-882B-2FC694DE4403}"/>
              </a:ext>
            </a:extLst>
          </p:cNvPr>
          <p:cNvSpPr>
            <a:spLocks noGrp="1"/>
          </p:cNvSpPr>
          <p:nvPr>
            <p:ph type="title"/>
          </p:nvPr>
        </p:nvSpPr>
        <p:spPr/>
        <p:txBody>
          <a:bodyPr/>
          <a:lstStyle/>
          <a:p>
            <a:r>
              <a:rPr lang="en-US" dirty="0"/>
              <a:t>Methods-PPE Utilization</a:t>
            </a:r>
          </a:p>
        </p:txBody>
      </p:sp>
      <p:pic>
        <p:nvPicPr>
          <p:cNvPr id="4" name="Picture 3">
            <a:extLst>
              <a:ext uri="{FF2B5EF4-FFF2-40B4-BE49-F238E27FC236}">
                <a16:creationId xmlns:a16="http://schemas.microsoft.com/office/drawing/2014/main" id="{0E603470-515C-4792-ACE1-A61A57267FEC}"/>
              </a:ext>
            </a:extLst>
          </p:cNvPr>
          <p:cNvPicPr>
            <a:picLocks noChangeAspect="1"/>
          </p:cNvPicPr>
          <p:nvPr/>
        </p:nvPicPr>
        <p:blipFill>
          <a:blip r:embed="rId2"/>
          <a:stretch>
            <a:fillRect/>
          </a:stretch>
        </p:blipFill>
        <p:spPr>
          <a:xfrm>
            <a:off x="2977595" y="1141079"/>
            <a:ext cx="3930665" cy="5602921"/>
          </a:xfrm>
          <a:prstGeom prst="rect">
            <a:avLst/>
          </a:prstGeom>
        </p:spPr>
      </p:pic>
      <p:sp>
        <p:nvSpPr>
          <p:cNvPr id="5" name="TextBox 4">
            <a:extLst>
              <a:ext uri="{FF2B5EF4-FFF2-40B4-BE49-F238E27FC236}">
                <a16:creationId xmlns:a16="http://schemas.microsoft.com/office/drawing/2014/main" id="{DEB59FC4-92FC-4C7F-86D7-39941BC6CF57}"/>
              </a:ext>
            </a:extLst>
          </p:cNvPr>
          <p:cNvSpPr txBox="1"/>
          <p:nvPr/>
        </p:nvSpPr>
        <p:spPr>
          <a:xfrm>
            <a:off x="685800" y="2830749"/>
            <a:ext cx="1961055" cy="1077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Calibri"/>
              </a:rPr>
              <a:t>TOH PPE Dashboard</a:t>
            </a:r>
          </a:p>
        </p:txBody>
      </p:sp>
    </p:spTree>
    <p:extLst>
      <p:ext uri="{BB962C8B-B14F-4D97-AF65-F5344CB8AC3E}">
        <p14:creationId xmlns:p14="http://schemas.microsoft.com/office/powerpoint/2010/main" val="7609231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CC2A-7EBE-48AB-B199-2714D2977ADA}"/>
              </a:ext>
            </a:extLst>
          </p:cNvPr>
          <p:cNvSpPr>
            <a:spLocks noGrp="1"/>
          </p:cNvSpPr>
          <p:nvPr>
            <p:ph type="title"/>
          </p:nvPr>
        </p:nvSpPr>
        <p:spPr/>
        <p:txBody>
          <a:bodyPr/>
          <a:lstStyle/>
          <a:p>
            <a:r>
              <a:rPr lang="en-US" dirty="0"/>
              <a:t>Methods-PPE Utilization</a:t>
            </a:r>
          </a:p>
        </p:txBody>
      </p:sp>
      <p:sp>
        <p:nvSpPr>
          <p:cNvPr id="3" name="Text Placeholder 2">
            <a:extLst>
              <a:ext uri="{FF2B5EF4-FFF2-40B4-BE49-F238E27FC236}">
                <a16:creationId xmlns:a16="http://schemas.microsoft.com/office/drawing/2014/main" id="{EFCCF8EE-6E4B-46A2-88EA-485636586A53}"/>
              </a:ext>
            </a:extLst>
          </p:cNvPr>
          <p:cNvSpPr>
            <a:spLocks noGrp="1"/>
          </p:cNvSpPr>
          <p:nvPr>
            <p:ph type="body" idx="1"/>
          </p:nvPr>
        </p:nvSpPr>
        <p:spPr/>
        <p:txBody>
          <a:bodyPr/>
          <a:lstStyle/>
          <a:p>
            <a:r>
              <a:rPr lang="en-US" dirty="0"/>
              <a:t>Work with nurse manager</a:t>
            </a:r>
          </a:p>
          <a:p>
            <a:r>
              <a:rPr lang="en-US" dirty="0"/>
              <a:t>Staff</a:t>
            </a:r>
          </a:p>
          <a:p>
            <a:pPr lvl="1"/>
            <a:r>
              <a:rPr lang="en-US" dirty="0"/>
              <a:t>Nursing, surgeon, assistant, anesthesia, radiation technician, housecleaning, patient care assistant</a:t>
            </a:r>
          </a:p>
          <a:p>
            <a:r>
              <a:rPr lang="en-US" dirty="0"/>
              <a:t>Determine staff movements based on scheduling (nursing)</a:t>
            </a:r>
          </a:p>
          <a:p>
            <a:r>
              <a:rPr lang="en-US" dirty="0"/>
              <a:t>Case length</a:t>
            </a:r>
          </a:p>
          <a:p>
            <a:pPr lvl="1"/>
            <a:r>
              <a:rPr lang="en-US" dirty="0"/>
              <a:t>Short (1-2 hours), medium (2-4 hours), long (4-8 hours)</a:t>
            </a:r>
          </a:p>
          <a:p>
            <a:pPr marL="457200" lvl="1" indent="0">
              <a:buNone/>
            </a:pPr>
            <a:endParaRPr lang="en-US" dirty="0"/>
          </a:p>
        </p:txBody>
      </p:sp>
    </p:spTree>
    <p:extLst>
      <p:ext uri="{BB962C8B-B14F-4D97-AF65-F5344CB8AC3E}">
        <p14:creationId xmlns:p14="http://schemas.microsoft.com/office/powerpoint/2010/main" val="4616973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5E27-1DB5-4486-B5DA-92CE01484660}"/>
              </a:ext>
            </a:extLst>
          </p:cNvPr>
          <p:cNvSpPr>
            <a:spLocks noGrp="1"/>
          </p:cNvSpPr>
          <p:nvPr>
            <p:ph type="title"/>
          </p:nvPr>
        </p:nvSpPr>
        <p:spPr/>
        <p:txBody>
          <a:bodyPr/>
          <a:lstStyle/>
          <a:p>
            <a:r>
              <a:rPr lang="en-US" dirty="0"/>
              <a:t>Methods-PPE utilization</a:t>
            </a:r>
          </a:p>
        </p:txBody>
      </p:sp>
      <p:pic>
        <p:nvPicPr>
          <p:cNvPr id="4" name="Picture 3">
            <a:extLst>
              <a:ext uri="{FF2B5EF4-FFF2-40B4-BE49-F238E27FC236}">
                <a16:creationId xmlns:a16="http://schemas.microsoft.com/office/drawing/2014/main" id="{7DB6E48A-4766-4522-9596-4222052FB904}"/>
              </a:ext>
            </a:extLst>
          </p:cNvPr>
          <p:cNvPicPr>
            <a:picLocks noChangeAspect="1"/>
          </p:cNvPicPr>
          <p:nvPr/>
        </p:nvPicPr>
        <p:blipFill>
          <a:blip r:embed="rId2"/>
          <a:stretch>
            <a:fillRect/>
          </a:stretch>
        </p:blipFill>
        <p:spPr>
          <a:xfrm>
            <a:off x="121237" y="1420239"/>
            <a:ext cx="8901525" cy="2810015"/>
          </a:xfrm>
          <a:prstGeom prst="rect">
            <a:avLst/>
          </a:prstGeom>
        </p:spPr>
      </p:pic>
      <p:sp>
        <p:nvSpPr>
          <p:cNvPr id="5" name="TextBox 4">
            <a:extLst>
              <a:ext uri="{FF2B5EF4-FFF2-40B4-BE49-F238E27FC236}">
                <a16:creationId xmlns:a16="http://schemas.microsoft.com/office/drawing/2014/main" id="{F8C9C8C1-711E-4D8B-8344-9F3F7B3C25FE}"/>
              </a:ext>
            </a:extLst>
          </p:cNvPr>
          <p:cNvSpPr txBox="1"/>
          <p:nvPr/>
        </p:nvSpPr>
        <p:spPr>
          <a:xfrm>
            <a:off x="3962400" y="4620638"/>
            <a:ext cx="4345021" cy="923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Our knapsack model will use CPU’s within orthopedic surgery as opposed to surgical divisions</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0004066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35AC-8BD9-469C-B4E4-9957C45AEA0C}"/>
              </a:ext>
            </a:extLst>
          </p:cNvPr>
          <p:cNvSpPr>
            <a:spLocks noGrp="1"/>
          </p:cNvSpPr>
          <p:nvPr>
            <p:ph type="title"/>
          </p:nvPr>
        </p:nvSpPr>
        <p:spPr/>
        <p:txBody>
          <a:bodyPr/>
          <a:lstStyle/>
          <a:p>
            <a:r>
              <a:rPr lang="en-US" dirty="0"/>
              <a:t>Methods-PPE utilization</a:t>
            </a:r>
          </a:p>
        </p:txBody>
      </p:sp>
      <p:pic>
        <p:nvPicPr>
          <p:cNvPr id="4" name="Picture 3">
            <a:extLst>
              <a:ext uri="{FF2B5EF4-FFF2-40B4-BE49-F238E27FC236}">
                <a16:creationId xmlns:a16="http://schemas.microsoft.com/office/drawing/2014/main" id="{73F2A2DA-52A4-45F5-B07C-CC0EF8097081}"/>
              </a:ext>
            </a:extLst>
          </p:cNvPr>
          <p:cNvPicPr>
            <a:picLocks noChangeAspect="1"/>
          </p:cNvPicPr>
          <p:nvPr/>
        </p:nvPicPr>
        <p:blipFill rotWithShape="1">
          <a:blip r:embed="rId2"/>
          <a:srcRect l="1809" t="27447" r="45425" b="43617"/>
          <a:stretch/>
        </p:blipFill>
        <p:spPr>
          <a:xfrm>
            <a:off x="399865" y="1624519"/>
            <a:ext cx="8344270" cy="2859931"/>
          </a:xfrm>
          <a:prstGeom prst="rect">
            <a:avLst/>
          </a:prstGeom>
        </p:spPr>
      </p:pic>
    </p:spTree>
    <p:extLst>
      <p:ext uri="{BB962C8B-B14F-4D97-AF65-F5344CB8AC3E}">
        <p14:creationId xmlns:p14="http://schemas.microsoft.com/office/powerpoint/2010/main" val="9906132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B08B-DA9B-4F3B-8FE3-3B0BED529E8F}"/>
              </a:ext>
            </a:extLst>
          </p:cNvPr>
          <p:cNvSpPr>
            <a:spLocks noGrp="1"/>
          </p:cNvSpPr>
          <p:nvPr>
            <p:ph type="title"/>
          </p:nvPr>
        </p:nvSpPr>
        <p:spPr>
          <a:xfrm>
            <a:off x="588523" y="58365"/>
            <a:ext cx="6553200" cy="914400"/>
          </a:xfrm>
        </p:spPr>
        <p:txBody>
          <a:bodyPr/>
          <a:lstStyle/>
          <a:p>
            <a:r>
              <a:rPr lang="en-US" dirty="0"/>
              <a:t>Results</a:t>
            </a:r>
          </a:p>
        </p:txBody>
      </p:sp>
      <p:pic>
        <p:nvPicPr>
          <p:cNvPr id="3" name="Picture 2">
            <a:extLst>
              <a:ext uri="{FF2B5EF4-FFF2-40B4-BE49-F238E27FC236}">
                <a16:creationId xmlns:a16="http://schemas.microsoft.com/office/drawing/2014/main" id="{AC3CABFA-5D9D-4847-AE0D-6CFA8B13906F}"/>
              </a:ext>
            </a:extLst>
          </p:cNvPr>
          <p:cNvPicPr>
            <a:picLocks noChangeAspect="1"/>
          </p:cNvPicPr>
          <p:nvPr/>
        </p:nvPicPr>
        <p:blipFill rotWithShape="1">
          <a:blip r:embed="rId2"/>
          <a:srcRect l="5671" t="13907" r="23273" b="6128"/>
          <a:stretch/>
        </p:blipFill>
        <p:spPr>
          <a:xfrm>
            <a:off x="334198" y="838200"/>
            <a:ext cx="8475604" cy="5961435"/>
          </a:xfrm>
          <a:prstGeom prst="rect">
            <a:avLst/>
          </a:prstGeom>
        </p:spPr>
      </p:pic>
    </p:spTree>
    <p:extLst>
      <p:ext uri="{BB962C8B-B14F-4D97-AF65-F5344CB8AC3E}">
        <p14:creationId xmlns:p14="http://schemas.microsoft.com/office/powerpoint/2010/main" val="36885567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 name="Title 1"/>
          <p:cNvSpPr txBox="1">
            <a:spLocks noGrp="1"/>
          </p:cNvSpPr>
          <p:nvPr>
            <p:ph type="title"/>
          </p:nvPr>
        </p:nvSpPr>
        <p:spPr>
          <a:prstGeom prst="rect">
            <a:avLst/>
          </a:prstGeom>
        </p:spPr>
        <p:txBody>
          <a:bodyPr/>
          <a:lstStyle/>
          <a:p>
            <a:r>
              <a:rPr lang="en-US" dirty="0"/>
              <a:t>Background</a:t>
            </a:r>
            <a:endParaRPr dirty="0"/>
          </a:p>
        </p:txBody>
      </p:sp>
      <p:pic>
        <p:nvPicPr>
          <p:cNvPr id="2" name="Picture 1">
            <a:extLst>
              <a:ext uri="{FF2B5EF4-FFF2-40B4-BE49-F238E27FC236}">
                <a16:creationId xmlns:a16="http://schemas.microsoft.com/office/drawing/2014/main" id="{7D114B1C-4BA5-4FBE-A42C-7309741AC276}"/>
              </a:ext>
            </a:extLst>
          </p:cNvPr>
          <p:cNvPicPr>
            <a:picLocks noChangeAspect="1"/>
          </p:cNvPicPr>
          <p:nvPr/>
        </p:nvPicPr>
        <p:blipFill>
          <a:blip r:embed="rId2"/>
          <a:stretch>
            <a:fillRect/>
          </a:stretch>
        </p:blipFill>
        <p:spPr>
          <a:xfrm>
            <a:off x="3772711" y="128394"/>
            <a:ext cx="5276366" cy="2118695"/>
          </a:xfrm>
          <a:prstGeom prst="rect">
            <a:avLst/>
          </a:prstGeom>
        </p:spPr>
      </p:pic>
      <p:pic>
        <p:nvPicPr>
          <p:cNvPr id="3" name="Picture 2">
            <a:extLst>
              <a:ext uri="{FF2B5EF4-FFF2-40B4-BE49-F238E27FC236}">
                <a16:creationId xmlns:a16="http://schemas.microsoft.com/office/drawing/2014/main" id="{9A72CDD9-ABA0-429C-871A-7066D74FEF8E}"/>
              </a:ext>
            </a:extLst>
          </p:cNvPr>
          <p:cNvPicPr>
            <a:picLocks noChangeAspect="1"/>
          </p:cNvPicPr>
          <p:nvPr/>
        </p:nvPicPr>
        <p:blipFill>
          <a:blip r:embed="rId3"/>
          <a:stretch>
            <a:fillRect/>
          </a:stretch>
        </p:blipFill>
        <p:spPr>
          <a:xfrm>
            <a:off x="375269" y="2262528"/>
            <a:ext cx="5111132" cy="2472510"/>
          </a:xfrm>
          <a:prstGeom prst="rect">
            <a:avLst/>
          </a:prstGeom>
        </p:spPr>
      </p:pic>
      <p:pic>
        <p:nvPicPr>
          <p:cNvPr id="4" name="Picture 3">
            <a:extLst>
              <a:ext uri="{FF2B5EF4-FFF2-40B4-BE49-F238E27FC236}">
                <a16:creationId xmlns:a16="http://schemas.microsoft.com/office/drawing/2014/main" id="{C32E59FB-A8ED-477D-920D-F7FC3B33D4F8}"/>
              </a:ext>
            </a:extLst>
          </p:cNvPr>
          <p:cNvPicPr>
            <a:picLocks noChangeAspect="1"/>
          </p:cNvPicPr>
          <p:nvPr/>
        </p:nvPicPr>
        <p:blipFill>
          <a:blip r:embed="rId4"/>
          <a:stretch>
            <a:fillRect/>
          </a:stretch>
        </p:blipFill>
        <p:spPr>
          <a:xfrm>
            <a:off x="3549782" y="4450472"/>
            <a:ext cx="5499295" cy="2279134"/>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7B9D-30E1-4364-9E47-408B78794C5A}"/>
              </a:ext>
            </a:extLst>
          </p:cNvPr>
          <p:cNvSpPr>
            <a:spLocks noGrp="1"/>
          </p:cNvSpPr>
          <p:nvPr>
            <p:ph type="title"/>
          </p:nvPr>
        </p:nvSpPr>
        <p:spPr>
          <a:xfrm>
            <a:off x="685800" y="609600"/>
            <a:ext cx="6553200" cy="914400"/>
          </a:xfrm>
        </p:spPr>
        <p:txBody>
          <a:bodyPr>
            <a:normAutofit fontScale="90000"/>
          </a:bodyPr>
          <a:lstStyle/>
          <a:p>
            <a:r>
              <a:rPr lang="en-US" dirty="0"/>
              <a:t>Background:</a:t>
            </a:r>
            <a:br>
              <a:rPr lang="en-US" dirty="0"/>
            </a:br>
            <a:r>
              <a:rPr lang="en-US" dirty="0"/>
              <a:t>Cessation of Scheduled Surgical Services</a:t>
            </a:r>
            <a:br>
              <a:rPr lang="en-US" dirty="0"/>
            </a:br>
            <a:endParaRPr lang="en-US" dirty="0"/>
          </a:p>
        </p:txBody>
      </p:sp>
      <p:sp>
        <p:nvSpPr>
          <p:cNvPr id="3" name="Text Placeholder 2">
            <a:extLst>
              <a:ext uri="{FF2B5EF4-FFF2-40B4-BE49-F238E27FC236}">
                <a16:creationId xmlns:a16="http://schemas.microsoft.com/office/drawing/2014/main" id="{E5027368-0EA1-4797-AB07-3C78E0317B5E}"/>
              </a:ext>
            </a:extLst>
          </p:cNvPr>
          <p:cNvSpPr>
            <a:spLocks noGrp="1"/>
          </p:cNvSpPr>
          <p:nvPr>
            <p:ph type="body" idx="1"/>
          </p:nvPr>
        </p:nvSpPr>
        <p:spPr/>
        <p:txBody>
          <a:bodyPr>
            <a:normAutofit/>
          </a:bodyPr>
          <a:lstStyle/>
          <a:p>
            <a:endParaRPr lang="en-US" dirty="0"/>
          </a:p>
          <a:p>
            <a:r>
              <a:rPr lang="en-US" dirty="0"/>
              <a:t>Concern that COVID-19 would overwhelm hospital critical care bed and ventilator capacity in addition to personal protective equipment (PPE) supply led to a dramatic pre-emptive reduction or cessation in many surgical services.</a:t>
            </a:r>
          </a:p>
          <a:p>
            <a:endParaRPr lang="en-US" dirty="0"/>
          </a:p>
          <a:p>
            <a:r>
              <a:rPr lang="en-US" dirty="0"/>
              <a:t>Continuation of “urgent” or “unscheduled” surgical activity</a:t>
            </a:r>
          </a:p>
          <a:p>
            <a:endParaRPr lang="en-US" dirty="0"/>
          </a:p>
          <a:p>
            <a:r>
              <a:rPr lang="en-US" dirty="0"/>
              <a:t>Cancer, cardiac, irreversible deterioration in 7 days</a:t>
            </a:r>
          </a:p>
        </p:txBody>
      </p:sp>
    </p:spTree>
    <p:extLst>
      <p:ext uri="{BB962C8B-B14F-4D97-AF65-F5344CB8AC3E}">
        <p14:creationId xmlns:p14="http://schemas.microsoft.com/office/powerpoint/2010/main" val="5491590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A7AB-8D13-45A6-AD59-54D713054F54}"/>
              </a:ext>
            </a:extLst>
          </p:cNvPr>
          <p:cNvSpPr>
            <a:spLocks noGrp="1"/>
          </p:cNvSpPr>
          <p:nvPr>
            <p:ph type="title"/>
          </p:nvPr>
        </p:nvSpPr>
        <p:spPr/>
        <p:txBody>
          <a:bodyPr/>
          <a:lstStyle/>
          <a:p>
            <a:r>
              <a:rPr lang="en-US" dirty="0"/>
              <a:t>Background</a:t>
            </a:r>
          </a:p>
        </p:txBody>
      </p:sp>
      <p:pic>
        <p:nvPicPr>
          <p:cNvPr id="4" name="Picture 3">
            <a:extLst>
              <a:ext uri="{FF2B5EF4-FFF2-40B4-BE49-F238E27FC236}">
                <a16:creationId xmlns:a16="http://schemas.microsoft.com/office/drawing/2014/main" id="{4A265C09-B8C6-401B-AB05-0BC3386028A9}"/>
              </a:ext>
            </a:extLst>
          </p:cNvPr>
          <p:cNvPicPr>
            <a:picLocks noChangeAspect="1"/>
          </p:cNvPicPr>
          <p:nvPr/>
        </p:nvPicPr>
        <p:blipFill>
          <a:blip r:embed="rId2"/>
          <a:stretch>
            <a:fillRect/>
          </a:stretch>
        </p:blipFill>
        <p:spPr>
          <a:xfrm>
            <a:off x="291829" y="1043710"/>
            <a:ext cx="7295745" cy="2145367"/>
          </a:xfrm>
          <a:prstGeom prst="rect">
            <a:avLst/>
          </a:prstGeom>
        </p:spPr>
      </p:pic>
      <p:pic>
        <p:nvPicPr>
          <p:cNvPr id="5" name="Picture 4">
            <a:extLst>
              <a:ext uri="{FF2B5EF4-FFF2-40B4-BE49-F238E27FC236}">
                <a16:creationId xmlns:a16="http://schemas.microsoft.com/office/drawing/2014/main" id="{AB956E42-5538-4763-94C8-E036616D3718}"/>
              </a:ext>
            </a:extLst>
          </p:cNvPr>
          <p:cNvPicPr>
            <a:picLocks noChangeAspect="1"/>
          </p:cNvPicPr>
          <p:nvPr/>
        </p:nvPicPr>
        <p:blipFill>
          <a:blip r:embed="rId3"/>
          <a:stretch>
            <a:fillRect/>
          </a:stretch>
        </p:blipFill>
        <p:spPr>
          <a:xfrm>
            <a:off x="4635945" y="3130500"/>
            <a:ext cx="3345600" cy="336600"/>
          </a:xfrm>
          <a:prstGeom prst="rect">
            <a:avLst/>
          </a:prstGeom>
        </p:spPr>
      </p:pic>
      <p:pic>
        <p:nvPicPr>
          <p:cNvPr id="6" name="Picture 5">
            <a:extLst>
              <a:ext uri="{FF2B5EF4-FFF2-40B4-BE49-F238E27FC236}">
                <a16:creationId xmlns:a16="http://schemas.microsoft.com/office/drawing/2014/main" id="{32804741-EC89-45BA-94CB-D5C333A7CA02}"/>
              </a:ext>
            </a:extLst>
          </p:cNvPr>
          <p:cNvPicPr>
            <a:picLocks noChangeAspect="1"/>
          </p:cNvPicPr>
          <p:nvPr/>
        </p:nvPicPr>
        <p:blipFill>
          <a:blip r:embed="rId4"/>
          <a:stretch>
            <a:fillRect/>
          </a:stretch>
        </p:blipFill>
        <p:spPr>
          <a:xfrm>
            <a:off x="685800" y="3793055"/>
            <a:ext cx="7587574" cy="2222302"/>
          </a:xfrm>
          <a:prstGeom prst="rect">
            <a:avLst/>
          </a:prstGeom>
        </p:spPr>
      </p:pic>
    </p:spTree>
    <p:extLst>
      <p:ext uri="{BB962C8B-B14F-4D97-AF65-F5344CB8AC3E}">
        <p14:creationId xmlns:p14="http://schemas.microsoft.com/office/powerpoint/2010/main" val="19606842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4A3-CF56-4842-9A63-4DEB58C59E8F}"/>
              </a:ext>
            </a:extLst>
          </p:cNvPr>
          <p:cNvSpPr>
            <a:spLocks noGrp="1"/>
          </p:cNvSpPr>
          <p:nvPr>
            <p:ph type="title"/>
          </p:nvPr>
        </p:nvSpPr>
        <p:spPr/>
        <p:txBody>
          <a:bodyPr/>
          <a:lstStyle/>
          <a:p>
            <a:r>
              <a:rPr lang="en-US" dirty="0"/>
              <a:t>Background</a:t>
            </a:r>
          </a:p>
        </p:txBody>
      </p:sp>
      <p:pic>
        <p:nvPicPr>
          <p:cNvPr id="3" name="Picture 2">
            <a:extLst>
              <a:ext uri="{FF2B5EF4-FFF2-40B4-BE49-F238E27FC236}">
                <a16:creationId xmlns:a16="http://schemas.microsoft.com/office/drawing/2014/main" id="{F40DE831-0B0B-4E18-B964-0BC5E53E5B86}"/>
              </a:ext>
            </a:extLst>
          </p:cNvPr>
          <p:cNvPicPr>
            <a:picLocks noChangeAspect="1"/>
          </p:cNvPicPr>
          <p:nvPr/>
        </p:nvPicPr>
        <p:blipFill>
          <a:blip r:embed="rId2"/>
          <a:stretch>
            <a:fillRect/>
          </a:stretch>
        </p:blipFill>
        <p:spPr>
          <a:xfrm>
            <a:off x="429638" y="1097638"/>
            <a:ext cx="6809362" cy="2713773"/>
          </a:xfrm>
          <a:prstGeom prst="rect">
            <a:avLst/>
          </a:prstGeom>
        </p:spPr>
      </p:pic>
      <p:pic>
        <p:nvPicPr>
          <p:cNvPr id="4" name="Picture 3">
            <a:extLst>
              <a:ext uri="{FF2B5EF4-FFF2-40B4-BE49-F238E27FC236}">
                <a16:creationId xmlns:a16="http://schemas.microsoft.com/office/drawing/2014/main" id="{3E1BB10D-5A4E-46EC-AC6A-B65B8F773F67}"/>
              </a:ext>
            </a:extLst>
          </p:cNvPr>
          <p:cNvPicPr>
            <a:picLocks noChangeAspect="1"/>
          </p:cNvPicPr>
          <p:nvPr/>
        </p:nvPicPr>
        <p:blipFill>
          <a:blip r:embed="rId3"/>
          <a:stretch>
            <a:fillRect/>
          </a:stretch>
        </p:blipFill>
        <p:spPr>
          <a:xfrm>
            <a:off x="1699838" y="3811411"/>
            <a:ext cx="7191243" cy="2352454"/>
          </a:xfrm>
          <a:prstGeom prst="rect">
            <a:avLst/>
          </a:prstGeom>
        </p:spPr>
      </p:pic>
    </p:spTree>
    <p:extLst>
      <p:ext uri="{BB962C8B-B14F-4D97-AF65-F5344CB8AC3E}">
        <p14:creationId xmlns:p14="http://schemas.microsoft.com/office/powerpoint/2010/main" val="421018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9B89-B3A9-4AEC-83D1-AEA7B0FE4440}"/>
              </a:ext>
            </a:extLst>
          </p:cNvPr>
          <p:cNvSpPr>
            <a:spLocks noGrp="1"/>
          </p:cNvSpPr>
          <p:nvPr>
            <p:ph type="title"/>
          </p:nvPr>
        </p:nvSpPr>
        <p:spPr/>
        <p:txBody>
          <a:bodyPr>
            <a:normAutofit fontScale="90000"/>
          </a:bodyPr>
          <a:lstStyle/>
          <a:p>
            <a:r>
              <a:rPr lang="en-US" dirty="0"/>
              <a:t>Background</a:t>
            </a:r>
            <a:br>
              <a:rPr lang="en-US" dirty="0"/>
            </a:br>
            <a:r>
              <a:rPr lang="en-US" dirty="0"/>
              <a:t>Resumption of scheduled surgery-Ethics, expert opinion, directives</a:t>
            </a:r>
          </a:p>
        </p:txBody>
      </p:sp>
      <p:sp>
        <p:nvSpPr>
          <p:cNvPr id="3" name="Text Placeholder 2">
            <a:extLst>
              <a:ext uri="{FF2B5EF4-FFF2-40B4-BE49-F238E27FC236}">
                <a16:creationId xmlns:a16="http://schemas.microsoft.com/office/drawing/2014/main" id="{4293A13D-21D4-482C-B5AC-FCC246AA1DE9}"/>
              </a:ext>
            </a:extLst>
          </p:cNvPr>
          <p:cNvSpPr>
            <a:spLocks noGrp="1"/>
          </p:cNvSpPr>
          <p:nvPr>
            <p:ph type="body" idx="1"/>
          </p:nvPr>
        </p:nvSpPr>
        <p:spPr>
          <a:xfrm>
            <a:off x="264214" y="3295842"/>
            <a:ext cx="7772400" cy="1489954"/>
          </a:xfrm>
        </p:spPr>
        <p:txBody>
          <a:bodyPr/>
          <a:lstStyle/>
          <a:p>
            <a:r>
              <a:rPr lang="en-US" dirty="0"/>
              <a:t>Stability of COVID-19 cases</a:t>
            </a:r>
          </a:p>
          <a:p>
            <a:r>
              <a:rPr lang="en-US" dirty="0"/>
              <a:t>85% hospital capacity</a:t>
            </a:r>
          </a:p>
          <a:p>
            <a:r>
              <a:rPr lang="en-US" dirty="0"/>
              <a:t>Critical care capacity</a:t>
            </a:r>
          </a:p>
          <a:p>
            <a:r>
              <a:rPr lang="en-US" dirty="0"/>
              <a:t>PPE supply</a:t>
            </a:r>
          </a:p>
        </p:txBody>
      </p:sp>
      <p:pic>
        <p:nvPicPr>
          <p:cNvPr id="4" name="Picture 3">
            <a:extLst>
              <a:ext uri="{FF2B5EF4-FFF2-40B4-BE49-F238E27FC236}">
                <a16:creationId xmlns:a16="http://schemas.microsoft.com/office/drawing/2014/main" id="{A5CE68A5-B195-42CE-BFCB-9638060211F2}"/>
              </a:ext>
            </a:extLst>
          </p:cNvPr>
          <p:cNvPicPr>
            <a:picLocks noChangeAspect="1"/>
          </p:cNvPicPr>
          <p:nvPr/>
        </p:nvPicPr>
        <p:blipFill>
          <a:blip r:embed="rId2"/>
          <a:stretch>
            <a:fillRect/>
          </a:stretch>
        </p:blipFill>
        <p:spPr>
          <a:xfrm>
            <a:off x="5683126" y="1675166"/>
            <a:ext cx="3196660" cy="1344390"/>
          </a:xfrm>
          <a:prstGeom prst="rect">
            <a:avLst/>
          </a:prstGeom>
        </p:spPr>
      </p:pic>
      <p:pic>
        <p:nvPicPr>
          <p:cNvPr id="5" name="Picture 4">
            <a:extLst>
              <a:ext uri="{FF2B5EF4-FFF2-40B4-BE49-F238E27FC236}">
                <a16:creationId xmlns:a16="http://schemas.microsoft.com/office/drawing/2014/main" id="{7F958DAE-32DF-48BD-BDF3-8156431CCCE3}"/>
              </a:ext>
            </a:extLst>
          </p:cNvPr>
          <p:cNvPicPr>
            <a:picLocks noChangeAspect="1"/>
          </p:cNvPicPr>
          <p:nvPr/>
        </p:nvPicPr>
        <p:blipFill>
          <a:blip r:embed="rId3"/>
          <a:stretch>
            <a:fillRect/>
          </a:stretch>
        </p:blipFill>
        <p:spPr>
          <a:xfrm>
            <a:off x="264214" y="1632378"/>
            <a:ext cx="5608571" cy="1572673"/>
          </a:xfrm>
          <a:prstGeom prst="rect">
            <a:avLst/>
          </a:prstGeom>
        </p:spPr>
      </p:pic>
      <p:pic>
        <p:nvPicPr>
          <p:cNvPr id="6" name="Picture 5">
            <a:extLst>
              <a:ext uri="{FF2B5EF4-FFF2-40B4-BE49-F238E27FC236}">
                <a16:creationId xmlns:a16="http://schemas.microsoft.com/office/drawing/2014/main" id="{BFF4C3DC-8207-47C8-95C8-48F0D45D97ED}"/>
              </a:ext>
            </a:extLst>
          </p:cNvPr>
          <p:cNvPicPr>
            <a:picLocks noChangeAspect="1"/>
          </p:cNvPicPr>
          <p:nvPr/>
        </p:nvPicPr>
        <p:blipFill>
          <a:blip r:embed="rId4"/>
          <a:stretch>
            <a:fillRect/>
          </a:stretch>
        </p:blipFill>
        <p:spPr>
          <a:xfrm>
            <a:off x="412951" y="4967378"/>
            <a:ext cx="6813601" cy="1132200"/>
          </a:xfrm>
          <a:prstGeom prst="rect">
            <a:avLst/>
          </a:prstGeom>
        </p:spPr>
      </p:pic>
    </p:spTree>
    <p:extLst>
      <p:ext uri="{BB962C8B-B14F-4D97-AF65-F5344CB8AC3E}">
        <p14:creationId xmlns:p14="http://schemas.microsoft.com/office/powerpoint/2010/main" val="19168206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2118-B391-4866-BD4C-355AD0276268}"/>
              </a:ext>
            </a:extLst>
          </p:cNvPr>
          <p:cNvSpPr>
            <a:spLocks noGrp="1"/>
          </p:cNvSpPr>
          <p:nvPr>
            <p:ph type="title"/>
          </p:nvPr>
        </p:nvSpPr>
        <p:spPr/>
        <p:txBody>
          <a:bodyPr/>
          <a:lstStyle/>
          <a:p>
            <a:r>
              <a:rPr lang="en-US" dirty="0"/>
              <a:t>Knapsack Problem</a:t>
            </a:r>
          </a:p>
        </p:txBody>
      </p:sp>
      <p:sp>
        <p:nvSpPr>
          <p:cNvPr id="3" name="Text Placeholder 2">
            <a:extLst>
              <a:ext uri="{FF2B5EF4-FFF2-40B4-BE49-F238E27FC236}">
                <a16:creationId xmlns:a16="http://schemas.microsoft.com/office/drawing/2014/main" id="{0BC093B4-9691-42D4-9937-55285FC2C254}"/>
              </a:ext>
            </a:extLst>
          </p:cNvPr>
          <p:cNvSpPr>
            <a:spLocks noGrp="1"/>
          </p:cNvSpPr>
          <p:nvPr>
            <p:ph type="body" idx="1"/>
          </p:nvPr>
        </p:nvSpPr>
        <p:spPr/>
        <p:txBody>
          <a:bodyPr>
            <a:normAutofit fontScale="85000" lnSpcReduction="10000"/>
          </a:bodyPr>
          <a:lstStyle/>
          <a:p>
            <a:r>
              <a:rPr lang="en-US" dirty="0">
                <a:latin typeface="Verdana" panose="020B0604030504040204" pitchFamily="34" charset="0"/>
                <a:ea typeface="Verdana" panose="020B0604030504040204" pitchFamily="34" charset="0"/>
                <a:cs typeface="Verdana" panose="020B0604030504040204" pitchFamily="34" charset="0"/>
              </a:rPr>
              <a:t>Surgical, hospital and PPE resources are limited, and the negative impact of surgical delays may vary widely among patients and diseases, the allocation of limited surgical resources represents a very complex problem</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Combinatorial optimization problem in operations research </a:t>
            </a:r>
          </a:p>
          <a:p>
            <a:endParaRPr lang="en-CA" dirty="0">
              <a:latin typeface="Verdana" panose="020B0604030504040204" pitchFamily="34" charset="0"/>
              <a:ea typeface="Verdana" panose="020B0604030504040204" pitchFamily="34" charset="0"/>
              <a:cs typeface="Verdana" panose="020B0604030504040204" pitchFamily="34" charset="0"/>
            </a:endParaRPr>
          </a:p>
          <a:p>
            <a:r>
              <a:rPr lang="en-CA" dirty="0">
                <a:latin typeface="Verdana" panose="020B0604030504040204" pitchFamily="34" charset="0"/>
                <a:ea typeface="Verdana" panose="020B0604030504040204" pitchFamily="34" charset="0"/>
                <a:cs typeface="Verdana" panose="020B0604030504040204" pitchFamily="34" charset="0"/>
              </a:rPr>
              <a:t>where given a set of items (surgical services conducted during specific period of time), each with a set of characteristics (usage of PPE items and other limited elective surgery resources), one needs to determine the number of each item to include in a collection (portfolio of surgical services) so that the resulting allocation is the best in terms of benefits (for example, societal value or urgency of the selected elective surgeries) subject to the availability of resources (available PPEs).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01159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F786-DEF5-4919-BB34-2AF0ACC08C61}"/>
              </a:ext>
            </a:extLst>
          </p:cNvPr>
          <p:cNvSpPr>
            <a:spLocks noGrp="1"/>
          </p:cNvSpPr>
          <p:nvPr>
            <p:ph type="title"/>
          </p:nvPr>
        </p:nvSpPr>
        <p:spPr/>
        <p:txBody>
          <a:bodyPr/>
          <a:lstStyle/>
          <a:p>
            <a:r>
              <a:rPr lang="en-US" dirty="0"/>
              <a:t>Knapsack Problem</a:t>
            </a:r>
          </a:p>
        </p:txBody>
      </p:sp>
      <p:sp>
        <p:nvSpPr>
          <p:cNvPr id="3" name="Text Placeholder 2">
            <a:extLst>
              <a:ext uri="{FF2B5EF4-FFF2-40B4-BE49-F238E27FC236}">
                <a16:creationId xmlns:a16="http://schemas.microsoft.com/office/drawing/2014/main" id="{60D09F8F-E644-48D5-8D79-049CF5176E2D}"/>
              </a:ext>
            </a:extLst>
          </p:cNvPr>
          <p:cNvSpPr>
            <a:spLocks noGrp="1"/>
          </p:cNvSpPr>
          <p:nvPr>
            <p:ph type="body" idx="1"/>
          </p:nvPr>
        </p:nvSpPr>
        <p:spPr/>
        <p:txBody>
          <a:bodyPr/>
          <a:lstStyle/>
          <a:p>
            <a:r>
              <a:rPr lang="en-CA" dirty="0"/>
              <a:t>The goal of this study was to apply the KP approach to the problem of determining the optimal scheduling of orthopedic surgical services considering the limitation of PPEs and outlining how the model complexity can be increased to create “real world” applicability by incorporating additional items such as the effect of surgical delays on patient outcomes.</a:t>
            </a:r>
            <a:endParaRPr lang="en-US" dirty="0"/>
          </a:p>
          <a:p>
            <a:endParaRPr lang="en-US" dirty="0"/>
          </a:p>
        </p:txBody>
      </p:sp>
    </p:spTree>
    <p:extLst>
      <p:ext uri="{BB962C8B-B14F-4D97-AF65-F5344CB8AC3E}">
        <p14:creationId xmlns:p14="http://schemas.microsoft.com/office/powerpoint/2010/main" val="19284853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8B83-0CA8-4C15-94B0-EC06FF4AE12F}"/>
              </a:ext>
            </a:extLst>
          </p:cNvPr>
          <p:cNvSpPr>
            <a:spLocks noGrp="1"/>
          </p:cNvSpPr>
          <p:nvPr>
            <p:ph type="title"/>
          </p:nvPr>
        </p:nvSpPr>
        <p:spPr/>
        <p:txBody>
          <a:bodyPr/>
          <a:lstStyle/>
          <a:p>
            <a:r>
              <a:rPr lang="en-US" dirty="0"/>
              <a:t>Methods-Study Setting</a:t>
            </a:r>
          </a:p>
        </p:txBody>
      </p:sp>
      <p:sp>
        <p:nvSpPr>
          <p:cNvPr id="3" name="Text Placeholder 2">
            <a:extLst>
              <a:ext uri="{FF2B5EF4-FFF2-40B4-BE49-F238E27FC236}">
                <a16:creationId xmlns:a16="http://schemas.microsoft.com/office/drawing/2014/main" id="{F380C250-2291-45F7-9280-AF0DA720B644}"/>
              </a:ext>
            </a:extLst>
          </p:cNvPr>
          <p:cNvSpPr>
            <a:spLocks noGrp="1"/>
          </p:cNvSpPr>
          <p:nvPr>
            <p:ph type="body" idx="1"/>
          </p:nvPr>
        </p:nvSpPr>
        <p:spPr/>
        <p:txBody>
          <a:bodyPr/>
          <a:lstStyle/>
          <a:p>
            <a:r>
              <a:rPr lang="en-US" dirty="0"/>
              <a:t>Tertiary academic hospital in Canada.  </a:t>
            </a:r>
          </a:p>
          <a:p>
            <a:endParaRPr lang="en-US" dirty="0"/>
          </a:p>
          <a:p>
            <a:r>
              <a:rPr lang="en-US" dirty="0"/>
              <a:t>The Division of Orthopedic Surgery has a logistical separation into 8 clinical practice units (CPU’s) for quality improvement, research and educational purposes including scheduling and patient data collection.  The CPU’s include foot and ankle, hand and wrist, hip and knee reconstruction, hip preservation, knee preservation and sports medicine, oncology, shoulder and elbow, and spine. </a:t>
            </a:r>
          </a:p>
          <a:p>
            <a:endParaRPr lang="en-US" dirty="0"/>
          </a:p>
        </p:txBody>
      </p:sp>
    </p:spTree>
    <p:extLst>
      <p:ext uri="{BB962C8B-B14F-4D97-AF65-F5344CB8AC3E}">
        <p14:creationId xmlns:p14="http://schemas.microsoft.com/office/powerpoint/2010/main" val="224787318"/>
      </p:ext>
    </p:extLst>
  </p:cSld>
  <p:clrMapOvr>
    <a:masterClrMapping/>
  </p:clrMapOvr>
  <p:transition spd="med"/>
</p:sld>
</file>

<file path=ppt/theme/theme1.xml><?xml version="1.0" encoding="utf-8"?>
<a:theme xmlns:a="http://schemas.openxmlformats.org/drawingml/2006/main" name="ppt template">
  <a:themeElements>
    <a:clrScheme name="ppt template">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ppt template">
      <a:majorFont>
        <a:latin typeface="Calibri"/>
        <a:ea typeface="Calibri"/>
        <a:cs typeface="Calibri"/>
      </a:majorFont>
      <a:minorFont>
        <a:latin typeface="Helvetica"/>
        <a:ea typeface="Helvetica"/>
        <a:cs typeface="Helvetica"/>
      </a:minorFont>
    </a:fontScheme>
    <a:fmtScheme name="pp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pt template">
  <a:themeElements>
    <a:clrScheme name="ppt template">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ppt template">
      <a:majorFont>
        <a:latin typeface="Calibri"/>
        <a:ea typeface="Calibri"/>
        <a:cs typeface="Calibri"/>
      </a:majorFont>
      <a:minorFont>
        <a:latin typeface="Helvetica"/>
        <a:ea typeface="Helvetica"/>
        <a:cs typeface="Helvetica"/>
      </a:minorFont>
    </a:fontScheme>
    <a:fmtScheme name="pp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871</TotalTime>
  <Words>568</Words>
  <Application>Microsoft Office PowerPoint</Application>
  <PresentationFormat>On-screen Show (4:3)</PresentationFormat>
  <Paragraphs>66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Helvetica</vt:lpstr>
      <vt:lpstr>Verdana</vt:lpstr>
      <vt:lpstr>ppt template</vt:lpstr>
      <vt:lpstr>Limited Personal Protective Equipment (PPE) Supply During COVID-19 Pandemic: Impact on Elective Surgery</vt:lpstr>
      <vt:lpstr>Background</vt:lpstr>
      <vt:lpstr>Background: Cessation of Scheduled Surgical Services </vt:lpstr>
      <vt:lpstr>Background</vt:lpstr>
      <vt:lpstr>Background</vt:lpstr>
      <vt:lpstr>Background Resumption of scheduled surgery-Ethics, expert opinion, directives</vt:lpstr>
      <vt:lpstr>Knapsack Problem</vt:lpstr>
      <vt:lpstr>Knapsack Problem</vt:lpstr>
      <vt:lpstr>Methods-Study Setting</vt:lpstr>
      <vt:lpstr>Methods-PPE utilization</vt:lpstr>
      <vt:lpstr>Methods-PPE Utilization</vt:lpstr>
      <vt:lpstr>Methods-PPE Utilization</vt:lpstr>
      <vt:lpstr>Methods-PPE utilization</vt:lpstr>
      <vt:lpstr>Methods-PPE utilization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MHS Thesis Proposal Predicting Complications After Spinal Surgery: Surgeon’s Aided and Unaided Predictions</dc:title>
  <dc:creator>Stephen P. Kingwell</dc:creator>
  <cp:lastModifiedBy>Stephen P. Kingwell</cp:lastModifiedBy>
  <cp:revision>94</cp:revision>
  <dcterms:modified xsi:type="dcterms:W3CDTF">2021-03-16T19:51:36Z</dcterms:modified>
</cp:coreProperties>
</file>