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92" r:id="rId3"/>
    <p:sldId id="495" r:id="rId4"/>
    <p:sldId id="491" r:id="rId5"/>
    <p:sldId id="494" r:id="rId6"/>
    <p:sldId id="496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3232B1"/>
    <a:srgbClr val="2B2D9C"/>
    <a:srgbClr val="E9E9F4"/>
    <a:srgbClr val="252586"/>
    <a:srgbClr val="181959"/>
    <a:srgbClr val="8B8BAB"/>
    <a:srgbClr val="131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6" autoAdjust="0"/>
    <p:restoredTop sz="92134"/>
  </p:normalViewPr>
  <p:slideViewPr>
    <p:cSldViewPr snapToGrid="0" snapToObjects="1">
      <p:cViewPr>
        <p:scale>
          <a:sx n="125" d="100"/>
          <a:sy n="125" d="100"/>
        </p:scale>
        <p:origin x="142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6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8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18314F4-9F52-7449-BD9D-C4F196A6C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71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A28E7E-A887-1B4E-9EFB-2827ED44B2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3"/>
            <a:ext cx="5618480" cy="3665459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C619924-3DB8-BD4A-B203-253D3EC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TEŞEKKÜR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924-3DB8-BD4A-B203-253D3ECD36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924-3DB8-BD4A-B203-253D3ECD3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924-3DB8-BD4A-B203-253D3ECD3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924-3DB8-BD4A-B203-253D3ECD3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924-3DB8-BD4A-B203-253D3ECD3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B1C9-D6EC-174A-8945-6E9A771D622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0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0" y="119270"/>
            <a:ext cx="8759687" cy="568955"/>
          </a:xfrm>
        </p:spPr>
        <p:txBody>
          <a:bodyPr>
            <a:normAutofit/>
          </a:bodyPr>
          <a:lstStyle>
            <a:lvl1pPr>
              <a:defRPr sz="2600" b="0">
                <a:solidFill>
                  <a:srgbClr val="2B2D9C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861776"/>
            <a:ext cx="8613913" cy="5315187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buClr>
                <a:srgbClr val="3333B3"/>
              </a:buClr>
              <a:buSzPct val="60000"/>
              <a:buFont typeface=".HelveticaNeueDeskInterface-Regular" charset="-120"/>
              <a:buChar char="●"/>
              <a:defRPr sz="2400"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803275" indent="-346075">
              <a:lnSpc>
                <a:spcPct val="100000"/>
              </a:lnSpc>
              <a:buClr>
                <a:srgbClr val="3333B3"/>
              </a:buClr>
              <a:buSzPct val="60000"/>
              <a:buFont typeface=".HelveticaNeueDeskInterface-Regular" charset="-120"/>
              <a:buChar char="●"/>
              <a:defRPr sz="2000"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254125" indent="-339725">
              <a:lnSpc>
                <a:spcPct val="100000"/>
              </a:lnSpc>
              <a:buClr>
                <a:srgbClr val="3333B3"/>
              </a:buClr>
              <a:buSzPct val="60000"/>
              <a:buFont typeface=".HelveticaNeueDeskInterface-Regular" charset="-120"/>
              <a:buChar char="●"/>
              <a:defRPr sz="1800"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703388" indent="-331788">
              <a:lnSpc>
                <a:spcPct val="100000"/>
              </a:lnSpc>
              <a:buClr>
                <a:srgbClr val="3333B3"/>
              </a:buClr>
              <a:buSzPct val="50000"/>
              <a:buFont typeface=".HelveticaNeueDeskInterface-Regular" charset="-120"/>
              <a:buChar char="●"/>
              <a:defRPr sz="1600"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152650" indent="-323850">
              <a:lnSpc>
                <a:spcPct val="100000"/>
              </a:lnSpc>
              <a:buClr>
                <a:srgbClr val="3333B3"/>
              </a:buClr>
              <a:buSzPct val="50000"/>
              <a:buFont typeface=".HelveticaNeueDeskInterface-Regular" charset="-120"/>
              <a:buChar char="●"/>
              <a:defRPr sz="1600">
                <a:latin typeface="CMU Sans Serif Medium" charset="0"/>
                <a:ea typeface="CMU Sans Serif Medium" charset="0"/>
                <a:cs typeface="CMU Sans Serif Medium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1040" y="6335274"/>
            <a:ext cx="822960" cy="212360"/>
          </a:xfrm>
        </p:spPr>
        <p:txBody>
          <a:bodyPr/>
          <a:lstStyle>
            <a:lvl1pPr algn="r">
              <a:defRPr sz="1400">
                <a:solidFill>
                  <a:srgbClr val="252586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fld id="{F25CB1C9-D6EC-174A-8945-6E9A771D6222}" type="slidenum">
              <a:rPr lang="en-US" smtClean="0"/>
              <a:pPr/>
              <a:t>‹#›</a:t>
            </a:fld>
            <a:r>
              <a:rPr lang="en-US" dirty="0"/>
              <a:t>/5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61838"/>
            <a:ext cx="2686050" cy="307777"/>
          </a:xfrm>
          <a:prstGeom prst="rect">
            <a:avLst/>
          </a:prstGeom>
          <a:solidFill>
            <a:srgbClr val="252586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Ahmet Kandakoglu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57950" y="6561838"/>
            <a:ext cx="2686050" cy="307777"/>
          </a:xfrm>
          <a:prstGeom prst="rect">
            <a:avLst/>
          </a:prstGeom>
          <a:solidFill>
            <a:srgbClr val="252586"/>
          </a:solidFill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May 09, 2019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188927" y="6561838"/>
            <a:ext cx="4739640" cy="307777"/>
          </a:xfrm>
          <a:prstGeom prst="rect">
            <a:avLst/>
          </a:prstGeom>
          <a:solidFill>
            <a:srgbClr val="181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Combined Scheduling Model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B1C9-D6EC-174A-8945-6E9A771D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6326" y="756920"/>
            <a:ext cx="7971348" cy="1275080"/>
          </a:xfrm>
          <a:prstGeom prst="roundRect">
            <a:avLst>
              <a:gd name="adj" fmla="val 7172"/>
            </a:avLst>
          </a:prstGeom>
          <a:solidFill>
            <a:srgbClr val="3232B1"/>
          </a:solidFill>
          <a:ln>
            <a:solidFill>
              <a:srgbClr val="25258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10716" indent="0" algn="ctr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endParaRPr lang="en-US" sz="500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 marL="10716" indent="0" algn="ctr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r>
              <a:rPr lang="en-CA" sz="2800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Combined Scheduling Model</a:t>
            </a:r>
            <a:endParaRPr lang="en-US" sz="2800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326" y="2235200"/>
            <a:ext cx="7971348" cy="462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Telfer School of Management, University of Ottawa</a:t>
            </a:r>
          </a:p>
          <a:p>
            <a:pPr>
              <a:lnSpc>
                <a:spcPct val="100000"/>
              </a:lnSpc>
            </a:pPr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MU Sans Serif Medium" charset="0"/>
                <a:ea typeface="CMU Sans Serif Medium" charset="0"/>
                <a:cs typeface="CMU Sans Serif Medium" charset="0"/>
              </a:rPr>
              <a:t>Model Formulation (Policy Comparison)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lnSpc>
                <a:spcPct val="100000"/>
              </a:lnSpc>
            </a:pPr>
            <a:r>
              <a:rPr lang="is-IS" sz="2000" dirty="0">
                <a:latin typeface="CMU Sans Serif Medium" charset="0"/>
                <a:ea typeface="CMU Sans Serif Medium" charset="0"/>
                <a:cs typeface="CMU Sans Serif Medium" charset="0"/>
              </a:rPr>
              <a:t>August 10, 2020</a:t>
            </a:r>
          </a:p>
        </p:txBody>
      </p:sp>
    </p:spTree>
    <p:extLst>
      <p:ext uri="{BB962C8B-B14F-4D97-AF65-F5344CB8AC3E}">
        <p14:creationId xmlns:p14="http://schemas.microsoft.com/office/powerpoint/2010/main" val="42733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Combined Scheduling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789" y="519762"/>
            <a:ext cx="8759687" cy="56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rgbClr val="2B2D9C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pPr marL="10716">
              <a:lnSpc>
                <a:spcPct val="120000"/>
              </a:lnSpc>
              <a:buClr>
                <a:srgbClr val="2B2C9B"/>
              </a:buClr>
              <a:buSzPct val="80000"/>
            </a:pPr>
            <a:r>
              <a:rPr lang="en-CA" sz="1800" dirty="0"/>
              <a:t>MIP Model - Policy Comparison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E301C-2705-F349-9B12-BD2D9BB5183B}"/>
              </a:ext>
            </a:extLst>
          </p:cNvPr>
          <p:cNvSpPr/>
          <p:nvPr/>
        </p:nvSpPr>
        <p:spPr>
          <a:xfrm>
            <a:off x="787401" y="5672419"/>
            <a:ext cx="8224075" cy="6848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t">
            <a:noAutofit/>
          </a:bodyPr>
          <a:lstStyle/>
          <a:p>
            <a:pPr marL="10716" indent="0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r>
              <a:rPr lang="en-CA" dirty="0">
                <a:latin typeface="CMU Sans Serif Medium" charset="0"/>
                <a:ea typeface="CMU Sans Serif Medium" charset="0"/>
                <a:cs typeface="CMU Sans Serif Medium" charset="0"/>
              </a:rPr>
              <a:t>Several constraints presented in the next slides</a:t>
            </a:r>
            <a:endParaRPr lang="en-US" dirty="0"/>
          </a:p>
          <a:p>
            <a:pPr marL="10716">
              <a:lnSpc>
                <a:spcPct val="120000"/>
              </a:lnSpc>
              <a:buClr>
                <a:srgbClr val="2B2C9B"/>
              </a:buClr>
              <a:buSzPct val="80000"/>
            </a:pPr>
            <a:endParaRPr lang="en-CA" dirty="0">
              <a:solidFill>
                <a:srgbClr val="C00000"/>
              </a:solidFill>
            </a:endParaRPr>
          </a:p>
          <a:p>
            <a:pPr marL="10716" indent="0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endParaRPr lang="en-CA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046A11-A508-EB4C-97DA-229E79EB7553}"/>
              </a:ext>
            </a:extLst>
          </p:cNvPr>
          <p:cNvSpPr txBox="1">
            <a:spLocks/>
          </p:cNvSpPr>
          <p:nvPr/>
        </p:nvSpPr>
        <p:spPr>
          <a:xfrm>
            <a:off x="5292032" y="1185208"/>
            <a:ext cx="3597968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penalty cost associated with booking patients beyond the priority-specific wait time targets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9C33064-ECCF-6C4F-8EB3-33DBC5473911}"/>
              </a:ext>
            </a:extLst>
          </p:cNvPr>
          <p:cNvSpPr txBox="1">
            <a:spLocks/>
          </p:cNvSpPr>
          <p:nvPr/>
        </p:nvSpPr>
        <p:spPr>
          <a:xfrm>
            <a:off x="5292032" y="1962113"/>
            <a:ext cx="3597968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cost associated with the day of service (wait time, overtime and/or idle time).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CA3DF34-4AA7-5046-9C45-C0566FC45DB1}"/>
              </a:ext>
            </a:extLst>
          </p:cNvPr>
          <p:cNvSpPr txBox="1">
            <a:spLocks/>
          </p:cNvSpPr>
          <p:nvPr/>
        </p:nvSpPr>
        <p:spPr>
          <a:xfrm>
            <a:off x="5292032" y="2666360"/>
            <a:ext cx="3719444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penalty cost associated with delaying the booking decision for some of the waiting demand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D2145-421D-1149-AF98-BC486191CADC}"/>
              </a:ext>
            </a:extLst>
          </p:cNvPr>
          <p:cNvSpPr/>
          <p:nvPr/>
        </p:nvSpPr>
        <p:spPr>
          <a:xfrm>
            <a:off x="345927" y="5303086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MU Sans Serif Medium" charset="0"/>
                <a:ea typeface="CMU Sans Serif Medium" charset="0"/>
                <a:cs typeface="CMU Sans Serif Medium" charset="0"/>
              </a:rPr>
              <a:t>Subject to</a:t>
            </a:r>
            <a:endParaRPr lang="de-DE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885E8-80A0-7644-A071-95AA6E78F658}"/>
              </a:ext>
            </a:extLst>
          </p:cNvPr>
          <p:cNvSpPr/>
          <p:nvPr/>
        </p:nvSpPr>
        <p:spPr>
          <a:xfrm>
            <a:off x="345927" y="1208826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MU Sans Serif Medium" charset="0"/>
                <a:ea typeface="CMU Sans Serif Medium" charset="0"/>
                <a:cs typeface="CMU Sans Serif Medium" charset="0"/>
              </a:rPr>
              <a:t>Min</a:t>
            </a:r>
            <a:endParaRPr lang="de-DE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3" y="2063733"/>
            <a:ext cx="1619832" cy="29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3" y="1298433"/>
            <a:ext cx="2676293" cy="48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7" y="2695263"/>
            <a:ext cx="3256155" cy="54269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A3DF34-4AA7-5046-9C45-C0566FC45DB1}"/>
              </a:ext>
            </a:extLst>
          </p:cNvPr>
          <p:cNvSpPr txBox="1">
            <a:spLocks/>
          </p:cNvSpPr>
          <p:nvPr/>
        </p:nvSpPr>
        <p:spPr>
          <a:xfrm>
            <a:off x="5346549" y="3282616"/>
            <a:ext cx="3719444" cy="437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expected discounted cost to go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900" y="12733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26590" y="19914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76341" y="26663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B1C9-D6EC-174A-8945-6E9A771D6222}" type="slidenum">
              <a:rPr lang="en-US" smtClean="0"/>
              <a:pPr/>
              <a:t>1</a:t>
            </a:fld>
            <a:r>
              <a:rPr lang="en-US"/>
              <a:t>/5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8A463-B806-420B-8732-043F2D5B3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517" y="3639734"/>
            <a:ext cx="6845300" cy="6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Combined Scheduling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789" y="519762"/>
            <a:ext cx="8759687" cy="56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rgbClr val="2B2D9C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pPr marL="10716">
              <a:lnSpc>
                <a:spcPct val="120000"/>
              </a:lnSpc>
              <a:buClr>
                <a:srgbClr val="2B2C9B"/>
              </a:buClr>
              <a:buSzPct val="80000"/>
            </a:pPr>
            <a:r>
              <a:rPr lang="en-CA" sz="1800" dirty="0"/>
              <a:t>MIP Model - Policy Comparison Problem - Simplified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E301C-2705-F349-9B12-BD2D9BB5183B}"/>
              </a:ext>
            </a:extLst>
          </p:cNvPr>
          <p:cNvSpPr/>
          <p:nvPr/>
        </p:nvSpPr>
        <p:spPr>
          <a:xfrm>
            <a:off x="787401" y="5672419"/>
            <a:ext cx="8224075" cy="6848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t">
            <a:noAutofit/>
          </a:bodyPr>
          <a:lstStyle/>
          <a:p>
            <a:pPr marL="10716" indent="0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r>
              <a:rPr lang="en-CA" dirty="0">
                <a:latin typeface="CMU Sans Serif Medium" charset="0"/>
                <a:ea typeface="CMU Sans Serif Medium" charset="0"/>
                <a:cs typeface="CMU Sans Serif Medium" charset="0"/>
              </a:rPr>
              <a:t>Several constraints presented in the next slides</a:t>
            </a:r>
            <a:endParaRPr lang="en-US" dirty="0"/>
          </a:p>
          <a:p>
            <a:pPr marL="10716">
              <a:lnSpc>
                <a:spcPct val="120000"/>
              </a:lnSpc>
              <a:buClr>
                <a:srgbClr val="2B2C9B"/>
              </a:buClr>
              <a:buSzPct val="80000"/>
            </a:pPr>
            <a:endParaRPr lang="en-CA" dirty="0">
              <a:solidFill>
                <a:srgbClr val="C00000"/>
              </a:solidFill>
            </a:endParaRPr>
          </a:p>
          <a:p>
            <a:pPr marL="10716" indent="0">
              <a:lnSpc>
                <a:spcPct val="120000"/>
              </a:lnSpc>
              <a:buClr>
                <a:srgbClr val="2B2C9B"/>
              </a:buClr>
              <a:buSzPct val="80000"/>
              <a:buNone/>
            </a:pPr>
            <a:endParaRPr lang="en-CA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046A11-A508-EB4C-97DA-229E79EB7553}"/>
              </a:ext>
            </a:extLst>
          </p:cNvPr>
          <p:cNvSpPr txBox="1">
            <a:spLocks/>
          </p:cNvSpPr>
          <p:nvPr/>
        </p:nvSpPr>
        <p:spPr>
          <a:xfrm>
            <a:off x="5292032" y="1185208"/>
            <a:ext cx="3597968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penalty cost associated with booking patients beyond the priority-specific wait time targets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9C33064-ECCF-6C4F-8EB3-33DBC5473911}"/>
              </a:ext>
            </a:extLst>
          </p:cNvPr>
          <p:cNvSpPr txBox="1">
            <a:spLocks/>
          </p:cNvSpPr>
          <p:nvPr/>
        </p:nvSpPr>
        <p:spPr>
          <a:xfrm>
            <a:off x="5292032" y="1962113"/>
            <a:ext cx="3597968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cost associated with the day of service (wait time, overtime and/or idle time).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CA3DF34-4AA7-5046-9C45-C0566FC45DB1}"/>
              </a:ext>
            </a:extLst>
          </p:cNvPr>
          <p:cNvSpPr txBox="1">
            <a:spLocks/>
          </p:cNvSpPr>
          <p:nvPr/>
        </p:nvSpPr>
        <p:spPr>
          <a:xfrm>
            <a:off x="5292032" y="2666360"/>
            <a:ext cx="3719444" cy="4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penalty cost associated with delaying the booking decision for some of the waiting demand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D2145-421D-1149-AF98-BC486191CADC}"/>
              </a:ext>
            </a:extLst>
          </p:cNvPr>
          <p:cNvSpPr/>
          <p:nvPr/>
        </p:nvSpPr>
        <p:spPr>
          <a:xfrm>
            <a:off x="345927" y="5303086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MU Sans Serif Medium" charset="0"/>
                <a:ea typeface="CMU Sans Serif Medium" charset="0"/>
                <a:cs typeface="CMU Sans Serif Medium" charset="0"/>
              </a:rPr>
              <a:t>Subject to</a:t>
            </a:r>
            <a:endParaRPr lang="de-DE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885E8-80A0-7644-A071-95AA6E78F658}"/>
              </a:ext>
            </a:extLst>
          </p:cNvPr>
          <p:cNvSpPr/>
          <p:nvPr/>
        </p:nvSpPr>
        <p:spPr>
          <a:xfrm>
            <a:off x="345927" y="1208826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MU Sans Serif Medium" charset="0"/>
                <a:ea typeface="CMU Sans Serif Medium" charset="0"/>
                <a:cs typeface="CMU Sans Serif Medium" charset="0"/>
              </a:rPr>
              <a:t>Min</a:t>
            </a:r>
            <a:endParaRPr lang="de-DE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3" y="2063733"/>
            <a:ext cx="1619832" cy="29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3" y="1298433"/>
            <a:ext cx="2676293" cy="48727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A3DF34-4AA7-5046-9C45-C0566FC45DB1}"/>
              </a:ext>
            </a:extLst>
          </p:cNvPr>
          <p:cNvSpPr txBox="1">
            <a:spLocks/>
          </p:cNvSpPr>
          <p:nvPr/>
        </p:nvSpPr>
        <p:spPr>
          <a:xfrm>
            <a:off x="5292032" y="3710178"/>
            <a:ext cx="3719444" cy="437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4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20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33B3"/>
              </a:buClr>
              <a:buSzPct val="80000"/>
              <a:buFont typeface=".HelveticaNeueDeskInterface-Regular" charset="-120"/>
              <a:buChar char="●"/>
              <a:defRPr sz="18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&gt; </a:t>
            </a:r>
            <a:r>
              <a:rPr lang="en-CA" sz="1400" i="1" dirty="0">
                <a:solidFill>
                  <a:srgbClr val="C00000"/>
                </a:solidFill>
              </a:rPr>
              <a:t>expected discounted cost to go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900" y="12733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26590" y="19914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76341" y="26663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B1C9-D6EC-174A-8945-6E9A771D6222}" type="slidenum">
              <a:rPr lang="en-US" smtClean="0"/>
              <a:pPr/>
              <a:t>2</a:t>
            </a:fld>
            <a:r>
              <a:rPr lang="en-US"/>
              <a:t>/5</a:t>
            </a:r>
            <a:endParaRPr lang="en-US" dirty="0"/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DE44C5B3-EA72-4BF6-8927-63454975C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91" y="3649237"/>
            <a:ext cx="3155950" cy="67097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1C13709-EFD0-44AE-B030-8294CC126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527" y="2663174"/>
            <a:ext cx="2883464" cy="4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8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Combined Scheduling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789" y="519762"/>
            <a:ext cx="8759687" cy="56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rgbClr val="2B2D9C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CA" sz="1800" dirty="0"/>
              <a:t>MIP Model - Policy Comparison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43A7D-F096-8F46-8B5B-47001FF8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861776"/>
            <a:ext cx="8613913" cy="5315187"/>
          </a:xfrm>
        </p:spPr>
        <p:txBody>
          <a:bodyPr/>
          <a:lstStyle/>
          <a:p>
            <a:endParaRPr lang="en-US" sz="2000" dirty="0"/>
          </a:p>
          <a:p>
            <a:pPr>
              <a:buSzPct val="50000"/>
            </a:pPr>
            <a:r>
              <a:rPr lang="en-CA" sz="2000" dirty="0"/>
              <a:t>The number of bookings cannot exceed the number of patients waiting</a:t>
            </a:r>
          </a:p>
          <a:p>
            <a:pPr>
              <a:buSzPct val="50000"/>
            </a:pPr>
            <a:endParaRPr lang="en-CA" sz="2000" dirty="0"/>
          </a:p>
          <a:p>
            <a:pPr>
              <a:buSzPct val="50000"/>
            </a:pPr>
            <a:endParaRPr lang="en-CA" sz="2000" dirty="0"/>
          </a:p>
          <a:p>
            <a:pPr>
              <a:buSzPct val="50000"/>
            </a:pPr>
            <a:endParaRPr lang="en-CA" sz="2000" dirty="0"/>
          </a:p>
          <a:p>
            <a:pPr>
              <a:buSzPct val="50000"/>
            </a:pPr>
            <a:r>
              <a:rPr lang="en-CA" sz="2000" dirty="0"/>
              <a:t>Overtime capacity cannot be exceeded.</a:t>
            </a:r>
          </a:p>
          <a:p>
            <a:pPr>
              <a:buSzPct val="50000"/>
            </a:pPr>
            <a:endParaRPr lang="en-US" sz="2000" dirty="0"/>
          </a:p>
          <a:p>
            <a:pPr>
              <a:buSzPct val="50000"/>
            </a:pPr>
            <a:endParaRPr lang="en-US" sz="2000" dirty="0"/>
          </a:p>
          <a:p>
            <a:pPr>
              <a:buSzPct val="50000"/>
            </a:pPr>
            <a:endParaRPr lang="en-US" sz="2000" dirty="0"/>
          </a:p>
          <a:p>
            <a:pPr>
              <a:buSzPct val="50000"/>
            </a:pPr>
            <a:r>
              <a:rPr lang="en-CA" sz="2000" dirty="0"/>
              <a:t>Number of slots booked for tomorrow for each service class</a:t>
            </a:r>
            <a:endParaRPr lang="en-US" sz="2000" dirty="0"/>
          </a:p>
          <a:p>
            <a:pPr>
              <a:buSzPct val="50000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" y="1876862"/>
            <a:ext cx="3895493" cy="77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0" y="3556539"/>
            <a:ext cx="5470387" cy="779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" y="5297876"/>
            <a:ext cx="3319511" cy="756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B1C9-D6EC-174A-8945-6E9A771D6222}" type="slidenum">
              <a:rPr lang="en-US" smtClean="0"/>
              <a:pPr/>
              <a:t>3</a:t>
            </a:fld>
            <a:r>
              <a:rPr lang="en-US"/>
              <a:t>/5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32CE9E-72D7-415C-B15D-207A5426B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439" y="3556539"/>
            <a:ext cx="1670151" cy="8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model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789" y="519762"/>
            <a:ext cx="8759687" cy="56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rgbClr val="2B2D9C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CA" sz="1800" dirty="0"/>
              <a:t>MIP Model - Policy Comparison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43A7D-F096-8F46-8B5B-47001FF8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861776"/>
            <a:ext cx="8613913" cy="5315187"/>
          </a:xfrm>
        </p:spPr>
        <p:txBody>
          <a:bodyPr/>
          <a:lstStyle/>
          <a:p>
            <a:endParaRPr lang="en-US" sz="2000" dirty="0"/>
          </a:p>
          <a:p>
            <a:pPr>
              <a:buSzPct val="50000"/>
            </a:pPr>
            <a:r>
              <a:rPr lang="en-CA" sz="2000" dirty="0"/>
              <a:t>Neuron values are sum product of weights and inputs plus bias. Note that first layer inputs are (#N, # F, Sequence, </a:t>
            </a:r>
            <a:r>
              <a:rPr lang="en-CA" sz="2000" dirty="0" err="1"/>
              <a:t>dN</a:t>
            </a:r>
            <a:r>
              <a:rPr lang="en-CA" sz="2000" dirty="0"/>
              <a:t>, </a:t>
            </a:r>
            <a:r>
              <a:rPr lang="en-CA" sz="2000" dirty="0" err="1"/>
              <a:t>dF</a:t>
            </a:r>
            <a:r>
              <a:rPr lang="en-CA" sz="2000" dirty="0"/>
              <a:t>)</a:t>
            </a:r>
          </a:p>
          <a:p>
            <a:pPr>
              <a:buSzPct val="50000"/>
            </a:pPr>
            <a:endParaRPr lang="en-CA" sz="2000" dirty="0"/>
          </a:p>
          <a:p>
            <a:pPr>
              <a:buSzPct val="50000"/>
            </a:pPr>
            <a:endParaRPr lang="en-CA" sz="2000" dirty="0"/>
          </a:p>
          <a:p>
            <a:pPr marL="0" indent="0">
              <a:buSzPct val="50000"/>
              <a:buNone/>
            </a:pPr>
            <a:endParaRPr lang="en-CA" sz="2000" dirty="0"/>
          </a:p>
          <a:p>
            <a:pPr>
              <a:buSzPct val="50000"/>
            </a:pPr>
            <a:r>
              <a:rPr lang="en-CA" sz="2000" dirty="0"/>
              <a:t>Activation constraints. </a:t>
            </a:r>
            <a:r>
              <a:rPr lang="en-CA" sz="2000" i="1" dirty="0"/>
              <a:t>h = max(0, n)</a:t>
            </a:r>
            <a:endParaRPr lang="en-CA" sz="2000" i="1" dirty="0">
              <a:solidFill>
                <a:srgbClr val="C00000"/>
              </a:solidFill>
            </a:endParaRPr>
          </a:p>
          <a:p>
            <a:pPr>
              <a:buSzPct val="50000"/>
            </a:pPr>
            <a:endParaRPr lang="en-US" sz="2000" dirty="0"/>
          </a:p>
          <a:p>
            <a:pPr>
              <a:buSzPct val="50000"/>
            </a:pPr>
            <a:endParaRPr lang="en-US" sz="2000" dirty="0"/>
          </a:p>
          <a:p>
            <a:pPr>
              <a:buSzPct val="50000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2278327"/>
            <a:ext cx="4862599" cy="74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65" y="2748897"/>
            <a:ext cx="3391135" cy="2116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" y="3975189"/>
            <a:ext cx="3567045" cy="3236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" y="4565920"/>
            <a:ext cx="3814089" cy="324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" y="5154414"/>
            <a:ext cx="5732539" cy="351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" y="5778613"/>
            <a:ext cx="4410699" cy="334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B1C9-D6EC-174A-8945-6E9A771D6222}" type="slidenum">
              <a:rPr lang="en-US" smtClean="0"/>
              <a:pPr/>
              <a:t>4</a:t>
            </a:fld>
            <a:r>
              <a:rPr lang="en-US"/>
              <a:t>/5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BD2C3-789C-419D-8AD4-E2245972D6A9}"/>
              </a:ext>
            </a:extLst>
          </p:cNvPr>
          <p:cNvSpPr txBox="1"/>
          <p:nvPr/>
        </p:nvSpPr>
        <p:spPr>
          <a:xfrm>
            <a:off x="5095177" y="3064333"/>
            <a:ext cx="59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X2[0]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76757-EED0-4BD5-984F-7FD5DEF6E253}"/>
              </a:ext>
            </a:extLst>
          </p:cNvPr>
          <p:cNvSpPr txBox="1"/>
          <p:nvPr/>
        </p:nvSpPr>
        <p:spPr>
          <a:xfrm>
            <a:off x="5128173" y="3386618"/>
            <a:ext cx="59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X2[1]</a:t>
            </a:r>
          </a:p>
        </p:txBody>
      </p:sp>
    </p:spTree>
    <p:extLst>
      <p:ext uri="{BB962C8B-B14F-4D97-AF65-F5344CB8AC3E}">
        <p14:creationId xmlns:p14="http://schemas.microsoft.com/office/powerpoint/2010/main" val="174028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8F517-3DFD-4E7D-ADE1-9061D124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3"/>
          <a:stretch/>
        </p:blipFill>
        <p:spPr>
          <a:xfrm>
            <a:off x="1349828" y="1276970"/>
            <a:ext cx="3875315" cy="430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7AA0F-5FF8-45A6-B1D1-0D0187BEB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9" r="75442"/>
          <a:stretch/>
        </p:blipFill>
        <p:spPr>
          <a:xfrm>
            <a:off x="1349828" y="1276969"/>
            <a:ext cx="539931" cy="43040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D9499-80E5-492B-9EA1-4718FFC6A798}"/>
              </a:ext>
            </a:extLst>
          </p:cNvPr>
          <p:cNvCxnSpPr>
            <a:cxnSpLocks/>
          </p:cNvCxnSpPr>
          <p:nvPr/>
        </p:nvCxnSpPr>
        <p:spPr>
          <a:xfrm>
            <a:off x="3457304" y="1950720"/>
            <a:ext cx="0" cy="14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1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vert="horz" lIns="91440" tIns="45720" rIns="91440" bIns="45720" rtlCol="0" anchor="ctr">
        <a:noAutofit/>
      </a:bodyPr>
      <a:lstStyle>
        <a:defPPr marL="10716" indent="0" algn="ctr">
          <a:lnSpc>
            <a:spcPct val="120000"/>
          </a:lnSpc>
          <a:buClr>
            <a:srgbClr val="2B2C9B"/>
          </a:buClr>
          <a:buSzPct val="80000"/>
          <a:buNone/>
          <a:defRPr sz="500" dirty="0" smtClean="0">
            <a:solidFill>
              <a:schemeClr val="bg1"/>
            </a:solidFill>
            <a:latin typeface="CMU Sans Serif Medium" charset="0"/>
            <a:ea typeface="CMU Sans Serif Medium" charset="0"/>
            <a:cs typeface="CMU Sans Serif Medium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18250</TotalTime>
  <Words>269</Words>
  <Application>Microsoft Office PowerPoint</Application>
  <PresentationFormat>On-screen Show 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.HelveticaNeueDeskInterface-Regular</vt:lpstr>
      <vt:lpstr>Arial</vt:lpstr>
      <vt:lpstr>Calibri</vt:lpstr>
      <vt:lpstr>Calibri Light</vt:lpstr>
      <vt:lpstr>CMU Sans Serif Medium</vt:lpstr>
      <vt:lpstr>Office Theme</vt:lpstr>
      <vt:lpstr>PowerPoint Presentation</vt:lpstr>
      <vt:lpstr>Combined Scheduling</vt:lpstr>
      <vt:lpstr>Combined Scheduling</vt:lpstr>
      <vt:lpstr>Combined Scheduling</vt:lpstr>
      <vt:lpstr>Mathematical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network with refueling and fast charging stations</dc:title>
  <dc:creator>okan arslan</dc:creator>
  <cp:lastModifiedBy>Ahmet Kandakoglu</cp:lastModifiedBy>
  <cp:revision>1460</cp:revision>
  <cp:lastPrinted>2019-06-04T17:59:21Z</cp:lastPrinted>
  <dcterms:created xsi:type="dcterms:W3CDTF">2017-12-10T03:35:57Z</dcterms:created>
  <dcterms:modified xsi:type="dcterms:W3CDTF">2020-08-10T15:11:40Z</dcterms:modified>
</cp:coreProperties>
</file>