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FFB44-CA03-4832-BC33-5AC1791E0493}" type="datetimeFigureOut">
              <a:rPr lang="ru-RU" smtClean="0"/>
              <a:t>22.02.2023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61747-3BC7-44D1-8079-9A4B84B30D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945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0F64-68B5-4DAD-AC95-0A6E6E763CE1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4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6459-C26E-4E4F-BC6B-86392D8D6B65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9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C89-94FD-494F-8F85-57CA0EB6FCA9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59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ECF0-F601-47BF-AA11-4A775E41E4BD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678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70E5-74F2-4C8B-B58D-04952429C567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18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C02E-A40A-413A-B21F-AA2300F9649C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9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D738-6263-4CB2-B4A3-EC0371C98586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5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E652-0BE0-443B-B84A-715E0373947E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7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9407-D345-49BC-BB28-0BA028909185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31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1E7D-C597-4FC0-A2B5-C0D113B78064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7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558-A8F9-48A4-8C73-39FB9B5ADEB0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2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9D6E-6271-44C3-92A0-D5807A59804D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15AF-3C88-41F0-9E8F-E09AD47459E4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8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8133-876B-4C7F-8673-B39F1B63D2BE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2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842-19F2-4346-B697-C2C501B271B2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A6D4-DE1B-426E-805C-49896B0C44D6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8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7489-430D-41FD-9F7B-B920D25CEC0E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6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1D02-0DF1-486C-BF21-79BE296D268E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8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06BBB6E-B366-4E6A-B557-26CF1F4161C5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2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  <p:sldLayoutId id="2147483976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00000"/>
                <a:alpha val="21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060D32-B8DF-4AFA-A293-DFB51805DD32}"/>
              </a:ext>
            </a:extLst>
          </p:cNvPr>
          <p:cNvSpPr txBox="1"/>
          <p:nvPr/>
        </p:nvSpPr>
        <p:spPr>
          <a:xfrm>
            <a:off x="289153" y="4226083"/>
            <a:ext cx="9040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Самсонов Константин Александрович, +7 950 647-53-40,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konstantin.s99.mail@gmail.com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9AAE9A-C3C4-4138-8AE9-BB4CDF922351}"/>
              </a:ext>
            </a:extLst>
          </p:cNvPr>
          <p:cNvSpPr txBox="1"/>
          <p:nvPr/>
        </p:nvSpPr>
        <p:spPr>
          <a:xfrm>
            <a:off x="289153" y="5200312"/>
            <a:ext cx="11613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Андриенко Юрий Анатольевич, +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7 905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550-89-49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yand@outlook.com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768A7CA-E8DC-402D-BD47-F093CDB3642C}"/>
              </a:ext>
            </a:extLst>
          </p:cNvPr>
          <p:cNvSpPr txBox="1"/>
          <p:nvPr/>
        </p:nvSpPr>
        <p:spPr>
          <a:xfrm>
            <a:off x="289153" y="1886300"/>
            <a:ext cx="116136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размеров объектов по фотографиям в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условиях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сильной скученности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тих объектов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81328F1-C6DA-4273-AB1C-BF02A8FBCCCE}"/>
              </a:ext>
            </a:extLst>
          </p:cNvPr>
          <p:cNvSpPr txBox="1"/>
          <p:nvPr/>
        </p:nvSpPr>
        <p:spPr>
          <a:xfrm>
            <a:off x="289153" y="6248400"/>
            <a:ext cx="6828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ВКР не связана с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проектной деятельностью 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АСЭ</a:t>
            </a:r>
            <a:endParaRPr lang="ru-RU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91BFD5-34CF-4503-B0C8-A567DF8DA318}"/>
              </a:ext>
            </a:extLst>
          </p:cNvPr>
          <p:cNvSpPr txBox="1"/>
          <p:nvPr/>
        </p:nvSpPr>
        <p:spPr>
          <a:xfrm>
            <a:off x="289153" y="234379"/>
            <a:ext cx="690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09.04.02 - Информационные системы и технологии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9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B9A69E9-7C2C-4974-99D9-0DAE43FFD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6" y="106017"/>
            <a:ext cx="11940836" cy="67519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endParaRPr lang="ru-RU" sz="2400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</a:t>
            </a:r>
            <a:r>
              <a:rPr lang="ru-RU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определения размеров объектов на фотографиях в условиях сильной скученности этих объектов</a:t>
            </a:r>
            <a:endParaRPr lang="ru-RU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</a:t>
            </a:r>
            <a:r>
              <a:rPr lang="ru-RU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специфические способы обработки изображений в условиях сильной скученности представленных на них объектов</a:t>
            </a:r>
            <a:endParaRPr lang="ru-RU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  <a:r>
              <a:rPr lang="ru-RU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изображений</a:t>
            </a:r>
            <a:endParaRPr lang="ru-RU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</a:t>
            </a:r>
            <a:r>
              <a:rPr lang="ru-RU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текущий день нет систематических исследований, посвященных способам </a:t>
            </a:r>
            <a:r>
              <a:rPr lang="ru-RU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 изображений в 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условиях </a:t>
            </a:r>
            <a:r>
              <a:rPr lang="ru-RU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сильной скученности представленных на них 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</a:t>
            </a:r>
            <a:endParaRPr lang="ru-RU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  <a:r>
              <a:rPr lang="ru-RU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готовых решений для </a:t>
            </a:r>
            <a:r>
              <a:rPr lang="ru-RU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 изображений в 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условиях </a:t>
            </a:r>
            <a:r>
              <a:rPr lang="ru-RU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сильной скученности представленных на них 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</a:t>
            </a:r>
            <a:endParaRPr lang="ru-RU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Прогнозируемая востребованность результатов работы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предполагается внедрение разработанных методов на предприятии, связанным с выращиванием рыб</a:t>
            </a:r>
            <a:endParaRPr lang="ru-RU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81DF00C2-1910-460E-A345-F3897027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2637" y="6492875"/>
            <a:ext cx="764215" cy="365125"/>
          </a:xfrm>
        </p:spPr>
        <p:txBody>
          <a:bodyPr/>
          <a:lstStyle/>
          <a:p>
            <a:fld id="{EFE71E98-A417-4ECC-ACEB-C0490C20DB04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27B0D15-EA4E-493C-9C16-9CFB37CA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8" y="64680"/>
            <a:ext cx="10364451" cy="955737"/>
          </a:xfrm>
        </p:spPr>
        <p:txBody>
          <a:bodyPr>
            <a:normAutofit/>
          </a:bodyPr>
          <a:lstStyle/>
          <a:p>
            <a:pPr algn="l"/>
            <a:r>
              <a:rPr lang="ru-RU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Аннотация </a:t>
            </a:r>
            <a:r>
              <a:rPr lang="ru-RU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endParaRPr lang="ru-RU" sz="4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253C619-1CF7-4952-97AE-4904A59C9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1" y="955737"/>
            <a:ext cx="11648661" cy="58375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endParaRPr lang="ru-RU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известны различные методы 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объектов на фото, а так же методов определения размеров этих объектов.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в условиях сильной скученности этих объектов на фотографиях (например, огромное обилие рыб в бассейнах на рыбных хозяйствах) существующие методы дают большую погрешность и не могут достоверно распознать объекты и определить их размер.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методы позволят повысить эффективность распознавания и определения размеров объектов на фотографиях в условиях их сильной скученности.</a:t>
            </a:r>
            <a:endParaRPr lang="ru-RU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7AC96968-616C-468A-BC5D-15592D08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6967" y="6347101"/>
            <a:ext cx="764215" cy="365125"/>
          </a:xfrm>
        </p:spPr>
        <p:txBody>
          <a:bodyPr/>
          <a:lstStyle/>
          <a:p>
            <a:fld id="{EFE71E98-A417-4ECC-ACEB-C0490C20DB04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48F946D-7326-4766-8B56-51D6837B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32" y="183363"/>
            <a:ext cx="10364451" cy="852474"/>
          </a:xfrm>
        </p:spPr>
        <p:txBody>
          <a:bodyPr>
            <a:normAutofit/>
          </a:bodyPr>
          <a:lstStyle/>
          <a:p>
            <a:pPr algn="l"/>
            <a:r>
              <a:rPr lang="ru-RU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</a:t>
            </a:r>
            <a:r>
              <a:rPr lang="ru-RU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выполнение </a:t>
            </a:r>
            <a:r>
              <a:rPr lang="ru-RU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ВКР</a:t>
            </a:r>
            <a:endParaRPr lang="ru-RU" sz="4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48F9106-977E-494D-A797-950EFCFC9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66" y="1486967"/>
            <a:ext cx="11510775" cy="5187669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распознавания однотипных объектов на 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снимках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размеры таких объектов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способы определения размеров множества однотипных объектов на снимках в условиях их сильной скученности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пилотный 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реализованное решение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E28B7DE-8534-4A0E-A10C-100388D1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226" y="6309512"/>
            <a:ext cx="764215" cy="365125"/>
          </a:xfrm>
        </p:spPr>
        <p:txBody>
          <a:bodyPr/>
          <a:lstStyle/>
          <a:p>
            <a:fld id="{EFE71E98-A417-4ECC-ACEB-C0490C20DB04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B77F74C-A3C3-4C36-BD71-CA4E04C8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41032"/>
            <a:ext cx="10364451" cy="636104"/>
          </a:xfrm>
        </p:spPr>
        <p:txBody>
          <a:bodyPr>
            <a:noAutofit/>
          </a:bodyPr>
          <a:lstStyle/>
          <a:p>
            <a:pPr algn="l"/>
            <a:r>
              <a:rPr lang="ru-RU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работы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="" xmlns:a16="http://schemas.microsoft.com/office/drawing/2014/main" id="{AE63F7DB-7FCD-4EE1-A9A2-199C4FA36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664440"/>
              </p:ext>
            </p:extLst>
          </p:nvPr>
        </p:nvGraphicFramePr>
        <p:xfrm>
          <a:off x="433884" y="832665"/>
          <a:ext cx="11056500" cy="5749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85">
                  <a:extLst>
                    <a:ext uri="{9D8B030D-6E8A-4147-A177-3AD203B41FA5}">
                      <a16:colId xmlns="" xmlns:a16="http://schemas.microsoft.com/office/drawing/2014/main" val="3419262306"/>
                    </a:ext>
                  </a:extLst>
                </a:gridCol>
                <a:gridCol w="3082196">
                  <a:extLst>
                    <a:ext uri="{9D8B030D-6E8A-4147-A177-3AD203B41FA5}">
                      <a16:colId xmlns="" xmlns:a16="http://schemas.microsoft.com/office/drawing/2014/main" val="982113534"/>
                    </a:ext>
                  </a:extLst>
                </a:gridCol>
                <a:gridCol w="1485284">
                  <a:extLst>
                    <a:ext uri="{9D8B030D-6E8A-4147-A177-3AD203B41FA5}">
                      <a16:colId xmlns="" xmlns:a16="http://schemas.microsoft.com/office/drawing/2014/main" val="2843429165"/>
                    </a:ext>
                  </a:extLst>
                </a:gridCol>
                <a:gridCol w="823887">
                  <a:extLst>
                    <a:ext uri="{9D8B030D-6E8A-4147-A177-3AD203B41FA5}">
                      <a16:colId xmlns="" xmlns:a16="http://schemas.microsoft.com/office/drawing/2014/main" val="1992177020"/>
                    </a:ext>
                  </a:extLst>
                </a:gridCol>
                <a:gridCol w="865338">
                  <a:extLst>
                    <a:ext uri="{9D8B030D-6E8A-4147-A177-3AD203B41FA5}">
                      <a16:colId xmlns="" xmlns:a16="http://schemas.microsoft.com/office/drawing/2014/main" val="782489172"/>
                    </a:ext>
                  </a:extLst>
                </a:gridCol>
                <a:gridCol w="833583">
                  <a:extLst>
                    <a:ext uri="{9D8B030D-6E8A-4147-A177-3AD203B41FA5}">
                      <a16:colId xmlns="" xmlns:a16="http://schemas.microsoft.com/office/drawing/2014/main" val="1964773231"/>
                    </a:ext>
                  </a:extLst>
                </a:gridCol>
                <a:gridCol w="873277">
                  <a:extLst>
                    <a:ext uri="{9D8B030D-6E8A-4147-A177-3AD203B41FA5}">
                      <a16:colId xmlns="" xmlns:a16="http://schemas.microsoft.com/office/drawing/2014/main" val="2936715890"/>
                    </a:ext>
                  </a:extLst>
                </a:gridCol>
                <a:gridCol w="841521">
                  <a:extLst>
                    <a:ext uri="{9D8B030D-6E8A-4147-A177-3AD203B41FA5}">
                      <a16:colId xmlns="" xmlns:a16="http://schemas.microsoft.com/office/drawing/2014/main" val="3614602234"/>
                    </a:ext>
                  </a:extLst>
                </a:gridCol>
                <a:gridCol w="873276">
                  <a:extLst>
                    <a:ext uri="{9D8B030D-6E8A-4147-A177-3AD203B41FA5}">
                      <a16:colId xmlns="" xmlns:a16="http://schemas.microsoft.com/office/drawing/2014/main" val="705885236"/>
                    </a:ext>
                  </a:extLst>
                </a:gridCol>
                <a:gridCol w="1032053">
                  <a:extLst>
                    <a:ext uri="{9D8B030D-6E8A-4147-A177-3AD203B41FA5}">
                      <a16:colId xmlns="" xmlns:a16="http://schemas.microsoft.com/office/drawing/2014/main" val="3797269926"/>
                    </a:ext>
                  </a:extLst>
                </a:gridCol>
              </a:tblGrid>
              <a:tr h="297010"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Работа, деятельность, процесс, мероприятие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ru-RU" sz="1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403691"/>
                  </a:ext>
                </a:extLst>
              </a:tr>
              <a:tr h="921189">
                <a:tc vMerge="1"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07.02.23</a:t>
                      </a:r>
                    </a:p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20.02.23</a:t>
                      </a: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20.02.23</a:t>
                      </a:r>
                    </a:p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27.02.23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27.02.23</a:t>
                      </a:r>
                    </a:p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13.03.23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13.03.23</a:t>
                      </a:r>
                    </a:p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30.04.23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30.04.23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20.05.23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01.06.23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15.06.23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16.06.23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30.06.23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3955643"/>
                  </a:ext>
                </a:extLst>
              </a:tr>
              <a:tr h="865360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Поиск и анализ литературы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исследование актуальности проблемы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Отчет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0288048"/>
                  </a:ext>
                </a:extLst>
              </a:tr>
              <a:tr h="711828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Изучение проблематики определения большого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количества объектов на снимках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Отчет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8387697"/>
                  </a:ext>
                </a:extLst>
              </a:tr>
              <a:tr h="516054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методов определения размеров объектов на снимках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Работоспособность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методов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2331752"/>
                  </a:ext>
                </a:extLst>
              </a:tr>
              <a:tr h="759065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Оформление магистерской диссертации</a:t>
                      </a:r>
                      <a:endParaRPr lang="ru-RU" sz="1400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Итоговый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отчет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4573480"/>
                  </a:ext>
                </a:extLst>
              </a:tr>
              <a:tr h="470475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Предварительная защита ВКР</a:t>
                      </a:r>
                      <a:endParaRPr lang="en-US" sz="1400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Допуск к защите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157781"/>
                  </a:ext>
                </a:extLst>
              </a:tr>
              <a:tr h="502467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Доработка ВКР</a:t>
                      </a:r>
                      <a:endParaRPr lang="en-US" sz="1400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Материалы к защите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8465099"/>
                  </a:ext>
                </a:extLst>
              </a:tr>
              <a:tr h="408448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Защита</a:t>
                      </a:r>
                      <a:endParaRPr lang="en-US" sz="1400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ГЭК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0315336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DC187498-DD41-4017-9540-14D831C4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8515" y="6439229"/>
            <a:ext cx="764215" cy="365125"/>
          </a:xfrm>
        </p:spPr>
        <p:txBody>
          <a:bodyPr/>
          <a:lstStyle/>
          <a:p>
            <a:fld id="{EFE71E98-A417-4ECC-ACEB-C0490C20DB04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EA773B-6788-49B3-9155-7DED6A47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4" y="98601"/>
            <a:ext cx="10364451" cy="1021998"/>
          </a:xfrm>
        </p:spPr>
        <p:txBody>
          <a:bodyPr>
            <a:normAutofit/>
          </a:bodyPr>
          <a:lstStyle/>
          <a:p>
            <a:pPr algn="l"/>
            <a:r>
              <a:rPr lang="ru-RU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оглавления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FCF45E6-99AC-4532-8919-00AF5604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84" y="1120599"/>
            <a:ext cx="11331232" cy="521981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</a:t>
            </a:r>
          </a:p>
          <a:p>
            <a:pPr lvl="1"/>
            <a:r>
              <a:rPr lang="ru-RU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методы распознавания объектов на фотоснимках</a:t>
            </a:r>
          </a:p>
          <a:p>
            <a:pPr lvl="1"/>
            <a:r>
              <a:rPr lang="ru-RU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методы определения размеров объектов на фотоснимках</a:t>
            </a:r>
          </a:p>
          <a:p>
            <a:pPr lvl="1"/>
            <a:r>
              <a:rPr lang="ru-RU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Проблемы, решаемые созданием методов определения размеров объектов в ситуациях их сильной скученности</a:t>
            </a:r>
          </a:p>
          <a:p>
            <a:pPr lvl="1"/>
            <a:r>
              <a:rPr lang="ru-RU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разработанных решений</a:t>
            </a:r>
          </a:p>
          <a:p>
            <a:pPr lvl="1"/>
            <a:r>
              <a:rPr lang="ru-RU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 реализованных решений</a:t>
            </a:r>
          </a:p>
          <a:p>
            <a:pPr lvl="1"/>
            <a:r>
              <a:rPr lang="ru-RU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результатов</a:t>
            </a:r>
            <a:endParaRPr lang="ru-RU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 Заключение </a:t>
            </a:r>
            <a:endParaRPr lang="ru-RU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 Список </a:t>
            </a:r>
            <a:r>
              <a:rPr lang="ru-RU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литературы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84C8562-98ED-4374-8B51-55F1A5D3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6435" y="6235938"/>
            <a:ext cx="764215" cy="365125"/>
          </a:xfrm>
        </p:spPr>
        <p:txBody>
          <a:bodyPr/>
          <a:lstStyle/>
          <a:p>
            <a:fld id="{EFE71E98-A417-4ECC-ACEB-C0490C20DB04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8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1D71A05-21AD-425E-93D8-425538B6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2" y="139148"/>
            <a:ext cx="10721634" cy="1147894"/>
          </a:xfrm>
        </p:spPr>
        <p:txBody>
          <a:bodyPr>
            <a:normAutofit/>
          </a:bodyPr>
          <a:lstStyle/>
          <a:p>
            <a:r>
              <a:rPr lang="ru-RU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Ожидаемые способы апробации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404F4E5-4952-4621-ABAE-803EAE704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66" y="1624181"/>
            <a:ext cx="10364452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Предполагается написание </a:t>
            </a:r>
            <a:r>
              <a:rPr lang="ru-RU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статей в научных журналах, участие в 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конференции. Возможно, практическая апробация на материалах объекта рыбного хозяйства.</a:t>
            </a:r>
            <a:endParaRPr lang="ru-RU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D3AECD45-81C4-4A9F-B738-DF1877C9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118" y="6095310"/>
            <a:ext cx="764215" cy="365125"/>
          </a:xfrm>
        </p:spPr>
        <p:txBody>
          <a:bodyPr/>
          <a:lstStyle/>
          <a:p>
            <a:fld id="{EFE71E98-A417-4ECC-ACEB-C0490C20DB04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0F381A6-DB4E-47E8-A318-0D271319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8" y="353474"/>
            <a:ext cx="10364451" cy="958492"/>
          </a:xfrm>
        </p:spPr>
        <p:txBody>
          <a:bodyPr>
            <a:normAutofit/>
          </a:bodyPr>
          <a:lstStyle/>
          <a:p>
            <a:pPr algn="l"/>
            <a:r>
              <a:rPr lang="ru-RU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Текущее состояние работы над ВКР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FA8D40A-884C-4242-AB76-67DA207AB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87" y="1505702"/>
            <a:ext cx="10965799" cy="4662185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информации по реализуемой теме –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способов распознавания объектов на снимках – 15%</a:t>
            </a:r>
          </a:p>
          <a:p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методов распознавания объектов на 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снимках </a:t>
            </a:r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15%</a:t>
            </a:r>
          </a:p>
          <a:p>
            <a:r>
              <a:rPr lang="ru-RU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контуров объектов на снимках – 10%</a:t>
            </a:r>
          </a:p>
          <a:p>
            <a:endParaRPr lang="ru-RU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9F2ECFAD-BA59-4EEE-B655-FE64DB35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3565" y="6139401"/>
            <a:ext cx="764215" cy="365125"/>
          </a:xfrm>
        </p:spPr>
        <p:txBody>
          <a:bodyPr/>
          <a:lstStyle/>
          <a:p>
            <a:fld id="{EFE71E98-A417-4ECC-ACEB-C0490C20DB04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5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877F798-F468-4FCD-BB80-22312B3B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03" y="1978597"/>
            <a:ext cx="10364451" cy="1596177"/>
          </a:xfrm>
        </p:spPr>
        <p:txBody>
          <a:bodyPr>
            <a:normAutofit/>
          </a:bodyPr>
          <a:lstStyle/>
          <a:p>
            <a:r>
              <a:rPr lang="ru-RU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99967779-39FD-406E-B17E-F2D45247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9054" y="6055554"/>
            <a:ext cx="764215" cy="365125"/>
          </a:xfrm>
        </p:spPr>
        <p:txBody>
          <a:bodyPr/>
          <a:lstStyle/>
          <a:p>
            <a:fld id="{EFE71E98-A417-4ECC-ACEB-C0490C20DB04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Words>462</Words>
  <Application>Microsoft Office PowerPoint</Application>
  <PresentationFormat>Произвольный</PresentationFormat>
  <Paragraphs>96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Капля</vt:lpstr>
      <vt:lpstr>Презентация PowerPoint</vt:lpstr>
      <vt:lpstr>Презентация PowerPoint</vt:lpstr>
      <vt:lpstr>Аннотация работы</vt:lpstr>
      <vt:lpstr>Задание на выполнение ВКР</vt:lpstr>
      <vt:lpstr>План работы</vt:lpstr>
      <vt:lpstr>Проект оглавления</vt:lpstr>
      <vt:lpstr>Ожидаемые способы апробации работы</vt:lpstr>
      <vt:lpstr>Текущее состояние работы над ВКР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Константин</cp:lastModifiedBy>
  <cp:revision>45</cp:revision>
  <dcterms:created xsi:type="dcterms:W3CDTF">2021-10-10T13:12:01Z</dcterms:created>
  <dcterms:modified xsi:type="dcterms:W3CDTF">2023-02-22T13:28:50Z</dcterms:modified>
</cp:coreProperties>
</file>