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99" r:id="rId2"/>
    <p:sldId id="269" r:id="rId3"/>
    <p:sldId id="270" r:id="rId4"/>
    <p:sldId id="271" r:id="rId5"/>
    <p:sldId id="272" r:id="rId6"/>
    <p:sldId id="302" r:id="rId7"/>
    <p:sldId id="273" r:id="rId8"/>
    <p:sldId id="274" r:id="rId9"/>
    <p:sldId id="275" r:id="rId10"/>
    <p:sldId id="276" r:id="rId11"/>
    <p:sldId id="277" r:id="rId12"/>
    <p:sldId id="278" r:id="rId13"/>
    <p:sldId id="303" r:id="rId14"/>
    <p:sldId id="280" r:id="rId15"/>
    <p:sldId id="281" r:id="rId16"/>
    <p:sldId id="282" r:id="rId17"/>
    <p:sldId id="283" r:id="rId18"/>
    <p:sldId id="284" r:id="rId19"/>
    <p:sldId id="304" r:id="rId20"/>
    <p:sldId id="305" r:id="rId21"/>
    <p:sldId id="301" r:id="rId22"/>
    <p:sldId id="307" r:id="rId23"/>
    <p:sldId id="306" r:id="rId24"/>
    <p:sldId id="308" r:id="rId25"/>
    <p:sldId id="285" r:id="rId26"/>
    <p:sldId id="309" r:id="rId27"/>
    <p:sldId id="286" r:id="rId28"/>
    <p:sldId id="310" r:id="rId29"/>
    <p:sldId id="311" r:id="rId30"/>
    <p:sldId id="312" r:id="rId31"/>
    <p:sldId id="313" r:id="rId32"/>
    <p:sldId id="288" r:id="rId33"/>
    <p:sldId id="314" r:id="rId34"/>
    <p:sldId id="291" r:id="rId35"/>
    <p:sldId id="292" r:id="rId36"/>
    <p:sldId id="293" r:id="rId37"/>
    <p:sldId id="294" r:id="rId38"/>
    <p:sldId id="295" r:id="rId39"/>
    <p:sldId id="297" r:id="rId40"/>
    <p:sldId id="296" r:id="rId41"/>
    <p:sldId id="29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7" autoAdjust="0"/>
    <p:restoredTop sz="83363" autoAdjust="0"/>
  </p:normalViewPr>
  <p:slideViewPr>
    <p:cSldViewPr snapToGrid="0" snapToObjects="1">
      <p:cViewPr varScale="1">
        <p:scale>
          <a:sx n="77" d="100"/>
          <a:sy n="77" d="100"/>
        </p:scale>
        <p:origin x="-16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90D59-BB9C-B245-970C-68A5122DB363}" type="doc">
      <dgm:prSet loTypeId="urn:microsoft.com/office/officeart/2005/8/layout/hChevron3" loCatId="" qsTypeId="urn:microsoft.com/office/officeart/2005/8/quickstyle/simple4" qsCatId="simple" csTypeId="urn:microsoft.com/office/officeart/2005/8/colors/accent1_2" csCatId="accent1" phldr="1"/>
      <dgm:spPr/>
    </dgm:pt>
    <dgm:pt modelId="{CF1F272C-780A-9648-8071-365B3BC67615}">
      <dgm:prSet phldrT="[Text]" custT="1"/>
      <dgm:spPr>
        <a:ln>
          <a:solidFill>
            <a:srgbClr val="000000"/>
          </a:solidFill>
        </a:ln>
      </dgm:spPr>
      <dgm:t>
        <a:bodyPr/>
        <a:lstStyle/>
        <a:p>
          <a:r>
            <a:rPr lang="en-US" sz="2400" dirty="0" smtClean="0"/>
            <a:t>Generate Items</a:t>
          </a:r>
          <a:endParaRPr lang="en-US" sz="2400" dirty="0"/>
        </a:p>
      </dgm:t>
    </dgm:pt>
    <dgm:pt modelId="{532DB960-8C87-A445-ADD7-C2356E13AF5B}" type="parTrans" cxnId="{BA695658-B52B-7841-B4D7-414456769D3A}">
      <dgm:prSet/>
      <dgm:spPr/>
      <dgm:t>
        <a:bodyPr/>
        <a:lstStyle/>
        <a:p>
          <a:endParaRPr lang="en-US"/>
        </a:p>
      </dgm:t>
    </dgm:pt>
    <dgm:pt modelId="{FEBFFFB5-F636-BA4C-975C-5045812E2429}" type="sibTrans" cxnId="{BA695658-B52B-7841-B4D7-414456769D3A}">
      <dgm:prSet/>
      <dgm:spPr/>
      <dgm:t>
        <a:bodyPr/>
        <a:lstStyle/>
        <a:p>
          <a:endParaRPr lang="en-US"/>
        </a:p>
      </dgm:t>
    </dgm:pt>
    <dgm:pt modelId="{E4CDC492-207A-0C4A-9013-E0AC0172AE52}">
      <dgm:prSet phldrT="[Text]" custT="1"/>
      <dgm:spPr>
        <a:ln>
          <a:solidFill>
            <a:srgbClr val="000000"/>
          </a:solidFill>
        </a:ln>
      </dgm:spPr>
      <dgm:t>
        <a:bodyPr/>
        <a:lstStyle/>
        <a:p>
          <a:r>
            <a:rPr lang="en-US" sz="2400" dirty="0" smtClean="0"/>
            <a:t>Collect Data</a:t>
          </a:r>
          <a:endParaRPr lang="en-US" sz="2400" dirty="0"/>
        </a:p>
      </dgm:t>
    </dgm:pt>
    <dgm:pt modelId="{556D1364-1D00-5643-9D20-9403D7B28A99}" type="parTrans" cxnId="{02C784B2-72DB-5942-8265-093B2959B3CD}">
      <dgm:prSet/>
      <dgm:spPr/>
      <dgm:t>
        <a:bodyPr/>
        <a:lstStyle/>
        <a:p>
          <a:endParaRPr lang="en-US"/>
        </a:p>
      </dgm:t>
    </dgm:pt>
    <dgm:pt modelId="{2F6B6E1F-9F44-DB44-ABC0-93A02CDD6AF2}" type="sibTrans" cxnId="{02C784B2-72DB-5942-8265-093B2959B3CD}">
      <dgm:prSet/>
      <dgm:spPr/>
      <dgm:t>
        <a:bodyPr/>
        <a:lstStyle/>
        <a:p>
          <a:endParaRPr lang="en-US"/>
        </a:p>
      </dgm:t>
    </dgm:pt>
    <dgm:pt modelId="{A387051A-94A9-B245-8451-BEEADCB0A6A5}">
      <dgm:prSet phldrT="[Text]" custT="1"/>
      <dgm:spPr>
        <a:ln>
          <a:solidFill>
            <a:srgbClr val="000000"/>
          </a:solidFill>
        </a:ln>
      </dgm:spPr>
      <dgm:t>
        <a:bodyPr/>
        <a:lstStyle/>
        <a:p>
          <a:r>
            <a:rPr lang="en-US" sz="2400" dirty="0" smtClean="0"/>
            <a:t>EFA</a:t>
          </a:r>
          <a:endParaRPr lang="en-US" sz="2400" dirty="0"/>
        </a:p>
      </dgm:t>
    </dgm:pt>
    <dgm:pt modelId="{B138A103-165C-2D41-BEA7-F52C47B2E069}" type="parTrans" cxnId="{B79232F9-ED54-C443-A54D-DEA37BFD7DF8}">
      <dgm:prSet/>
      <dgm:spPr/>
      <dgm:t>
        <a:bodyPr/>
        <a:lstStyle/>
        <a:p>
          <a:endParaRPr lang="en-US"/>
        </a:p>
      </dgm:t>
    </dgm:pt>
    <dgm:pt modelId="{00C2C29B-2197-6A47-A897-4C573F2898CF}" type="sibTrans" cxnId="{B79232F9-ED54-C443-A54D-DEA37BFD7DF8}">
      <dgm:prSet/>
      <dgm:spPr/>
      <dgm:t>
        <a:bodyPr/>
        <a:lstStyle/>
        <a:p>
          <a:endParaRPr lang="en-US"/>
        </a:p>
      </dgm:t>
    </dgm:pt>
    <dgm:pt modelId="{70F7A116-0F5E-CD42-AB3B-48E0E20ED54E}">
      <dgm:prSet phldrT="[Text]" custT="1"/>
      <dgm:spPr>
        <a:solidFill>
          <a:srgbClr val="FF0000"/>
        </a:solidFill>
        <a:ln>
          <a:solidFill>
            <a:srgbClr val="000000"/>
          </a:solidFill>
        </a:ln>
      </dgm:spPr>
      <dgm:t>
        <a:bodyPr/>
        <a:lstStyle/>
        <a:p>
          <a:r>
            <a:rPr lang="en-US" sz="2400" dirty="0" smtClean="0"/>
            <a:t>CFA</a:t>
          </a:r>
          <a:endParaRPr lang="en-US" sz="2400" dirty="0"/>
        </a:p>
      </dgm:t>
    </dgm:pt>
    <dgm:pt modelId="{C697884C-0EAB-C249-9BCF-2B34D973BA0E}" type="parTrans" cxnId="{35F8EFCB-86C4-1849-ABF0-A115083528EA}">
      <dgm:prSet/>
      <dgm:spPr/>
      <dgm:t>
        <a:bodyPr/>
        <a:lstStyle/>
        <a:p>
          <a:endParaRPr lang="en-US"/>
        </a:p>
      </dgm:t>
    </dgm:pt>
    <dgm:pt modelId="{A1C464FE-C459-7047-BB80-6D55BAD527F6}" type="sibTrans" cxnId="{35F8EFCB-86C4-1849-ABF0-A115083528EA}">
      <dgm:prSet/>
      <dgm:spPr/>
      <dgm:t>
        <a:bodyPr/>
        <a:lstStyle/>
        <a:p>
          <a:endParaRPr lang="en-US"/>
        </a:p>
      </dgm:t>
    </dgm:pt>
    <dgm:pt modelId="{754ECA91-D0B7-9D45-B636-80B9E267A281}">
      <dgm:prSet phldrT="[Text]" custT="1"/>
      <dgm:spPr>
        <a:solidFill>
          <a:srgbClr val="FF0000"/>
        </a:solidFill>
        <a:ln>
          <a:solidFill>
            <a:srgbClr val="000000"/>
          </a:solidFill>
        </a:ln>
      </dgm:spPr>
      <dgm:t>
        <a:bodyPr/>
        <a:lstStyle/>
        <a:p>
          <a:r>
            <a:rPr lang="en-US" sz="2400" dirty="0" smtClean="0"/>
            <a:t>Validate</a:t>
          </a:r>
          <a:endParaRPr lang="en-US" sz="2400" dirty="0"/>
        </a:p>
      </dgm:t>
    </dgm:pt>
    <dgm:pt modelId="{9007EAD9-5911-EE4F-9D2F-8DADF3DFB155}" type="parTrans" cxnId="{FB3CC64E-C3D4-2842-BDF2-87BAB1E5B69D}">
      <dgm:prSet/>
      <dgm:spPr/>
      <dgm:t>
        <a:bodyPr/>
        <a:lstStyle/>
        <a:p>
          <a:endParaRPr lang="en-US"/>
        </a:p>
      </dgm:t>
    </dgm:pt>
    <dgm:pt modelId="{55398323-0DEA-A247-882E-6D0823CDE2BD}" type="sibTrans" cxnId="{FB3CC64E-C3D4-2842-BDF2-87BAB1E5B69D}">
      <dgm:prSet/>
      <dgm:spPr/>
      <dgm:t>
        <a:bodyPr/>
        <a:lstStyle/>
        <a:p>
          <a:endParaRPr lang="en-US"/>
        </a:p>
      </dgm:t>
    </dgm:pt>
    <dgm:pt modelId="{F502B0E2-3D90-A34C-8E9A-2C804939C415}" type="pres">
      <dgm:prSet presAssocID="{FAA90D59-BB9C-B245-970C-68A5122DB363}" presName="Name0" presStyleCnt="0">
        <dgm:presLayoutVars>
          <dgm:dir/>
          <dgm:resizeHandles val="exact"/>
        </dgm:presLayoutVars>
      </dgm:prSet>
      <dgm:spPr/>
    </dgm:pt>
    <dgm:pt modelId="{D116724A-401D-8343-9D6C-2EBD52BC5E44}" type="pres">
      <dgm:prSet presAssocID="{CF1F272C-780A-9648-8071-365B3BC67615}" presName="parTxOnly" presStyleLbl="node1" presStyleIdx="0" presStyleCnt="5" custScaleY="111386">
        <dgm:presLayoutVars>
          <dgm:bulletEnabled val="1"/>
        </dgm:presLayoutVars>
      </dgm:prSet>
      <dgm:spPr/>
      <dgm:t>
        <a:bodyPr/>
        <a:lstStyle/>
        <a:p>
          <a:endParaRPr lang="en-US"/>
        </a:p>
      </dgm:t>
    </dgm:pt>
    <dgm:pt modelId="{B80FCA51-116B-3047-9E71-468750117F27}" type="pres">
      <dgm:prSet presAssocID="{FEBFFFB5-F636-BA4C-975C-5045812E2429}" presName="parSpace" presStyleCnt="0"/>
      <dgm:spPr/>
    </dgm:pt>
    <dgm:pt modelId="{458309FF-1C6B-214F-B650-D3A23598BA73}" type="pres">
      <dgm:prSet presAssocID="{E4CDC492-207A-0C4A-9013-E0AC0172AE52}" presName="parTxOnly" presStyleLbl="node1" presStyleIdx="1" presStyleCnt="5" custScaleY="111386">
        <dgm:presLayoutVars>
          <dgm:bulletEnabled val="1"/>
        </dgm:presLayoutVars>
      </dgm:prSet>
      <dgm:spPr/>
      <dgm:t>
        <a:bodyPr/>
        <a:lstStyle/>
        <a:p>
          <a:endParaRPr lang="en-US"/>
        </a:p>
      </dgm:t>
    </dgm:pt>
    <dgm:pt modelId="{0C00708C-38A7-4849-B1C5-9161F34F36C4}" type="pres">
      <dgm:prSet presAssocID="{2F6B6E1F-9F44-DB44-ABC0-93A02CDD6AF2}" presName="parSpace" presStyleCnt="0"/>
      <dgm:spPr/>
    </dgm:pt>
    <dgm:pt modelId="{86C18B0A-56A4-194D-B1E8-F051EF7DB594}" type="pres">
      <dgm:prSet presAssocID="{A387051A-94A9-B245-8451-BEEADCB0A6A5}" presName="parTxOnly" presStyleLbl="node1" presStyleIdx="2" presStyleCnt="5" custScaleY="111386">
        <dgm:presLayoutVars>
          <dgm:bulletEnabled val="1"/>
        </dgm:presLayoutVars>
      </dgm:prSet>
      <dgm:spPr/>
      <dgm:t>
        <a:bodyPr/>
        <a:lstStyle/>
        <a:p>
          <a:endParaRPr lang="en-US"/>
        </a:p>
      </dgm:t>
    </dgm:pt>
    <dgm:pt modelId="{A5021861-CB9B-E046-B880-43499B91A28D}" type="pres">
      <dgm:prSet presAssocID="{00C2C29B-2197-6A47-A897-4C573F2898CF}" presName="parSpace" presStyleCnt="0"/>
      <dgm:spPr/>
    </dgm:pt>
    <dgm:pt modelId="{ABCCE82A-9341-E34B-A4E9-212C5BB82960}" type="pres">
      <dgm:prSet presAssocID="{70F7A116-0F5E-CD42-AB3B-48E0E20ED54E}" presName="parTxOnly" presStyleLbl="node1" presStyleIdx="3" presStyleCnt="5" custScaleY="111386">
        <dgm:presLayoutVars>
          <dgm:bulletEnabled val="1"/>
        </dgm:presLayoutVars>
      </dgm:prSet>
      <dgm:spPr/>
      <dgm:t>
        <a:bodyPr/>
        <a:lstStyle/>
        <a:p>
          <a:endParaRPr lang="en-US"/>
        </a:p>
      </dgm:t>
    </dgm:pt>
    <dgm:pt modelId="{F50E58F7-C7CA-2842-99E8-9E80C9BE373D}" type="pres">
      <dgm:prSet presAssocID="{A1C464FE-C459-7047-BB80-6D55BAD527F6}" presName="parSpace" presStyleCnt="0"/>
      <dgm:spPr/>
    </dgm:pt>
    <dgm:pt modelId="{0B922E94-9676-2C49-BFE9-3527A2151148}" type="pres">
      <dgm:prSet presAssocID="{754ECA91-D0B7-9D45-B636-80B9E267A281}" presName="parTxOnly" presStyleLbl="node1" presStyleIdx="4" presStyleCnt="5" custScaleY="111386" custLinFactNeighborX="3838">
        <dgm:presLayoutVars>
          <dgm:bulletEnabled val="1"/>
        </dgm:presLayoutVars>
      </dgm:prSet>
      <dgm:spPr/>
      <dgm:t>
        <a:bodyPr/>
        <a:lstStyle/>
        <a:p>
          <a:endParaRPr lang="en-US"/>
        </a:p>
      </dgm:t>
    </dgm:pt>
  </dgm:ptLst>
  <dgm:cxnLst>
    <dgm:cxn modelId="{B79232F9-ED54-C443-A54D-DEA37BFD7DF8}" srcId="{FAA90D59-BB9C-B245-970C-68A5122DB363}" destId="{A387051A-94A9-B245-8451-BEEADCB0A6A5}" srcOrd="2" destOrd="0" parTransId="{B138A103-165C-2D41-BEA7-F52C47B2E069}" sibTransId="{00C2C29B-2197-6A47-A897-4C573F2898CF}"/>
    <dgm:cxn modelId="{1ECD7C3D-3E04-7141-A225-C226571E07BD}" type="presOf" srcId="{70F7A116-0F5E-CD42-AB3B-48E0E20ED54E}" destId="{ABCCE82A-9341-E34B-A4E9-212C5BB82960}" srcOrd="0" destOrd="0" presId="urn:microsoft.com/office/officeart/2005/8/layout/hChevron3"/>
    <dgm:cxn modelId="{02C784B2-72DB-5942-8265-093B2959B3CD}" srcId="{FAA90D59-BB9C-B245-970C-68A5122DB363}" destId="{E4CDC492-207A-0C4A-9013-E0AC0172AE52}" srcOrd="1" destOrd="0" parTransId="{556D1364-1D00-5643-9D20-9403D7B28A99}" sibTransId="{2F6B6E1F-9F44-DB44-ABC0-93A02CDD6AF2}"/>
    <dgm:cxn modelId="{BA695658-B52B-7841-B4D7-414456769D3A}" srcId="{FAA90D59-BB9C-B245-970C-68A5122DB363}" destId="{CF1F272C-780A-9648-8071-365B3BC67615}" srcOrd="0" destOrd="0" parTransId="{532DB960-8C87-A445-ADD7-C2356E13AF5B}" sibTransId="{FEBFFFB5-F636-BA4C-975C-5045812E2429}"/>
    <dgm:cxn modelId="{D81F8CDF-9ADF-5543-B0E5-C046CB3DD2C0}" type="presOf" srcId="{FAA90D59-BB9C-B245-970C-68A5122DB363}" destId="{F502B0E2-3D90-A34C-8E9A-2C804939C415}" srcOrd="0" destOrd="0" presId="urn:microsoft.com/office/officeart/2005/8/layout/hChevron3"/>
    <dgm:cxn modelId="{000F501F-4C07-A040-A75D-24B123010C7D}" type="presOf" srcId="{A387051A-94A9-B245-8451-BEEADCB0A6A5}" destId="{86C18B0A-56A4-194D-B1E8-F051EF7DB594}" srcOrd="0" destOrd="0" presId="urn:microsoft.com/office/officeart/2005/8/layout/hChevron3"/>
    <dgm:cxn modelId="{FB3CC64E-C3D4-2842-BDF2-87BAB1E5B69D}" srcId="{FAA90D59-BB9C-B245-970C-68A5122DB363}" destId="{754ECA91-D0B7-9D45-B636-80B9E267A281}" srcOrd="4" destOrd="0" parTransId="{9007EAD9-5911-EE4F-9D2F-8DADF3DFB155}" sibTransId="{55398323-0DEA-A247-882E-6D0823CDE2BD}"/>
    <dgm:cxn modelId="{9CEB76E1-FB2B-624D-969A-6375C408980B}" type="presOf" srcId="{E4CDC492-207A-0C4A-9013-E0AC0172AE52}" destId="{458309FF-1C6B-214F-B650-D3A23598BA73}" srcOrd="0" destOrd="0" presId="urn:microsoft.com/office/officeart/2005/8/layout/hChevron3"/>
    <dgm:cxn modelId="{35F8EFCB-86C4-1849-ABF0-A115083528EA}" srcId="{FAA90D59-BB9C-B245-970C-68A5122DB363}" destId="{70F7A116-0F5E-CD42-AB3B-48E0E20ED54E}" srcOrd="3" destOrd="0" parTransId="{C697884C-0EAB-C249-9BCF-2B34D973BA0E}" sibTransId="{A1C464FE-C459-7047-BB80-6D55BAD527F6}"/>
    <dgm:cxn modelId="{4C410DC4-A1AE-194E-A180-F8D93D4B70BE}" type="presOf" srcId="{CF1F272C-780A-9648-8071-365B3BC67615}" destId="{D116724A-401D-8343-9D6C-2EBD52BC5E44}" srcOrd="0" destOrd="0" presId="urn:microsoft.com/office/officeart/2005/8/layout/hChevron3"/>
    <dgm:cxn modelId="{29D47233-68E5-0642-B8F8-8917C5CD92C9}" type="presOf" srcId="{754ECA91-D0B7-9D45-B636-80B9E267A281}" destId="{0B922E94-9676-2C49-BFE9-3527A2151148}" srcOrd="0" destOrd="0" presId="urn:microsoft.com/office/officeart/2005/8/layout/hChevron3"/>
    <dgm:cxn modelId="{04C50A17-F69D-0649-848A-D2573987AB9A}" type="presParOf" srcId="{F502B0E2-3D90-A34C-8E9A-2C804939C415}" destId="{D116724A-401D-8343-9D6C-2EBD52BC5E44}" srcOrd="0" destOrd="0" presId="urn:microsoft.com/office/officeart/2005/8/layout/hChevron3"/>
    <dgm:cxn modelId="{8CEF9651-2F29-C14C-8EDF-F8FE3BEC8CB5}" type="presParOf" srcId="{F502B0E2-3D90-A34C-8E9A-2C804939C415}" destId="{B80FCA51-116B-3047-9E71-468750117F27}" srcOrd="1" destOrd="0" presId="urn:microsoft.com/office/officeart/2005/8/layout/hChevron3"/>
    <dgm:cxn modelId="{AD861993-3B58-0A40-84F4-D04B371F2A90}" type="presParOf" srcId="{F502B0E2-3D90-A34C-8E9A-2C804939C415}" destId="{458309FF-1C6B-214F-B650-D3A23598BA73}" srcOrd="2" destOrd="0" presId="urn:microsoft.com/office/officeart/2005/8/layout/hChevron3"/>
    <dgm:cxn modelId="{26E53C22-6A7F-BD4B-9511-74FA6032FDBE}" type="presParOf" srcId="{F502B0E2-3D90-A34C-8E9A-2C804939C415}" destId="{0C00708C-38A7-4849-B1C5-9161F34F36C4}" srcOrd="3" destOrd="0" presId="urn:microsoft.com/office/officeart/2005/8/layout/hChevron3"/>
    <dgm:cxn modelId="{1631CEAB-956F-2345-B3C9-E7AB52364AA6}" type="presParOf" srcId="{F502B0E2-3D90-A34C-8E9A-2C804939C415}" destId="{86C18B0A-56A4-194D-B1E8-F051EF7DB594}" srcOrd="4" destOrd="0" presId="urn:microsoft.com/office/officeart/2005/8/layout/hChevron3"/>
    <dgm:cxn modelId="{ABB6FD08-C2D0-CC47-9CB1-4378A57A52EB}" type="presParOf" srcId="{F502B0E2-3D90-A34C-8E9A-2C804939C415}" destId="{A5021861-CB9B-E046-B880-43499B91A28D}" srcOrd="5" destOrd="0" presId="urn:microsoft.com/office/officeart/2005/8/layout/hChevron3"/>
    <dgm:cxn modelId="{E9C6645A-50EC-FB47-B9B3-53D6037728B9}" type="presParOf" srcId="{F502B0E2-3D90-A34C-8E9A-2C804939C415}" destId="{ABCCE82A-9341-E34B-A4E9-212C5BB82960}" srcOrd="6" destOrd="0" presId="urn:microsoft.com/office/officeart/2005/8/layout/hChevron3"/>
    <dgm:cxn modelId="{54AFCE1E-AD89-504D-AF50-455495FCE263}" type="presParOf" srcId="{F502B0E2-3D90-A34C-8E9A-2C804939C415}" destId="{F50E58F7-C7CA-2842-99E8-9E80C9BE373D}" srcOrd="7" destOrd="0" presId="urn:microsoft.com/office/officeart/2005/8/layout/hChevron3"/>
    <dgm:cxn modelId="{C0628DA0-5C58-5045-AB6F-C1A99B38AC07}" type="presParOf" srcId="{F502B0E2-3D90-A34C-8E9A-2C804939C415}" destId="{0B922E94-9676-2C49-BFE9-3527A215114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6724A-401D-8343-9D6C-2EBD52BC5E44}">
      <dsp:nvSpPr>
        <dsp:cNvPr id="0" name=""/>
        <dsp:cNvSpPr/>
      </dsp:nvSpPr>
      <dsp:spPr>
        <a:xfrm>
          <a:off x="1116" y="2245611"/>
          <a:ext cx="2176611" cy="969776"/>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solidFill>
            <a:srgbClr val="00000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t>Generate Items</a:t>
          </a:r>
          <a:endParaRPr lang="en-US" sz="2400" kern="1200" dirty="0"/>
        </a:p>
      </dsp:txBody>
      <dsp:txXfrm>
        <a:off x="1116" y="2245611"/>
        <a:ext cx="1934167" cy="969776"/>
      </dsp:txXfrm>
    </dsp:sp>
    <dsp:sp modelId="{458309FF-1C6B-214F-B650-D3A23598BA73}">
      <dsp:nvSpPr>
        <dsp:cNvPr id="0" name=""/>
        <dsp:cNvSpPr/>
      </dsp:nvSpPr>
      <dsp:spPr>
        <a:xfrm>
          <a:off x="1742405" y="2245611"/>
          <a:ext cx="2176611" cy="969776"/>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solidFill>
            <a:srgbClr val="00000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t>Collect Data</a:t>
          </a:r>
          <a:endParaRPr lang="en-US" sz="2400" kern="1200" dirty="0"/>
        </a:p>
      </dsp:txBody>
      <dsp:txXfrm>
        <a:off x="2227293" y="2245611"/>
        <a:ext cx="1206835" cy="969776"/>
      </dsp:txXfrm>
    </dsp:sp>
    <dsp:sp modelId="{86C18B0A-56A4-194D-B1E8-F051EF7DB594}">
      <dsp:nvSpPr>
        <dsp:cNvPr id="0" name=""/>
        <dsp:cNvSpPr/>
      </dsp:nvSpPr>
      <dsp:spPr>
        <a:xfrm>
          <a:off x="3483694" y="2245611"/>
          <a:ext cx="2176611" cy="969776"/>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solidFill>
            <a:srgbClr val="00000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t>EFA</a:t>
          </a:r>
          <a:endParaRPr lang="en-US" sz="2400" kern="1200" dirty="0"/>
        </a:p>
      </dsp:txBody>
      <dsp:txXfrm>
        <a:off x="3968582" y="2245611"/>
        <a:ext cx="1206835" cy="969776"/>
      </dsp:txXfrm>
    </dsp:sp>
    <dsp:sp modelId="{ABCCE82A-9341-E34B-A4E9-212C5BB82960}">
      <dsp:nvSpPr>
        <dsp:cNvPr id="0" name=""/>
        <dsp:cNvSpPr/>
      </dsp:nvSpPr>
      <dsp:spPr>
        <a:xfrm>
          <a:off x="5224983" y="2245611"/>
          <a:ext cx="2176611" cy="969776"/>
        </a:xfrm>
        <a:prstGeom prst="chevron">
          <a:avLst/>
        </a:prstGeom>
        <a:solidFill>
          <a:srgbClr val="FF0000"/>
        </a:solidFill>
        <a:ln>
          <a:solidFill>
            <a:srgbClr val="00000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t>CFA</a:t>
          </a:r>
          <a:endParaRPr lang="en-US" sz="2400" kern="1200" dirty="0"/>
        </a:p>
      </dsp:txBody>
      <dsp:txXfrm>
        <a:off x="5709871" y="2245611"/>
        <a:ext cx="1206835" cy="969776"/>
      </dsp:txXfrm>
    </dsp:sp>
    <dsp:sp modelId="{0B922E94-9676-2C49-BFE9-3527A2151148}">
      <dsp:nvSpPr>
        <dsp:cNvPr id="0" name=""/>
        <dsp:cNvSpPr/>
      </dsp:nvSpPr>
      <dsp:spPr>
        <a:xfrm>
          <a:off x="6967388" y="2245611"/>
          <a:ext cx="2176611" cy="969776"/>
        </a:xfrm>
        <a:prstGeom prst="chevron">
          <a:avLst/>
        </a:prstGeom>
        <a:solidFill>
          <a:srgbClr val="FF0000"/>
        </a:solidFill>
        <a:ln>
          <a:solidFill>
            <a:srgbClr val="00000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t>Validate</a:t>
          </a:r>
          <a:endParaRPr lang="en-US" sz="2400" kern="1200" dirty="0"/>
        </a:p>
      </dsp:txBody>
      <dsp:txXfrm>
        <a:off x="7452276" y="2245611"/>
        <a:ext cx="1206835" cy="96977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1735D6-E210-5645-820A-8F4A136E1BDA}" type="datetime1">
              <a:rPr lang="en-CA" smtClean="0"/>
              <a:t>10/9/15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AC3700-E7DC-0845-9E9C-F6073BC9ADCA}" type="slidenum">
              <a:rPr lang="en-US" smtClean="0"/>
              <a:t>‹#›</a:t>
            </a:fld>
            <a:endParaRPr lang="en-US"/>
          </a:p>
        </p:txBody>
      </p:sp>
    </p:spTree>
    <p:extLst>
      <p:ext uri="{BB962C8B-B14F-4D97-AF65-F5344CB8AC3E}">
        <p14:creationId xmlns:p14="http://schemas.microsoft.com/office/powerpoint/2010/main" val="35601166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ABE6FA-A4A9-B04E-970F-542F44666801}" type="datetime1">
              <a:rPr lang="en-CA"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C28C5-9249-034B-99DB-AAC707684C18}" type="slidenum">
              <a:rPr lang="en-US" smtClean="0"/>
              <a:t>‹#›</a:t>
            </a:fld>
            <a:endParaRPr lang="en-US"/>
          </a:p>
        </p:txBody>
      </p:sp>
    </p:spTree>
    <p:extLst>
      <p:ext uri="{BB962C8B-B14F-4D97-AF65-F5344CB8AC3E}">
        <p14:creationId xmlns:p14="http://schemas.microsoft.com/office/powerpoint/2010/main" val="32762016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Lesson 1:</a:t>
            </a:r>
            <a:r>
              <a:rPr lang="en-US" baseline="0" dirty="0" smtClean="0"/>
              <a:t> Introduction to Dimension Reduction</a:t>
            </a:r>
          </a:p>
          <a:p>
            <a:endParaRPr lang="en-US" baseline="0" dirty="0" smtClean="0"/>
          </a:p>
          <a:p>
            <a:r>
              <a:rPr lang="en-US" baseline="0" dirty="0" smtClean="0"/>
              <a:t>Hi everyone and welcome to dimension reduction course for Big Data University. </a:t>
            </a:r>
          </a:p>
          <a:p>
            <a:r>
              <a:rPr lang="en-US" baseline="0" dirty="0" smtClean="0"/>
              <a:t>In this course, I will speak about dimension reduction techniques in general, </a:t>
            </a:r>
          </a:p>
          <a:p>
            <a:r>
              <a:rPr lang="en-US" baseline="0" dirty="0" smtClean="0"/>
              <a:t>why it is useful, </a:t>
            </a:r>
          </a:p>
          <a:p>
            <a:r>
              <a:rPr lang="en-US" baseline="0" dirty="0" smtClean="0"/>
              <a:t>then will focus on the principal component analysis and factor analyses, </a:t>
            </a:r>
          </a:p>
          <a:p>
            <a:r>
              <a:rPr lang="en-US" baseline="0" dirty="0" smtClean="0"/>
              <a:t>Including some general theoretical understanding of the analysis and decision rules</a:t>
            </a:r>
          </a:p>
          <a:p>
            <a:r>
              <a:rPr lang="en-US" baseline="0" dirty="0" smtClean="0"/>
              <a:t>And finally we will have fun with some Data Scientist </a:t>
            </a:r>
            <a:r>
              <a:rPr lang="en-US" baseline="0" dirty="0" err="1" smtClean="0"/>
              <a:t>WorkBench</a:t>
            </a:r>
            <a:r>
              <a:rPr lang="en-US" baseline="0" dirty="0" smtClean="0"/>
              <a:t> and practical application of PCA and EFA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1</a:t>
            </a:fld>
            <a:endParaRPr lang="en-US"/>
          </a:p>
        </p:txBody>
      </p:sp>
    </p:spTree>
    <p:extLst>
      <p:ext uri="{BB962C8B-B14F-4D97-AF65-F5344CB8AC3E}">
        <p14:creationId xmlns:p14="http://schemas.microsoft.com/office/powerpoint/2010/main" val="3499565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t>
            </a:r>
            <a:r>
              <a:rPr lang="en-US" dirty="0" err="1" smtClean="0"/>
              <a:t>BigDataUniversity</a:t>
            </a:r>
            <a:r>
              <a:rPr lang="en-US" baseline="0" dirty="0" smtClean="0"/>
              <a:t> has a course for those of you who are interested in clustering observations together! If this is your main question, I strongly recommend that you copy the link at the bottom of the screen.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10</a:t>
            </a:fld>
            <a:endParaRPr lang="en-US"/>
          </a:p>
        </p:txBody>
      </p:sp>
    </p:spTree>
    <p:extLst>
      <p:ext uri="{BB962C8B-B14F-4D97-AF65-F5344CB8AC3E}">
        <p14:creationId xmlns:p14="http://schemas.microsoft.com/office/powerpoint/2010/main" val="1635633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if you are interested in how different variables hang together, this</a:t>
            </a:r>
            <a:r>
              <a:rPr lang="en-US" baseline="0" dirty="0" smtClean="0"/>
              <a:t> is the course that you may be looking for. Here, I will cover how you can cluster different variables, parameters and attributes together via principal component analysis and the exploratory factor analysis.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11</a:t>
            </a:fld>
            <a:endParaRPr lang="en-US"/>
          </a:p>
        </p:txBody>
      </p:sp>
    </p:spTree>
    <p:extLst>
      <p:ext uri="{BB962C8B-B14F-4D97-AF65-F5344CB8AC3E}">
        <p14:creationId xmlns:p14="http://schemas.microsoft.com/office/powerpoint/2010/main" val="3382154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other words, in this</a:t>
            </a:r>
            <a:r>
              <a:rPr lang="en-US" baseline="0" dirty="0" smtClean="0"/>
              <a:t> class is to break down the variables into higher-order dimensions that describe the data well.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12</a:t>
            </a:fld>
            <a:endParaRPr lang="en-US"/>
          </a:p>
        </p:txBody>
      </p:sp>
    </p:spTree>
    <p:extLst>
      <p:ext uri="{BB962C8B-B14F-4D97-AF65-F5344CB8AC3E}">
        <p14:creationId xmlns:p14="http://schemas.microsoft.com/office/powerpoint/2010/main" val="300795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if you are interested in how different variables hang together, this</a:t>
            </a:r>
            <a:r>
              <a:rPr lang="en-US" baseline="0" dirty="0" smtClean="0"/>
              <a:t> is the course that you may be looking for. Here, I will cover how you can cluster different variables, parameters and attributes together via principal component analysis and the exploratory factor analysis.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13</a:t>
            </a:fld>
            <a:endParaRPr lang="en-US"/>
          </a:p>
        </p:txBody>
      </p:sp>
    </p:spTree>
    <p:extLst>
      <p:ext uri="{BB962C8B-B14F-4D97-AF65-F5344CB8AC3E}">
        <p14:creationId xmlns:p14="http://schemas.microsoft.com/office/powerpoint/2010/main" val="3382154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other words, in your number space, you will have multiple variables, and some variables will be more similar to each other than others. For example, a variable good public speaker may be highly similar to the variable communicates well, but less similar to eating pizza variables. Now the higher order dimension, skills will describe the first two, but not necessarily the ability to eat pizza.</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14</a:t>
            </a:fld>
            <a:endParaRPr lang="en-US"/>
          </a:p>
        </p:txBody>
      </p:sp>
    </p:spTree>
    <p:extLst>
      <p:ext uri="{BB962C8B-B14F-4D97-AF65-F5344CB8AC3E}">
        <p14:creationId xmlns:p14="http://schemas.microsoft.com/office/powerpoint/2010/main" val="2664852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18</a:t>
            </a:fld>
            <a:endParaRPr lang="en-US"/>
          </a:p>
        </p:txBody>
      </p:sp>
    </p:spTree>
    <p:extLst>
      <p:ext uri="{BB962C8B-B14F-4D97-AF65-F5344CB8AC3E}">
        <p14:creationId xmlns:p14="http://schemas.microsoft.com/office/powerpoint/2010/main" val="1649190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19</a:t>
            </a:fld>
            <a:endParaRPr lang="en-US"/>
          </a:p>
        </p:txBody>
      </p:sp>
    </p:spTree>
    <p:extLst>
      <p:ext uri="{BB962C8B-B14F-4D97-AF65-F5344CB8AC3E}">
        <p14:creationId xmlns:p14="http://schemas.microsoft.com/office/powerpoint/2010/main" val="1649190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20</a:t>
            </a:fld>
            <a:endParaRPr lang="en-US"/>
          </a:p>
        </p:txBody>
      </p:sp>
    </p:spTree>
    <p:extLst>
      <p:ext uri="{BB962C8B-B14F-4D97-AF65-F5344CB8AC3E}">
        <p14:creationId xmlns:p14="http://schemas.microsoft.com/office/powerpoint/2010/main" val="1649190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Lesson 6: EFA vs. PCA &amp; Other</a:t>
            </a:r>
            <a:r>
              <a:rPr lang="en-US" baseline="0" dirty="0" smtClean="0"/>
              <a:t> Applications</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21</a:t>
            </a:fld>
            <a:endParaRPr lang="en-US"/>
          </a:p>
        </p:txBody>
      </p:sp>
    </p:spTree>
    <p:extLst>
      <p:ext uri="{BB962C8B-B14F-4D97-AF65-F5344CB8AC3E}">
        <p14:creationId xmlns:p14="http://schemas.microsoft.com/office/powerpoint/2010/main" val="347490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Lesson 6: EFA vs. PCA &amp; Other</a:t>
            </a:r>
            <a:r>
              <a:rPr lang="en-US" baseline="0" dirty="0" smtClean="0"/>
              <a:t> Applications</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22</a:t>
            </a:fld>
            <a:endParaRPr lang="en-US"/>
          </a:p>
        </p:txBody>
      </p:sp>
    </p:spTree>
    <p:extLst>
      <p:ext uri="{BB962C8B-B14F-4D97-AF65-F5344CB8AC3E}">
        <p14:creationId xmlns:p14="http://schemas.microsoft.com/office/powerpoint/2010/main" val="34749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let’s get started! </a:t>
            </a:r>
          </a:p>
          <a:p>
            <a:endParaRPr lang="en-US" dirty="0" smtClean="0"/>
          </a:p>
          <a:p>
            <a:r>
              <a:rPr lang="en-US" dirty="0" smtClean="0"/>
              <a:t>The</a:t>
            </a:r>
            <a:r>
              <a:rPr lang="en-US" baseline="0" dirty="0" smtClean="0"/>
              <a:t> big question, of course, is why should I care about dimension reduction. Can I just drop all of my variables in the model and see what the output is. </a:t>
            </a:r>
          </a:p>
          <a:p>
            <a:r>
              <a:rPr lang="en-US" baseline="0" dirty="0" smtClean="0"/>
              <a:t>Well, sure, you often can do that, especially when you are working with small datasets and have specific hypotheses. </a:t>
            </a:r>
          </a:p>
          <a:p>
            <a:r>
              <a:rPr lang="en-US" baseline="0" dirty="0" smtClean="0"/>
              <a:t>However, nowadays the data are usually more complex than say 200-300 rows of observations describing multiple variables!</a:t>
            </a:r>
          </a:p>
          <a:p>
            <a:r>
              <a:rPr lang="en-US" baseline="0" dirty="0" smtClean="0"/>
              <a:t>We live in the age of Big Data, which means that we do not have just a handful of observations and variables. We often have hundreds or even thousands of variables that we need to analyze to identify important trends and patters. Unfortunately, our mind very often cannot process this amount of information. Hence, we need a way to meaningfully chunk the data to understand and utilize it with great efficiently.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a:t>
            </a:fld>
            <a:endParaRPr lang="en-US"/>
          </a:p>
        </p:txBody>
      </p:sp>
    </p:spTree>
    <p:extLst>
      <p:ext uri="{BB962C8B-B14F-4D97-AF65-F5344CB8AC3E}">
        <p14:creationId xmlns:p14="http://schemas.microsoft.com/office/powerpoint/2010/main" val="3217352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Lesson 6: EFA vs. PCA &amp; Other</a:t>
            </a:r>
            <a:r>
              <a:rPr lang="en-US" baseline="0" dirty="0" smtClean="0"/>
              <a:t> Applications</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23</a:t>
            </a:fld>
            <a:endParaRPr lang="en-US"/>
          </a:p>
        </p:txBody>
      </p:sp>
    </p:spTree>
    <p:extLst>
      <p:ext uri="{BB962C8B-B14F-4D97-AF65-F5344CB8AC3E}">
        <p14:creationId xmlns:p14="http://schemas.microsoft.com/office/powerpoint/2010/main" val="347490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Okay, so now that we know a little bit more about dimension reduction</a:t>
            </a:r>
            <a:r>
              <a:rPr lang="en-US" baseline="0" dirty="0" smtClean="0"/>
              <a:t> and the differences between PCA and EFA, we can focus on the first of these techniques. </a:t>
            </a:r>
          </a:p>
          <a:p>
            <a:r>
              <a:rPr lang="en-US" baseline="0" dirty="0" smtClean="0"/>
              <a:t>Here, the goal is to examine the correlations matrix and see whether some lower-order dimensions may come together to form larger higher order components. </a:t>
            </a:r>
          </a:p>
          <a:p>
            <a:endParaRPr lang="en-US" baseline="0" dirty="0" smtClean="0"/>
          </a:p>
          <a:p>
            <a:r>
              <a:rPr lang="en-US" baseline="0" dirty="0" smtClean="0"/>
              <a:t>Let’s get started.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24</a:t>
            </a:fld>
            <a:endParaRPr lang="en-US"/>
          </a:p>
        </p:txBody>
      </p:sp>
    </p:spTree>
    <p:extLst>
      <p:ext uri="{BB962C8B-B14F-4D97-AF65-F5344CB8AC3E}">
        <p14:creationId xmlns:p14="http://schemas.microsoft.com/office/powerpoint/2010/main" val="3382154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 it is important to remember what</a:t>
            </a:r>
            <a:r>
              <a:rPr lang="en-US" baseline="0" dirty="0" smtClean="0"/>
              <a:t> PCA is—Read point 1. </a:t>
            </a:r>
          </a:p>
          <a:p>
            <a:endParaRPr lang="en-US" baseline="0" dirty="0" smtClean="0"/>
          </a:p>
          <a:p>
            <a:r>
              <a:rPr lang="en-US" baseline="0" dirty="0" smtClean="0"/>
              <a:t>It is also to remember that PCA takes into consideration all of the variation in the correlations matrix, assuming that the variables are measured without error.</a:t>
            </a:r>
          </a:p>
          <a:p>
            <a:r>
              <a:rPr lang="en-US" baseline="0" dirty="0" smtClean="0"/>
              <a:t>This is truly an exploratory technique, although you can sometimes apply the technique when you have some relevant hypotheses. </a:t>
            </a:r>
          </a:p>
          <a:p>
            <a:r>
              <a:rPr lang="en-US" baseline="0" dirty="0" smtClean="0"/>
              <a:t>But it is important to remember that PCA often works with full information—so just remember that you will be making an assumption of no error in measurement when you consider PCA as your main analysis.</a:t>
            </a:r>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25</a:t>
            </a:fld>
            <a:endParaRPr lang="en-US"/>
          </a:p>
        </p:txBody>
      </p:sp>
    </p:spTree>
    <p:extLst>
      <p:ext uri="{BB962C8B-B14F-4D97-AF65-F5344CB8AC3E}">
        <p14:creationId xmlns:p14="http://schemas.microsoft.com/office/powerpoint/2010/main" val="775725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goal of the PCA is to yield a smaller set of components. Some examples include examination of facial features to identify the most important parts of the face—upper part versus lower part. Or even outer part, the outline of the jaw, chin and forehead, versus inner part – nose, mouth, and eyes.</a:t>
            </a:r>
          </a:p>
          <a:p>
            <a:endParaRPr lang="en-US" baseline="0" dirty="0" smtClean="0"/>
          </a:p>
          <a:p>
            <a:r>
              <a:rPr lang="en-US" baseline="0" dirty="0" smtClean="0"/>
              <a:t>Another example may include all of the dimensions that describe the product—the shape, the size, the font size and so on. You might partition the information into geometry versus aesthetics component. Although both examples are hypothetical, both examples present units for which you have all of the information (or at least, most of the information).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26</a:t>
            </a:fld>
            <a:endParaRPr lang="en-US"/>
          </a:p>
        </p:txBody>
      </p:sp>
    </p:spTree>
    <p:extLst>
      <p:ext uri="{BB962C8B-B14F-4D97-AF65-F5344CB8AC3E}">
        <p14:creationId xmlns:p14="http://schemas.microsoft.com/office/powerpoint/2010/main" val="775725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now that you have decided that you want to go with PCA</a:t>
            </a:r>
            <a:r>
              <a:rPr lang="en-US" baseline="0" dirty="0" smtClean="0"/>
              <a:t> as your analysis. How would you do it? First, we all know that correlation captures </a:t>
            </a:r>
            <a:r>
              <a:rPr lang="en-US" baseline="0" dirty="0" err="1" smtClean="0"/>
              <a:t>covariation</a:t>
            </a:r>
            <a:r>
              <a:rPr lang="en-US" baseline="0" dirty="0" smtClean="0"/>
              <a:t> between two vectors or dimensions. In other words, correlation will capture how similar different dimensions are to each other. Next, you will create a correlation matrix from the data and essentially examine whether some of the lower-order dimensions tend to be similar enough to generate a new vector—the Eigenvector, or a new dimension that subsumes the lower order dimensions. The eigenvectors, naturally would be quite useless if we do not know how much variance in the matrix they explain, and this information would be obtained from an eigenvalue. In other words, PCA will look at the correlations patterns and decide whether some dimensions are close enough to each other to warrant inclusion into a single component. </a:t>
            </a:r>
            <a:endParaRPr lang="en-US" dirty="0" smtClean="0"/>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27</a:t>
            </a:fld>
            <a:endParaRPr lang="en-US"/>
          </a:p>
        </p:txBody>
      </p:sp>
    </p:spTree>
    <p:extLst>
      <p:ext uri="{BB962C8B-B14F-4D97-AF65-F5344CB8AC3E}">
        <p14:creationId xmlns:p14="http://schemas.microsoft.com/office/powerpoint/2010/main" val="3052444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 summary of </a:t>
            </a:r>
            <a:r>
              <a:rPr lang="en-US" baseline="0" dirty="0" err="1" smtClean="0"/>
              <a:t>eigens</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28</a:t>
            </a:fld>
            <a:endParaRPr lang="en-US"/>
          </a:p>
        </p:txBody>
      </p:sp>
    </p:spTree>
    <p:extLst>
      <p:ext uri="{BB962C8B-B14F-4D97-AF65-F5344CB8AC3E}">
        <p14:creationId xmlns:p14="http://schemas.microsoft.com/office/powerpoint/2010/main" val="541854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Suppose that you have run your PCA, which extracts all of the possible components (which we will in the next lecture). So, how many total components can you extract—as many as there are dimensions that you originally had. However, some of those components will explain more of the total variance than others. But there are some rules for making such decision. First, there is a Kaiser </a:t>
            </a:r>
            <a:r>
              <a:rPr lang="en-US" baseline="0" dirty="0" err="1" smtClean="0"/>
              <a:t>Guttman</a:t>
            </a:r>
            <a:r>
              <a:rPr lang="en-US" baseline="0" dirty="0" smtClean="0"/>
              <a:t> rule (READ SLIDE).</a:t>
            </a:r>
          </a:p>
          <a:p>
            <a:endParaRPr lang="en-US" baseline="0" dirty="0" smtClean="0"/>
          </a:p>
          <a:p>
            <a:r>
              <a:rPr lang="en-US" baseline="0" dirty="0" smtClean="0"/>
              <a:t>Many of you might ask why greater than 1 is appropriate? Well, if you think about your correlation matrix, you will have 1s across the diagonal. Kaiser </a:t>
            </a:r>
            <a:r>
              <a:rPr lang="en-US" baseline="0" dirty="0" err="1" smtClean="0"/>
              <a:t>guttman</a:t>
            </a:r>
            <a:r>
              <a:rPr lang="en-US" baseline="0" dirty="0" smtClean="0"/>
              <a:t> rule basically states that to have a components, the variance in the component should be at least that of a standardized single dimensions (those 1s in the diagonal). </a:t>
            </a:r>
          </a:p>
          <a:p>
            <a:endParaRPr lang="en-US" baseline="0" dirty="0" smtClean="0"/>
          </a:p>
        </p:txBody>
      </p:sp>
      <p:sp>
        <p:nvSpPr>
          <p:cNvPr id="4" name="Slide Number Placeholder 3"/>
          <p:cNvSpPr>
            <a:spLocks noGrp="1"/>
          </p:cNvSpPr>
          <p:nvPr>
            <p:ph type="sldNum" sz="quarter" idx="10"/>
          </p:nvPr>
        </p:nvSpPr>
        <p:spPr/>
        <p:txBody>
          <a:bodyPr/>
          <a:lstStyle/>
          <a:p>
            <a:fld id="{63EC28C5-9249-034B-99DB-AAC707684C18}" type="slidenum">
              <a:rPr lang="en-US" smtClean="0"/>
              <a:t>29</a:t>
            </a:fld>
            <a:endParaRPr lang="en-US"/>
          </a:p>
        </p:txBody>
      </p:sp>
    </p:spTree>
    <p:extLst>
      <p:ext uri="{BB962C8B-B14F-4D97-AF65-F5344CB8AC3E}">
        <p14:creationId xmlns:p14="http://schemas.microsoft.com/office/powerpoint/2010/main" val="2514513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way, which is quite </a:t>
            </a:r>
            <a:r>
              <a:rPr lang="en-US" baseline="0" dirty="0" err="1" smtClean="0"/>
              <a:t>francly</a:t>
            </a:r>
            <a:r>
              <a:rPr lang="en-US" baseline="0" dirty="0" smtClean="0"/>
              <a:t> very similar is to take a look at the total variance in the matrix explained. IF the total variance = 1, you can examine how much of that variance is explained by each component in terms of proportions from 1. A good solution will explain at least 50% of variance, but most people go for 705-90 percent. This is reasonable, however, the cutoff is quite arbitrary—think about how much variance you are trying to explain. </a:t>
            </a:r>
          </a:p>
          <a:p>
            <a:endParaRPr lang="en-US" baseline="0" dirty="0" smtClean="0"/>
          </a:p>
        </p:txBody>
      </p:sp>
      <p:sp>
        <p:nvSpPr>
          <p:cNvPr id="4" name="Slide Number Placeholder 3"/>
          <p:cNvSpPr>
            <a:spLocks noGrp="1"/>
          </p:cNvSpPr>
          <p:nvPr>
            <p:ph type="sldNum" sz="quarter" idx="10"/>
          </p:nvPr>
        </p:nvSpPr>
        <p:spPr/>
        <p:txBody>
          <a:bodyPr/>
          <a:lstStyle/>
          <a:p>
            <a:fld id="{63EC28C5-9249-034B-99DB-AAC707684C18}" type="slidenum">
              <a:rPr lang="en-US" smtClean="0"/>
              <a:t>30</a:t>
            </a:fld>
            <a:endParaRPr lang="en-US"/>
          </a:p>
        </p:txBody>
      </p:sp>
    </p:spTree>
    <p:extLst>
      <p:ext uri="{BB962C8B-B14F-4D97-AF65-F5344CB8AC3E}">
        <p14:creationId xmlns:p14="http://schemas.microsoft.com/office/powerpoint/2010/main" val="3781558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scree plot, shows each component variance from that which explains most variance to the one that explains least variance. The point is to detect the point, where </a:t>
            </a:r>
            <a:r>
              <a:rPr lang="en-US" baseline="0" dirty="0" err="1" smtClean="0"/>
              <a:t>addind</a:t>
            </a:r>
            <a:r>
              <a:rPr lang="en-US" baseline="0" dirty="0" smtClean="0"/>
              <a:t> additional components does not change the total variance explained in a meaningful way—we will examine the scree plot as well in the next lecture.</a:t>
            </a:r>
          </a:p>
          <a:p>
            <a:endParaRPr lang="en-US" baseline="0" dirty="0" smtClean="0"/>
          </a:p>
          <a:p>
            <a:r>
              <a:rPr lang="en-US" baseline="0" dirty="0" smtClean="0"/>
              <a:t>Finally, there are other types of analysis, such as the parallel analysis, which are supposed to be the best for identifying the number of components and factors. But it is important to remember that although there are some rules about deciding on the number of components or factors, many of those are arbitrary and that a good sense will take you a long way—so, always try to think about what you expect before diving into the analysis.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31</a:t>
            </a:fld>
            <a:endParaRPr lang="en-US"/>
          </a:p>
        </p:txBody>
      </p:sp>
    </p:spTree>
    <p:extLst>
      <p:ext uri="{BB962C8B-B14F-4D97-AF65-F5344CB8AC3E}">
        <p14:creationId xmlns:p14="http://schemas.microsoft.com/office/powerpoint/2010/main" val="321786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32</a:t>
            </a:fld>
            <a:endParaRPr lang="en-US"/>
          </a:p>
        </p:txBody>
      </p:sp>
    </p:spTree>
    <p:extLst>
      <p:ext uri="{BB962C8B-B14F-4D97-AF65-F5344CB8AC3E}">
        <p14:creationId xmlns:p14="http://schemas.microsoft.com/office/powerpoint/2010/main" val="2348979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can we do. Suppose you have a simple case, as described here. You have a table of data. Each row represents a unit of analysis (customers, participants, items) and each columns represented an attributes of the unit. For example, if your unit of analysis is a customer, you might describe these individuals in terms of who they are (age, sex, ethnicity, personality) and what they prefer. Hence, you have lots of variables and lot’s of observations stored in the same table. Now extend this table beyond the screen and imagine having 100,000 individuals in the dataset, described by say 500 variables. Your task is to segment your customers, placing them in types of people who might be interested in your product. In other your problem is too many observations and you want to understand how to describe the individuals using the variables in the data set. This question is primarily addressed by cluster analysis.</a:t>
            </a:r>
          </a:p>
          <a:p>
            <a:endParaRPr lang="en-US" baseline="0" dirty="0" smtClean="0"/>
          </a:p>
          <a:p>
            <a:r>
              <a:rPr lang="en-US" baseline="0" dirty="0" smtClean="0"/>
              <a:t>On the other hand, you might be overwhelmed by the number of variables in the dataset and some variables, furthermore, might be highly correlated with each other, creating some additional problems with interpretation! Hence, you might be interested in reducing the number of variables from 500 to 30 that best capture the variability in the dataset. Here, the PCA and the </a:t>
            </a:r>
            <a:r>
              <a:rPr lang="en-US" baseline="0" dirty="0" err="1" smtClean="0"/>
              <a:t>Exploatory</a:t>
            </a:r>
            <a:r>
              <a:rPr lang="en-US" baseline="0" dirty="0" smtClean="0"/>
              <a:t> Factor analyses would come in handy. </a:t>
            </a:r>
          </a:p>
        </p:txBody>
      </p:sp>
      <p:sp>
        <p:nvSpPr>
          <p:cNvPr id="4" name="Slide Number Placeholder 3"/>
          <p:cNvSpPr>
            <a:spLocks noGrp="1"/>
          </p:cNvSpPr>
          <p:nvPr>
            <p:ph type="sldNum" sz="quarter" idx="10"/>
          </p:nvPr>
        </p:nvSpPr>
        <p:spPr/>
        <p:txBody>
          <a:bodyPr/>
          <a:lstStyle/>
          <a:p>
            <a:fld id="{63EC28C5-9249-034B-99DB-AAC707684C18}" type="slidenum">
              <a:rPr lang="en-US" smtClean="0"/>
              <a:t>3</a:t>
            </a:fld>
            <a:endParaRPr lang="en-US"/>
          </a:p>
        </p:txBody>
      </p:sp>
    </p:spTree>
    <p:extLst>
      <p:ext uri="{BB962C8B-B14F-4D97-AF65-F5344CB8AC3E}">
        <p14:creationId xmlns:p14="http://schemas.microsoft.com/office/powerpoint/2010/main" val="3989975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if you are interested in how different variables hang together, this</a:t>
            </a:r>
            <a:r>
              <a:rPr lang="en-US" baseline="0" dirty="0" smtClean="0"/>
              <a:t> is the course that you may be looking for. Here, I will cover how you can cluster different variables, parameters and attributes together via principal component analysis and the exploratory factor analysis.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33</a:t>
            </a:fld>
            <a:endParaRPr lang="en-US"/>
          </a:p>
        </p:txBody>
      </p:sp>
    </p:spTree>
    <p:extLst>
      <p:ext uri="{BB962C8B-B14F-4D97-AF65-F5344CB8AC3E}">
        <p14:creationId xmlns:p14="http://schemas.microsoft.com/office/powerpoint/2010/main" val="3382154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PCA, EFA’s goal is to</a:t>
            </a:r>
            <a:r>
              <a:rPr lang="en-US" baseline="0" dirty="0" smtClean="0"/>
              <a:t> examine the shared variances between variables. The logic is that if you have multiple variables and they are likely to be the permutations of higher order factor, they should correlate highly and, therefore, share a substantial amount of variance. If so, this shared variance can be considered to be a factor that causes the variances in the measured variables. Furthermore, factor analysis assumes that the variables were measured with error and models this error.</a:t>
            </a:r>
          </a:p>
          <a:p>
            <a:endParaRPr lang="en-US" baseline="0" dirty="0" smtClean="0"/>
          </a:p>
          <a:p>
            <a:r>
              <a:rPr lang="en-US" baseline="0" dirty="0" smtClean="0"/>
              <a:t>A common example of the use of factor analysis would be an examination of the customer satisfaction surveys, personality tests, and performance evaluations—many of the questions in these surveys are measured with error because the survey takers have to report on their subjective feelings about the product or an employee. Thus, individuals’ heuristics, biases, and other factors would affect how an individual is evaluated. Thus, in this scenario modeling shared variance would necessitate also modeling the residual variance as another cause of responses. </a:t>
            </a:r>
          </a:p>
          <a:p>
            <a:endParaRPr lang="en-US" baseline="0" dirty="0" smtClean="0"/>
          </a:p>
          <a:p>
            <a:r>
              <a:rPr lang="en-US" baseline="0" dirty="0" smtClean="0"/>
              <a:t>In either case, the EFA aims to determine the factors that could cause the variables in the dataset. And each variable is assumed to be a manifestation of the higher order dimension (the latent factor).</a:t>
            </a:r>
            <a:endParaRPr lang="en-US" dirty="0" smtClean="0"/>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34</a:t>
            </a:fld>
            <a:endParaRPr lang="en-US"/>
          </a:p>
        </p:txBody>
      </p:sp>
    </p:spTree>
    <p:extLst>
      <p:ext uri="{BB962C8B-B14F-4D97-AF65-F5344CB8AC3E}">
        <p14:creationId xmlns:p14="http://schemas.microsoft.com/office/powerpoint/2010/main" val="2263194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actually dive into EFA, we need to think about</a:t>
            </a:r>
            <a:r>
              <a:rPr lang="en-US" baseline="0" dirty="0" smtClean="0"/>
              <a:t> the the question that we are trying to address. And naturally, with that come certain assumptions about the factor structure—do higher order dimensions relate to each other or not. Here, the idea of factor rotation comes in especially relevant. </a:t>
            </a:r>
          </a:p>
          <a:p>
            <a:endParaRPr lang="en-US" baseline="0" dirty="0" smtClean="0"/>
          </a:p>
          <a:p>
            <a:r>
              <a:rPr lang="en-US" baseline="0" dirty="0" smtClean="0"/>
              <a:t>Rotation is the method used to identify factors on which an item loads most heavily by minimizing the loadings on multiple factors. In other words, we will be rotating each dimension around the origin to see how it hugs its neighbors. As you can imagine, she closer are the neighbors, the more similar they are, the more likely they describe the same construct. Rotations allow us to examine the factor solution achieving important goals—examining the structure of the factors (are they correlated or not). It also “cleans” up the interpretation of our factors.</a:t>
            </a:r>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35</a:t>
            </a:fld>
            <a:endParaRPr lang="en-US"/>
          </a:p>
        </p:txBody>
      </p:sp>
    </p:spTree>
    <p:extLst>
      <p:ext uri="{BB962C8B-B14F-4D97-AF65-F5344CB8AC3E}">
        <p14:creationId xmlns:p14="http://schemas.microsoft.com/office/powerpoint/2010/main" val="3823653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what is actually going on when we rotate the axes.</a:t>
            </a:r>
            <a:r>
              <a:rPr lang="en-US" baseline="0" dirty="0" smtClean="0"/>
              <a:t> This figure right here demonstrates the concept quite well. Focus first on the original axis (in black) and the points distribution across x-y-coordinate plane. Imagine now, that the black x and y axes are the two dimensions that you predict will emerge. The points (observed data) do not map onto the axes cleanly. So we rotate the axes to a position (in blue) that allows the two dimensions to subsume the nearest points and describe them better than the original x-y-dimensions in black, simplifying the understanding of where each observation falls. </a:t>
            </a:r>
            <a:endParaRPr lang="en-US" dirty="0" smtClean="0"/>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36</a:t>
            </a:fld>
            <a:endParaRPr lang="en-US"/>
          </a:p>
        </p:txBody>
      </p:sp>
    </p:spTree>
    <p:extLst>
      <p:ext uri="{BB962C8B-B14F-4D97-AF65-F5344CB8AC3E}">
        <p14:creationId xmlns:p14="http://schemas.microsoft.com/office/powerpoint/2010/main" val="3686576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have mentioned,</a:t>
            </a:r>
            <a:r>
              <a:rPr lang="en-US" baseline="0" dirty="0" smtClean="0"/>
              <a:t> there are 2 types of rotation. The Orthogonal rotation and the oblique rotation. Orthogonal rotation aims to maximize the distance between the higher order factors or dimensions while retaining the high correlations of dimensions within factors. In other words, it models factors as uncorrelated. </a:t>
            </a:r>
          </a:p>
          <a:p>
            <a:endParaRPr lang="en-US" baseline="0" dirty="0" smtClean="0"/>
          </a:p>
          <a:p>
            <a:r>
              <a:rPr lang="en-US" baseline="0" dirty="0" err="1" smtClean="0"/>
              <a:t>Varimax</a:t>
            </a:r>
            <a:r>
              <a:rPr lang="en-US" baseline="0" dirty="0" smtClean="0"/>
              <a:t> rotation is only one relevant example, and it will maximize the squared loadings of each variable on their respective factor. Meaning that it will position the factor axes such that it will hug the nearest smaller order dimensions, ensuring quite a bit of distance between different higher order dimensions. </a:t>
            </a:r>
            <a:endParaRPr lang="en-US" dirty="0" smtClean="0"/>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37</a:t>
            </a:fld>
            <a:endParaRPr lang="en-US"/>
          </a:p>
        </p:txBody>
      </p:sp>
    </p:spTree>
    <p:extLst>
      <p:ext uri="{BB962C8B-B14F-4D97-AF65-F5344CB8AC3E}">
        <p14:creationId xmlns:p14="http://schemas.microsoft.com/office/powerpoint/2010/main" val="3313615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600" dirty="0" smtClean="0"/>
              <a:t>Oblique</a:t>
            </a:r>
            <a:r>
              <a:rPr lang="en-US" sz="2600" baseline="0" dirty="0" smtClean="0"/>
              <a:t> rotations often have a different structure and they allow for factors to correlate, so the axes can be moved closer to each other. For example, </a:t>
            </a:r>
            <a:r>
              <a:rPr lang="en-US" sz="2600" baseline="0" dirty="0" err="1" smtClean="0"/>
              <a:t>Promax</a:t>
            </a:r>
            <a:r>
              <a:rPr lang="en-US" sz="2600" baseline="0" dirty="0" smtClean="0"/>
              <a:t> is one of these rotations, which makes it’s goal to maximize the variance explained by the factor structure—if the measurement can be described by both factors, this information is modeled in the loadings as well in the correlations between factors. </a:t>
            </a:r>
            <a:endParaRPr lang="en-US" sz="2600"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600" dirty="0" smtClean="0"/>
          </a:p>
          <a:p>
            <a:r>
              <a:rPr lang="en-US" dirty="0" smtClean="0"/>
              <a:t>Now</a:t>
            </a:r>
            <a:r>
              <a:rPr lang="en-US" baseline="0" dirty="0" smtClean="0"/>
              <a:t> that we have all of the tools we can proceed to actually doing EFA!</a:t>
            </a:r>
            <a:endParaRPr lang="en-US" dirty="0" smtClean="0"/>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38</a:t>
            </a:fld>
            <a:endParaRPr lang="en-US"/>
          </a:p>
        </p:txBody>
      </p:sp>
    </p:spTree>
    <p:extLst>
      <p:ext uri="{BB962C8B-B14F-4D97-AF65-F5344CB8AC3E}">
        <p14:creationId xmlns:p14="http://schemas.microsoft.com/office/powerpoint/2010/main" val="3159848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39</a:t>
            </a:fld>
            <a:endParaRPr lang="en-US"/>
          </a:p>
        </p:txBody>
      </p:sp>
    </p:spTree>
    <p:extLst>
      <p:ext uri="{BB962C8B-B14F-4D97-AF65-F5344CB8AC3E}">
        <p14:creationId xmlns:p14="http://schemas.microsoft.com/office/powerpoint/2010/main" val="2883521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Lesson 6: EFA vs. PCA &amp; Other</a:t>
            </a:r>
            <a:r>
              <a:rPr lang="en-US" baseline="0" dirty="0" smtClean="0"/>
              <a:t> Applications</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40</a:t>
            </a:fld>
            <a:endParaRPr lang="en-US"/>
          </a:p>
        </p:txBody>
      </p:sp>
    </p:spTree>
    <p:extLst>
      <p:ext uri="{BB962C8B-B14F-4D97-AF65-F5344CB8AC3E}">
        <p14:creationId xmlns:p14="http://schemas.microsoft.com/office/powerpoint/2010/main" val="34749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important to note that each type of analysis has it’s own goal in mind. In cluster analysis, the issue is too many observations and you are interested in grouping the observations based on some variables. In other words, you are looking at the question of how different variables hang together. The questions of market segmentation come to mind easily. If your units of analysis are not individuals, but say different kinds of wine, you might be interested in grouping these products based on the variables of interest, the price, the taste, the sweetness. In sum, cluster analysis allows you to break down your dataset into groups.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4</a:t>
            </a:fld>
            <a:endParaRPr lang="en-US"/>
          </a:p>
        </p:txBody>
      </p:sp>
    </p:spTree>
    <p:extLst>
      <p:ext uri="{BB962C8B-B14F-4D97-AF65-F5344CB8AC3E}">
        <p14:creationId xmlns:p14="http://schemas.microsoft.com/office/powerpoint/2010/main" val="295381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have an interest in</a:t>
            </a:r>
            <a:r>
              <a:rPr lang="en-US" baseline="0" dirty="0" smtClean="0"/>
              <a:t> a more simplified version of the dataset, communicating a great deal of information, you are most interested in reducing the number of variables in your dataset to a few dimensions that are most descriptive. Here, you are grouping the variables together based on similarity. For example, a question of how outgoing and how sociable an individual is may be grouped together to a single variable extraversion. </a:t>
            </a:r>
            <a:r>
              <a:rPr lang="en-US" baseline="0" dirty="0" err="1" smtClean="0"/>
              <a:t>Furthemore</a:t>
            </a:r>
            <a:r>
              <a:rPr lang="en-US" baseline="0" dirty="0" smtClean="0"/>
              <a:t>, you often do not want to enter all of the variables in the model, because the modeling then will be computationally intensive and rather inefficient.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5</a:t>
            </a:fld>
            <a:endParaRPr lang="en-US"/>
          </a:p>
        </p:txBody>
      </p:sp>
    </p:spTree>
    <p:extLst>
      <p:ext uri="{BB962C8B-B14F-4D97-AF65-F5344CB8AC3E}">
        <p14:creationId xmlns:p14="http://schemas.microsoft.com/office/powerpoint/2010/main" val="109196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have an interest in</a:t>
            </a:r>
            <a:r>
              <a:rPr lang="en-US" baseline="0" dirty="0" smtClean="0"/>
              <a:t> a more simplified version of the dataset, communicating a great deal of information, you are most interested in reducing the number of variables in your dataset to a few dimensions that are most descriptive. Here, you are grouping the variables together based on similarity. For example, a question of how outgoing and how sociable an individual is may be grouped together to a single variable extraversion. </a:t>
            </a:r>
            <a:r>
              <a:rPr lang="en-US" baseline="0" dirty="0" err="1" smtClean="0"/>
              <a:t>Furthemore</a:t>
            </a:r>
            <a:r>
              <a:rPr lang="en-US" baseline="0" dirty="0" smtClean="0"/>
              <a:t>, you often do not want to enter all of the variables in the model, because the modeling then will be computationally intensive and rather inefficient.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6</a:t>
            </a:fld>
            <a:endParaRPr lang="en-US"/>
          </a:p>
        </p:txBody>
      </p:sp>
    </p:spTree>
    <p:extLst>
      <p:ext uri="{BB962C8B-B14F-4D97-AF65-F5344CB8AC3E}">
        <p14:creationId xmlns:p14="http://schemas.microsoft.com/office/powerpoint/2010/main" val="109196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previously, there are two broad classes of techniques that can address each one of the problems. If</a:t>
            </a:r>
            <a:r>
              <a:rPr lang="en-US" baseline="0" dirty="0" smtClean="0"/>
              <a:t> your question is about grouping your units of analysis, cluster analysis is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7</a:t>
            </a:fld>
            <a:endParaRPr lang="en-US"/>
          </a:p>
        </p:txBody>
      </p:sp>
    </p:spTree>
    <p:extLst>
      <p:ext uri="{BB962C8B-B14F-4D97-AF65-F5344CB8AC3E}">
        <p14:creationId xmlns:p14="http://schemas.microsoft.com/office/powerpoint/2010/main" val="48439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mentioned previously, there are two broad classes of techniques that can address each one of the problems. If</a:t>
            </a:r>
            <a:r>
              <a:rPr lang="en-US" baseline="0" dirty="0" smtClean="0"/>
              <a:t> your question is about grouping your units of analysis, cluster analysis would come in handy, breaking down the database into types of things—different types of seeds in the figure. </a:t>
            </a:r>
            <a:endParaRPr lang="en-US" dirty="0" smtClean="0"/>
          </a:p>
          <a:p>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8</a:t>
            </a:fld>
            <a:endParaRPr lang="en-US"/>
          </a:p>
        </p:txBody>
      </p:sp>
    </p:spTree>
    <p:extLst>
      <p:ext uri="{BB962C8B-B14F-4D97-AF65-F5344CB8AC3E}">
        <p14:creationId xmlns:p14="http://schemas.microsoft.com/office/powerpoint/2010/main" val="139114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Partitioning</a:t>
            </a:r>
            <a:r>
              <a:rPr lang="en-US" baseline="0" dirty="0" smtClean="0"/>
              <a:t> your observations into groups. </a:t>
            </a:r>
            <a:endParaRPr lang="en-US" dirty="0"/>
          </a:p>
        </p:txBody>
      </p:sp>
      <p:sp>
        <p:nvSpPr>
          <p:cNvPr id="4" name="Slide Number Placeholder 3"/>
          <p:cNvSpPr>
            <a:spLocks noGrp="1"/>
          </p:cNvSpPr>
          <p:nvPr>
            <p:ph type="sldNum" sz="quarter" idx="10"/>
          </p:nvPr>
        </p:nvSpPr>
        <p:spPr/>
        <p:txBody>
          <a:bodyPr/>
          <a:lstStyle/>
          <a:p>
            <a:fld id="{63EC28C5-9249-034B-99DB-AAC707684C18}" type="slidenum">
              <a:rPr lang="en-US" smtClean="0"/>
              <a:t>9</a:t>
            </a:fld>
            <a:endParaRPr lang="en-US"/>
          </a:p>
        </p:txBody>
      </p:sp>
    </p:spTree>
    <p:extLst>
      <p:ext uri="{BB962C8B-B14F-4D97-AF65-F5344CB8AC3E}">
        <p14:creationId xmlns:p14="http://schemas.microsoft.com/office/powerpoint/2010/main" val="2571478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788304"/>
            <a:ext cx="8229600" cy="1161899"/>
          </a:xfrm>
        </p:spPr>
        <p:txBody>
          <a:bodyPr>
            <a:normAutofit/>
          </a:bodyPr>
          <a:lstStyle>
            <a:lvl1pPr>
              <a:defRPr sz="3600"/>
            </a:lvl1pPr>
          </a:lstStyle>
          <a:p>
            <a:r>
              <a:rPr lang="en-CA" dirty="0" smtClean="0"/>
              <a:t>Click to edit Master title style</a:t>
            </a:r>
            <a:endParaRPr lang="en-US" dirty="0"/>
          </a:p>
        </p:txBody>
      </p:sp>
      <p:sp>
        <p:nvSpPr>
          <p:cNvPr id="3" name="Subtitle 2"/>
          <p:cNvSpPr>
            <a:spLocks noGrp="1"/>
          </p:cNvSpPr>
          <p:nvPr>
            <p:ph type="subTitle" idx="1"/>
          </p:nvPr>
        </p:nvSpPr>
        <p:spPr>
          <a:xfrm>
            <a:off x="457200" y="4961977"/>
            <a:ext cx="8229600" cy="1164187"/>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 2015 BigDataUniversity.com</a:t>
            </a:r>
            <a:endParaRPr lang="en-US" dirty="0"/>
          </a:p>
        </p:txBody>
      </p:sp>
      <p:sp>
        <p:nvSpPr>
          <p:cNvPr id="6" name="Slide Number Placeholder 5"/>
          <p:cNvSpPr>
            <a:spLocks noGrp="1"/>
          </p:cNvSpPr>
          <p:nvPr>
            <p:ph type="sldNum" sz="quarter" idx="12"/>
          </p:nvPr>
        </p:nvSpPr>
        <p:spPr/>
        <p:txBody>
          <a:bodyPr/>
          <a:lstStyle/>
          <a:p>
            <a:fld id="{BA34C9A7-5CF2-CF40-9744-04948AE8B6DA}" type="slidenum">
              <a:rPr lang="en-US" smtClean="0"/>
              <a:t>‹#›</a:t>
            </a:fld>
            <a:endParaRPr lang="en-US"/>
          </a:p>
        </p:txBody>
      </p:sp>
      <p:grpSp>
        <p:nvGrpSpPr>
          <p:cNvPr id="20" name="Group 19"/>
          <p:cNvGrpSpPr/>
          <p:nvPr userDrawn="1"/>
        </p:nvGrpSpPr>
        <p:grpSpPr>
          <a:xfrm>
            <a:off x="0" y="0"/>
            <a:ext cx="9144000" cy="3688991"/>
            <a:chOff x="0" y="0"/>
            <a:chExt cx="9144000" cy="3688991"/>
          </a:xfrm>
        </p:grpSpPr>
        <p:sp>
          <p:nvSpPr>
            <p:cNvPr id="9" name="Rectangle 8"/>
            <p:cNvSpPr>
              <a:spLocks noChangeAspect="1"/>
            </p:cNvSpPr>
            <p:nvPr userDrawn="1"/>
          </p:nvSpPr>
          <p:spPr>
            <a:xfrm>
              <a:off x="0" y="0"/>
              <a:ext cx="9144000" cy="658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10" name="Rectangle 9"/>
            <p:cNvSpPr>
              <a:spLocks noChangeAspect="1"/>
            </p:cNvSpPr>
            <p:nvPr userDrawn="1"/>
          </p:nvSpPr>
          <p:spPr>
            <a:xfrm>
              <a:off x="0" y="0"/>
              <a:ext cx="9144000" cy="540000"/>
            </a:xfrm>
            <a:prstGeom prst="rect">
              <a:avLst/>
            </a:prstGeom>
            <a:solidFill>
              <a:srgbClr val="006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pic>
          <p:nvPicPr>
            <p:cNvPr id="13" name="Picture 12" descr="bdu-logo-wh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855" y="70548"/>
              <a:ext cx="3200400" cy="408472"/>
            </a:xfrm>
            <a:prstGeom prst="rect">
              <a:avLst/>
            </a:prstGeom>
          </p:spPr>
        </p:pic>
        <p:pic>
          <p:nvPicPr>
            <p:cNvPr id="16" name="Picture 15" descr="457707001_v2_lowre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99672"/>
              <a:ext cx="9144000" cy="2688336"/>
            </a:xfrm>
            <a:prstGeom prst="rect">
              <a:avLst/>
            </a:prstGeom>
          </p:spPr>
        </p:pic>
        <p:pic>
          <p:nvPicPr>
            <p:cNvPr id="17" name="Picture 16" descr="gradien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347615"/>
              <a:ext cx="9144000" cy="341376"/>
            </a:xfrm>
            <a:prstGeom prst="rect">
              <a:avLst/>
            </a:prstGeom>
          </p:spPr>
        </p:pic>
      </p:grpSp>
    </p:spTree>
    <p:extLst>
      <p:ext uri="{BB962C8B-B14F-4D97-AF65-F5344CB8AC3E}">
        <p14:creationId xmlns:p14="http://schemas.microsoft.com/office/powerpoint/2010/main" val="2193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Footer Placeholder 4"/>
          <p:cNvSpPr>
            <a:spLocks noGrp="1"/>
          </p:cNvSpPr>
          <p:nvPr>
            <p:ph type="ftr" sz="quarter" idx="11"/>
          </p:nvPr>
        </p:nvSpPr>
        <p:spPr/>
        <p:txBody>
          <a:bodyPr/>
          <a:lstStyle/>
          <a:p>
            <a:r>
              <a:rPr lang="en-US" smtClean="0"/>
              <a:t>© 2015 BigDataUniversity.com</a:t>
            </a:r>
            <a:endParaRPr lang="en-US"/>
          </a:p>
        </p:txBody>
      </p:sp>
      <p:sp>
        <p:nvSpPr>
          <p:cNvPr id="6" name="Slide Number Placeholder 5"/>
          <p:cNvSpPr>
            <a:spLocks noGrp="1"/>
          </p:cNvSpPr>
          <p:nvPr>
            <p:ph type="sldNum" sz="quarter" idx="12"/>
          </p:nvPr>
        </p:nvSpPr>
        <p:spPr/>
        <p:txBody>
          <a:bodyPr/>
          <a:lstStyle/>
          <a:p>
            <a:fld id="{BA34C9A7-5CF2-CF40-9744-04948AE8B6DA}" type="slidenum">
              <a:rPr lang="en-US" smtClean="0"/>
              <a:t>‹#›</a:t>
            </a:fld>
            <a:endParaRPr lang="en-US"/>
          </a:p>
        </p:txBody>
      </p:sp>
    </p:spTree>
    <p:extLst>
      <p:ext uri="{BB962C8B-B14F-4D97-AF65-F5344CB8AC3E}">
        <p14:creationId xmlns:p14="http://schemas.microsoft.com/office/powerpoint/2010/main" val="102238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Footer Placeholder 4"/>
          <p:cNvSpPr>
            <a:spLocks noGrp="1"/>
          </p:cNvSpPr>
          <p:nvPr>
            <p:ph type="ftr" sz="quarter" idx="11"/>
          </p:nvPr>
        </p:nvSpPr>
        <p:spPr/>
        <p:txBody>
          <a:bodyPr/>
          <a:lstStyle/>
          <a:p>
            <a:r>
              <a:rPr lang="en-US" smtClean="0"/>
              <a:t>© 2015 BigDataUniversity.com</a:t>
            </a:r>
            <a:endParaRPr lang="en-US"/>
          </a:p>
        </p:txBody>
      </p:sp>
      <p:sp>
        <p:nvSpPr>
          <p:cNvPr id="6" name="Slide Number Placeholder 5"/>
          <p:cNvSpPr>
            <a:spLocks noGrp="1"/>
          </p:cNvSpPr>
          <p:nvPr>
            <p:ph type="sldNum" sz="quarter" idx="12"/>
          </p:nvPr>
        </p:nvSpPr>
        <p:spPr/>
        <p:txBody>
          <a:bodyPr/>
          <a:lstStyle/>
          <a:p>
            <a:fld id="{BA34C9A7-5CF2-CF40-9744-04948AE8B6DA}" type="slidenum">
              <a:rPr lang="en-US" smtClean="0"/>
              <a:t>‹#›</a:t>
            </a:fld>
            <a:endParaRPr lang="en-US"/>
          </a:p>
        </p:txBody>
      </p:sp>
    </p:spTree>
    <p:extLst>
      <p:ext uri="{BB962C8B-B14F-4D97-AF65-F5344CB8AC3E}">
        <p14:creationId xmlns:p14="http://schemas.microsoft.com/office/powerpoint/2010/main" val="223983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Click to edit Master title style</a:t>
            </a:r>
            <a:endParaRPr lang="en-US" dirty="0"/>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Footer Placeholder 4"/>
          <p:cNvSpPr>
            <a:spLocks noGrp="1"/>
          </p:cNvSpPr>
          <p:nvPr>
            <p:ph type="ftr" sz="quarter" idx="11"/>
          </p:nvPr>
        </p:nvSpPr>
        <p:spPr/>
        <p:txBody>
          <a:bodyPr/>
          <a:lstStyle/>
          <a:p>
            <a:r>
              <a:rPr lang="en-US" smtClean="0"/>
              <a:t>© 2015 BigDataUniversity.com</a:t>
            </a:r>
            <a:endParaRPr lang="en-US" dirty="0" smtClean="0"/>
          </a:p>
        </p:txBody>
      </p:sp>
      <p:sp>
        <p:nvSpPr>
          <p:cNvPr id="6" name="Slide Number Placeholder 5"/>
          <p:cNvSpPr>
            <a:spLocks noGrp="1"/>
          </p:cNvSpPr>
          <p:nvPr>
            <p:ph type="sldNum" sz="quarter" idx="12"/>
          </p:nvPr>
        </p:nvSpPr>
        <p:spPr/>
        <p:txBody>
          <a:bodyPr/>
          <a:lstStyle/>
          <a:p>
            <a:fld id="{BA34C9A7-5CF2-CF40-9744-04948AE8B6DA}" type="slidenum">
              <a:rPr lang="en-US" smtClean="0"/>
              <a:t>‹#›</a:t>
            </a:fld>
            <a:endParaRPr lang="en-US"/>
          </a:p>
        </p:txBody>
      </p:sp>
    </p:spTree>
    <p:extLst>
      <p:ext uri="{BB962C8B-B14F-4D97-AF65-F5344CB8AC3E}">
        <p14:creationId xmlns:p14="http://schemas.microsoft.com/office/powerpoint/2010/main" val="62250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3788303"/>
            <a:ext cx="8229601" cy="1161899"/>
          </a:xfrm>
        </p:spPr>
        <p:txBody>
          <a:bodyPr anchor="t">
            <a:normAutofit/>
          </a:bodyPr>
          <a:lstStyle>
            <a:lvl1pPr algn="l">
              <a:defRPr sz="3600" b="1" cap="all"/>
            </a:lvl1pPr>
          </a:lstStyle>
          <a:p>
            <a:r>
              <a:rPr lang="en-CA" dirty="0" smtClean="0"/>
              <a:t>Click to edit Master title style</a:t>
            </a:r>
            <a:endParaRPr lang="en-US" dirty="0"/>
          </a:p>
        </p:txBody>
      </p:sp>
      <p:sp>
        <p:nvSpPr>
          <p:cNvPr id="3" name="Text Placeholder 2"/>
          <p:cNvSpPr>
            <a:spLocks noGrp="1"/>
          </p:cNvSpPr>
          <p:nvPr>
            <p:ph type="body" idx="1"/>
          </p:nvPr>
        </p:nvSpPr>
        <p:spPr>
          <a:xfrm>
            <a:off x="457201" y="4961977"/>
            <a:ext cx="8229601" cy="1164187"/>
          </a:xfrm>
        </p:spPr>
        <p:txBody>
          <a:bodyPr anchor="t" anchorCtr="0"/>
          <a:lstStyle>
            <a:lvl1pPr marL="0" indent="0">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5" name="Footer Placeholder 4"/>
          <p:cNvSpPr>
            <a:spLocks noGrp="1"/>
          </p:cNvSpPr>
          <p:nvPr>
            <p:ph type="ftr" sz="quarter" idx="11"/>
          </p:nvPr>
        </p:nvSpPr>
        <p:spPr/>
        <p:txBody>
          <a:bodyPr/>
          <a:lstStyle/>
          <a:p>
            <a:r>
              <a:rPr lang="en-US" smtClean="0"/>
              <a:t>© 2015 BigDataUniversity.com</a:t>
            </a:r>
            <a:endParaRPr lang="en-US" dirty="0" smtClean="0"/>
          </a:p>
        </p:txBody>
      </p:sp>
      <p:sp>
        <p:nvSpPr>
          <p:cNvPr id="6" name="Slide Number Placeholder 5"/>
          <p:cNvSpPr>
            <a:spLocks noGrp="1"/>
          </p:cNvSpPr>
          <p:nvPr>
            <p:ph type="sldNum" sz="quarter" idx="12"/>
          </p:nvPr>
        </p:nvSpPr>
        <p:spPr/>
        <p:txBody>
          <a:bodyPr/>
          <a:lstStyle/>
          <a:p>
            <a:fld id="{BA34C9A7-5CF2-CF40-9744-04948AE8B6DA}" type="slidenum">
              <a:rPr lang="en-US" smtClean="0"/>
              <a:t>‹#›</a:t>
            </a:fld>
            <a:endParaRPr lang="en-US"/>
          </a:p>
        </p:txBody>
      </p:sp>
      <p:grpSp>
        <p:nvGrpSpPr>
          <p:cNvPr id="7" name="Group 6"/>
          <p:cNvGrpSpPr/>
          <p:nvPr userDrawn="1"/>
        </p:nvGrpSpPr>
        <p:grpSpPr>
          <a:xfrm>
            <a:off x="0" y="0"/>
            <a:ext cx="9144000" cy="3688991"/>
            <a:chOff x="0" y="0"/>
            <a:chExt cx="9144000" cy="3688991"/>
          </a:xfrm>
        </p:grpSpPr>
        <p:sp>
          <p:nvSpPr>
            <p:cNvPr id="8" name="Rectangle 7"/>
            <p:cNvSpPr>
              <a:spLocks noChangeAspect="1"/>
            </p:cNvSpPr>
            <p:nvPr userDrawn="1"/>
          </p:nvSpPr>
          <p:spPr>
            <a:xfrm>
              <a:off x="0" y="0"/>
              <a:ext cx="9144000" cy="658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9" name="Rectangle 8"/>
            <p:cNvSpPr>
              <a:spLocks noChangeAspect="1"/>
            </p:cNvSpPr>
            <p:nvPr userDrawn="1"/>
          </p:nvSpPr>
          <p:spPr>
            <a:xfrm>
              <a:off x="0" y="0"/>
              <a:ext cx="9144000" cy="540000"/>
            </a:xfrm>
            <a:prstGeom prst="rect">
              <a:avLst/>
            </a:prstGeom>
            <a:solidFill>
              <a:srgbClr val="006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pic>
          <p:nvPicPr>
            <p:cNvPr id="10" name="Picture 9" descr="bdu-logo-wh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855" y="70548"/>
              <a:ext cx="3200400" cy="408472"/>
            </a:xfrm>
            <a:prstGeom prst="rect">
              <a:avLst/>
            </a:prstGeom>
          </p:spPr>
        </p:pic>
        <p:pic>
          <p:nvPicPr>
            <p:cNvPr id="11" name="Picture 10" descr="457707001_v2_lowre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99672"/>
              <a:ext cx="9144000" cy="2688336"/>
            </a:xfrm>
            <a:prstGeom prst="rect">
              <a:avLst/>
            </a:prstGeom>
          </p:spPr>
        </p:pic>
        <p:pic>
          <p:nvPicPr>
            <p:cNvPr id="12" name="Picture 11" descr="gradien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347615"/>
              <a:ext cx="9144000" cy="341376"/>
            </a:xfrm>
            <a:prstGeom prst="rect">
              <a:avLst/>
            </a:prstGeom>
          </p:spPr>
        </p:pic>
      </p:grpSp>
    </p:spTree>
    <p:extLst>
      <p:ext uri="{BB962C8B-B14F-4D97-AF65-F5344CB8AC3E}">
        <p14:creationId xmlns:p14="http://schemas.microsoft.com/office/powerpoint/2010/main" val="14914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900545"/>
            <a:ext cx="4038600" cy="5225619"/>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Content Placeholder 3"/>
          <p:cNvSpPr>
            <a:spLocks noGrp="1"/>
          </p:cNvSpPr>
          <p:nvPr>
            <p:ph sz="half" idx="2"/>
          </p:nvPr>
        </p:nvSpPr>
        <p:spPr>
          <a:xfrm>
            <a:off x="4648200" y="900545"/>
            <a:ext cx="4038600" cy="5225619"/>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6" name="Footer Placeholder 5"/>
          <p:cNvSpPr>
            <a:spLocks noGrp="1"/>
          </p:cNvSpPr>
          <p:nvPr>
            <p:ph type="ftr" sz="quarter" idx="11"/>
          </p:nvPr>
        </p:nvSpPr>
        <p:spPr/>
        <p:txBody>
          <a:bodyPr/>
          <a:lstStyle/>
          <a:p>
            <a:r>
              <a:rPr lang="en-US" smtClean="0"/>
              <a:t>© 2015 BigDataUniversity.com</a:t>
            </a:r>
            <a:endParaRPr lang="en-US" dirty="0" smtClean="0"/>
          </a:p>
        </p:txBody>
      </p:sp>
      <p:sp>
        <p:nvSpPr>
          <p:cNvPr id="7" name="Slide Number Placeholder 6"/>
          <p:cNvSpPr>
            <a:spLocks noGrp="1"/>
          </p:cNvSpPr>
          <p:nvPr>
            <p:ph type="sldNum" sz="quarter" idx="12"/>
          </p:nvPr>
        </p:nvSpPr>
        <p:spPr/>
        <p:txBody>
          <a:bodyPr/>
          <a:lstStyle/>
          <a:p>
            <a:fld id="{BA34C9A7-5CF2-CF40-9744-04948AE8B6DA}" type="slidenum">
              <a:rPr lang="en-US" smtClean="0"/>
              <a:t>‹#›</a:t>
            </a:fld>
            <a:endParaRPr lang="en-US"/>
          </a:p>
        </p:txBody>
      </p:sp>
    </p:spTree>
    <p:extLst>
      <p:ext uri="{BB962C8B-B14F-4D97-AF65-F5344CB8AC3E}">
        <p14:creationId xmlns:p14="http://schemas.microsoft.com/office/powerpoint/2010/main" val="354531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dirty="0" smtClean="0"/>
              <a:t>Click to edit Master title style</a:t>
            </a:r>
            <a:endParaRPr lang="en-US" dirty="0"/>
          </a:p>
        </p:txBody>
      </p:sp>
      <p:sp>
        <p:nvSpPr>
          <p:cNvPr id="3" name="Text Placeholder 2"/>
          <p:cNvSpPr>
            <a:spLocks noGrp="1"/>
          </p:cNvSpPr>
          <p:nvPr>
            <p:ph type="body" idx="1"/>
          </p:nvPr>
        </p:nvSpPr>
        <p:spPr>
          <a:xfrm>
            <a:off x="457200" y="900544"/>
            <a:ext cx="4040188" cy="639763"/>
          </a:xfrm>
        </p:spPr>
        <p:txBody>
          <a:bodyPr anchor="t" anchorCtr="0">
            <a:normAutofit/>
          </a:bodyPr>
          <a:lstStyle>
            <a:lvl1pPr marL="0" indent="0">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4" name="Content Placeholder 3"/>
          <p:cNvSpPr>
            <a:spLocks noGrp="1"/>
          </p:cNvSpPr>
          <p:nvPr>
            <p:ph sz="half" idx="2"/>
          </p:nvPr>
        </p:nvSpPr>
        <p:spPr>
          <a:xfrm>
            <a:off x="457200" y="1540308"/>
            <a:ext cx="4040188" cy="4585857"/>
          </a:xfrm>
        </p:spPr>
        <p:txBody>
          <a:bodyPr/>
          <a:lstStyle>
            <a:lvl1pPr>
              <a:defRPr sz="2000">
                <a:solidFill>
                  <a:schemeClr val="tx1">
                    <a:lumMod val="65000"/>
                    <a:lumOff val="35000"/>
                  </a:schemeClr>
                </a:solidFill>
              </a:defRPr>
            </a:lvl1pPr>
            <a:lvl2pPr>
              <a:defRPr sz="1800">
                <a:solidFill>
                  <a:schemeClr val="tx1">
                    <a:lumMod val="65000"/>
                    <a:lumOff val="35000"/>
                  </a:schemeClr>
                </a:solidFill>
              </a:defRPr>
            </a:lvl2pPr>
            <a:lvl3pPr>
              <a:defRPr sz="1600">
                <a:solidFill>
                  <a:schemeClr val="tx1">
                    <a:lumMod val="65000"/>
                    <a:lumOff val="35000"/>
                  </a:schemeClr>
                </a:solidFill>
              </a:defRPr>
            </a:lvl3pPr>
            <a:lvl4pPr>
              <a:defRPr sz="1400">
                <a:solidFill>
                  <a:schemeClr val="tx1">
                    <a:lumMod val="65000"/>
                    <a:lumOff val="35000"/>
                  </a:schemeClr>
                </a:solidFill>
              </a:defRPr>
            </a:lvl4pPr>
            <a:lvl5pPr>
              <a:defRPr sz="1400">
                <a:solidFill>
                  <a:schemeClr val="tx1">
                    <a:lumMod val="65000"/>
                    <a:lumOff val="35000"/>
                  </a:schemeClr>
                </a:solidFill>
              </a:defRPr>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5" name="Text Placeholder 4"/>
          <p:cNvSpPr>
            <a:spLocks noGrp="1"/>
          </p:cNvSpPr>
          <p:nvPr>
            <p:ph type="body" sz="quarter" idx="3"/>
          </p:nvPr>
        </p:nvSpPr>
        <p:spPr>
          <a:xfrm>
            <a:off x="4645027" y="900544"/>
            <a:ext cx="4041775" cy="639763"/>
          </a:xfrm>
        </p:spPr>
        <p:txBody>
          <a:bodyPr anchor="t" anchorCtr="0"/>
          <a:lstStyle>
            <a:lvl1pPr marL="0" indent="0">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6" name="Content Placeholder 5"/>
          <p:cNvSpPr>
            <a:spLocks noGrp="1"/>
          </p:cNvSpPr>
          <p:nvPr>
            <p:ph sz="quarter" idx="4"/>
          </p:nvPr>
        </p:nvSpPr>
        <p:spPr>
          <a:xfrm>
            <a:off x="4645027" y="1540308"/>
            <a:ext cx="4041775" cy="4585857"/>
          </a:xfrm>
        </p:spPr>
        <p:txBody>
          <a:bodyPr/>
          <a:lstStyle>
            <a:lvl1pPr>
              <a:defRPr sz="2000">
                <a:solidFill>
                  <a:schemeClr val="tx1">
                    <a:lumMod val="65000"/>
                    <a:lumOff val="35000"/>
                  </a:schemeClr>
                </a:solidFill>
              </a:defRPr>
            </a:lvl1pPr>
            <a:lvl2pPr>
              <a:defRPr sz="1800">
                <a:solidFill>
                  <a:schemeClr val="tx1">
                    <a:lumMod val="65000"/>
                    <a:lumOff val="35000"/>
                  </a:schemeClr>
                </a:solidFill>
              </a:defRPr>
            </a:lvl2pPr>
            <a:lvl3pPr>
              <a:defRPr sz="1600">
                <a:solidFill>
                  <a:schemeClr val="tx1">
                    <a:lumMod val="65000"/>
                    <a:lumOff val="35000"/>
                  </a:schemeClr>
                </a:solidFill>
              </a:defRPr>
            </a:lvl3pPr>
            <a:lvl4pPr>
              <a:defRPr sz="1400">
                <a:solidFill>
                  <a:schemeClr val="tx1">
                    <a:lumMod val="65000"/>
                    <a:lumOff val="35000"/>
                  </a:schemeClr>
                </a:solidFill>
              </a:defRPr>
            </a:lvl4pPr>
            <a:lvl5pPr>
              <a:defRPr sz="1400">
                <a:solidFill>
                  <a:schemeClr val="tx1">
                    <a:lumMod val="65000"/>
                    <a:lumOff val="35000"/>
                  </a:schemeClr>
                </a:solidFill>
              </a:defRPr>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8" name="Footer Placeholder 7"/>
          <p:cNvSpPr>
            <a:spLocks noGrp="1"/>
          </p:cNvSpPr>
          <p:nvPr>
            <p:ph type="ftr" sz="quarter" idx="11"/>
          </p:nvPr>
        </p:nvSpPr>
        <p:spPr/>
        <p:txBody>
          <a:bodyPr/>
          <a:lstStyle/>
          <a:p>
            <a:r>
              <a:rPr lang="en-US" smtClean="0"/>
              <a:t>© 2015 BigDataUniversity.com</a:t>
            </a:r>
            <a:endParaRPr lang="en-US"/>
          </a:p>
        </p:txBody>
      </p:sp>
      <p:sp>
        <p:nvSpPr>
          <p:cNvPr id="9" name="Slide Number Placeholder 8"/>
          <p:cNvSpPr>
            <a:spLocks noGrp="1"/>
          </p:cNvSpPr>
          <p:nvPr>
            <p:ph type="sldNum" sz="quarter" idx="12"/>
          </p:nvPr>
        </p:nvSpPr>
        <p:spPr/>
        <p:txBody>
          <a:bodyPr/>
          <a:lstStyle/>
          <a:p>
            <a:fld id="{BA34C9A7-5CF2-CF40-9744-04948AE8B6DA}" type="slidenum">
              <a:rPr lang="en-US" smtClean="0"/>
              <a:t>‹#›</a:t>
            </a:fld>
            <a:endParaRPr lang="en-US"/>
          </a:p>
        </p:txBody>
      </p:sp>
    </p:spTree>
    <p:extLst>
      <p:ext uri="{BB962C8B-B14F-4D97-AF65-F5344CB8AC3E}">
        <p14:creationId xmlns:p14="http://schemas.microsoft.com/office/powerpoint/2010/main" val="234988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a:p>
        </p:txBody>
      </p:sp>
      <p:sp>
        <p:nvSpPr>
          <p:cNvPr id="5" name="Slide Number Placeholder 4"/>
          <p:cNvSpPr>
            <a:spLocks noGrp="1"/>
          </p:cNvSpPr>
          <p:nvPr>
            <p:ph type="sldNum" sz="quarter" idx="12"/>
          </p:nvPr>
        </p:nvSpPr>
        <p:spPr/>
        <p:txBody>
          <a:bodyPr/>
          <a:lstStyle/>
          <a:p>
            <a:fld id="{BA34C9A7-5CF2-CF40-9744-04948AE8B6DA}" type="slidenum">
              <a:rPr lang="en-US" smtClean="0"/>
              <a:t>‹#›</a:t>
            </a:fld>
            <a:endParaRPr lang="en-US"/>
          </a:p>
        </p:txBody>
      </p:sp>
    </p:spTree>
    <p:extLst>
      <p:ext uri="{BB962C8B-B14F-4D97-AF65-F5344CB8AC3E}">
        <p14:creationId xmlns:p14="http://schemas.microsoft.com/office/powerpoint/2010/main" val="152867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2015 BigDataUniversity.com</a:t>
            </a:r>
            <a:endParaRPr lang="en-US"/>
          </a:p>
        </p:txBody>
      </p:sp>
      <p:sp>
        <p:nvSpPr>
          <p:cNvPr id="4" name="Slide Number Placeholder 3"/>
          <p:cNvSpPr>
            <a:spLocks noGrp="1"/>
          </p:cNvSpPr>
          <p:nvPr>
            <p:ph type="sldNum" sz="quarter" idx="12"/>
          </p:nvPr>
        </p:nvSpPr>
        <p:spPr/>
        <p:txBody>
          <a:bodyPr/>
          <a:lstStyle/>
          <a:p>
            <a:fld id="{BA34C9A7-5CF2-CF40-9744-04948AE8B6DA}" type="slidenum">
              <a:rPr lang="en-US" smtClean="0"/>
              <a:t>‹#›</a:t>
            </a:fld>
            <a:endParaRPr lang="en-US"/>
          </a:p>
        </p:txBody>
      </p:sp>
    </p:spTree>
    <p:extLst>
      <p:ext uri="{BB962C8B-B14F-4D97-AF65-F5344CB8AC3E}">
        <p14:creationId xmlns:p14="http://schemas.microsoft.com/office/powerpoint/2010/main" val="68667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900544"/>
            <a:ext cx="3008313" cy="1162051"/>
          </a:xfrm>
        </p:spPr>
        <p:txBody>
          <a:bodyPr anchor="t" anchorCtr="0"/>
          <a:lstStyle>
            <a:lvl1pPr algn="l">
              <a:defRPr sz="2000" b="1"/>
            </a:lvl1pPr>
          </a:lstStyle>
          <a:p>
            <a:r>
              <a:rPr lang="en-CA" dirty="0" smtClean="0"/>
              <a:t>Click to edit Master title style</a:t>
            </a:r>
            <a:endParaRPr lang="en-US" dirty="0"/>
          </a:p>
        </p:txBody>
      </p:sp>
      <p:sp>
        <p:nvSpPr>
          <p:cNvPr id="3" name="Content Placeholder 2"/>
          <p:cNvSpPr>
            <a:spLocks noGrp="1"/>
          </p:cNvSpPr>
          <p:nvPr>
            <p:ph idx="1"/>
          </p:nvPr>
        </p:nvSpPr>
        <p:spPr>
          <a:xfrm>
            <a:off x="3575050" y="900545"/>
            <a:ext cx="5111750" cy="5225619"/>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Text Placeholder 3"/>
          <p:cNvSpPr>
            <a:spLocks noGrp="1"/>
          </p:cNvSpPr>
          <p:nvPr>
            <p:ph type="body" sz="half" idx="2"/>
          </p:nvPr>
        </p:nvSpPr>
        <p:spPr>
          <a:xfrm>
            <a:off x="457202" y="2062595"/>
            <a:ext cx="3008313" cy="42208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smtClean="0"/>
              <a:t>Click to edit Master text styles</a:t>
            </a:r>
          </a:p>
        </p:txBody>
      </p:sp>
      <p:sp>
        <p:nvSpPr>
          <p:cNvPr id="6" name="Footer Placeholder 5"/>
          <p:cNvSpPr>
            <a:spLocks noGrp="1"/>
          </p:cNvSpPr>
          <p:nvPr>
            <p:ph type="ftr" sz="quarter" idx="11"/>
          </p:nvPr>
        </p:nvSpPr>
        <p:spPr/>
        <p:txBody>
          <a:bodyPr/>
          <a:lstStyle/>
          <a:p>
            <a:r>
              <a:rPr lang="en-US" smtClean="0"/>
              <a:t>© 2015 BigDataUniversity.com</a:t>
            </a:r>
            <a:endParaRPr lang="en-US"/>
          </a:p>
        </p:txBody>
      </p:sp>
      <p:sp>
        <p:nvSpPr>
          <p:cNvPr id="7" name="Slide Number Placeholder 6"/>
          <p:cNvSpPr>
            <a:spLocks noGrp="1"/>
          </p:cNvSpPr>
          <p:nvPr>
            <p:ph type="sldNum" sz="quarter" idx="12"/>
          </p:nvPr>
        </p:nvSpPr>
        <p:spPr/>
        <p:txBody>
          <a:bodyPr/>
          <a:lstStyle/>
          <a:p>
            <a:fld id="{BA34C9A7-5CF2-CF40-9744-04948AE8B6DA}" type="slidenum">
              <a:rPr lang="en-US" smtClean="0"/>
              <a:t>‹#›</a:t>
            </a:fld>
            <a:endParaRPr lang="en-US"/>
          </a:p>
        </p:txBody>
      </p:sp>
      <p:sp>
        <p:nvSpPr>
          <p:cNvPr id="14" name="Text Placeholder 13"/>
          <p:cNvSpPr>
            <a:spLocks noGrp="1"/>
          </p:cNvSpPr>
          <p:nvPr>
            <p:ph type="body" sz="quarter" idx="13" hasCustomPrompt="1"/>
          </p:nvPr>
        </p:nvSpPr>
        <p:spPr>
          <a:xfrm>
            <a:off x="457200" y="36285"/>
            <a:ext cx="8244000" cy="471488"/>
          </a:xfrm>
        </p:spPr>
        <p:txBody>
          <a:bodyPr>
            <a:noAutofit/>
          </a:bodyPr>
          <a:lstStyle>
            <a:lvl1pPr marL="0" indent="0">
              <a:buFontTx/>
              <a:buNone/>
              <a:defRPr sz="2800" cap="all">
                <a:solidFill>
                  <a:schemeClr val="tx1">
                    <a:lumMod val="65000"/>
                    <a:lumOff val="35000"/>
                  </a:schemeClr>
                </a:solidFill>
                <a:latin typeface="Impact"/>
                <a:cs typeface="Impact"/>
              </a:defRPr>
            </a:lvl1pPr>
          </a:lstStyle>
          <a:p>
            <a:r>
              <a:rPr lang="en-CA" dirty="0" smtClean="0"/>
              <a:t>Click to edit Master title style</a:t>
            </a:r>
            <a:endParaRPr lang="en-US" dirty="0"/>
          </a:p>
        </p:txBody>
      </p:sp>
    </p:spTree>
    <p:extLst>
      <p:ext uri="{BB962C8B-B14F-4D97-AF65-F5344CB8AC3E}">
        <p14:creationId xmlns:p14="http://schemas.microsoft.com/office/powerpoint/2010/main" val="336482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6" name="Footer Placeholder 5"/>
          <p:cNvSpPr>
            <a:spLocks noGrp="1"/>
          </p:cNvSpPr>
          <p:nvPr>
            <p:ph type="ftr" sz="quarter" idx="11"/>
          </p:nvPr>
        </p:nvSpPr>
        <p:spPr/>
        <p:txBody>
          <a:bodyPr/>
          <a:lstStyle/>
          <a:p>
            <a:r>
              <a:rPr lang="en-US" smtClean="0"/>
              <a:t>© 2015 BigDataUniversity.com</a:t>
            </a:r>
            <a:endParaRPr lang="en-US"/>
          </a:p>
        </p:txBody>
      </p:sp>
      <p:sp>
        <p:nvSpPr>
          <p:cNvPr id="7" name="Slide Number Placeholder 6"/>
          <p:cNvSpPr>
            <a:spLocks noGrp="1"/>
          </p:cNvSpPr>
          <p:nvPr>
            <p:ph type="sldNum" sz="quarter" idx="12"/>
          </p:nvPr>
        </p:nvSpPr>
        <p:spPr/>
        <p:txBody>
          <a:bodyPr/>
          <a:lstStyle/>
          <a:p>
            <a:fld id="{BA34C9A7-5CF2-CF40-9744-04948AE8B6DA}" type="slidenum">
              <a:rPr lang="en-US" smtClean="0"/>
              <a:t>‹#›</a:t>
            </a:fld>
            <a:endParaRPr lang="en-US"/>
          </a:p>
        </p:txBody>
      </p:sp>
      <p:sp>
        <p:nvSpPr>
          <p:cNvPr id="12" name="Text Placeholder 13"/>
          <p:cNvSpPr>
            <a:spLocks noGrp="1"/>
          </p:cNvSpPr>
          <p:nvPr>
            <p:ph type="body" sz="quarter" idx="13" hasCustomPrompt="1"/>
          </p:nvPr>
        </p:nvSpPr>
        <p:spPr>
          <a:xfrm>
            <a:off x="457200" y="36285"/>
            <a:ext cx="8244000" cy="471488"/>
          </a:xfrm>
        </p:spPr>
        <p:txBody>
          <a:bodyPr>
            <a:noAutofit/>
          </a:bodyPr>
          <a:lstStyle>
            <a:lvl1pPr marL="0" indent="0">
              <a:buFontTx/>
              <a:buNone/>
              <a:defRPr sz="2800" cap="all">
                <a:solidFill>
                  <a:schemeClr val="tx1">
                    <a:lumMod val="65000"/>
                    <a:lumOff val="35000"/>
                  </a:schemeClr>
                </a:solidFill>
                <a:latin typeface="Impact"/>
                <a:cs typeface="Impact"/>
              </a:defRPr>
            </a:lvl1pPr>
          </a:lstStyle>
          <a:p>
            <a:r>
              <a:rPr lang="en-CA" dirty="0" smtClean="0"/>
              <a:t>Click to edit Master title style</a:t>
            </a:r>
            <a:endParaRPr lang="en-US" dirty="0"/>
          </a:p>
        </p:txBody>
      </p:sp>
    </p:spTree>
    <p:extLst>
      <p:ext uri="{BB962C8B-B14F-4D97-AF65-F5344CB8AC3E}">
        <p14:creationId xmlns:p14="http://schemas.microsoft.com/office/powerpoint/2010/main" val="2082440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 y="3310128"/>
            <a:ext cx="9143999" cy="3547872"/>
          </a:xfrm>
          <a:prstGeom prst="rect">
            <a:avLst/>
          </a:prstGeom>
          <a:gradFill>
            <a:gsLst>
              <a:gs pos="0">
                <a:schemeClr val="bg1">
                  <a:lumMod val="85000"/>
                </a:schemeClr>
              </a:gs>
              <a:gs pos="100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bdu-watermark.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959100" y="1079500"/>
            <a:ext cx="3224784" cy="4687824"/>
          </a:xfrm>
          <a:prstGeom prst="rect">
            <a:avLst/>
          </a:prstGeom>
        </p:spPr>
      </p:pic>
      <p:grpSp>
        <p:nvGrpSpPr>
          <p:cNvPr id="19" name="Group 18"/>
          <p:cNvGrpSpPr/>
          <p:nvPr userDrawn="1"/>
        </p:nvGrpSpPr>
        <p:grpSpPr>
          <a:xfrm>
            <a:off x="0" y="6573600"/>
            <a:ext cx="6323418" cy="284400"/>
            <a:chOff x="0" y="6573600"/>
            <a:chExt cx="6323418" cy="284400"/>
          </a:xfrm>
        </p:grpSpPr>
        <p:sp>
          <p:nvSpPr>
            <p:cNvPr id="22" name="Rectangle 21"/>
            <p:cNvSpPr/>
            <p:nvPr userDrawn="1"/>
          </p:nvSpPr>
          <p:spPr>
            <a:xfrm>
              <a:off x="0" y="6574536"/>
              <a:ext cx="6041795" cy="283464"/>
            </a:xfrm>
            <a:prstGeom prst="rect">
              <a:avLst/>
            </a:prstGeom>
            <a:solidFill>
              <a:srgbClr val="006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ight Triangle 22"/>
            <p:cNvSpPr>
              <a:spLocks noChangeAspect="1"/>
            </p:cNvSpPr>
            <p:nvPr userDrawn="1"/>
          </p:nvSpPr>
          <p:spPr>
            <a:xfrm rot="5400000">
              <a:off x="6039018" y="6573600"/>
              <a:ext cx="284400" cy="284400"/>
            </a:xfrm>
            <a:prstGeom prst="rtTriangle">
              <a:avLst/>
            </a:prstGeom>
            <a:solidFill>
              <a:srgbClr val="006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p:cNvGrpSpPr/>
          <p:nvPr userDrawn="1"/>
        </p:nvGrpSpPr>
        <p:grpSpPr>
          <a:xfrm>
            <a:off x="6160596" y="6573600"/>
            <a:ext cx="2983404" cy="284400"/>
            <a:chOff x="6160596" y="6573600"/>
            <a:chExt cx="2983404" cy="284400"/>
          </a:xfrm>
        </p:grpSpPr>
        <p:sp>
          <p:nvSpPr>
            <p:cNvPr id="24" name="Rectangle 23"/>
            <p:cNvSpPr/>
            <p:nvPr userDrawn="1"/>
          </p:nvSpPr>
          <p:spPr>
            <a:xfrm>
              <a:off x="6441826" y="6574536"/>
              <a:ext cx="2702174" cy="283464"/>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Triangle 24"/>
            <p:cNvSpPr>
              <a:spLocks noChangeAspect="1"/>
            </p:cNvSpPr>
            <p:nvPr userDrawn="1"/>
          </p:nvSpPr>
          <p:spPr>
            <a:xfrm rot="16200000">
              <a:off x="6160596" y="6573600"/>
              <a:ext cx="284400" cy="284400"/>
            </a:xfrm>
            <a:prstGeom prst="rtTriangl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userDrawn="1">
            <p:ph type="title"/>
          </p:nvPr>
        </p:nvSpPr>
        <p:spPr>
          <a:xfrm>
            <a:off x="457200" y="36285"/>
            <a:ext cx="8229600" cy="503715"/>
          </a:xfrm>
          <a:prstGeom prst="rect">
            <a:avLst/>
          </a:prstGeom>
        </p:spPr>
        <p:txBody>
          <a:bodyPr vert="horz" lIns="91440" tIns="45720" rIns="91440" bIns="45720" rtlCol="0" anchor="t" anchorCtr="0">
            <a:noAutofit/>
          </a:bodyPr>
          <a:lstStyle/>
          <a:p>
            <a:endParaRPr lang="en-US" dirty="0"/>
          </a:p>
        </p:txBody>
      </p:sp>
      <p:sp>
        <p:nvSpPr>
          <p:cNvPr id="3" name="Text Placeholder 2"/>
          <p:cNvSpPr>
            <a:spLocks noGrp="1"/>
          </p:cNvSpPr>
          <p:nvPr userDrawn="1">
            <p:ph type="body" idx="1"/>
          </p:nvPr>
        </p:nvSpPr>
        <p:spPr>
          <a:xfrm>
            <a:off x="457200" y="900545"/>
            <a:ext cx="8229600" cy="52256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userDrawn="1">
            <p:ph type="ftr" sz="quarter" idx="3"/>
          </p:nvPr>
        </p:nvSpPr>
        <p:spPr>
          <a:xfrm>
            <a:off x="791979" y="6516767"/>
            <a:ext cx="2895600" cy="365125"/>
          </a:xfrm>
          <a:prstGeom prst="rect">
            <a:avLst/>
          </a:prstGeom>
          <a:ln>
            <a:noFill/>
          </a:ln>
        </p:spPr>
        <p:txBody>
          <a:bodyPr vert="horz" lIns="91440" tIns="45720" rIns="91440" bIns="45720" rtlCol="0" anchor="ctr"/>
          <a:lstStyle>
            <a:lvl1pPr algn="l">
              <a:defRPr sz="1200">
                <a:solidFill>
                  <a:schemeClr val="bg1"/>
                </a:solidFill>
                <a:latin typeface="Arial"/>
                <a:cs typeface="Arial"/>
              </a:defRPr>
            </a:lvl1pPr>
          </a:lstStyle>
          <a:p>
            <a:r>
              <a:rPr lang="en-US" smtClean="0"/>
              <a:t>© 2015 BigDataUniversity.com</a:t>
            </a:r>
            <a:endParaRPr lang="en-US" dirty="0"/>
          </a:p>
        </p:txBody>
      </p:sp>
      <p:sp>
        <p:nvSpPr>
          <p:cNvPr id="6" name="Slide Number Placeholder 5"/>
          <p:cNvSpPr>
            <a:spLocks noGrp="1"/>
          </p:cNvSpPr>
          <p:nvPr userDrawn="1">
            <p:ph type="sldNum" sz="quarter" idx="4"/>
          </p:nvPr>
        </p:nvSpPr>
        <p:spPr>
          <a:xfrm>
            <a:off x="413667" y="6516767"/>
            <a:ext cx="425348" cy="365125"/>
          </a:xfrm>
          <a:prstGeom prst="rect">
            <a:avLst/>
          </a:prstGeom>
          <a:ln>
            <a:noFill/>
          </a:ln>
        </p:spPr>
        <p:txBody>
          <a:bodyPr vert="horz" lIns="91440" tIns="45720" rIns="91440" bIns="45720" rtlCol="0" anchor="ctr"/>
          <a:lstStyle>
            <a:lvl1pPr algn="l">
              <a:defRPr sz="1200">
                <a:solidFill>
                  <a:schemeClr val="bg1"/>
                </a:solidFill>
                <a:latin typeface="Arial"/>
                <a:cs typeface="Arial"/>
              </a:defRPr>
            </a:lvl1pPr>
          </a:lstStyle>
          <a:p>
            <a:fld id="{BA34C9A7-5CF2-CF40-9744-04948AE8B6DA}" type="slidenum">
              <a:rPr lang="en-US" smtClean="0"/>
              <a:pPr/>
              <a:t>‹#›</a:t>
            </a:fld>
            <a:r>
              <a:rPr lang="en-US" dirty="0" smtClean="0"/>
              <a:t> </a:t>
            </a:r>
            <a:endParaRPr lang="en-US" dirty="0"/>
          </a:p>
        </p:txBody>
      </p:sp>
      <p:cxnSp>
        <p:nvCxnSpPr>
          <p:cNvPr id="11" name="Straight Connector 10"/>
          <p:cNvCxnSpPr/>
          <p:nvPr userDrawn="1"/>
        </p:nvCxnSpPr>
        <p:spPr>
          <a:xfrm>
            <a:off x="538788" y="530731"/>
            <a:ext cx="8154000" cy="0"/>
          </a:xfrm>
          <a:prstGeom prst="line">
            <a:avLst/>
          </a:prstGeom>
          <a:ln w="12700" cap="flat">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14" name="Group 13"/>
          <p:cNvGrpSpPr>
            <a:grpSpLocks noChangeAspect="1"/>
          </p:cNvGrpSpPr>
          <p:nvPr userDrawn="1"/>
        </p:nvGrpSpPr>
        <p:grpSpPr>
          <a:xfrm>
            <a:off x="142214" y="0"/>
            <a:ext cx="271371" cy="540000"/>
            <a:chOff x="1" y="0"/>
            <a:chExt cx="457199" cy="909778"/>
          </a:xfrm>
          <a:solidFill>
            <a:srgbClr val="00649D"/>
          </a:solidFill>
        </p:grpSpPr>
        <p:sp>
          <p:nvSpPr>
            <p:cNvPr id="12" name="Rectangle 11"/>
            <p:cNvSpPr/>
            <p:nvPr userDrawn="1"/>
          </p:nvSpPr>
          <p:spPr>
            <a:xfrm>
              <a:off x="1" y="0"/>
              <a:ext cx="457199" cy="45719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Triangle 12"/>
            <p:cNvSpPr/>
            <p:nvPr userDrawn="1"/>
          </p:nvSpPr>
          <p:spPr>
            <a:xfrm rot="10800000">
              <a:off x="1" y="452579"/>
              <a:ext cx="457199" cy="457199"/>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6" name="TextBox 25"/>
          <p:cNvSpPr txBox="1"/>
          <p:nvPr userDrawn="1"/>
        </p:nvSpPr>
        <p:spPr>
          <a:xfrm>
            <a:off x="6810091" y="6565147"/>
            <a:ext cx="1984759" cy="461665"/>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a:cs typeface="Arial"/>
              </a:rPr>
              <a:t>@bigdatau </a:t>
            </a:r>
            <a:r>
              <a:rPr lang="en-US" sz="1200" baseline="0" dirty="0" smtClean="0">
                <a:solidFill>
                  <a:schemeClr val="bg1"/>
                </a:solidFill>
                <a:latin typeface="Arial"/>
                <a:cs typeface="Arial"/>
              </a:rPr>
              <a:t>  </a:t>
            </a:r>
            <a:r>
              <a:rPr lang="en-US" sz="1200" dirty="0" smtClean="0">
                <a:solidFill>
                  <a:schemeClr val="bg1"/>
                </a:solidFill>
                <a:latin typeface="Arial"/>
                <a:cs typeface="Arial"/>
              </a:rPr>
              <a:t>#BDUmeetup</a:t>
            </a:r>
          </a:p>
          <a:p>
            <a:pPr algn="r"/>
            <a:endParaRPr lang="en-US" sz="1200" dirty="0">
              <a:solidFill>
                <a:schemeClr val="bg1"/>
              </a:solidFill>
              <a:latin typeface="Arial"/>
              <a:cs typeface="Arial"/>
            </a:endParaRPr>
          </a:p>
        </p:txBody>
      </p:sp>
      <p:pic>
        <p:nvPicPr>
          <p:cNvPr id="10" name="Picture 9" descr="twitter-bird-wht.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654134" y="6621036"/>
            <a:ext cx="221416" cy="180000"/>
          </a:xfrm>
          <a:prstGeom prst="rect">
            <a:avLst/>
          </a:prstGeom>
        </p:spPr>
      </p:pic>
    </p:spTree>
    <p:extLst>
      <p:ext uri="{BB962C8B-B14F-4D97-AF65-F5344CB8AC3E}">
        <p14:creationId xmlns:p14="http://schemas.microsoft.com/office/powerpoint/2010/main" val="33896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l" defTabSz="457200" rtl="0" eaLnBrk="1" latinLnBrk="0" hangingPunct="1">
        <a:spcBef>
          <a:spcPct val="0"/>
        </a:spcBef>
        <a:buNone/>
        <a:defRPr sz="2800" kern="1200" cap="all">
          <a:solidFill>
            <a:schemeClr val="tx1">
              <a:lumMod val="65000"/>
              <a:lumOff val="35000"/>
            </a:schemeClr>
          </a:solidFill>
          <a:latin typeface="Impact"/>
          <a:ea typeface="+mj-ea"/>
          <a:cs typeface="Impact"/>
        </a:defRPr>
      </a:lvl1pPr>
    </p:titleStyle>
    <p:bodyStyle>
      <a:lvl1pPr marL="230400" indent="-230400" algn="l" defTabSz="457200" rtl="0" eaLnBrk="1" latinLnBrk="0" hangingPunct="1">
        <a:spcBef>
          <a:spcPts val="0"/>
        </a:spcBef>
        <a:buFont typeface="Wingdings" charset="2"/>
        <a:buChar char="§"/>
        <a:defRPr sz="2000" kern="1200">
          <a:solidFill>
            <a:schemeClr val="tx1">
              <a:lumMod val="85000"/>
              <a:lumOff val="15000"/>
            </a:schemeClr>
          </a:solidFill>
          <a:latin typeface="Arial"/>
          <a:ea typeface="+mn-ea"/>
          <a:cs typeface="Arial"/>
        </a:defRPr>
      </a:lvl1pPr>
      <a:lvl2pPr marL="576000" indent="-230400" algn="l" defTabSz="457200" rtl="0" eaLnBrk="1" latinLnBrk="0" hangingPunct="1">
        <a:spcBef>
          <a:spcPts val="0"/>
        </a:spcBef>
        <a:buFont typeface="Arial"/>
        <a:buChar char="–"/>
        <a:defRPr sz="1800" kern="1200">
          <a:solidFill>
            <a:schemeClr val="tx1">
              <a:lumMod val="85000"/>
              <a:lumOff val="15000"/>
            </a:schemeClr>
          </a:solidFill>
          <a:latin typeface="Arial"/>
          <a:ea typeface="+mn-ea"/>
          <a:cs typeface="Arial"/>
        </a:defRPr>
      </a:lvl2pPr>
      <a:lvl3pPr marL="950400" indent="-228600" algn="l" defTabSz="457200" rtl="0" eaLnBrk="1" latinLnBrk="0" hangingPunct="1">
        <a:spcBef>
          <a:spcPts val="0"/>
        </a:spcBef>
        <a:buFont typeface="Arial"/>
        <a:buChar char="•"/>
        <a:defRPr sz="1600" kern="1200">
          <a:solidFill>
            <a:schemeClr val="tx1">
              <a:lumMod val="85000"/>
              <a:lumOff val="15000"/>
            </a:schemeClr>
          </a:solidFill>
          <a:latin typeface="Arial"/>
          <a:ea typeface="+mn-ea"/>
          <a:cs typeface="Arial"/>
        </a:defRPr>
      </a:lvl3pPr>
      <a:lvl4pPr marL="1260000" indent="-228600" algn="l" defTabSz="457200" rtl="0" eaLnBrk="1" latinLnBrk="0" hangingPunct="1">
        <a:spcBef>
          <a:spcPts val="0"/>
        </a:spcBef>
        <a:buFont typeface="Arial"/>
        <a:buChar char="–"/>
        <a:defRPr sz="1400" kern="1200">
          <a:solidFill>
            <a:schemeClr val="tx1">
              <a:lumMod val="85000"/>
              <a:lumOff val="15000"/>
            </a:schemeClr>
          </a:solidFill>
          <a:latin typeface="Arial"/>
          <a:ea typeface="+mn-ea"/>
          <a:cs typeface="Arial"/>
        </a:defRPr>
      </a:lvl4pPr>
      <a:lvl5pPr marL="1602000" indent="-228600" algn="l" defTabSz="457200" rtl="0" eaLnBrk="1" latinLnBrk="0" hangingPunct="1">
        <a:spcBef>
          <a:spcPts val="0"/>
        </a:spcBef>
        <a:buFont typeface="Arial"/>
        <a:buChar char="»"/>
        <a:defRPr sz="1400" kern="1200">
          <a:solidFill>
            <a:schemeClr val="tx1">
              <a:lumMod val="85000"/>
              <a:lumOff val="1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bigdatauniversity.com/bdu-wp/bdu-course/machine-learning-cluster-analysis/"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8225"/>
            <a:ext cx="8229600" cy="5225619"/>
          </a:xfrm>
        </p:spPr>
        <p:txBody>
          <a:bodyPr anchor="ctr">
            <a:normAutofit/>
          </a:bodyPr>
          <a:lstStyle/>
          <a:p>
            <a:pPr marL="0" indent="0" algn="ctr">
              <a:buNone/>
            </a:pPr>
            <a:r>
              <a:rPr lang="en-US" sz="4000" b="1" dirty="0" smtClean="0"/>
              <a:t>Dimension Reduction:</a:t>
            </a:r>
          </a:p>
          <a:p>
            <a:pPr marL="0" indent="0" algn="ctr">
              <a:buNone/>
            </a:pPr>
            <a:r>
              <a:rPr lang="en-US" sz="4000" b="1" dirty="0" smtClean="0"/>
              <a:t>Principal Component and Exploratory Factor Analyses</a:t>
            </a:r>
            <a:endParaRPr lang="en-US" sz="4000" b="1"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a:t>
            </a:fld>
            <a:endParaRPr lang="en-US"/>
          </a:p>
        </p:txBody>
      </p:sp>
    </p:spTree>
    <p:extLst>
      <p:ext uri="{BB962C8B-B14F-4D97-AF65-F5344CB8AC3E}">
        <p14:creationId xmlns:p14="http://schemas.microsoft.com/office/powerpoint/2010/main" val="13490604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out: Clustering</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10</a:t>
            </a:fld>
            <a:endParaRPr lang="en-US"/>
          </a:p>
        </p:txBody>
      </p:sp>
      <p:pic>
        <p:nvPicPr>
          <p:cNvPr id="6" name="Picture 5" descr="Image.1443794637128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9492"/>
            <a:ext cx="9144000" cy="4906819"/>
          </a:xfrm>
          <a:prstGeom prst="rect">
            <a:avLst/>
          </a:prstGeom>
        </p:spPr>
      </p:pic>
      <p:sp>
        <p:nvSpPr>
          <p:cNvPr id="7" name="TextBox 6"/>
          <p:cNvSpPr txBox="1"/>
          <p:nvPr/>
        </p:nvSpPr>
        <p:spPr>
          <a:xfrm>
            <a:off x="0" y="5738145"/>
            <a:ext cx="9144000" cy="830997"/>
          </a:xfrm>
          <a:prstGeom prst="rect">
            <a:avLst/>
          </a:prstGeom>
          <a:noFill/>
        </p:spPr>
        <p:txBody>
          <a:bodyPr wrap="square" rtlCol="0">
            <a:spAutoFit/>
          </a:bodyPr>
          <a:lstStyle/>
          <a:p>
            <a:r>
              <a:rPr lang="en-US" sz="2400" dirty="0">
                <a:hlinkClick r:id="rId4"/>
              </a:rPr>
              <a:t>http://bigdatauniversity.com/bdu-wp/bdu-course/machine-learning-cluster-analysis</a:t>
            </a:r>
            <a:r>
              <a:rPr lang="en-US" sz="2400" dirty="0" smtClean="0">
                <a:hlinkClick r:id="rId4"/>
              </a:rPr>
              <a:t>/</a:t>
            </a:r>
            <a:r>
              <a:rPr lang="en-US" sz="2400" dirty="0" smtClean="0"/>
              <a:t>  </a:t>
            </a:r>
            <a:endParaRPr lang="en-US" sz="2400" dirty="0"/>
          </a:p>
        </p:txBody>
      </p:sp>
    </p:spTree>
    <p:extLst>
      <p:ext uri="{BB962C8B-B14F-4D97-AF65-F5344CB8AC3E}">
        <p14:creationId xmlns:p14="http://schemas.microsoft.com/office/powerpoint/2010/main" val="27957503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 Goals</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11</a:t>
            </a:fld>
            <a:endParaRPr lang="en-US"/>
          </a:p>
        </p:txBody>
      </p:sp>
      <p:sp>
        <p:nvSpPr>
          <p:cNvPr id="6" name="Content Placeholder 2"/>
          <p:cNvSpPr>
            <a:spLocks noGrp="1"/>
          </p:cNvSpPr>
          <p:nvPr>
            <p:ph idx="1"/>
          </p:nvPr>
        </p:nvSpPr>
        <p:spPr>
          <a:xfrm>
            <a:off x="413667" y="1886823"/>
            <a:ext cx="8229600" cy="4876800"/>
          </a:xfrm>
        </p:spPr>
        <p:txBody>
          <a:bodyPr/>
          <a:lstStyle/>
          <a:p>
            <a:pPr marL="0" indent="0">
              <a:buNone/>
            </a:pPr>
            <a:endParaRPr lang="en-US" sz="3200" dirty="0"/>
          </a:p>
          <a:p>
            <a:pPr marL="731520" lvl="1" indent="-457200">
              <a:buFont typeface="+mj-lt"/>
              <a:buAutoNum type="alphaLcParenR"/>
            </a:pPr>
            <a:endParaRPr lang="en-US" dirty="0" smtClean="0"/>
          </a:p>
          <a:p>
            <a:pPr marL="731520" lvl="1" indent="-457200">
              <a:buFont typeface="+mj-lt"/>
              <a:buAutoNum type="alphaLcParenR"/>
            </a:pPr>
            <a:endParaRPr lang="en-US" dirty="0"/>
          </a:p>
          <a:p>
            <a:pPr marL="731520" lvl="1" indent="-457200">
              <a:buFont typeface="+mj-lt"/>
              <a:buAutoNum type="alphaLcParenR"/>
            </a:pPr>
            <a:endParaRPr lang="en-US" dirty="0" smtClean="0"/>
          </a:p>
          <a:p>
            <a:pPr marL="274320" lvl="1" indent="0">
              <a:buNone/>
            </a:pPr>
            <a:endParaRPr lang="en-US" dirty="0" smtClean="0"/>
          </a:p>
          <a:p>
            <a:pPr marL="731520" lvl="1" indent="-457200">
              <a:buFont typeface="+mj-lt"/>
              <a:buAutoNum type="alphaLcParenR"/>
            </a:pPr>
            <a:endParaRPr lang="en-US" dirty="0" smtClean="0"/>
          </a:p>
          <a:p>
            <a:pPr marL="514350" indent="-514350">
              <a:buFont typeface="+mj-ea"/>
              <a:buAutoNum type="circleNumDbPlain" startAt="2"/>
            </a:pPr>
            <a:r>
              <a:rPr lang="en-US" sz="4000" dirty="0" smtClean="0"/>
              <a:t>Reduce the dimensions of the construct</a:t>
            </a:r>
          </a:p>
          <a:p>
            <a:pPr marL="514350" indent="-514350">
              <a:buFont typeface="+mj-ea"/>
              <a:buAutoNum type="circleNumDbPlain" startAt="2"/>
            </a:pPr>
            <a:endParaRPr lang="en-US" sz="1200" dirty="0" smtClean="0"/>
          </a:p>
          <a:p>
            <a:pPr marL="731520" lvl="1" indent="-457200">
              <a:buFont typeface="+mj-lt"/>
              <a:buAutoNum type="alphaLcParenR"/>
            </a:pPr>
            <a:r>
              <a:rPr lang="en-US" sz="3600" dirty="0" smtClean="0"/>
              <a:t>Principal Component Analysis</a:t>
            </a:r>
          </a:p>
          <a:p>
            <a:pPr marL="731520" lvl="1" indent="-457200">
              <a:buFont typeface="+mj-lt"/>
              <a:buAutoNum type="alphaLcParenR"/>
            </a:pPr>
            <a:r>
              <a:rPr lang="en-US" sz="3600" dirty="0" smtClean="0"/>
              <a:t>Exploratory Factor Analysis</a:t>
            </a:r>
          </a:p>
          <a:p>
            <a:pPr marL="731520" lvl="1" indent="-457200">
              <a:buFont typeface="+mj-lt"/>
              <a:buAutoNum type="alphaLcParenR"/>
            </a:pPr>
            <a:endParaRPr lang="en-US" dirty="0"/>
          </a:p>
        </p:txBody>
      </p:sp>
      <p:sp>
        <p:nvSpPr>
          <p:cNvPr id="7" name="Rectangle 6"/>
          <p:cNvSpPr/>
          <p:nvPr/>
        </p:nvSpPr>
        <p:spPr>
          <a:xfrm>
            <a:off x="6044365" y="127413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Presentation</a:t>
            </a:r>
            <a:endParaRPr lang="en-US" sz="2400" dirty="0"/>
          </a:p>
        </p:txBody>
      </p:sp>
      <p:sp>
        <p:nvSpPr>
          <p:cNvPr id="8" name="Rectangle 7"/>
          <p:cNvSpPr/>
          <p:nvPr/>
        </p:nvSpPr>
        <p:spPr>
          <a:xfrm>
            <a:off x="6044365" y="202177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Communication </a:t>
            </a:r>
            <a:endParaRPr lang="en-US" sz="2400" dirty="0"/>
          </a:p>
        </p:txBody>
      </p:sp>
      <p:sp>
        <p:nvSpPr>
          <p:cNvPr id="9" name="Rectangle 8"/>
          <p:cNvSpPr/>
          <p:nvPr/>
        </p:nvSpPr>
        <p:spPr>
          <a:xfrm>
            <a:off x="6044365" y="2788187"/>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Nonverbal</a:t>
            </a:r>
            <a:endParaRPr lang="en-US" sz="2400" dirty="0"/>
          </a:p>
        </p:txBody>
      </p:sp>
      <p:sp>
        <p:nvSpPr>
          <p:cNvPr id="10" name="Rectangle 9"/>
          <p:cNvSpPr/>
          <p:nvPr/>
        </p:nvSpPr>
        <p:spPr>
          <a:xfrm>
            <a:off x="446229" y="130658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Teaching Skills</a:t>
            </a:r>
            <a:endParaRPr lang="en-US" sz="2400" dirty="0"/>
          </a:p>
        </p:txBody>
      </p:sp>
      <p:sp>
        <p:nvSpPr>
          <p:cNvPr id="11" name="Rectangle 10"/>
          <p:cNvSpPr/>
          <p:nvPr/>
        </p:nvSpPr>
        <p:spPr>
          <a:xfrm>
            <a:off x="446229" y="202166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Anxiety</a:t>
            </a:r>
            <a:endParaRPr lang="en-US" sz="2400" dirty="0"/>
          </a:p>
        </p:txBody>
      </p:sp>
      <p:sp>
        <p:nvSpPr>
          <p:cNvPr id="12" name="Rectangle 11"/>
          <p:cNvSpPr/>
          <p:nvPr/>
        </p:nvSpPr>
        <p:spPr>
          <a:xfrm>
            <a:off x="446229" y="2820636"/>
            <a:ext cx="2507324" cy="51621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Eats Pizza</a:t>
            </a:r>
            <a:endParaRPr lang="en-US" sz="2400" dirty="0"/>
          </a:p>
        </p:txBody>
      </p:sp>
      <p:cxnSp>
        <p:nvCxnSpPr>
          <p:cNvPr id="13" name="Straight Arrow Connector 12"/>
          <p:cNvCxnSpPr>
            <a:endCxn id="7" idx="1"/>
          </p:cNvCxnSpPr>
          <p:nvPr/>
        </p:nvCxnSpPr>
        <p:spPr>
          <a:xfrm flipV="1">
            <a:off x="5572201" y="1532243"/>
            <a:ext cx="472165" cy="740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1"/>
          </p:cNvCxnSpPr>
          <p:nvPr/>
        </p:nvCxnSpPr>
        <p:spPr>
          <a:xfrm>
            <a:off x="5572201" y="2272989"/>
            <a:ext cx="472165" cy="6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9" idx="1"/>
          </p:cNvCxnSpPr>
          <p:nvPr/>
        </p:nvCxnSpPr>
        <p:spPr>
          <a:xfrm>
            <a:off x="5572201" y="2272990"/>
            <a:ext cx="472165" cy="7733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11" idx="3"/>
          </p:cNvCxnSpPr>
          <p:nvPr/>
        </p:nvCxnSpPr>
        <p:spPr>
          <a:xfrm flipH="1">
            <a:off x="2953555" y="2272990"/>
            <a:ext cx="470835" cy="6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0" idx="3"/>
          </p:cNvCxnSpPr>
          <p:nvPr/>
        </p:nvCxnSpPr>
        <p:spPr>
          <a:xfrm flipH="1" flipV="1">
            <a:off x="2953555" y="1564693"/>
            <a:ext cx="470835" cy="708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2" idx="3"/>
          </p:cNvCxnSpPr>
          <p:nvPr/>
        </p:nvCxnSpPr>
        <p:spPr>
          <a:xfrm flipH="1">
            <a:off x="2953555" y="2272989"/>
            <a:ext cx="470835" cy="805755"/>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424388" y="1241576"/>
            <a:ext cx="2147812" cy="206282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Skills</a:t>
            </a:r>
            <a:endParaRPr lang="en-US" sz="2400" dirty="0"/>
          </a:p>
        </p:txBody>
      </p:sp>
    </p:spTree>
    <p:extLst>
      <p:ext uri="{BB962C8B-B14F-4D97-AF65-F5344CB8AC3E}">
        <p14:creationId xmlns:p14="http://schemas.microsoft.com/office/powerpoint/2010/main" val="33555634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 Many Observations</a:t>
            </a:r>
          </a:p>
        </p:txBody>
      </p:sp>
      <p:sp>
        <p:nvSpPr>
          <p:cNvPr id="4" name="Footer Placeholder 3"/>
          <p:cNvSpPr>
            <a:spLocks noGrp="1"/>
          </p:cNvSpPr>
          <p:nvPr>
            <p:ph type="ftr" sz="quarter" idx="11"/>
          </p:nvPr>
        </p:nvSpPr>
        <p:spPr>
          <a:xfrm>
            <a:off x="791979" y="6516767"/>
            <a:ext cx="2895600" cy="365125"/>
          </a:xfrm>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a:xfrm>
            <a:off x="413667" y="6516767"/>
            <a:ext cx="425348" cy="365125"/>
          </a:xfrm>
        </p:spPr>
        <p:txBody>
          <a:bodyPr/>
          <a:lstStyle/>
          <a:p>
            <a:fld id="{BA34C9A7-5CF2-CF40-9744-04948AE8B6DA}" type="slidenum">
              <a:rPr lang="en-US" smtClean="0"/>
              <a:t>12</a:t>
            </a:fld>
            <a:endParaRPr lang="en-US" dirty="0"/>
          </a:p>
        </p:txBody>
      </p:sp>
      <p:pic>
        <p:nvPicPr>
          <p:cNvPr id="11" name="Content Placeholder 4" descr="Screen Shot 2015-10-01 at 11.15.18 AM.png"/>
          <p:cNvPicPr>
            <a:picLocks noChangeAspect="1"/>
          </p:cNvPicPr>
          <p:nvPr/>
        </p:nvPicPr>
        <p:blipFill>
          <a:blip r:embed="rId3">
            <a:extLst>
              <a:ext uri="{28A0092B-C50C-407E-A947-70E740481C1C}">
                <a14:useLocalDpi xmlns:a14="http://schemas.microsoft.com/office/drawing/2010/main" val="0"/>
              </a:ext>
            </a:extLst>
          </a:blip>
          <a:srcRect l="11854" r="11854"/>
          <a:stretch>
            <a:fillRect/>
          </a:stretch>
        </p:blipFill>
        <p:spPr>
          <a:xfrm>
            <a:off x="457200" y="1307895"/>
            <a:ext cx="8229600" cy="4876800"/>
          </a:xfrm>
          <a:prstGeom prst="rect">
            <a:avLst/>
          </a:prstGeom>
          <a:ln>
            <a:solidFill>
              <a:srgbClr val="318FC5"/>
            </a:solidFill>
          </a:ln>
        </p:spPr>
      </p:pic>
      <p:sp>
        <p:nvSpPr>
          <p:cNvPr id="12" name="Rectangle 11"/>
          <p:cNvSpPr/>
          <p:nvPr/>
        </p:nvSpPr>
        <p:spPr>
          <a:xfrm>
            <a:off x="434434" y="1495831"/>
            <a:ext cx="2790403" cy="4688864"/>
          </a:xfrm>
          <a:prstGeom prst="rect">
            <a:avLst/>
          </a:prstGeom>
          <a:solidFill>
            <a:schemeClr val="accent5">
              <a:alpha val="18000"/>
            </a:schemeClr>
          </a:solidFill>
          <a:ln w="31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633474" y="1495831"/>
            <a:ext cx="2053327" cy="4688864"/>
          </a:xfrm>
          <a:prstGeom prst="rect">
            <a:avLst/>
          </a:prstGeom>
          <a:solidFill>
            <a:srgbClr val="FF0000">
              <a:alpha val="18000"/>
            </a:srgbClr>
          </a:solidFill>
          <a:ln w="31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224839" y="1495831"/>
            <a:ext cx="3408635" cy="4688864"/>
          </a:xfrm>
          <a:prstGeom prst="rect">
            <a:avLst/>
          </a:prstGeom>
          <a:solidFill>
            <a:schemeClr val="accent3">
              <a:alpha val="18000"/>
            </a:schemeClr>
          </a:solidFill>
          <a:ln w="3175" cmpd="sng">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57200" y="874765"/>
            <a:ext cx="8229600" cy="461665"/>
          </a:xfrm>
          <a:prstGeom prst="rect">
            <a:avLst/>
          </a:prstGeom>
          <a:noFill/>
        </p:spPr>
        <p:txBody>
          <a:bodyPr wrap="square" rtlCol="0">
            <a:spAutoFit/>
          </a:bodyPr>
          <a:lstStyle/>
          <a:p>
            <a:pPr algn="ctr"/>
            <a:r>
              <a:rPr lang="en-US" sz="2400" dirty="0" smtClean="0">
                <a:solidFill>
                  <a:srgbClr val="4F81BD"/>
                </a:solidFill>
              </a:rPr>
              <a:t>Lots of Variables</a:t>
            </a:r>
            <a:endParaRPr lang="en-US" sz="2400" dirty="0">
              <a:solidFill>
                <a:srgbClr val="4F81BD"/>
              </a:solidFill>
            </a:endParaRPr>
          </a:p>
        </p:txBody>
      </p:sp>
    </p:spTree>
    <p:extLst>
      <p:ext uri="{BB962C8B-B14F-4D97-AF65-F5344CB8AC3E}">
        <p14:creationId xmlns:p14="http://schemas.microsoft.com/office/powerpoint/2010/main" val="31011706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 Goals</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13</a:t>
            </a:fld>
            <a:endParaRPr lang="en-US"/>
          </a:p>
        </p:txBody>
      </p:sp>
      <p:sp>
        <p:nvSpPr>
          <p:cNvPr id="6" name="Content Placeholder 2"/>
          <p:cNvSpPr>
            <a:spLocks noGrp="1"/>
          </p:cNvSpPr>
          <p:nvPr>
            <p:ph idx="1"/>
          </p:nvPr>
        </p:nvSpPr>
        <p:spPr>
          <a:xfrm>
            <a:off x="413667" y="1886823"/>
            <a:ext cx="8229600" cy="4876800"/>
          </a:xfrm>
        </p:spPr>
        <p:txBody>
          <a:bodyPr/>
          <a:lstStyle/>
          <a:p>
            <a:pPr marL="0" indent="0">
              <a:buNone/>
            </a:pPr>
            <a:endParaRPr lang="en-US" sz="3200" dirty="0"/>
          </a:p>
          <a:p>
            <a:pPr marL="731520" lvl="1" indent="-457200">
              <a:buFont typeface="+mj-lt"/>
              <a:buAutoNum type="alphaLcParenR"/>
            </a:pPr>
            <a:endParaRPr lang="en-US" dirty="0" smtClean="0"/>
          </a:p>
          <a:p>
            <a:pPr marL="731520" lvl="1" indent="-457200">
              <a:buFont typeface="+mj-lt"/>
              <a:buAutoNum type="alphaLcParenR"/>
            </a:pPr>
            <a:endParaRPr lang="en-US" dirty="0"/>
          </a:p>
          <a:p>
            <a:pPr marL="731520" lvl="1" indent="-457200">
              <a:buFont typeface="+mj-lt"/>
              <a:buAutoNum type="alphaLcParenR"/>
            </a:pPr>
            <a:endParaRPr lang="en-US" dirty="0" smtClean="0"/>
          </a:p>
          <a:p>
            <a:pPr marL="274320" lvl="1" indent="0">
              <a:buNone/>
            </a:pPr>
            <a:endParaRPr lang="en-US" dirty="0" smtClean="0"/>
          </a:p>
          <a:p>
            <a:pPr marL="731520" lvl="1" indent="-457200">
              <a:buFont typeface="+mj-lt"/>
              <a:buAutoNum type="alphaLcParenR"/>
            </a:pPr>
            <a:endParaRPr lang="en-US" dirty="0" smtClean="0"/>
          </a:p>
          <a:p>
            <a:pPr marL="514350" indent="-514350">
              <a:buFont typeface="+mj-ea"/>
              <a:buAutoNum type="circleNumDbPlain" startAt="2"/>
            </a:pPr>
            <a:r>
              <a:rPr lang="en-US" sz="4000" dirty="0" smtClean="0"/>
              <a:t>Reduce the dimensions of the construct</a:t>
            </a:r>
          </a:p>
          <a:p>
            <a:pPr marL="514350" indent="-514350">
              <a:buFont typeface="+mj-ea"/>
              <a:buAutoNum type="circleNumDbPlain" startAt="2"/>
            </a:pPr>
            <a:endParaRPr lang="en-US" sz="1200" dirty="0" smtClean="0"/>
          </a:p>
          <a:p>
            <a:pPr marL="731520" lvl="1" indent="-457200">
              <a:buFont typeface="+mj-lt"/>
              <a:buAutoNum type="alphaLcParenR"/>
            </a:pPr>
            <a:r>
              <a:rPr lang="en-US" sz="3600" dirty="0" smtClean="0"/>
              <a:t>Principal Component Analysis</a:t>
            </a:r>
          </a:p>
          <a:p>
            <a:pPr marL="731520" lvl="1" indent="-457200">
              <a:buFont typeface="+mj-lt"/>
              <a:buAutoNum type="alphaLcParenR"/>
            </a:pPr>
            <a:r>
              <a:rPr lang="en-US" sz="3600" dirty="0" smtClean="0"/>
              <a:t>Exploratory Factor Analysis</a:t>
            </a:r>
          </a:p>
          <a:p>
            <a:pPr marL="731520" lvl="1" indent="-457200">
              <a:buFont typeface="+mj-lt"/>
              <a:buAutoNum type="alphaLcParenR"/>
            </a:pPr>
            <a:endParaRPr lang="en-US" dirty="0"/>
          </a:p>
        </p:txBody>
      </p:sp>
      <p:sp>
        <p:nvSpPr>
          <p:cNvPr id="7" name="Rectangle 6"/>
          <p:cNvSpPr/>
          <p:nvPr/>
        </p:nvSpPr>
        <p:spPr>
          <a:xfrm>
            <a:off x="6044365" y="127413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Presentation</a:t>
            </a:r>
            <a:endParaRPr lang="en-US" sz="2400" dirty="0"/>
          </a:p>
        </p:txBody>
      </p:sp>
      <p:sp>
        <p:nvSpPr>
          <p:cNvPr id="8" name="Rectangle 7"/>
          <p:cNvSpPr/>
          <p:nvPr/>
        </p:nvSpPr>
        <p:spPr>
          <a:xfrm>
            <a:off x="6044365" y="202177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Communication </a:t>
            </a:r>
            <a:endParaRPr lang="en-US" sz="2400" dirty="0"/>
          </a:p>
        </p:txBody>
      </p:sp>
      <p:sp>
        <p:nvSpPr>
          <p:cNvPr id="9" name="Rectangle 8"/>
          <p:cNvSpPr/>
          <p:nvPr/>
        </p:nvSpPr>
        <p:spPr>
          <a:xfrm>
            <a:off x="6044365" y="2788187"/>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Nonverbal</a:t>
            </a:r>
            <a:endParaRPr lang="en-US" sz="2400" dirty="0"/>
          </a:p>
        </p:txBody>
      </p:sp>
      <p:sp>
        <p:nvSpPr>
          <p:cNvPr id="10" name="Rectangle 9"/>
          <p:cNvSpPr/>
          <p:nvPr/>
        </p:nvSpPr>
        <p:spPr>
          <a:xfrm>
            <a:off x="446229" y="130658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Teaching Skills</a:t>
            </a:r>
            <a:endParaRPr lang="en-US" sz="2400" dirty="0"/>
          </a:p>
        </p:txBody>
      </p:sp>
      <p:sp>
        <p:nvSpPr>
          <p:cNvPr id="11" name="Rectangle 10"/>
          <p:cNvSpPr/>
          <p:nvPr/>
        </p:nvSpPr>
        <p:spPr>
          <a:xfrm>
            <a:off x="446229" y="202166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Anxiety</a:t>
            </a:r>
            <a:endParaRPr lang="en-US" sz="2400" dirty="0"/>
          </a:p>
        </p:txBody>
      </p:sp>
      <p:sp>
        <p:nvSpPr>
          <p:cNvPr id="12" name="Rectangle 11"/>
          <p:cNvSpPr/>
          <p:nvPr/>
        </p:nvSpPr>
        <p:spPr>
          <a:xfrm>
            <a:off x="446229" y="2820636"/>
            <a:ext cx="2507324" cy="51621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Eats Pizza</a:t>
            </a:r>
            <a:endParaRPr lang="en-US" sz="2400" dirty="0"/>
          </a:p>
        </p:txBody>
      </p:sp>
      <p:cxnSp>
        <p:nvCxnSpPr>
          <p:cNvPr id="13" name="Straight Arrow Connector 12"/>
          <p:cNvCxnSpPr>
            <a:endCxn id="7" idx="1"/>
          </p:cNvCxnSpPr>
          <p:nvPr/>
        </p:nvCxnSpPr>
        <p:spPr>
          <a:xfrm flipV="1">
            <a:off x="5572201" y="1532243"/>
            <a:ext cx="472165" cy="740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1"/>
          </p:cNvCxnSpPr>
          <p:nvPr/>
        </p:nvCxnSpPr>
        <p:spPr>
          <a:xfrm>
            <a:off x="5572201" y="2272989"/>
            <a:ext cx="472165" cy="6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9" idx="1"/>
          </p:cNvCxnSpPr>
          <p:nvPr/>
        </p:nvCxnSpPr>
        <p:spPr>
          <a:xfrm>
            <a:off x="5572201" y="2272990"/>
            <a:ext cx="472165" cy="7733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11" idx="3"/>
          </p:cNvCxnSpPr>
          <p:nvPr/>
        </p:nvCxnSpPr>
        <p:spPr>
          <a:xfrm flipH="1">
            <a:off x="2953555" y="2272990"/>
            <a:ext cx="470835" cy="6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0" idx="3"/>
          </p:cNvCxnSpPr>
          <p:nvPr/>
        </p:nvCxnSpPr>
        <p:spPr>
          <a:xfrm flipH="1" flipV="1">
            <a:off x="2953555" y="1564693"/>
            <a:ext cx="470835" cy="708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2" idx="3"/>
          </p:cNvCxnSpPr>
          <p:nvPr/>
        </p:nvCxnSpPr>
        <p:spPr>
          <a:xfrm flipH="1">
            <a:off x="2953555" y="2272989"/>
            <a:ext cx="470835" cy="805755"/>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424388" y="1241576"/>
            <a:ext cx="2147812" cy="206282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Skills</a:t>
            </a:r>
            <a:endParaRPr lang="en-US" sz="2400" dirty="0"/>
          </a:p>
        </p:txBody>
      </p:sp>
    </p:spTree>
    <p:extLst>
      <p:ext uri="{BB962C8B-B14F-4D97-AF65-F5344CB8AC3E}">
        <p14:creationId xmlns:p14="http://schemas.microsoft.com/office/powerpoint/2010/main" val="7747623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Proceed: Assumptions</a:t>
            </a:r>
          </a:p>
        </p:txBody>
      </p:sp>
      <p:sp>
        <p:nvSpPr>
          <p:cNvPr id="3" name="Content Placeholder 2"/>
          <p:cNvSpPr>
            <a:spLocks noGrp="1"/>
          </p:cNvSpPr>
          <p:nvPr>
            <p:ph idx="1"/>
          </p:nvPr>
        </p:nvSpPr>
        <p:spPr>
          <a:xfrm>
            <a:off x="457200" y="657879"/>
            <a:ext cx="8229600" cy="5907074"/>
          </a:xfrm>
        </p:spPr>
        <p:txBody>
          <a:bodyPr/>
          <a:lstStyle/>
          <a:p>
            <a:pPr marL="274320" lvl="1" indent="0">
              <a:buNone/>
            </a:pPr>
            <a:r>
              <a:rPr lang="en-US" sz="3600" i="1" dirty="0"/>
              <a:t>Any sequence of n numbers can also be considered to represent n-dimensional space</a:t>
            </a:r>
          </a:p>
          <a:p>
            <a:pPr marL="274320" lvl="1" indent="0">
              <a:buNone/>
            </a:pPr>
            <a:endParaRPr lang="en-US" sz="3600" b="1" dirty="0"/>
          </a:p>
          <a:p>
            <a:r>
              <a:rPr lang="en-US" sz="3200" b="1" dirty="0">
                <a:solidFill>
                  <a:srgbClr val="318FC5"/>
                </a:solidFill>
              </a:rPr>
              <a:t>But…</a:t>
            </a:r>
          </a:p>
          <a:p>
            <a:endParaRPr lang="en-US" sz="1200" dirty="0"/>
          </a:p>
          <a:p>
            <a:pPr marL="274320" lvl="1" indent="0">
              <a:buNone/>
            </a:pPr>
            <a:r>
              <a:rPr lang="en-US" sz="3600" i="1" dirty="0"/>
              <a:t>Some dimensions are closer to each other than others</a:t>
            </a:r>
          </a:p>
          <a:p>
            <a:pPr marL="274320" lvl="1" indent="0">
              <a:buNone/>
            </a:pPr>
            <a:endParaRPr lang="en-US" sz="2600" i="1" dirty="0"/>
          </a:p>
          <a:p>
            <a:pPr marL="274320" lvl="1" indent="0">
              <a:buNone/>
            </a:pPr>
            <a:r>
              <a:rPr lang="en-US" sz="2600" dirty="0" smtClean="0"/>
              <a:t>Lower-order dimensions </a:t>
            </a:r>
            <a:r>
              <a:rPr lang="en-US" sz="2600" dirty="0" smtClean="0">
                <a:solidFill>
                  <a:srgbClr val="4F81BD"/>
                </a:solidFill>
                <a:latin typeface="Wingdings"/>
                <a:ea typeface="Wingdings"/>
                <a:cs typeface="Wingdings"/>
                <a:sym typeface="Wingdings"/>
              </a:rPr>
              <a:t></a:t>
            </a:r>
            <a:r>
              <a:rPr lang="en-US" sz="2600" dirty="0" smtClean="0"/>
              <a:t> Higher-order dimensions</a:t>
            </a:r>
            <a:endParaRPr lang="en-US" sz="2600"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14</a:t>
            </a:fld>
            <a:endParaRPr lang="en-US"/>
          </a:p>
        </p:txBody>
      </p:sp>
    </p:spTree>
    <p:extLst>
      <p:ext uri="{BB962C8B-B14F-4D97-AF65-F5344CB8AC3E}">
        <p14:creationId xmlns:p14="http://schemas.microsoft.com/office/powerpoint/2010/main" val="11563887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 Goals</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15</a:t>
            </a:fld>
            <a:endParaRPr lang="en-US"/>
          </a:p>
        </p:txBody>
      </p:sp>
      <p:sp>
        <p:nvSpPr>
          <p:cNvPr id="7" name="Rectangle 6"/>
          <p:cNvSpPr/>
          <p:nvPr/>
        </p:nvSpPr>
        <p:spPr>
          <a:xfrm>
            <a:off x="4884849" y="2287324"/>
            <a:ext cx="2796033"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Presentation</a:t>
            </a:r>
            <a:endParaRPr lang="en-US" sz="2400" dirty="0"/>
          </a:p>
        </p:txBody>
      </p:sp>
      <p:sp>
        <p:nvSpPr>
          <p:cNvPr id="8" name="Rectangle 7"/>
          <p:cNvSpPr/>
          <p:nvPr/>
        </p:nvSpPr>
        <p:spPr>
          <a:xfrm>
            <a:off x="4884849" y="3034968"/>
            <a:ext cx="2796033"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Communication</a:t>
            </a:r>
            <a:endParaRPr lang="en-US" sz="2400" dirty="0"/>
          </a:p>
        </p:txBody>
      </p:sp>
      <p:sp>
        <p:nvSpPr>
          <p:cNvPr id="9" name="Rectangle 8"/>
          <p:cNvSpPr/>
          <p:nvPr/>
        </p:nvSpPr>
        <p:spPr>
          <a:xfrm>
            <a:off x="4884849" y="3801375"/>
            <a:ext cx="2796033"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Nonverbal</a:t>
            </a:r>
            <a:endParaRPr lang="en-US" sz="2400" dirty="0"/>
          </a:p>
        </p:txBody>
      </p:sp>
      <p:sp>
        <p:nvSpPr>
          <p:cNvPr id="10" name="Rectangle 9"/>
          <p:cNvSpPr/>
          <p:nvPr/>
        </p:nvSpPr>
        <p:spPr>
          <a:xfrm>
            <a:off x="1793063" y="2319773"/>
            <a:ext cx="2796033"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Teaching Skills</a:t>
            </a:r>
            <a:endParaRPr lang="en-US" sz="2400" dirty="0"/>
          </a:p>
        </p:txBody>
      </p:sp>
      <p:sp>
        <p:nvSpPr>
          <p:cNvPr id="11" name="Rectangle 10"/>
          <p:cNvSpPr/>
          <p:nvPr/>
        </p:nvSpPr>
        <p:spPr>
          <a:xfrm>
            <a:off x="1793063" y="3034859"/>
            <a:ext cx="2796033"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Anxiety</a:t>
            </a:r>
            <a:endParaRPr lang="en-US" sz="2400" dirty="0"/>
          </a:p>
        </p:txBody>
      </p:sp>
      <p:sp>
        <p:nvSpPr>
          <p:cNvPr id="12" name="Rectangle 11"/>
          <p:cNvSpPr/>
          <p:nvPr/>
        </p:nvSpPr>
        <p:spPr>
          <a:xfrm>
            <a:off x="1793063" y="3801375"/>
            <a:ext cx="2796033" cy="51621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Eats Pizza</a:t>
            </a:r>
            <a:endParaRPr lang="en-US" sz="2400" dirty="0"/>
          </a:p>
        </p:txBody>
      </p:sp>
    </p:spTree>
    <p:extLst>
      <p:ext uri="{BB962C8B-B14F-4D97-AF65-F5344CB8AC3E}">
        <p14:creationId xmlns:p14="http://schemas.microsoft.com/office/powerpoint/2010/main" val="39492526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Goals</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16</a:t>
            </a:fld>
            <a:endParaRPr lang="en-US"/>
          </a:p>
        </p:txBody>
      </p:sp>
      <p:sp>
        <p:nvSpPr>
          <p:cNvPr id="7" name="Rectangle 6"/>
          <p:cNvSpPr/>
          <p:nvPr/>
        </p:nvSpPr>
        <p:spPr>
          <a:xfrm>
            <a:off x="4884850" y="2287324"/>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Presentation</a:t>
            </a:r>
            <a:endParaRPr lang="en-US" sz="2400" dirty="0"/>
          </a:p>
        </p:txBody>
      </p:sp>
      <p:sp>
        <p:nvSpPr>
          <p:cNvPr id="8" name="Rectangle 7"/>
          <p:cNvSpPr/>
          <p:nvPr/>
        </p:nvSpPr>
        <p:spPr>
          <a:xfrm>
            <a:off x="4884850" y="3034968"/>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Communication</a:t>
            </a:r>
            <a:endParaRPr lang="en-US" sz="2400" dirty="0"/>
          </a:p>
        </p:txBody>
      </p:sp>
      <p:sp>
        <p:nvSpPr>
          <p:cNvPr id="9" name="Rectangle 8"/>
          <p:cNvSpPr/>
          <p:nvPr/>
        </p:nvSpPr>
        <p:spPr>
          <a:xfrm>
            <a:off x="4884850" y="380137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Nonverbal</a:t>
            </a:r>
            <a:endParaRPr lang="en-US" sz="2400" dirty="0"/>
          </a:p>
        </p:txBody>
      </p:sp>
      <p:sp>
        <p:nvSpPr>
          <p:cNvPr id="10" name="Rectangle 9"/>
          <p:cNvSpPr/>
          <p:nvPr/>
        </p:nvSpPr>
        <p:spPr>
          <a:xfrm>
            <a:off x="1793064" y="2319773"/>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Teaching Skills</a:t>
            </a:r>
            <a:endParaRPr lang="en-US" sz="2400" dirty="0"/>
          </a:p>
        </p:txBody>
      </p:sp>
      <p:sp>
        <p:nvSpPr>
          <p:cNvPr id="11" name="Rectangle 10"/>
          <p:cNvSpPr/>
          <p:nvPr/>
        </p:nvSpPr>
        <p:spPr>
          <a:xfrm>
            <a:off x="1793064" y="303485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Anxiety</a:t>
            </a:r>
            <a:endParaRPr lang="en-US" sz="2400" dirty="0"/>
          </a:p>
        </p:txBody>
      </p:sp>
      <p:sp>
        <p:nvSpPr>
          <p:cNvPr id="12" name="Rectangle 11"/>
          <p:cNvSpPr/>
          <p:nvPr/>
        </p:nvSpPr>
        <p:spPr>
          <a:xfrm>
            <a:off x="457200" y="5471300"/>
            <a:ext cx="2507324" cy="51621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Eats Pizza</a:t>
            </a:r>
            <a:endParaRPr lang="en-US" sz="2400" dirty="0"/>
          </a:p>
        </p:txBody>
      </p:sp>
      <p:sp>
        <p:nvSpPr>
          <p:cNvPr id="13" name="Rounded Rectangle 12"/>
          <p:cNvSpPr/>
          <p:nvPr/>
        </p:nvSpPr>
        <p:spPr>
          <a:xfrm>
            <a:off x="1403558" y="1706252"/>
            <a:ext cx="6432965" cy="3409155"/>
          </a:xfrm>
          <a:prstGeom prst="roundRect">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8123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 Goals</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17</a:t>
            </a:fld>
            <a:endParaRPr lang="en-US"/>
          </a:p>
        </p:txBody>
      </p:sp>
      <p:sp>
        <p:nvSpPr>
          <p:cNvPr id="6" name="Rectangle 5"/>
          <p:cNvSpPr/>
          <p:nvPr/>
        </p:nvSpPr>
        <p:spPr>
          <a:xfrm>
            <a:off x="6087898" y="219961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Presentation</a:t>
            </a:r>
            <a:endParaRPr lang="en-US" sz="2400" dirty="0"/>
          </a:p>
        </p:txBody>
      </p:sp>
      <p:sp>
        <p:nvSpPr>
          <p:cNvPr id="7" name="Rectangle 6"/>
          <p:cNvSpPr/>
          <p:nvPr/>
        </p:nvSpPr>
        <p:spPr>
          <a:xfrm>
            <a:off x="6087898" y="294725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Communication </a:t>
            </a:r>
            <a:endParaRPr lang="en-US" sz="2400" dirty="0"/>
          </a:p>
        </p:txBody>
      </p:sp>
      <p:sp>
        <p:nvSpPr>
          <p:cNvPr id="8" name="Rectangle 7"/>
          <p:cNvSpPr/>
          <p:nvPr/>
        </p:nvSpPr>
        <p:spPr>
          <a:xfrm>
            <a:off x="6087898" y="371366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Nonverbal</a:t>
            </a:r>
            <a:endParaRPr lang="en-US" sz="2400" dirty="0"/>
          </a:p>
        </p:txBody>
      </p:sp>
      <p:sp>
        <p:nvSpPr>
          <p:cNvPr id="9" name="Rectangle 8"/>
          <p:cNvSpPr/>
          <p:nvPr/>
        </p:nvSpPr>
        <p:spPr>
          <a:xfrm>
            <a:off x="489762" y="2232064"/>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Teaching Skills</a:t>
            </a:r>
            <a:endParaRPr lang="en-US" sz="2400" dirty="0"/>
          </a:p>
        </p:txBody>
      </p:sp>
      <p:sp>
        <p:nvSpPr>
          <p:cNvPr id="10" name="Rectangle 9"/>
          <p:cNvSpPr/>
          <p:nvPr/>
        </p:nvSpPr>
        <p:spPr>
          <a:xfrm>
            <a:off x="489762" y="2947148"/>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Anxiety</a:t>
            </a:r>
            <a:endParaRPr lang="en-US" sz="2400" dirty="0"/>
          </a:p>
        </p:txBody>
      </p:sp>
      <p:sp>
        <p:nvSpPr>
          <p:cNvPr id="11" name="Rectangle 10"/>
          <p:cNvSpPr/>
          <p:nvPr/>
        </p:nvSpPr>
        <p:spPr>
          <a:xfrm>
            <a:off x="489762" y="3746115"/>
            <a:ext cx="2507324" cy="51621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Eats Pizza</a:t>
            </a:r>
            <a:endParaRPr lang="en-US" sz="2400" dirty="0"/>
          </a:p>
        </p:txBody>
      </p:sp>
      <p:cxnSp>
        <p:nvCxnSpPr>
          <p:cNvPr id="12" name="Straight Arrow Connector 11"/>
          <p:cNvCxnSpPr/>
          <p:nvPr/>
        </p:nvCxnSpPr>
        <p:spPr>
          <a:xfrm flipV="1">
            <a:off x="5615735" y="2457721"/>
            <a:ext cx="472165" cy="740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15735" y="3198468"/>
            <a:ext cx="472165" cy="6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615735" y="3198469"/>
            <a:ext cx="472165" cy="7733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0" idx="3"/>
          </p:cNvCxnSpPr>
          <p:nvPr/>
        </p:nvCxnSpPr>
        <p:spPr>
          <a:xfrm flipH="1">
            <a:off x="2997088" y="3198469"/>
            <a:ext cx="470835" cy="6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3"/>
          </p:cNvCxnSpPr>
          <p:nvPr/>
        </p:nvCxnSpPr>
        <p:spPr>
          <a:xfrm flipH="1" flipV="1">
            <a:off x="2997088" y="2490172"/>
            <a:ext cx="470835" cy="708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1" idx="3"/>
          </p:cNvCxnSpPr>
          <p:nvPr/>
        </p:nvCxnSpPr>
        <p:spPr>
          <a:xfrm flipH="1">
            <a:off x="2997088" y="3198469"/>
            <a:ext cx="470835" cy="805755"/>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3467921" y="2167055"/>
            <a:ext cx="2147812" cy="206282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Skills</a:t>
            </a:r>
            <a:endParaRPr lang="en-US" sz="2400" dirty="0"/>
          </a:p>
        </p:txBody>
      </p:sp>
    </p:spTree>
    <p:extLst>
      <p:ext uri="{BB962C8B-B14F-4D97-AF65-F5344CB8AC3E}">
        <p14:creationId xmlns:p14="http://schemas.microsoft.com/office/powerpoint/2010/main" val="21746004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Proceed: Definitions</a:t>
            </a:r>
          </a:p>
        </p:txBody>
      </p:sp>
      <p:sp>
        <p:nvSpPr>
          <p:cNvPr id="3" name="Content Placeholder 2"/>
          <p:cNvSpPr>
            <a:spLocks noGrp="1"/>
          </p:cNvSpPr>
          <p:nvPr>
            <p:ph idx="1"/>
          </p:nvPr>
        </p:nvSpPr>
        <p:spPr/>
        <p:txBody>
          <a:bodyPr/>
          <a:lstStyle/>
          <a:p>
            <a:r>
              <a:rPr lang="en-US" sz="3600" dirty="0">
                <a:solidFill>
                  <a:srgbClr val="4F81BD"/>
                </a:solidFill>
              </a:rPr>
              <a:t>Loadings</a:t>
            </a:r>
          </a:p>
          <a:p>
            <a:pPr lvl="1"/>
            <a:r>
              <a:rPr lang="en-US" sz="3600" dirty="0"/>
              <a:t>Correlations between each variable and component/factor</a:t>
            </a:r>
          </a:p>
          <a:p>
            <a:pPr lvl="1"/>
            <a:endParaRPr lang="en-US" sz="12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18</a:t>
            </a:fld>
            <a:endParaRPr lang="en-US"/>
          </a:p>
        </p:txBody>
      </p:sp>
    </p:spTree>
    <p:extLst>
      <p:ext uri="{BB962C8B-B14F-4D97-AF65-F5344CB8AC3E}">
        <p14:creationId xmlns:p14="http://schemas.microsoft.com/office/powerpoint/2010/main" val="32801699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Proceed: Definitions</a:t>
            </a:r>
          </a:p>
        </p:txBody>
      </p:sp>
      <p:sp>
        <p:nvSpPr>
          <p:cNvPr id="3" name="Content Placeholder 2"/>
          <p:cNvSpPr>
            <a:spLocks noGrp="1"/>
          </p:cNvSpPr>
          <p:nvPr>
            <p:ph idx="1"/>
          </p:nvPr>
        </p:nvSpPr>
        <p:spPr/>
        <p:txBody>
          <a:bodyPr/>
          <a:lstStyle/>
          <a:p>
            <a:r>
              <a:rPr lang="en-US" sz="3600" dirty="0" smtClean="0">
                <a:solidFill>
                  <a:srgbClr val="4F81BD"/>
                </a:solidFill>
              </a:rPr>
              <a:t>Communality</a:t>
            </a:r>
            <a:endParaRPr lang="en-US" sz="3600" dirty="0">
              <a:solidFill>
                <a:srgbClr val="4F81BD"/>
              </a:solidFill>
            </a:endParaRPr>
          </a:p>
          <a:p>
            <a:pPr lvl="1"/>
            <a:r>
              <a:rPr lang="en-US" sz="3600" dirty="0"/>
              <a:t>The amount of variance of each variable explained by the factor structure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19</a:t>
            </a:fld>
            <a:endParaRPr lang="en-US"/>
          </a:p>
        </p:txBody>
      </p:sp>
    </p:spTree>
    <p:extLst>
      <p:ext uri="{BB962C8B-B14F-4D97-AF65-F5344CB8AC3E}">
        <p14:creationId xmlns:p14="http://schemas.microsoft.com/office/powerpoint/2010/main" val="9086061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I care? </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a:t>
            </a:fld>
            <a:endParaRPr lang="en-US"/>
          </a:p>
        </p:txBody>
      </p:sp>
      <p:pic>
        <p:nvPicPr>
          <p:cNvPr id="7" name="Content Placeholder 6" descr="Fotolia_41498462_M1.jpg"/>
          <p:cNvPicPr>
            <a:picLocks noGrp="1" noChangeAspect="1"/>
          </p:cNvPicPr>
          <p:nvPr>
            <p:ph idx="1"/>
          </p:nvPr>
        </p:nvPicPr>
        <p:blipFill>
          <a:blip r:embed="rId3" cstate="print">
            <a:extLst>
              <a:ext uri="{28A0092B-C50C-407E-A947-70E740481C1C}">
                <a14:useLocalDpi xmlns:a14="http://schemas.microsoft.com/office/drawing/2010/main" val="0"/>
              </a:ext>
            </a:extLst>
          </a:blip>
          <a:srcRect t="12786" b="12786"/>
          <a:stretch>
            <a:fillRect/>
          </a:stretch>
        </p:blipFill>
        <p:spPr>
          <a:prstGeom prst="rect">
            <a:avLst/>
          </a:prstGeom>
          <a:ln>
            <a:solidFill>
              <a:schemeClr val="tx1"/>
            </a:solidFill>
          </a:ln>
        </p:spPr>
      </p:pic>
    </p:spTree>
    <p:extLst>
      <p:ext uri="{BB962C8B-B14F-4D97-AF65-F5344CB8AC3E}">
        <p14:creationId xmlns:p14="http://schemas.microsoft.com/office/powerpoint/2010/main" val="1265425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Proceed: Definitions</a:t>
            </a:r>
          </a:p>
        </p:txBody>
      </p:sp>
      <p:sp>
        <p:nvSpPr>
          <p:cNvPr id="3" name="Content Placeholder 2"/>
          <p:cNvSpPr>
            <a:spLocks noGrp="1"/>
          </p:cNvSpPr>
          <p:nvPr>
            <p:ph idx="1"/>
          </p:nvPr>
        </p:nvSpPr>
        <p:spPr/>
        <p:txBody>
          <a:bodyPr/>
          <a:lstStyle/>
          <a:p>
            <a:r>
              <a:rPr lang="en-US" sz="3600" dirty="0" smtClean="0">
                <a:solidFill>
                  <a:srgbClr val="4F81BD"/>
                </a:solidFill>
              </a:rPr>
              <a:t>Uniqueness</a:t>
            </a:r>
            <a:endParaRPr lang="en-US" sz="3600" dirty="0">
              <a:solidFill>
                <a:srgbClr val="4F81BD"/>
              </a:solidFill>
            </a:endParaRPr>
          </a:p>
          <a:p>
            <a:pPr lvl="1"/>
            <a:r>
              <a:rPr lang="en-US" sz="3600" dirty="0"/>
              <a:t>The amount of variance of each variable not explained by the factor structure [1 – Communality</a:t>
            </a:r>
            <a:r>
              <a:rPr lang="en-US" sz="3600" dirty="0" smtClean="0"/>
              <a:t>]</a:t>
            </a:r>
            <a:endParaRPr lang="en-US" sz="36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20</a:t>
            </a:fld>
            <a:endParaRPr lang="en-US"/>
          </a:p>
        </p:txBody>
      </p:sp>
    </p:spTree>
    <p:extLst>
      <p:ext uri="{BB962C8B-B14F-4D97-AF65-F5344CB8AC3E}">
        <p14:creationId xmlns:p14="http://schemas.microsoft.com/office/powerpoint/2010/main" val="36600052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vs. EFA</a:t>
            </a:r>
          </a:p>
        </p:txBody>
      </p:sp>
      <p:sp>
        <p:nvSpPr>
          <p:cNvPr id="3" name="Content Placeholder 2"/>
          <p:cNvSpPr>
            <a:spLocks noGrp="1"/>
          </p:cNvSpPr>
          <p:nvPr>
            <p:ph idx="1"/>
          </p:nvPr>
        </p:nvSpPr>
        <p:spPr/>
        <p:txBody>
          <a:bodyPr/>
          <a:lstStyle/>
          <a:p>
            <a:r>
              <a:rPr lang="en-US" sz="3600" dirty="0"/>
              <a:t>PCA explains the total variance whereas EFA explains the common variance</a:t>
            </a:r>
          </a:p>
          <a:p>
            <a:endParaRPr lang="en-US" sz="2600" dirty="0"/>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21</a:t>
            </a:fld>
            <a:endParaRPr lang="en-US"/>
          </a:p>
        </p:txBody>
      </p:sp>
    </p:spTree>
    <p:extLst>
      <p:ext uri="{BB962C8B-B14F-4D97-AF65-F5344CB8AC3E}">
        <p14:creationId xmlns:p14="http://schemas.microsoft.com/office/powerpoint/2010/main" val="35240464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vs. EFA</a:t>
            </a:r>
          </a:p>
        </p:txBody>
      </p:sp>
      <p:sp>
        <p:nvSpPr>
          <p:cNvPr id="3" name="Content Placeholder 2"/>
          <p:cNvSpPr>
            <a:spLocks noGrp="1"/>
          </p:cNvSpPr>
          <p:nvPr>
            <p:ph idx="1"/>
          </p:nvPr>
        </p:nvSpPr>
        <p:spPr/>
        <p:txBody>
          <a:bodyPr/>
          <a:lstStyle/>
          <a:p>
            <a:r>
              <a:rPr lang="en-US" sz="3600" dirty="0" smtClean="0"/>
              <a:t>PCA </a:t>
            </a:r>
            <a:r>
              <a:rPr lang="en-US" sz="3600" dirty="0"/>
              <a:t>identifies measures that are sufficiently similar to each other to justify combination whereas EFA captures latent constructs assumed to cause the variance</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22</a:t>
            </a:fld>
            <a:endParaRPr lang="en-US"/>
          </a:p>
        </p:txBody>
      </p:sp>
    </p:spTree>
    <p:extLst>
      <p:ext uri="{BB962C8B-B14F-4D97-AF65-F5344CB8AC3E}">
        <p14:creationId xmlns:p14="http://schemas.microsoft.com/office/powerpoint/2010/main" val="396833919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vs. EFA</a:t>
            </a:r>
          </a:p>
        </p:txBody>
      </p:sp>
      <p:sp>
        <p:nvSpPr>
          <p:cNvPr id="3" name="Content Placeholder 2"/>
          <p:cNvSpPr>
            <a:spLocks noGrp="1"/>
          </p:cNvSpPr>
          <p:nvPr>
            <p:ph idx="1"/>
          </p:nvPr>
        </p:nvSpPr>
        <p:spPr/>
        <p:txBody>
          <a:bodyPr/>
          <a:lstStyle/>
          <a:p>
            <a:r>
              <a:rPr lang="en-US" sz="3600" dirty="0" smtClean="0"/>
              <a:t>Most </a:t>
            </a:r>
            <a:r>
              <a:rPr lang="en-US" sz="3600" dirty="0"/>
              <a:t>behavioral science research questions that involve factor analysis are theoretically akin to EFA (with notable exceptions)</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23</a:t>
            </a:fld>
            <a:endParaRPr lang="en-US"/>
          </a:p>
        </p:txBody>
      </p:sp>
    </p:spTree>
    <p:extLst>
      <p:ext uri="{BB962C8B-B14F-4D97-AF65-F5344CB8AC3E}">
        <p14:creationId xmlns:p14="http://schemas.microsoft.com/office/powerpoint/2010/main" val="1250124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 Goals</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24</a:t>
            </a:fld>
            <a:endParaRPr lang="en-US"/>
          </a:p>
        </p:txBody>
      </p:sp>
      <p:sp>
        <p:nvSpPr>
          <p:cNvPr id="6" name="Content Placeholder 2"/>
          <p:cNvSpPr>
            <a:spLocks noGrp="1"/>
          </p:cNvSpPr>
          <p:nvPr>
            <p:ph idx="1"/>
          </p:nvPr>
        </p:nvSpPr>
        <p:spPr>
          <a:xfrm>
            <a:off x="413667" y="1886823"/>
            <a:ext cx="8229600" cy="4876800"/>
          </a:xfrm>
        </p:spPr>
        <p:txBody>
          <a:bodyPr/>
          <a:lstStyle/>
          <a:p>
            <a:pPr marL="0" indent="0">
              <a:buNone/>
            </a:pPr>
            <a:endParaRPr lang="en-US" sz="3200" dirty="0"/>
          </a:p>
          <a:p>
            <a:pPr marL="731520" lvl="1" indent="-457200">
              <a:buFont typeface="+mj-lt"/>
              <a:buAutoNum type="alphaLcParenR"/>
            </a:pPr>
            <a:endParaRPr lang="en-US" dirty="0" smtClean="0"/>
          </a:p>
          <a:p>
            <a:pPr marL="731520" lvl="1" indent="-457200">
              <a:buFont typeface="+mj-lt"/>
              <a:buAutoNum type="alphaLcParenR"/>
            </a:pPr>
            <a:endParaRPr lang="en-US" dirty="0"/>
          </a:p>
          <a:p>
            <a:pPr marL="731520" lvl="1" indent="-457200">
              <a:buFont typeface="+mj-lt"/>
              <a:buAutoNum type="alphaLcParenR"/>
            </a:pPr>
            <a:endParaRPr lang="en-US" dirty="0" smtClean="0"/>
          </a:p>
          <a:p>
            <a:pPr marL="274320" lvl="1" indent="0">
              <a:buNone/>
            </a:pPr>
            <a:endParaRPr lang="en-US" dirty="0" smtClean="0"/>
          </a:p>
          <a:p>
            <a:pPr marL="731520" lvl="1" indent="-457200">
              <a:buFont typeface="+mj-lt"/>
              <a:buAutoNum type="alphaLcParenR"/>
            </a:pPr>
            <a:endParaRPr lang="en-US" dirty="0" smtClean="0"/>
          </a:p>
          <a:p>
            <a:pPr marL="514350" indent="-514350">
              <a:buFont typeface="+mj-ea"/>
              <a:buAutoNum type="circleNumDbPlain" startAt="2"/>
            </a:pPr>
            <a:r>
              <a:rPr lang="en-US" sz="4000" dirty="0" smtClean="0"/>
              <a:t>Reduce the dimensions of the construct</a:t>
            </a:r>
          </a:p>
          <a:p>
            <a:pPr marL="514350" indent="-514350">
              <a:buFont typeface="+mj-ea"/>
              <a:buAutoNum type="circleNumDbPlain" startAt="2"/>
            </a:pPr>
            <a:endParaRPr lang="en-US" sz="1200" dirty="0" smtClean="0"/>
          </a:p>
          <a:p>
            <a:pPr marL="731520" lvl="1" indent="-457200">
              <a:buFont typeface="+mj-lt"/>
              <a:buAutoNum type="alphaLcParenR"/>
            </a:pPr>
            <a:r>
              <a:rPr lang="en-US" sz="3600" dirty="0" smtClean="0"/>
              <a:t>Principal Component Analysis</a:t>
            </a:r>
          </a:p>
          <a:p>
            <a:pPr marL="731520" lvl="1" indent="-457200">
              <a:buFont typeface="+mj-lt"/>
              <a:buAutoNum type="alphaLcParenR"/>
            </a:pPr>
            <a:r>
              <a:rPr lang="en-US" sz="3600" dirty="0" smtClean="0"/>
              <a:t>Exploratory Factor Analysis</a:t>
            </a:r>
          </a:p>
          <a:p>
            <a:pPr marL="731520" lvl="1" indent="-457200">
              <a:buFont typeface="+mj-lt"/>
              <a:buAutoNum type="alphaLcParenR"/>
            </a:pPr>
            <a:endParaRPr lang="en-US" dirty="0"/>
          </a:p>
        </p:txBody>
      </p:sp>
      <p:sp>
        <p:nvSpPr>
          <p:cNvPr id="7" name="Rectangle 6"/>
          <p:cNvSpPr/>
          <p:nvPr/>
        </p:nvSpPr>
        <p:spPr>
          <a:xfrm>
            <a:off x="6044365" y="127413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Presentation</a:t>
            </a:r>
            <a:endParaRPr lang="en-US" sz="2400" dirty="0"/>
          </a:p>
        </p:txBody>
      </p:sp>
      <p:sp>
        <p:nvSpPr>
          <p:cNvPr id="8" name="Rectangle 7"/>
          <p:cNvSpPr/>
          <p:nvPr/>
        </p:nvSpPr>
        <p:spPr>
          <a:xfrm>
            <a:off x="6044365" y="202177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Communication </a:t>
            </a:r>
            <a:endParaRPr lang="en-US" sz="2400" dirty="0"/>
          </a:p>
        </p:txBody>
      </p:sp>
      <p:sp>
        <p:nvSpPr>
          <p:cNvPr id="9" name="Rectangle 8"/>
          <p:cNvSpPr/>
          <p:nvPr/>
        </p:nvSpPr>
        <p:spPr>
          <a:xfrm>
            <a:off x="6044365" y="2788187"/>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Nonverbal</a:t>
            </a:r>
            <a:endParaRPr lang="en-US" sz="2400" dirty="0"/>
          </a:p>
        </p:txBody>
      </p:sp>
      <p:sp>
        <p:nvSpPr>
          <p:cNvPr id="10" name="Rectangle 9"/>
          <p:cNvSpPr/>
          <p:nvPr/>
        </p:nvSpPr>
        <p:spPr>
          <a:xfrm>
            <a:off x="446229" y="130658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Teaching Skills</a:t>
            </a:r>
            <a:endParaRPr lang="en-US" sz="2400" dirty="0"/>
          </a:p>
        </p:txBody>
      </p:sp>
      <p:sp>
        <p:nvSpPr>
          <p:cNvPr id="11" name="Rectangle 10"/>
          <p:cNvSpPr/>
          <p:nvPr/>
        </p:nvSpPr>
        <p:spPr>
          <a:xfrm>
            <a:off x="446229" y="202166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Anxiety</a:t>
            </a:r>
            <a:endParaRPr lang="en-US" sz="2400" dirty="0"/>
          </a:p>
        </p:txBody>
      </p:sp>
      <p:sp>
        <p:nvSpPr>
          <p:cNvPr id="12" name="Rectangle 11"/>
          <p:cNvSpPr/>
          <p:nvPr/>
        </p:nvSpPr>
        <p:spPr>
          <a:xfrm>
            <a:off x="446229" y="2820636"/>
            <a:ext cx="2507324" cy="51621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Eats Pizza</a:t>
            </a:r>
            <a:endParaRPr lang="en-US" sz="2400" dirty="0"/>
          </a:p>
        </p:txBody>
      </p:sp>
      <p:cxnSp>
        <p:nvCxnSpPr>
          <p:cNvPr id="13" name="Straight Arrow Connector 12"/>
          <p:cNvCxnSpPr>
            <a:endCxn id="7" idx="1"/>
          </p:cNvCxnSpPr>
          <p:nvPr/>
        </p:nvCxnSpPr>
        <p:spPr>
          <a:xfrm flipV="1">
            <a:off x="5572201" y="1532243"/>
            <a:ext cx="472165" cy="740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1"/>
          </p:cNvCxnSpPr>
          <p:nvPr/>
        </p:nvCxnSpPr>
        <p:spPr>
          <a:xfrm>
            <a:off x="5572201" y="2272989"/>
            <a:ext cx="472165" cy="6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9" idx="1"/>
          </p:cNvCxnSpPr>
          <p:nvPr/>
        </p:nvCxnSpPr>
        <p:spPr>
          <a:xfrm>
            <a:off x="5572201" y="2272990"/>
            <a:ext cx="472165" cy="7733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11" idx="3"/>
          </p:cNvCxnSpPr>
          <p:nvPr/>
        </p:nvCxnSpPr>
        <p:spPr>
          <a:xfrm flipH="1">
            <a:off x="2953555" y="2272990"/>
            <a:ext cx="470835" cy="6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0" idx="3"/>
          </p:cNvCxnSpPr>
          <p:nvPr/>
        </p:nvCxnSpPr>
        <p:spPr>
          <a:xfrm flipH="1" flipV="1">
            <a:off x="2953555" y="1564693"/>
            <a:ext cx="470835" cy="708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2" idx="3"/>
          </p:cNvCxnSpPr>
          <p:nvPr/>
        </p:nvCxnSpPr>
        <p:spPr>
          <a:xfrm flipH="1">
            <a:off x="2953555" y="2272989"/>
            <a:ext cx="470835" cy="805755"/>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424388" y="1241576"/>
            <a:ext cx="2147812" cy="206282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Skills</a:t>
            </a:r>
            <a:endParaRPr lang="en-US" sz="2400" dirty="0"/>
          </a:p>
        </p:txBody>
      </p:sp>
      <p:sp>
        <p:nvSpPr>
          <p:cNvPr id="20" name="Rectangle 19"/>
          <p:cNvSpPr/>
          <p:nvPr/>
        </p:nvSpPr>
        <p:spPr>
          <a:xfrm>
            <a:off x="652022" y="5125332"/>
            <a:ext cx="6707548" cy="70377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1380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 (PCA)</a:t>
            </a:r>
          </a:p>
        </p:txBody>
      </p:sp>
      <p:sp>
        <p:nvSpPr>
          <p:cNvPr id="3" name="Content Placeholder 2"/>
          <p:cNvSpPr>
            <a:spLocks noGrp="1"/>
          </p:cNvSpPr>
          <p:nvPr>
            <p:ph idx="1"/>
          </p:nvPr>
        </p:nvSpPr>
        <p:spPr/>
        <p:txBody>
          <a:bodyPr/>
          <a:lstStyle/>
          <a:p>
            <a:r>
              <a:rPr lang="en-US" sz="3600" i="1" dirty="0"/>
              <a:t>A method for reducing your data into the fewest “principal components” that simultaneously maximize the amount of variance explained</a:t>
            </a:r>
          </a:p>
          <a:p>
            <a:endParaRPr lang="en-US" sz="2600" i="1" dirty="0"/>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25</a:t>
            </a:fld>
            <a:endParaRPr lang="en-US"/>
          </a:p>
        </p:txBody>
      </p:sp>
    </p:spTree>
    <p:extLst>
      <p:ext uri="{BB962C8B-B14F-4D97-AF65-F5344CB8AC3E}">
        <p14:creationId xmlns:p14="http://schemas.microsoft.com/office/powerpoint/2010/main" val="23914146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 (PCA)</a:t>
            </a:r>
          </a:p>
        </p:txBody>
      </p:sp>
      <p:sp>
        <p:nvSpPr>
          <p:cNvPr id="3" name="Content Placeholder 2"/>
          <p:cNvSpPr>
            <a:spLocks noGrp="1"/>
          </p:cNvSpPr>
          <p:nvPr>
            <p:ph idx="1"/>
          </p:nvPr>
        </p:nvSpPr>
        <p:spPr>
          <a:xfrm>
            <a:off x="457200" y="900545"/>
            <a:ext cx="8229600" cy="5616222"/>
          </a:xfrm>
        </p:spPr>
        <p:txBody>
          <a:bodyPr>
            <a:normAutofit lnSpcReduction="10000"/>
          </a:bodyPr>
          <a:lstStyle/>
          <a:p>
            <a:r>
              <a:rPr lang="en-US" sz="3600" dirty="0"/>
              <a:t>Examine all variance in the correlation matrix and assume no measurement error</a:t>
            </a:r>
          </a:p>
          <a:p>
            <a:endParaRPr lang="en-US" sz="3600" i="1" dirty="0"/>
          </a:p>
          <a:p>
            <a:endParaRPr lang="en-US" sz="3600" i="1" dirty="0"/>
          </a:p>
          <a:p>
            <a:r>
              <a:rPr lang="en-US" sz="3600" b="1" dirty="0">
                <a:solidFill>
                  <a:srgbClr val="4F81BD"/>
                </a:solidFill>
              </a:rPr>
              <a:t>Goal</a:t>
            </a:r>
            <a:r>
              <a:rPr lang="en-US" sz="3600" b="1" dirty="0"/>
              <a:t>: </a:t>
            </a:r>
            <a:r>
              <a:rPr lang="en-US" sz="3600" dirty="0"/>
              <a:t>reduce the variables to a smaller set of </a:t>
            </a:r>
            <a:r>
              <a:rPr lang="en-US" sz="3600" dirty="0" smtClean="0"/>
              <a:t>components</a:t>
            </a:r>
          </a:p>
          <a:p>
            <a:endParaRPr lang="en-US" sz="1100" dirty="0"/>
          </a:p>
          <a:p>
            <a:pPr lvl="1"/>
            <a:r>
              <a:rPr lang="en-US" sz="3200" dirty="0"/>
              <a:t>50 facial features </a:t>
            </a:r>
            <a:r>
              <a:rPr lang="en-US" sz="3200" dirty="0">
                <a:solidFill>
                  <a:srgbClr val="4F81BD"/>
                </a:solidFill>
                <a:latin typeface="Wingdings"/>
                <a:ea typeface="Wingdings"/>
                <a:cs typeface="Wingdings"/>
                <a:sym typeface="Wingdings"/>
              </a:rPr>
              <a:t></a:t>
            </a:r>
            <a:r>
              <a:rPr lang="en-US" sz="3200" dirty="0"/>
              <a:t> 3 holistic components</a:t>
            </a:r>
          </a:p>
          <a:p>
            <a:pPr lvl="1"/>
            <a:r>
              <a:rPr lang="en-US" sz="3200" dirty="0"/>
              <a:t>44 survey items</a:t>
            </a:r>
            <a:r>
              <a:rPr lang="en-US" sz="3200" dirty="0">
                <a:solidFill>
                  <a:srgbClr val="4F81BD"/>
                </a:solidFill>
              </a:rPr>
              <a:t> </a:t>
            </a:r>
            <a:r>
              <a:rPr lang="en-US" sz="3200" dirty="0">
                <a:solidFill>
                  <a:srgbClr val="4F81BD"/>
                </a:solidFill>
                <a:latin typeface="Wingdings"/>
                <a:ea typeface="Wingdings"/>
                <a:cs typeface="Wingdings"/>
                <a:sym typeface="Wingdings"/>
              </a:rPr>
              <a:t></a:t>
            </a:r>
            <a:r>
              <a:rPr lang="en-US" sz="3200" dirty="0">
                <a:solidFill>
                  <a:srgbClr val="4F81BD"/>
                </a:solidFill>
              </a:rPr>
              <a:t> </a:t>
            </a:r>
            <a:r>
              <a:rPr lang="en-US" sz="3200" dirty="0"/>
              <a:t>Big 5 personality dimensions</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26</a:t>
            </a:fld>
            <a:endParaRPr lang="en-US"/>
          </a:p>
        </p:txBody>
      </p:sp>
    </p:spTree>
    <p:extLst>
      <p:ext uri="{BB962C8B-B14F-4D97-AF65-F5344CB8AC3E}">
        <p14:creationId xmlns:p14="http://schemas.microsoft.com/office/powerpoint/2010/main" val="31539915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PCA</a:t>
            </a:r>
          </a:p>
        </p:txBody>
      </p:sp>
      <p:sp>
        <p:nvSpPr>
          <p:cNvPr id="3" name="Content Placeholder 2"/>
          <p:cNvSpPr>
            <a:spLocks noGrp="1"/>
          </p:cNvSpPr>
          <p:nvPr>
            <p:ph idx="1"/>
          </p:nvPr>
        </p:nvSpPr>
        <p:spPr>
          <a:xfrm>
            <a:off x="457200" y="1161469"/>
            <a:ext cx="8229600" cy="5225619"/>
          </a:xfrm>
        </p:spPr>
        <p:txBody>
          <a:bodyPr/>
          <a:lstStyle/>
          <a:p>
            <a:r>
              <a:rPr lang="en-US" sz="3600" dirty="0"/>
              <a:t>Correlation = </a:t>
            </a:r>
            <a:r>
              <a:rPr lang="en-US" sz="3600" dirty="0" err="1"/>
              <a:t>covariation</a:t>
            </a:r>
            <a:r>
              <a:rPr lang="en-US" sz="3600" dirty="0"/>
              <a:t> between two vectors</a:t>
            </a:r>
          </a:p>
          <a:p>
            <a:endParaRPr lang="en-US" sz="3600" dirty="0"/>
          </a:p>
          <a:p>
            <a:r>
              <a:rPr lang="en-US" sz="3600" dirty="0"/>
              <a:t>Matrix of correlations describes all possible pairwise relationships</a:t>
            </a:r>
          </a:p>
          <a:p>
            <a:endParaRPr lang="en-US" sz="3600" dirty="0"/>
          </a:p>
          <a:p>
            <a:r>
              <a:rPr lang="en-US" sz="3600" dirty="0"/>
              <a:t>“Eigenvectors” and “eigenvalues” are calculated for the matrix</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27</a:t>
            </a:fld>
            <a:endParaRPr lang="en-US"/>
          </a:p>
        </p:txBody>
      </p:sp>
    </p:spTree>
    <p:extLst>
      <p:ext uri="{BB962C8B-B14F-4D97-AF65-F5344CB8AC3E}">
        <p14:creationId xmlns:p14="http://schemas.microsoft.com/office/powerpoint/2010/main" val="192735506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PCA</a:t>
            </a:r>
          </a:p>
        </p:txBody>
      </p:sp>
      <p:sp>
        <p:nvSpPr>
          <p:cNvPr id="3" name="Content Placeholder 2"/>
          <p:cNvSpPr>
            <a:spLocks noGrp="1"/>
          </p:cNvSpPr>
          <p:nvPr>
            <p:ph idx="1"/>
          </p:nvPr>
        </p:nvSpPr>
        <p:spPr/>
        <p:txBody>
          <a:bodyPr/>
          <a:lstStyle/>
          <a:p>
            <a:endParaRPr lang="en-US" sz="3600" dirty="0"/>
          </a:p>
          <a:p>
            <a:r>
              <a:rPr lang="en-US" sz="3600" b="1" dirty="0">
                <a:solidFill>
                  <a:srgbClr val="4F81BD"/>
                </a:solidFill>
              </a:rPr>
              <a:t>Eigenvectors</a:t>
            </a:r>
            <a:r>
              <a:rPr lang="en-US" sz="3600" dirty="0"/>
              <a:t> are the Principal </a:t>
            </a:r>
            <a:r>
              <a:rPr lang="en-US" sz="3600" dirty="0" smtClean="0"/>
              <a:t>Components</a:t>
            </a:r>
          </a:p>
          <a:p>
            <a:endParaRPr lang="en-US" sz="3600" dirty="0"/>
          </a:p>
          <a:p>
            <a:r>
              <a:rPr lang="en-US" sz="3600" b="1" dirty="0">
                <a:solidFill>
                  <a:srgbClr val="4F81BD"/>
                </a:solidFill>
              </a:rPr>
              <a:t>Eigenvalues</a:t>
            </a:r>
            <a:r>
              <a:rPr lang="en-US" sz="3600" b="1" dirty="0"/>
              <a:t> </a:t>
            </a:r>
            <a:r>
              <a:rPr lang="en-US" sz="3600" dirty="0"/>
              <a:t>are the amount of variance the Principal Components explain </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28</a:t>
            </a:fld>
            <a:endParaRPr lang="en-US"/>
          </a:p>
        </p:txBody>
      </p:sp>
    </p:spTree>
    <p:extLst>
      <p:ext uri="{BB962C8B-B14F-4D97-AF65-F5344CB8AC3E}">
        <p14:creationId xmlns:p14="http://schemas.microsoft.com/office/powerpoint/2010/main" val="132713263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components?</a:t>
            </a:r>
          </a:p>
        </p:txBody>
      </p:sp>
      <p:sp>
        <p:nvSpPr>
          <p:cNvPr id="3" name="Content Placeholder 2"/>
          <p:cNvSpPr>
            <a:spLocks noGrp="1"/>
          </p:cNvSpPr>
          <p:nvPr>
            <p:ph idx="1"/>
          </p:nvPr>
        </p:nvSpPr>
        <p:spPr/>
        <p:txBody>
          <a:bodyPr>
            <a:normAutofit/>
          </a:bodyPr>
          <a:lstStyle/>
          <a:p>
            <a:r>
              <a:rPr lang="en-US" sz="4000" b="1" dirty="0">
                <a:solidFill>
                  <a:srgbClr val="4F81BD"/>
                </a:solidFill>
              </a:rPr>
              <a:t>Kaiser-</a:t>
            </a:r>
            <a:r>
              <a:rPr lang="en-US" sz="4000" b="1" dirty="0" err="1">
                <a:solidFill>
                  <a:srgbClr val="4F81BD"/>
                </a:solidFill>
              </a:rPr>
              <a:t>Guttman</a:t>
            </a:r>
            <a:r>
              <a:rPr lang="en-US" sz="4000" b="1" dirty="0">
                <a:solidFill>
                  <a:srgbClr val="4F81BD"/>
                </a:solidFill>
              </a:rPr>
              <a:t> Rule</a:t>
            </a:r>
          </a:p>
          <a:p>
            <a:pPr lvl="1"/>
            <a:endParaRPr lang="en-US" sz="2600" dirty="0" smtClean="0"/>
          </a:p>
          <a:p>
            <a:pPr lvl="1"/>
            <a:r>
              <a:rPr lang="en-US" sz="3600" dirty="0" smtClean="0"/>
              <a:t>Number of components = number </a:t>
            </a:r>
            <a:r>
              <a:rPr lang="en-US" sz="3600" dirty="0"/>
              <a:t>of components </a:t>
            </a:r>
            <a:r>
              <a:rPr lang="en-US" sz="3600" dirty="0" smtClean="0"/>
              <a:t>with eigenvalue &gt; 1</a:t>
            </a:r>
            <a:endParaRPr lang="en-US" sz="3600" dirty="0"/>
          </a:p>
          <a:p>
            <a:pPr lvl="1"/>
            <a:endParaRPr lang="en-US" sz="1100" dirty="0" smtClean="0"/>
          </a:p>
          <a:p>
            <a:pPr lvl="1"/>
            <a:endParaRPr lang="en-US" sz="1100" dirty="0"/>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29</a:t>
            </a:fld>
            <a:endParaRPr lang="en-US"/>
          </a:p>
        </p:txBody>
      </p:sp>
    </p:spTree>
    <p:extLst>
      <p:ext uri="{BB962C8B-B14F-4D97-AF65-F5344CB8AC3E}">
        <p14:creationId xmlns:p14="http://schemas.microsoft.com/office/powerpoint/2010/main" val="36338251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 Problem</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a:t>
            </a:fld>
            <a:endParaRPr lang="en-US"/>
          </a:p>
        </p:txBody>
      </p:sp>
      <p:pic>
        <p:nvPicPr>
          <p:cNvPr id="6" name="Content Placeholder 4" descr="Screen Shot 2015-10-01 at 11.15.18 AM.png"/>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11854" r="11854"/>
          <a:stretch>
            <a:fillRect/>
          </a:stretch>
        </p:blipFill>
        <p:spPr>
          <a:xfrm>
            <a:off x="457200" y="1200115"/>
            <a:ext cx="8229600" cy="4876800"/>
          </a:xfrm>
          <a:ln>
            <a:solidFill>
              <a:schemeClr val="tx2"/>
            </a:solidFill>
          </a:ln>
        </p:spPr>
      </p:pic>
      <p:sp>
        <p:nvSpPr>
          <p:cNvPr id="7" name="TextBox 6"/>
          <p:cNvSpPr txBox="1"/>
          <p:nvPr/>
        </p:nvSpPr>
        <p:spPr>
          <a:xfrm rot="16200000">
            <a:off x="-2209800" y="3407685"/>
            <a:ext cx="4876804" cy="461665"/>
          </a:xfrm>
          <a:prstGeom prst="rect">
            <a:avLst/>
          </a:prstGeom>
          <a:noFill/>
        </p:spPr>
        <p:txBody>
          <a:bodyPr wrap="square" rtlCol="0">
            <a:spAutoFit/>
          </a:bodyPr>
          <a:lstStyle/>
          <a:p>
            <a:pPr algn="ctr"/>
            <a:r>
              <a:rPr lang="en-US" sz="2400" dirty="0" smtClean="0">
                <a:solidFill>
                  <a:schemeClr val="accent1"/>
                </a:solidFill>
              </a:rPr>
              <a:t>Lots of Observations</a:t>
            </a:r>
            <a:endParaRPr lang="en-US" sz="2400" dirty="0">
              <a:solidFill>
                <a:schemeClr val="accent1"/>
              </a:solidFill>
            </a:endParaRPr>
          </a:p>
        </p:txBody>
      </p:sp>
      <p:sp>
        <p:nvSpPr>
          <p:cNvPr id="8" name="TextBox 7"/>
          <p:cNvSpPr txBox="1"/>
          <p:nvPr/>
        </p:nvSpPr>
        <p:spPr>
          <a:xfrm>
            <a:off x="457200" y="749592"/>
            <a:ext cx="8229600" cy="461665"/>
          </a:xfrm>
          <a:prstGeom prst="rect">
            <a:avLst/>
          </a:prstGeom>
          <a:noFill/>
        </p:spPr>
        <p:txBody>
          <a:bodyPr wrap="square" rtlCol="0">
            <a:spAutoFit/>
          </a:bodyPr>
          <a:lstStyle/>
          <a:p>
            <a:pPr algn="ctr"/>
            <a:r>
              <a:rPr lang="en-US" sz="2400" dirty="0" smtClean="0">
                <a:solidFill>
                  <a:schemeClr val="accent1"/>
                </a:solidFill>
              </a:rPr>
              <a:t>Lots of Variables</a:t>
            </a:r>
            <a:endParaRPr lang="en-US" sz="2400" dirty="0">
              <a:solidFill>
                <a:schemeClr val="accent1"/>
              </a:solidFill>
            </a:endParaRPr>
          </a:p>
        </p:txBody>
      </p:sp>
    </p:spTree>
    <p:extLst>
      <p:ext uri="{BB962C8B-B14F-4D97-AF65-F5344CB8AC3E}">
        <p14:creationId xmlns:p14="http://schemas.microsoft.com/office/powerpoint/2010/main" val="30884926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components?</a:t>
            </a:r>
          </a:p>
        </p:txBody>
      </p:sp>
      <p:sp>
        <p:nvSpPr>
          <p:cNvPr id="3" name="Content Placeholder 2"/>
          <p:cNvSpPr>
            <a:spLocks noGrp="1"/>
          </p:cNvSpPr>
          <p:nvPr>
            <p:ph idx="1"/>
          </p:nvPr>
        </p:nvSpPr>
        <p:spPr/>
        <p:txBody>
          <a:bodyPr/>
          <a:lstStyle/>
          <a:p>
            <a:r>
              <a:rPr lang="en-US" sz="4000" b="1" dirty="0">
                <a:solidFill>
                  <a:srgbClr val="4F81BD"/>
                </a:solidFill>
              </a:rPr>
              <a:t>Percentage of Common </a:t>
            </a:r>
            <a:r>
              <a:rPr lang="en-US" sz="4000" b="1" dirty="0" smtClean="0">
                <a:solidFill>
                  <a:srgbClr val="4F81BD"/>
                </a:solidFill>
              </a:rPr>
              <a:t>Variance</a:t>
            </a:r>
          </a:p>
          <a:p>
            <a:endParaRPr lang="en-US" sz="3000" b="1" dirty="0">
              <a:solidFill>
                <a:srgbClr val="4F81BD"/>
              </a:solidFill>
            </a:endParaRPr>
          </a:p>
          <a:p>
            <a:pPr lvl="1"/>
            <a:r>
              <a:rPr lang="en-US" sz="3600" dirty="0"/>
              <a:t>Number of factors = number of factors explaining at least 50% of total variance</a:t>
            </a:r>
            <a:endParaRPr lang="en-US" sz="3600" b="1" dirty="0"/>
          </a:p>
          <a:p>
            <a:pPr lvl="1"/>
            <a:endParaRPr lang="en-US" sz="1100" b="1" dirty="0"/>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30</a:t>
            </a:fld>
            <a:endParaRPr lang="en-US"/>
          </a:p>
        </p:txBody>
      </p:sp>
    </p:spTree>
    <p:extLst>
      <p:ext uri="{BB962C8B-B14F-4D97-AF65-F5344CB8AC3E}">
        <p14:creationId xmlns:p14="http://schemas.microsoft.com/office/powerpoint/2010/main" val="348445090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components?</a:t>
            </a:r>
          </a:p>
        </p:txBody>
      </p:sp>
      <p:sp>
        <p:nvSpPr>
          <p:cNvPr id="3" name="Content Placeholder 2"/>
          <p:cNvSpPr>
            <a:spLocks noGrp="1"/>
          </p:cNvSpPr>
          <p:nvPr>
            <p:ph idx="1"/>
          </p:nvPr>
        </p:nvSpPr>
        <p:spPr/>
        <p:txBody>
          <a:bodyPr/>
          <a:lstStyle/>
          <a:p>
            <a:r>
              <a:rPr lang="en-US" sz="4000" b="1" dirty="0">
                <a:solidFill>
                  <a:srgbClr val="4F81BD"/>
                </a:solidFill>
              </a:rPr>
              <a:t>Scree </a:t>
            </a:r>
            <a:r>
              <a:rPr lang="en-US" sz="4000" b="1" dirty="0" smtClean="0">
                <a:solidFill>
                  <a:srgbClr val="4F81BD"/>
                </a:solidFill>
              </a:rPr>
              <a:t>Test</a:t>
            </a:r>
          </a:p>
          <a:p>
            <a:endParaRPr lang="en-US" sz="3000" b="1" dirty="0">
              <a:solidFill>
                <a:srgbClr val="4F81BD"/>
              </a:solidFill>
            </a:endParaRPr>
          </a:p>
          <a:p>
            <a:pPr lvl="1"/>
            <a:r>
              <a:rPr lang="en-US" sz="3600" dirty="0"/>
              <a:t>Take the number of factors after which the variance explained does not change much</a:t>
            </a:r>
            <a:endParaRPr lang="en-US" sz="3600" b="1" dirty="0"/>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31</a:t>
            </a:fld>
            <a:endParaRPr lang="en-US"/>
          </a:p>
        </p:txBody>
      </p:sp>
    </p:spTree>
    <p:extLst>
      <p:ext uri="{BB962C8B-B14F-4D97-AF65-F5344CB8AC3E}">
        <p14:creationId xmlns:p14="http://schemas.microsoft.com/office/powerpoint/2010/main" val="251228141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Data</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32</a:t>
            </a:fld>
            <a:endParaRPr lang="en-US"/>
          </a:p>
        </p:txBody>
      </p:sp>
      <p:sp>
        <p:nvSpPr>
          <p:cNvPr id="6" name="Content Placeholder 2"/>
          <p:cNvSpPr txBox="1">
            <a:spLocks/>
          </p:cNvSpPr>
          <p:nvPr/>
        </p:nvSpPr>
        <p:spPr>
          <a:xfrm>
            <a:off x="430601" y="963272"/>
            <a:ext cx="5106897" cy="5553493"/>
          </a:xfrm>
          <a:prstGeom prst="rect">
            <a:avLst/>
          </a:prstGeom>
        </p:spPr>
        <p:txBody>
          <a:bodyPr vert="horz" lIns="91440" tIns="45720" rIns="91440" bIns="45720" rtlCol="0">
            <a:normAutofit lnSpcReduction="10000"/>
          </a:bodyPr>
          <a:lstStyle>
            <a:lvl1pPr marL="230400" indent="-230400" algn="l" defTabSz="457200" rtl="0" eaLnBrk="1" latinLnBrk="0" hangingPunct="1">
              <a:spcBef>
                <a:spcPts val="0"/>
              </a:spcBef>
              <a:buFont typeface="Wingdings" charset="2"/>
              <a:buChar char="§"/>
              <a:defRPr sz="2000" kern="1200">
                <a:solidFill>
                  <a:schemeClr val="tx1">
                    <a:lumMod val="85000"/>
                    <a:lumOff val="15000"/>
                  </a:schemeClr>
                </a:solidFill>
                <a:latin typeface="Arial"/>
                <a:ea typeface="+mn-ea"/>
                <a:cs typeface="Arial"/>
              </a:defRPr>
            </a:lvl1pPr>
            <a:lvl2pPr marL="576000" indent="-230400" algn="l" defTabSz="457200" rtl="0" eaLnBrk="1" latinLnBrk="0" hangingPunct="1">
              <a:spcBef>
                <a:spcPts val="0"/>
              </a:spcBef>
              <a:buFont typeface="Arial"/>
              <a:buChar char="–"/>
              <a:defRPr sz="1800" kern="1200">
                <a:solidFill>
                  <a:schemeClr val="tx1">
                    <a:lumMod val="85000"/>
                    <a:lumOff val="15000"/>
                  </a:schemeClr>
                </a:solidFill>
                <a:latin typeface="Arial"/>
                <a:ea typeface="+mn-ea"/>
                <a:cs typeface="Arial"/>
              </a:defRPr>
            </a:lvl2pPr>
            <a:lvl3pPr marL="950400" indent="-228600" algn="l" defTabSz="457200" rtl="0" eaLnBrk="1" latinLnBrk="0" hangingPunct="1">
              <a:spcBef>
                <a:spcPts val="0"/>
              </a:spcBef>
              <a:buFont typeface="Arial"/>
              <a:buChar char="•"/>
              <a:defRPr sz="1600" kern="1200">
                <a:solidFill>
                  <a:schemeClr val="tx1">
                    <a:lumMod val="85000"/>
                    <a:lumOff val="15000"/>
                  </a:schemeClr>
                </a:solidFill>
                <a:latin typeface="Arial"/>
                <a:ea typeface="+mn-ea"/>
                <a:cs typeface="Arial"/>
              </a:defRPr>
            </a:lvl3pPr>
            <a:lvl4pPr marL="1260000" indent="-228600" algn="l" defTabSz="457200" rtl="0" eaLnBrk="1" latinLnBrk="0" hangingPunct="1">
              <a:spcBef>
                <a:spcPts val="0"/>
              </a:spcBef>
              <a:buFont typeface="Arial"/>
              <a:buChar char="–"/>
              <a:defRPr sz="1400" kern="1200">
                <a:solidFill>
                  <a:schemeClr val="tx1">
                    <a:lumMod val="85000"/>
                    <a:lumOff val="15000"/>
                  </a:schemeClr>
                </a:solidFill>
                <a:latin typeface="Arial"/>
                <a:ea typeface="+mn-ea"/>
                <a:cs typeface="Arial"/>
              </a:defRPr>
            </a:lvl4pPr>
            <a:lvl5pPr marL="1602000" indent="-228600" algn="l" defTabSz="457200" rtl="0" eaLnBrk="1" latinLnBrk="0" hangingPunct="1">
              <a:spcBef>
                <a:spcPts val="0"/>
              </a:spcBef>
              <a:buFont typeface="Arial"/>
              <a:buChar char="»"/>
              <a:defRPr sz="1400" kern="1200">
                <a:solidFill>
                  <a:schemeClr val="tx1">
                    <a:lumMod val="85000"/>
                    <a:lumOff val="1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b="1" dirty="0" smtClean="0"/>
              <a:t>Question:</a:t>
            </a:r>
          </a:p>
          <a:p>
            <a:endParaRPr lang="en-US" sz="1100" dirty="0" smtClean="0"/>
          </a:p>
          <a:p>
            <a:pPr marL="274320" lvl="1" indent="0">
              <a:buFont typeface="Arial"/>
              <a:buNone/>
            </a:pPr>
            <a:r>
              <a:rPr lang="en-US" sz="2600" i="1" dirty="0" smtClean="0"/>
              <a:t>Do students’ evaluations cluster together into components?</a:t>
            </a:r>
          </a:p>
          <a:p>
            <a:pPr lvl="1"/>
            <a:endParaRPr lang="en-US" sz="1200" dirty="0" smtClean="0"/>
          </a:p>
          <a:p>
            <a:r>
              <a:rPr lang="en-US" sz="2600" b="1" dirty="0" smtClean="0"/>
              <a:t>Data:</a:t>
            </a:r>
          </a:p>
          <a:p>
            <a:pPr lvl="1"/>
            <a:endParaRPr lang="en-US" sz="1200" dirty="0" smtClean="0"/>
          </a:p>
          <a:p>
            <a:pPr marL="274320" lvl="1" indent="0">
              <a:buFont typeface="Arial"/>
              <a:buNone/>
            </a:pPr>
            <a:r>
              <a:rPr lang="en-US" sz="2600" i="1" dirty="0" smtClean="0"/>
              <a:t>Aggregate students’ evaluations across 6 dimensions:</a:t>
            </a:r>
          </a:p>
          <a:p>
            <a:pPr lvl="1"/>
            <a:endParaRPr lang="en-US" sz="1200" dirty="0" smtClean="0"/>
          </a:p>
          <a:p>
            <a:pPr marL="891540" lvl="2" indent="-342900">
              <a:buFont typeface="+mj-lt"/>
              <a:buAutoNum type="arabicPeriod"/>
            </a:pPr>
            <a:r>
              <a:rPr lang="en-US" sz="2400" dirty="0" smtClean="0"/>
              <a:t>Present</a:t>
            </a:r>
          </a:p>
          <a:p>
            <a:pPr marL="891540" lvl="2" indent="-342900">
              <a:buFont typeface="+mj-lt"/>
              <a:buAutoNum type="arabicPeriod"/>
            </a:pPr>
            <a:r>
              <a:rPr lang="en-US" sz="2400" dirty="0" smtClean="0"/>
              <a:t>Explain</a:t>
            </a:r>
          </a:p>
          <a:p>
            <a:pPr marL="891540" lvl="2" indent="-342900">
              <a:buFont typeface="+mj-lt"/>
              <a:buAutoNum type="arabicPeriod"/>
            </a:pPr>
            <a:r>
              <a:rPr lang="en-US" sz="2400" dirty="0" smtClean="0"/>
              <a:t>Communicate</a:t>
            </a:r>
          </a:p>
          <a:p>
            <a:pPr marL="891540" lvl="2" indent="-342900">
              <a:buFont typeface="+mj-lt"/>
              <a:buAutoNum type="arabicPeriod"/>
            </a:pPr>
            <a:r>
              <a:rPr lang="en-US" sz="2400" dirty="0" smtClean="0"/>
              <a:t>Teach</a:t>
            </a:r>
          </a:p>
          <a:p>
            <a:pPr marL="891540" lvl="2" indent="-342900">
              <a:buFont typeface="+mj-lt"/>
              <a:buAutoNum type="arabicPeriod"/>
            </a:pPr>
            <a:r>
              <a:rPr lang="en-US" sz="2400" dirty="0" smtClean="0"/>
              <a:t>Workload</a:t>
            </a:r>
          </a:p>
          <a:p>
            <a:pPr marL="891540" lvl="2" indent="-342900">
              <a:buFont typeface="+mj-lt"/>
              <a:buAutoNum type="arabicPeriod"/>
            </a:pPr>
            <a:r>
              <a:rPr lang="en-US" sz="2400" dirty="0" smtClean="0"/>
              <a:t>Difficulty</a:t>
            </a:r>
            <a:endParaRPr lang="en-US" sz="2400" dirty="0"/>
          </a:p>
        </p:txBody>
      </p:sp>
      <p:pic>
        <p:nvPicPr>
          <p:cNvPr id="7" name="Picture 6" descr="lecturer-clipart-lecture-clipart-symposiu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719" y="3032778"/>
            <a:ext cx="5574381" cy="3483988"/>
          </a:xfrm>
          <a:prstGeom prst="rect">
            <a:avLst/>
          </a:prstGeom>
        </p:spPr>
      </p:pic>
      <p:pic>
        <p:nvPicPr>
          <p:cNvPr id="8" name="Picture 7" descr="Utoronto_coa.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9893" y="574789"/>
            <a:ext cx="2388618" cy="2388619"/>
          </a:xfrm>
          <a:prstGeom prst="rect">
            <a:avLst/>
          </a:prstGeom>
        </p:spPr>
      </p:pic>
    </p:spTree>
    <p:extLst>
      <p:ext uri="{BB962C8B-B14F-4D97-AF65-F5344CB8AC3E}">
        <p14:creationId xmlns:p14="http://schemas.microsoft.com/office/powerpoint/2010/main" val="20480089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 Goals</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33</a:t>
            </a:fld>
            <a:endParaRPr lang="en-US"/>
          </a:p>
        </p:txBody>
      </p:sp>
      <p:sp>
        <p:nvSpPr>
          <p:cNvPr id="6" name="Content Placeholder 2"/>
          <p:cNvSpPr>
            <a:spLocks noGrp="1"/>
          </p:cNvSpPr>
          <p:nvPr>
            <p:ph idx="1"/>
          </p:nvPr>
        </p:nvSpPr>
        <p:spPr>
          <a:xfrm>
            <a:off x="413667" y="1886823"/>
            <a:ext cx="8229600" cy="4876800"/>
          </a:xfrm>
        </p:spPr>
        <p:txBody>
          <a:bodyPr/>
          <a:lstStyle/>
          <a:p>
            <a:pPr marL="0" indent="0">
              <a:buNone/>
            </a:pPr>
            <a:endParaRPr lang="en-US" sz="3200" dirty="0"/>
          </a:p>
          <a:p>
            <a:pPr marL="731520" lvl="1" indent="-457200">
              <a:buFont typeface="+mj-lt"/>
              <a:buAutoNum type="alphaLcParenR"/>
            </a:pPr>
            <a:endParaRPr lang="en-US" dirty="0" smtClean="0"/>
          </a:p>
          <a:p>
            <a:pPr marL="731520" lvl="1" indent="-457200">
              <a:buFont typeface="+mj-lt"/>
              <a:buAutoNum type="alphaLcParenR"/>
            </a:pPr>
            <a:endParaRPr lang="en-US" dirty="0"/>
          </a:p>
          <a:p>
            <a:pPr marL="731520" lvl="1" indent="-457200">
              <a:buFont typeface="+mj-lt"/>
              <a:buAutoNum type="alphaLcParenR"/>
            </a:pPr>
            <a:endParaRPr lang="en-US" dirty="0" smtClean="0"/>
          </a:p>
          <a:p>
            <a:pPr marL="274320" lvl="1" indent="0">
              <a:buNone/>
            </a:pPr>
            <a:endParaRPr lang="en-US" dirty="0" smtClean="0"/>
          </a:p>
          <a:p>
            <a:pPr marL="731520" lvl="1" indent="-457200">
              <a:buFont typeface="+mj-lt"/>
              <a:buAutoNum type="alphaLcParenR"/>
            </a:pPr>
            <a:endParaRPr lang="en-US" dirty="0" smtClean="0"/>
          </a:p>
          <a:p>
            <a:pPr marL="514350" indent="-514350">
              <a:buFont typeface="+mj-ea"/>
              <a:buAutoNum type="circleNumDbPlain" startAt="2"/>
            </a:pPr>
            <a:r>
              <a:rPr lang="en-US" sz="4000" dirty="0" smtClean="0"/>
              <a:t>Reduce the dimensions of the construct</a:t>
            </a:r>
          </a:p>
          <a:p>
            <a:pPr marL="514350" indent="-514350">
              <a:buFont typeface="+mj-ea"/>
              <a:buAutoNum type="circleNumDbPlain" startAt="2"/>
            </a:pPr>
            <a:endParaRPr lang="en-US" sz="1200" dirty="0" smtClean="0"/>
          </a:p>
          <a:p>
            <a:pPr marL="731520" lvl="1" indent="-457200">
              <a:buFont typeface="+mj-lt"/>
              <a:buAutoNum type="alphaLcParenR"/>
            </a:pPr>
            <a:r>
              <a:rPr lang="en-US" sz="3600" dirty="0" smtClean="0"/>
              <a:t>Principal Component Analysis</a:t>
            </a:r>
          </a:p>
          <a:p>
            <a:pPr marL="731520" lvl="1" indent="-457200">
              <a:buFont typeface="+mj-lt"/>
              <a:buAutoNum type="alphaLcParenR"/>
            </a:pPr>
            <a:r>
              <a:rPr lang="en-US" sz="3600" dirty="0" smtClean="0"/>
              <a:t>Exploratory Factor Analysis</a:t>
            </a:r>
          </a:p>
          <a:p>
            <a:pPr marL="731520" lvl="1" indent="-457200">
              <a:buFont typeface="+mj-lt"/>
              <a:buAutoNum type="alphaLcParenR"/>
            </a:pPr>
            <a:endParaRPr lang="en-US" dirty="0"/>
          </a:p>
        </p:txBody>
      </p:sp>
      <p:sp>
        <p:nvSpPr>
          <p:cNvPr id="7" name="Rectangle 6"/>
          <p:cNvSpPr/>
          <p:nvPr/>
        </p:nvSpPr>
        <p:spPr>
          <a:xfrm>
            <a:off x="6044365" y="127413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Presentation</a:t>
            </a:r>
            <a:endParaRPr lang="en-US" sz="2400" dirty="0"/>
          </a:p>
        </p:txBody>
      </p:sp>
      <p:sp>
        <p:nvSpPr>
          <p:cNvPr id="8" name="Rectangle 7"/>
          <p:cNvSpPr/>
          <p:nvPr/>
        </p:nvSpPr>
        <p:spPr>
          <a:xfrm>
            <a:off x="6044365" y="202177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Communication </a:t>
            </a:r>
            <a:endParaRPr lang="en-US" sz="2400" dirty="0"/>
          </a:p>
        </p:txBody>
      </p:sp>
      <p:sp>
        <p:nvSpPr>
          <p:cNvPr id="9" name="Rectangle 8"/>
          <p:cNvSpPr/>
          <p:nvPr/>
        </p:nvSpPr>
        <p:spPr>
          <a:xfrm>
            <a:off x="6044365" y="2788187"/>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Nonverbal</a:t>
            </a:r>
            <a:endParaRPr lang="en-US" sz="2400" dirty="0"/>
          </a:p>
        </p:txBody>
      </p:sp>
      <p:sp>
        <p:nvSpPr>
          <p:cNvPr id="10" name="Rectangle 9"/>
          <p:cNvSpPr/>
          <p:nvPr/>
        </p:nvSpPr>
        <p:spPr>
          <a:xfrm>
            <a:off x="446229" y="130658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Teaching Skills</a:t>
            </a:r>
            <a:endParaRPr lang="en-US" sz="2400" dirty="0"/>
          </a:p>
        </p:txBody>
      </p:sp>
      <p:sp>
        <p:nvSpPr>
          <p:cNvPr id="11" name="Rectangle 10"/>
          <p:cNvSpPr/>
          <p:nvPr/>
        </p:nvSpPr>
        <p:spPr>
          <a:xfrm>
            <a:off x="446229" y="202166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Anxiety</a:t>
            </a:r>
            <a:endParaRPr lang="en-US" sz="2400" dirty="0"/>
          </a:p>
        </p:txBody>
      </p:sp>
      <p:sp>
        <p:nvSpPr>
          <p:cNvPr id="12" name="Rectangle 11"/>
          <p:cNvSpPr/>
          <p:nvPr/>
        </p:nvSpPr>
        <p:spPr>
          <a:xfrm>
            <a:off x="446229" y="2820636"/>
            <a:ext cx="2507324" cy="51621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Eats Pizza</a:t>
            </a:r>
            <a:endParaRPr lang="en-US" sz="2400" dirty="0"/>
          </a:p>
        </p:txBody>
      </p:sp>
      <p:cxnSp>
        <p:nvCxnSpPr>
          <p:cNvPr id="13" name="Straight Arrow Connector 12"/>
          <p:cNvCxnSpPr>
            <a:endCxn id="7" idx="1"/>
          </p:cNvCxnSpPr>
          <p:nvPr/>
        </p:nvCxnSpPr>
        <p:spPr>
          <a:xfrm flipV="1">
            <a:off x="5572201" y="1532243"/>
            <a:ext cx="472165" cy="740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1"/>
          </p:cNvCxnSpPr>
          <p:nvPr/>
        </p:nvCxnSpPr>
        <p:spPr>
          <a:xfrm>
            <a:off x="5572201" y="2272989"/>
            <a:ext cx="472165" cy="6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9" idx="1"/>
          </p:cNvCxnSpPr>
          <p:nvPr/>
        </p:nvCxnSpPr>
        <p:spPr>
          <a:xfrm>
            <a:off x="5572201" y="2272990"/>
            <a:ext cx="472165" cy="7733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11" idx="3"/>
          </p:cNvCxnSpPr>
          <p:nvPr/>
        </p:nvCxnSpPr>
        <p:spPr>
          <a:xfrm flipH="1">
            <a:off x="2953555" y="2272990"/>
            <a:ext cx="470835" cy="6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0" idx="3"/>
          </p:cNvCxnSpPr>
          <p:nvPr/>
        </p:nvCxnSpPr>
        <p:spPr>
          <a:xfrm flipH="1" flipV="1">
            <a:off x="2953555" y="1564693"/>
            <a:ext cx="470835" cy="708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2" idx="3"/>
          </p:cNvCxnSpPr>
          <p:nvPr/>
        </p:nvCxnSpPr>
        <p:spPr>
          <a:xfrm flipH="1">
            <a:off x="2953555" y="2272989"/>
            <a:ext cx="470835" cy="805755"/>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424388" y="1241576"/>
            <a:ext cx="2147812" cy="206282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Skills</a:t>
            </a:r>
            <a:endParaRPr lang="en-US" sz="2400" dirty="0"/>
          </a:p>
        </p:txBody>
      </p:sp>
      <p:sp>
        <p:nvSpPr>
          <p:cNvPr id="20" name="Rectangle 19"/>
          <p:cNvSpPr/>
          <p:nvPr/>
        </p:nvSpPr>
        <p:spPr>
          <a:xfrm>
            <a:off x="652022" y="5737292"/>
            <a:ext cx="6707548" cy="70377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1252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Factor Analysis (EFA)</a:t>
            </a:r>
          </a:p>
        </p:txBody>
      </p:sp>
      <p:sp>
        <p:nvSpPr>
          <p:cNvPr id="3" name="Content Placeholder 2"/>
          <p:cNvSpPr>
            <a:spLocks noGrp="1"/>
          </p:cNvSpPr>
          <p:nvPr>
            <p:ph idx="1"/>
          </p:nvPr>
        </p:nvSpPr>
        <p:spPr>
          <a:xfrm>
            <a:off x="457200" y="540001"/>
            <a:ext cx="8229600" cy="5586164"/>
          </a:xfrm>
        </p:spPr>
        <p:txBody>
          <a:bodyPr/>
          <a:lstStyle/>
          <a:p>
            <a:r>
              <a:rPr lang="en-US" sz="3600" i="1" dirty="0"/>
              <a:t>A method of determining the factors that underlie the variables in your dataset</a:t>
            </a:r>
          </a:p>
          <a:p>
            <a:endParaRPr lang="en-US" sz="3600" dirty="0"/>
          </a:p>
          <a:p>
            <a:r>
              <a:rPr lang="en-US" sz="3600" b="1" dirty="0" smtClean="0">
                <a:solidFill>
                  <a:srgbClr val="318FC5"/>
                </a:solidFill>
              </a:rPr>
              <a:t>Assumption</a:t>
            </a:r>
            <a:r>
              <a:rPr lang="en-US" sz="3600" b="1" dirty="0"/>
              <a:t>: </a:t>
            </a:r>
            <a:r>
              <a:rPr lang="en-US" sz="3600" dirty="0"/>
              <a:t>individuals variables are manifestations of a latent factor</a:t>
            </a:r>
            <a:endParaRPr lang="en-US" sz="3600" b="1" dirty="0"/>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34</a:t>
            </a:fld>
            <a:endParaRPr lang="en-US"/>
          </a:p>
        </p:txBody>
      </p:sp>
      <p:sp>
        <p:nvSpPr>
          <p:cNvPr id="6" name="Rectangle 5"/>
          <p:cNvSpPr/>
          <p:nvPr/>
        </p:nvSpPr>
        <p:spPr>
          <a:xfrm>
            <a:off x="6179476" y="410329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Presentation</a:t>
            </a:r>
            <a:endParaRPr lang="en-US" sz="2400" dirty="0"/>
          </a:p>
        </p:txBody>
      </p:sp>
      <p:sp>
        <p:nvSpPr>
          <p:cNvPr id="7" name="Rectangle 6"/>
          <p:cNvSpPr/>
          <p:nvPr/>
        </p:nvSpPr>
        <p:spPr>
          <a:xfrm>
            <a:off x="6179476" y="4850939"/>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Communication </a:t>
            </a:r>
            <a:endParaRPr lang="en-US" sz="2400" dirty="0"/>
          </a:p>
        </p:txBody>
      </p:sp>
      <p:sp>
        <p:nvSpPr>
          <p:cNvPr id="8" name="Rectangle 7"/>
          <p:cNvSpPr/>
          <p:nvPr/>
        </p:nvSpPr>
        <p:spPr>
          <a:xfrm>
            <a:off x="6179476" y="5617345"/>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Nonverbal</a:t>
            </a:r>
            <a:endParaRPr lang="en-US" sz="2400" dirty="0"/>
          </a:p>
        </p:txBody>
      </p:sp>
      <p:sp>
        <p:nvSpPr>
          <p:cNvPr id="9" name="Rectangle 8"/>
          <p:cNvSpPr/>
          <p:nvPr/>
        </p:nvSpPr>
        <p:spPr>
          <a:xfrm>
            <a:off x="581340" y="4135744"/>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Teaching Skills</a:t>
            </a:r>
            <a:endParaRPr lang="en-US" sz="2400" dirty="0"/>
          </a:p>
        </p:txBody>
      </p:sp>
      <p:sp>
        <p:nvSpPr>
          <p:cNvPr id="10" name="Rectangle 9"/>
          <p:cNvSpPr/>
          <p:nvPr/>
        </p:nvSpPr>
        <p:spPr>
          <a:xfrm>
            <a:off x="581340" y="4850828"/>
            <a:ext cx="2507324" cy="51621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Anxiety</a:t>
            </a:r>
            <a:endParaRPr lang="en-US" sz="2400" dirty="0"/>
          </a:p>
        </p:txBody>
      </p:sp>
      <p:sp>
        <p:nvSpPr>
          <p:cNvPr id="11" name="Rectangle 10"/>
          <p:cNvSpPr/>
          <p:nvPr/>
        </p:nvSpPr>
        <p:spPr>
          <a:xfrm>
            <a:off x="581340" y="5649795"/>
            <a:ext cx="2507324" cy="51621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Eats Pizza</a:t>
            </a:r>
            <a:endParaRPr lang="en-US" sz="2400" dirty="0"/>
          </a:p>
        </p:txBody>
      </p:sp>
      <p:cxnSp>
        <p:nvCxnSpPr>
          <p:cNvPr id="12" name="Straight Arrow Connector 11"/>
          <p:cNvCxnSpPr>
            <a:endCxn id="6" idx="1"/>
          </p:cNvCxnSpPr>
          <p:nvPr/>
        </p:nvCxnSpPr>
        <p:spPr>
          <a:xfrm flipV="1">
            <a:off x="5707313" y="4361401"/>
            <a:ext cx="472165" cy="740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7" idx="1"/>
          </p:cNvCxnSpPr>
          <p:nvPr/>
        </p:nvCxnSpPr>
        <p:spPr>
          <a:xfrm>
            <a:off x="5707313" y="5102148"/>
            <a:ext cx="472165" cy="6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1"/>
          </p:cNvCxnSpPr>
          <p:nvPr/>
        </p:nvCxnSpPr>
        <p:spPr>
          <a:xfrm>
            <a:off x="5707313" y="5102149"/>
            <a:ext cx="472165" cy="7733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0" idx="3"/>
          </p:cNvCxnSpPr>
          <p:nvPr/>
        </p:nvCxnSpPr>
        <p:spPr>
          <a:xfrm flipH="1">
            <a:off x="3088664" y="5102149"/>
            <a:ext cx="470835" cy="67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9" idx="3"/>
          </p:cNvCxnSpPr>
          <p:nvPr/>
        </p:nvCxnSpPr>
        <p:spPr>
          <a:xfrm flipH="1" flipV="1">
            <a:off x="3088664" y="4393852"/>
            <a:ext cx="470835" cy="708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1" idx="3"/>
          </p:cNvCxnSpPr>
          <p:nvPr/>
        </p:nvCxnSpPr>
        <p:spPr>
          <a:xfrm flipH="1">
            <a:off x="3088664" y="5102149"/>
            <a:ext cx="470835" cy="805755"/>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3559499" y="4070735"/>
            <a:ext cx="2147812" cy="206282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Social Skills</a:t>
            </a:r>
            <a:endParaRPr lang="en-US" sz="2400" dirty="0"/>
          </a:p>
        </p:txBody>
      </p:sp>
    </p:spTree>
    <p:extLst>
      <p:ext uri="{BB962C8B-B14F-4D97-AF65-F5344CB8AC3E}">
        <p14:creationId xmlns:p14="http://schemas.microsoft.com/office/powerpoint/2010/main" val="315616145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 Method</a:t>
            </a:r>
          </a:p>
        </p:txBody>
      </p:sp>
      <p:sp>
        <p:nvSpPr>
          <p:cNvPr id="3" name="Content Placeholder 2"/>
          <p:cNvSpPr>
            <a:spLocks noGrp="1"/>
          </p:cNvSpPr>
          <p:nvPr>
            <p:ph idx="1"/>
          </p:nvPr>
        </p:nvSpPr>
        <p:spPr/>
        <p:txBody>
          <a:bodyPr/>
          <a:lstStyle/>
          <a:p>
            <a:r>
              <a:rPr lang="en-US" sz="3600" i="1" dirty="0"/>
              <a:t>The method used to identify factors on which an item loads most heavily by minimizing the loadings on multiple factors</a:t>
            </a:r>
          </a:p>
          <a:p>
            <a:endParaRPr lang="en-US" sz="1200" dirty="0"/>
          </a:p>
          <a:p>
            <a:pPr lvl="1"/>
            <a:endParaRPr lang="en-US" sz="1200" dirty="0"/>
          </a:p>
          <a:p>
            <a:r>
              <a:rPr lang="en-US" sz="3600" dirty="0"/>
              <a:t>Two broad types:</a:t>
            </a:r>
          </a:p>
          <a:p>
            <a:pPr lvl="1"/>
            <a:r>
              <a:rPr lang="en-US" sz="3200" dirty="0"/>
              <a:t>Orthogonal</a:t>
            </a:r>
          </a:p>
          <a:p>
            <a:pPr lvl="1"/>
            <a:r>
              <a:rPr lang="en-US" sz="3200" dirty="0"/>
              <a:t>Oblique</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35</a:t>
            </a:fld>
            <a:endParaRPr lang="en-US"/>
          </a:p>
        </p:txBody>
      </p:sp>
      <p:pic>
        <p:nvPicPr>
          <p:cNvPr id="6" name="Picture 5"/>
          <p:cNvPicPr>
            <a:picLocks noChangeAspect="1"/>
          </p:cNvPicPr>
          <p:nvPr/>
        </p:nvPicPr>
        <p:blipFill>
          <a:blip r:embed="rId3"/>
          <a:stretch>
            <a:fillRect/>
          </a:stretch>
        </p:blipFill>
        <p:spPr>
          <a:xfrm>
            <a:off x="6954052" y="4574549"/>
            <a:ext cx="1924104" cy="1845715"/>
          </a:xfrm>
          <a:prstGeom prst="rect">
            <a:avLst/>
          </a:prstGeom>
          <a:ln>
            <a:solidFill>
              <a:schemeClr val="tx1"/>
            </a:solidFill>
          </a:ln>
        </p:spPr>
      </p:pic>
    </p:spTree>
    <p:extLst>
      <p:ext uri="{BB962C8B-B14F-4D97-AF65-F5344CB8AC3E}">
        <p14:creationId xmlns:p14="http://schemas.microsoft.com/office/powerpoint/2010/main" val="328553180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Rotations</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36</a:t>
            </a:fld>
            <a:endParaRPr lang="en-US"/>
          </a:p>
        </p:txBody>
      </p:sp>
      <p:pic>
        <p:nvPicPr>
          <p:cNvPr id="6" name="Picture 5" descr="bloggraph1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607" y="1351114"/>
            <a:ext cx="6919792" cy="4585897"/>
          </a:xfrm>
          <a:prstGeom prst="rect">
            <a:avLst/>
          </a:prstGeom>
          <a:ln>
            <a:solidFill>
              <a:srgbClr val="000000"/>
            </a:solidFill>
          </a:ln>
        </p:spPr>
      </p:pic>
    </p:spTree>
    <p:extLst>
      <p:ext uri="{BB962C8B-B14F-4D97-AF65-F5344CB8AC3E}">
        <p14:creationId xmlns:p14="http://schemas.microsoft.com/office/powerpoint/2010/main" val="396146221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Orthogonal Rotations</a:t>
            </a:r>
          </a:p>
        </p:txBody>
      </p:sp>
      <p:sp>
        <p:nvSpPr>
          <p:cNvPr id="3" name="Content Placeholder 2"/>
          <p:cNvSpPr>
            <a:spLocks noGrp="1"/>
          </p:cNvSpPr>
          <p:nvPr>
            <p:ph idx="1"/>
          </p:nvPr>
        </p:nvSpPr>
        <p:spPr/>
        <p:txBody>
          <a:bodyPr/>
          <a:lstStyle/>
          <a:p>
            <a:r>
              <a:rPr lang="en-US" sz="4000" dirty="0"/>
              <a:t>Maximize the distance between factors</a:t>
            </a:r>
          </a:p>
          <a:p>
            <a:endParaRPr lang="en-US" sz="1200" dirty="0"/>
          </a:p>
          <a:p>
            <a:pPr lvl="1"/>
            <a:r>
              <a:rPr lang="en-US" sz="3600" dirty="0"/>
              <a:t>Assume that factors are NOT correlated with each other</a:t>
            </a:r>
          </a:p>
          <a:p>
            <a:pPr lvl="1"/>
            <a:endParaRPr lang="en-US" sz="2600" dirty="0"/>
          </a:p>
          <a:p>
            <a:r>
              <a:rPr lang="en-US" sz="4000" dirty="0" err="1" smtClean="0">
                <a:solidFill>
                  <a:srgbClr val="4F81BD"/>
                </a:solidFill>
              </a:rPr>
              <a:t>Varimax</a:t>
            </a:r>
            <a:endParaRPr lang="en-US" sz="4000" dirty="0" smtClean="0">
              <a:solidFill>
                <a:srgbClr val="4F81BD"/>
              </a:solidFill>
            </a:endParaRPr>
          </a:p>
          <a:p>
            <a:endParaRPr lang="en-US" sz="1200" dirty="0">
              <a:solidFill>
                <a:srgbClr val="4F81BD"/>
              </a:solidFill>
            </a:endParaRPr>
          </a:p>
          <a:p>
            <a:pPr lvl="1"/>
            <a:r>
              <a:rPr lang="en-US" sz="3600" dirty="0"/>
              <a:t>Maximizes squared loadings of each variable</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37</a:t>
            </a:fld>
            <a:endParaRPr lang="en-US"/>
          </a:p>
        </p:txBody>
      </p:sp>
    </p:spTree>
    <p:extLst>
      <p:ext uri="{BB962C8B-B14F-4D97-AF65-F5344CB8AC3E}">
        <p14:creationId xmlns:p14="http://schemas.microsoft.com/office/powerpoint/2010/main" val="372597488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Oblique Rotations</a:t>
            </a:r>
          </a:p>
        </p:txBody>
      </p:sp>
      <p:sp>
        <p:nvSpPr>
          <p:cNvPr id="3" name="Content Placeholder 2"/>
          <p:cNvSpPr>
            <a:spLocks noGrp="1"/>
          </p:cNvSpPr>
          <p:nvPr>
            <p:ph idx="1"/>
          </p:nvPr>
        </p:nvSpPr>
        <p:spPr/>
        <p:txBody>
          <a:bodyPr>
            <a:normAutofit lnSpcReduction="10000"/>
          </a:bodyPr>
          <a:lstStyle/>
          <a:p>
            <a:r>
              <a:rPr lang="en-US" sz="4000" dirty="0"/>
              <a:t>Allow the factors to correlate</a:t>
            </a:r>
          </a:p>
          <a:p>
            <a:endParaRPr lang="en-US" sz="1200" dirty="0"/>
          </a:p>
          <a:p>
            <a:pPr lvl="1"/>
            <a:r>
              <a:rPr lang="en-US" sz="3600" dirty="0"/>
              <a:t>Increase loadings of variables on multiple factors</a:t>
            </a:r>
          </a:p>
          <a:p>
            <a:pPr lvl="1"/>
            <a:endParaRPr lang="en-US" sz="2400" dirty="0"/>
          </a:p>
          <a:p>
            <a:pPr lvl="1"/>
            <a:endParaRPr lang="en-US" sz="2400" dirty="0"/>
          </a:p>
          <a:p>
            <a:r>
              <a:rPr lang="en-US" sz="4000" dirty="0" err="1">
                <a:solidFill>
                  <a:srgbClr val="4F81BD"/>
                </a:solidFill>
              </a:rPr>
              <a:t>Promax</a:t>
            </a:r>
            <a:endParaRPr lang="en-US" sz="4000" dirty="0">
              <a:solidFill>
                <a:srgbClr val="4F81BD"/>
              </a:solidFill>
            </a:endParaRPr>
          </a:p>
          <a:p>
            <a:endParaRPr lang="en-US" sz="1200" dirty="0">
              <a:solidFill>
                <a:schemeClr val="tx2"/>
              </a:solidFill>
            </a:endParaRPr>
          </a:p>
          <a:p>
            <a:pPr lvl="1"/>
            <a:r>
              <a:rPr lang="en-US" sz="3600" dirty="0">
                <a:solidFill>
                  <a:srgbClr val="000000"/>
                </a:solidFill>
              </a:rPr>
              <a:t>Rotate primary factor to maximize the variance explained, which naturally would allow for factors to correlate</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38</a:t>
            </a:fld>
            <a:endParaRPr lang="en-US"/>
          </a:p>
        </p:txBody>
      </p:sp>
    </p:spTree>
    <p:extLst>
      <p:ext uri="{BB962C8B-B14F-4D97-AF65-F5344CB8AC3E}">
        <p14:creationId xmlns:p14="http://schemas.microsoft.com/office/powerpoint/2010/main" val="129809617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EFA Lab</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39</a:t>
            </a:fld>
            <a:endParaRPr lang="en-US"/>
          </a:p>
        </p:txBody>
      </p:sp>
      <p:sp>
        <p:nvSpPr>
          <p:cNvPr id="6" name="Content Placeholder 2"/>
          <p:cNvSpPr txBox="1">
            <a:spLocks/>
          </p:cNvSpPr>
          <p:nvPr/>
        </p:nvSpPr>
        <p:spPr>
          <a:xfrm>
            <a:off x="457200" y="956583"/>
            <a:ext cx="8229600" cy="5305636"/>
          </a:xfrm>
          <a:prstGeom prst="rect">
            <a:avLst/>
          </a:prstGeom>
        </p:spPr>
        <p:txBody>
          <a:bodyPr vert="horz" lIns="91440" tIns="45720" rIns="91440" bIns="45720" rtlCol="0">
            <a:normAutofit/>
          </a:bodyPr>
          <a:lstStyle>
            <a:lvl1pPr marL="230400" indent="-230400" algn="l" defTabSz="457200" rtl="0" eaLnBrk="1" latinLnBrk="0" hangingPunct="1">
              <a:spcBef>
                <a:spcPts val="0"/>
              </a:spcBef>
              <a:buFont typeface="Wingdings" charset="2"/>
              <a:buChar char="§"/>
              <a:defRPr sz="2000" kern="1200">
                <a:solidFill>
                  <a:schemeClr val="tx1">
                    <a:lumMod val="85000"/>
                    <a:lumOff val="15000"/>
                  </a:schemeClr>
                </a:solidFill>
                <a:latin typeface="Arial"/>
                <a:ea typeface="+mn-ea"/>
                <a:cs typeface="Arial"/>
              </a:defRPr>
            </a:lvl1pPr>
            <a:lvl2pPr marL="576000" indent="-230400" algn="l" defTabSz="457200" rtl="0" eaLnBrk="1" latinLnBrk="0" hangingPunct="1">
              <a:spcBef>
                <a:spcPts val="0"/>
              </a:spcBef>
              <a:buFont typeface="Arial"/>
              <a:buChar char="–"/>
              <a:defRPr sz="1800" kern="1200">
                <a:solidFill>
                  <a:schemeClr val="tx1">
                    <a:lumMod val="85000"/>
                    <a:lumOff val="15000"/>
                  </a:schemeClr>
                </a:solidFill>
                <a:latin typeface="Arial"/>
                <a:ea typeface="+mn-ea"/>
                <a:cs typeface="Arial"/>
              </a:defRPr>
            </a:lvl2pPr>
            <a:lvl3pPr marL="950400" indent="-228600" algn="l" defTabSz="457200" rtl="0" eaLnBrk="1" latinLnBrk="0" hangingPunct="1">
              <a:spcBef>
                <a:spcPts val="0"/>
              </a:spcBef>
              <a:buFont typeface="Arial"/>
              <a:buChar char="•"/>
              <a:defRPr sz="1600" kern="1200">
                <a:solidFill>
                  <a:schemeClr val="tx1">
                    <a:lumMod val="85000"/>
                    <a:lumOff val="15000"/>
                  </a:schemeClr>
                </a:solidFill>
                <a:latin typeface="Arial"/>
                <a:ea typeface="+mn-ea"/>
                <a:cs typeface="Arial"/>
              </a:defRPr>
            </a:lvl3pPr>
            <a:lvl4pPr marL="1260000" indent="-228600" algn="l" defTabSz="457200" rtl="0" eaLnBrk="1" latinLnBrk="0" hangingPunct="1">
              <a:spcBef>
                <a:spcPts val="0"/>
              </a:spcBef>
              <a:buFont typeface="Arial"/>
              <a:buChar char="–"/>
              <a:defRPr sz="1400" kern="1200">
                <a:solidFill>
                  <a:schemeClr val="tx1">
                    <a:lumMod val="85000"/>
                    <a:lumOff val="15000"/>
                  </a:schemeClr>
                </a:solidFill>
                <a:latin typeface="Arial"/>
                <a:ea typeface="+mn-ea"/>
                <a:cs typeface="Arial"/>
              </a:defRPr>
            </a:lvl4pPr>
            <a:lvl5pPr marL="1602000" indent="-228600" algn="l" defTabSz="457200" rtl="0" eaLnBrk="1" latinLnBrk="0" hangingPunct="1">
              <a:spcBef>
                <a:spcPts val="0"/>
              </a:spcBef>
              <a:buFont typeface="Arial"/>
              <a:buChar char="»"/>
              <a:defRPr sz="1400" kern="1200">
                <a:solidFill>
                  <a:schemeClr val="tx1">
                    <a:lumMod val="85000"/>
                    <a:lumOff val="1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smtClean="0"/>
              <a:t>Are there dimensions/factors that underlie students’ evaluations of their professors? </a:t>
            </a:r>
          </a:p>
          <a:p>
            <a:endParaRPr lang="en-US" dirty="0" smtClean="0"/>
          </a:p>
          <a:p>
            <a:r>
              <a:rPr lang="en-US" sz="2600" b="1" dirty="0" smtClean="0"/>
              <a:t>Data:</a:t>
            </a:r>
          </a:p>
          <a:p>
            <a:pPr lvl="1"/>
            <a:endParaRPr lang="en-US" sz="1200" dirty="0" smtClean="0"/>
          </a:p>
          <a:p>
            <a:pPr marL="274320" lvl="1" indent="0">
              <a:buFont typeface="Arial"/>
              <a:buNone/>
            </a:pPr>
            <a:r>
              <a:rPr lang="en-US" sz="2600" i="1" dirty="0" smtClean="0"/>
              <a:t>Aggregate student evaluations</a:t>
            </a:r>
          </a:p>
          <a:p>
            <a:pPr marL="274320" lvl="1" indent="0">
              <a:buFont typeface="Arial"/>
              <a:buNone/>
            </a:pPr>
            <a:r>
              <a:rPr lang="en-US" sz="2600" i="1" dirty="0" smtClean="0"/>
              <a:t>across 6 dimensions:</a:t>
            </a:r>
          </a:p>
          <a:p>
            <a:pPr lvl="1"/>
            <a:endParaRPr lang="en-US" sz="1200" dirty="0" smtClean="0"/>
          </a:p>
          <a:p>
            <a:pPr marL="891540" lvl="2" indent="-342900">
              <a:buFont typeface="+mj-lt"/>
              <a:buAutoNum type="arabicPeriod"/>
            </a:pPr>
            <a:r>
              <a:rPr lang="en-US" sz="2400" dirty="0" smtClean="0"/>
              <a:t>Present</a:t>
            </a:r>
          </a:p>
          <a:p>
            <a:pPr marL="891540" lvl="2" indent="-342900">
              <a:buFont typeface="+mj-lt"/>
              <a:buAutoNum type="arabicPeriod"/>
            </a:pPr>
            <a:r>
              <a:rPr lang="en-US" sz="2400" dirty="0" smtClean="0"/>
              <a:t>Explain</a:t>
            </a:r>
          </a:p>
          <a:p>
            <a:pPr marL="891540" lvl="2" indent="-342900">
              <a:buFont typeface="+mj-lt"/>
              <a:buAutoNum type="arabicPeriod"/>
            </a:pPr>
            <a:r>
              <a:rPr lang="en-US" sz="2400" dirty="0" smtClean="0"/>
              <a:t>Communicate</a:t>
            </a:r>
          </a:p>
          <a:p>
            <a:pPr marL="891540" lvl="2" indent="-342900">
              <a:buFont typeface="+mj-lt"/>
              <a:buAutoNum type="arabicPeriod"/>
            </a:pPr>
            <a:r>
              <a:rPr lang="en-US" sz="2400" dirty="0" smtClean="0"/>
              <a:t>Teach</a:t>
            </a:r>
          </a:p>
          <a:p>
            <a:pPr marL="891540" lvl="2" indent="-342900">
              <a:buFont typeface="+mj-lt"/>
              <a:buAutoNum type="arabicPeriod"/>
            </a:pPr>
            <a:r>
              <a:rPr lang="en-US" sz="2400" dirty="0" smtClean="0"/>
              <a:t>Workload</a:t>
            </a:r>
          </a:p>
          <a:p>
            <a:pPr marL="891540" lvl="2" indent="-342900">
              <a:buFont typeface="+mj-lt"/>
              <a:buAutoNum type="arabicPeriod"/>
            </a:pPr>
            <a:r>
              <a:rPr lang="en-US" sz="2400" dirty="0" smtClean="0"/>
              <a:t>Difficulty</a:t>
            </a:r>
          </a:p>
          <a:p>
            <a:endParaRPr lang="en-US" dirty="0"/>
          </a:p>
        </p:txBody>
      </p:sp>
      <p:pic>
        <p:nvPicPr>
          <p:cNvPr id="7" name="Picture 6" descr="lecturer-clipart-lecture-clipart-symposiu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695" y="2916463"/>
            <a:ext cx="5574381" cy="3483988"/>
          </a:xfrm>
          <a:prstGeom prst="rect">
            <a:avLst/>
          </a:prstGeom>
        </p:spPr>
      </p:pic>
    </p:spTree>
    <p:extLst>
      <p:ext uri="{BB962C8B-B14F-4D97-AF65-F5344CB8AC3E}">
        <p14:creationId xmlns:p14="http://schemas.microsoft.com/office/powerpoint/2010/main" val="32431705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 Many Observations</a:t>
            </a:r>
          </a:p>
        </p:txBody>
      </p:sp>
      <p:sp>
        <p:nvSpPr>
          <p:cNvPr id="3" name="Content Placeholder 2"/>
          <p:cNvSpPr>
            <a:spLocks noGrp="1"/>
          </p:cNvSpPr>
          <p:nvPr>
            <p:ph idx="1"/>
          </p:nvPr>
        </p:nvSpPr>
        <p:spPr/>
        <p:txBody>
          <a:bodyPr/>
          <a:lstStyle/>
          <a:p>
            <a:pPr lvl="1">
              <a:buFont typeface="Arial"/>
              <a:buChar char="•"/>
            </a:pPr>
            <a:r>
              <a:rPr lang="en-US" sz="3800" dirty="0"/>
              <a:t>Interested to see how observations hang together</a:t>
            </a:r>
          </a:p>
          <a:p>
            <a:pPr lvl="3">
              <a:buFont typeface="Arial"/>
              <a:buChar char="•"/>
            </a:pPr>
            <a:r>
              <a:rPr lang="en-US" sz="3600" dirty="0"/>
              <a:t>Market Segmentation</a:t>
            </a:r>
          </a:p>
          <a:p>
            <a:pPr lvl="3">
              <a:buFont typeface="Arial"/>
              <a:buChar char="•"/>
            </a:pPr>
            <a:r>
              <a:rPr lang="en-US" sz="3600" dirty="0"/>
              <a:t>Types of Observations</a:t>
            </a:r>
          </a:p>
          <a:p>
            <a:pPr lvl="3">
              <a:buFont typeface="Arial"/>
              <a:buChar char="•"/>
            </a:pPr>
            <a:r>
              <a:rPr lang="en-US" sz="3600" dirty="0"/>
              <a:t>Grouping Observations Together</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4</a:t>
            </a:fld>
            <a:endParaRPr lang="en-US"/>
          </a:p>
        </p:txBody>
      </p:sp>
    </p:spTree>
    <p:extLst>
      <p:ext uri="{BB962C8B-B14F-4D97-AF65-F5344CB8AC3E}">
        <p14:creationId xmlns:p14="http://schemas.microsoft.com/office/powerpoint/2010/main" val="237558983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vs. EFA</a:t>
            </a:r>
          </a:p>
        </p:txBody>
      </p:sp>
      <p:sp>
        <p:nvSpPr>
          <p:cNvPr id="3" name="Content Placeholder 2"/>
          <p:cNvSpPr>
            <a:spLocks noGrp="1"/>
          </p:cNvSpPr>
          <p:nvPr>
            <p:ph idx="1"/>
          </p:nvPr>
        </p:nvSpPr>
        <p:spPr/>
        <p:txBody>
          <a:bodyPr/>
          <a:lstStyle/>
          <a:p>
            <a:r>
              <a:rPr lang="en-US" sz="2600" dirty="0"/>
              <a:t>PCA explains the total variance whereas EFA explains the common variance</a:t>
            </a:r>
          </a:p>
          <a:p>
            <a:endParaRPr lang="en-US" sz="2600" dirty="0"/>
          </a:p>
          <a:p>
            <a:r>
              <a:rPr lang="en-US" sz="2600" dirty="0"/>
              <a:t>PCA identifies measures that are sufficiently similar to each other to justify combination whereas EFA captures latent constructs assumed to cause the variance</a:t>
            </a:r>
          </a:p>
          <a:p>
            <a:endParaRPr lang="en-US" sz="2600" dirty="0"/>
          </a:p>
          <a:p>
            <a:r>
              <a:rPr lang="en-US" sz="2600" dirty="0"/>
              <a:t>Most behavioral science research questions that involve factor analysis are theoretically akin to EFA (with notable exceptions)</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40</a:t>
            </a:fld>
            <a:endParaRPr lang="en-US"/>
          </a:p>
        </p:txBody>
      </p:sp>
    </p:spTree>
    <p:extLst>
      <p:ext uri="{BB962C8B-B14F-4D97-AF65-F5344CB8AC3E}">
        <p14:creationId xmlns:p14="http://schemas.microsoft.com/office/powerpoint/2010/main" val="270326118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Uses</a:t>
            </a:r>
          </a:p>
        </p:txBody>
      </p:sp>
      <p:sp>
        <p:nvSpPr>
          <p:cNvPr id="3" name="Content Placeholder 2"/>
          <p:cNvSpPr>
            <a:spLocks noGrp="1"/>
          </p:cNvSpPr>
          <p:nvPr>
            <p:ph idx="1"/>
          </p:nvPr>
        </p:nvSpPr>
        <p:spPr/>
        <p:txBody>
          <a:bodyPr>
            <a:normAutofit/>
          </a:bodyPr>
          <a:lstStyle/>
          <a:p>
            <a:r>
              <a:rPr lang="en-US" sz="2600" dirty="0" smtClean="0"/>
              <a:t>Scale Development</a:t>
            </a:r>
            <a:endParaRPr lang="en-US" sz="2600"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41</a:t>
            </a:fld>
            <a:endParaRPr lang="en-US"/>
          </a:p>
        </p:txBody>
      </p:sp>
      <p:graphicFrame>
        <p:nvGraphicFramePr>
          <p:cNvPr id="6" name="Diagram 5"/>
          <p:cNvGraphicFramePr/>
          <p:nvPr>
            <p:extLst>
              <p:ext uri="{D42A27DB-BD31-4B8C-83A1-F6EECF244321}">
                <p14:modId xmlns:p14="http://schemas.microsoft.com/office/powerpoint/2010/main" val="1683715876"/>
              </p:ext>
            </p:extLst>
          </p:nvPr>
        </p:nvGraphicFramePr>
        <p:xfrm>
          <a:off x="0" y="468723"/>
          <a:ext cx="91440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rved Down Arrow 6"/>
          <p:cNvSpPr/>
          <p:nvPr/>
        </p:nvSpPr>
        <p:spPr>
          <a:xfrm rot="10800000">
            <a:off x="2456223" y="3778918"/>
            <a:ext cx="5681060" cy="1847903"/>
          </a:xfrm>
          <a:prstGeom prst="curvedDownArrow">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1385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 Many Variables</a:t>
            </a:r>
          </a:p>
        </p:txBody>
      </p:sp>
      <p:sp>
        <p:nvSpPr>
          <p:cNvPr id="3" name="Content Placeholder 2"/>
          <p:cNvSpPr>
            <a:spLocks noGrp="1"/>
          </p:cNvSpPr>
          <p:nvPr>
            <p:ph idx="1"/>
          </p:nvPr>
        </p:nvSpPr>
        <p:spPr>
          <a:xfrm>
            <a:off x="457200" y="673178"/>
            <a:ext cx="8229600" cy="5843589"/>
          </a:xfrm>
        </p:spPr>
        <p:txBody>
          <a:bodyPr>
            <a:normAutofit/>
          </a:bodyPr>
          <a:lstStyle/>
          <a:p>
            <a:pPr>
              <a:buFont typeface="Arial"/>
              <a:buChar char="•"/>
            </a:pPr>
            <a:r>
              <a:rPr lang="en-US" sz="3800" dirty="0"/>
              <a:t>Interested to see how </a:t>
            </a:r>
            <a:r>
              <a:rPr lang="en-US" sz="3800" dirty="0" smtClean="0"/>
              <a:t>variables </a:t>
            </a:r>
            <a:r>
              <a:rPr lang="en-US" sz="3800" dirty="0"/>
              <a:t>hang </a:t>
            </a:r>
            <a:r>
              <a:rPr lang="en-US" sz="3800" dirty="0" smtClean="0"/>
              <a:t>together</a:t>
            </a:r>
          </a:p>
          <a:p>
            <a:pPr>
              <a:buFont typeface="Arial"/>
              <a:buChar char="•"/>
            </a:pPr>
            <a:endParaRPr lang="en-US" sz="1600" dirty="0"/>
          </a:p>
          <a:p>
            <a:pPr lvl="1">
              <a:buFont typeface="Arial"/>
              <a:buChar char="•"/>
            </a:pPr>
            <a:r>
              <a:rPr lang="en-US" sz="3600" dirty="0"/>
              <a:t>Variables may describe similar things</a:t>
            </a:r>
          </a:p>
          <a:p>
            <a:pPr lvl="1">
              <a:buFont typeface="Arial"/>
              <a:buChar char="•"/>
            </a:pPr>
            <a:r>
              <a:rPr lang="en-US" sz="3600" dirty="0"/>
              <a:t>What is the underlying similarity</a:t>
            </a:r>
          </a:p>
          <a:p>
            <a:pPr lvl="1">
              <a:buFont typeface="Arial"/>
              <a:buChar char="•"/>
            </a:pPr>
            <a:r>
              <a:rPr lang="en-US" sz="3600" dirty="0"/>
              <a:t>Grouping variables</a:t>
            </a:r>
          </a:p>
          <a:p>
            <a:pPr lvl="1">
              <a:buFont typeface="Arial"/>
              <a:buChar char="•"/>
            </a:pPr>
            <a:endParaRPr lang="en-US" sz="3600" dirty="0"/>
          </a:p>
          <a:p>
            <a:pPr>
              <a:buFont typeface="Arial"/>
              <a:buChar char="•"/>
            </a:pPr>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5</a:t>
            </a:fld>
            <a:endParaRPr lang="en-US"/>
          </a:p>
        </p:txBody>
      </p:sp>
    </p:spTree>
    <p:extLst>
      <p:ext uri="{BB962C8B-B14F-4D97-AF65-F5344CB8AC3E}">
        <p14:creationId xmlns:p14="http://schemas.microsoft.com/office/powerpoint/2010/main" val="36686921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 Many Variables</a:t>
            </a:r>
          </a:p>
        </p:txBody>
      </p:sp>
      <p:sp>
        <p:nvSpPr>
          <p:cNvPr id="3" name="Content Placeholder 2"/>
          <p:cNvSpPr>
            <a:spLocks noGrp="1"/>
          </p:cNvSpPr>
          <p:nvPr>
            <p:ph idx="1"/>
          </p:nvPr>
        </p:nvSpPr>
        <p:spPr>
          <a:xfrm>
            <a:off x="457200" y="673178"/>
            <a:ext cx="8229600" cy="5843589"/>
          </a:xfrm>
        </p:spPr>
        <p:txBody>
          <a:bodyPr>
            <a:normAutofit/>
          </a:bodyPr>
          <a:lstStyle/>
          <a:p>
            <a:pPr marL="345600" lvl="1" indent="0">
              <a:buNone/>
            </a:pPr>
            <a:endParaRPr lang="en-US" sz="3600" dirty="0"/>
          </a:p>
          <a:p>
            <a:pPr lvl="1">
              <a:buFont typeface="Arial"/>
              <a:buChar char="•"/>
            </a:pPr>
            <a:r>
              <a:rPr lang="en-US" sz="3600" dirty="0"/>
              <a:t>Don’t want to enter all of the variables in the model – inefficient, computationally intensive, potentially high correlations among variables</a:t>
            </a:r>
          </a:p>
          <a:p>
            <a:pPr>
              <a:buFont typeface="Arial"/>
              <a:buChar char="•"/>
            </a:pPr>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6</a:t>
            </a:fld>
            <a:endParaRPr lang="en-US"/>
          </a:p>
        </p:txBody>
      </p:sp>
    </p:spTree>
    <p:extLst>
      <p:ext uri="{BB962C8B-B14F-4D97-AF65-F5344CB8AC3E}">
        <p14:creationId xmlns:p14="http://schemas.microsoft.com/office/powerpoint/2010/main" val="20614727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 Solutions</a:t>
            </a:r>
          </a:p>
        </p:txBody>
      </p:sp>
      <p:sp>
        <p:nvSpPr>
          <p:cNvPr id="3" name="Content Placeholder 2"/>
          <p:cNvSpPr>
            <a:spLocks noGrp="1"/>
          </p:cNvSpPr>
          <p:nvPr>
            <p:ph idx="1"/>
          </p:nvPr>
        </p:nvSpPr>
        <p:spPr/>
        <p:txBody>
          <a:bodyPr>
            <a:normAutofit lnSpcReduction="10000"/>
          </a:bodyPr>
          <a:lstStyle/>
          <a:p>
            <a:pPr marL="742950" indent="-742950">
              <a:buFont typeface="+mj-ea"/>
              <a:buAutoNum type="circleNumDbPlain"/>
            </a:pPr>
            <a:r>
              <a:rPr lang="en-US" sz="4000" dirty="0" smtClean="0"/>
              <a:t>Reduce </a:t>
            </a:r>
            <a:r>
              <a:rPr lang="en-US" sz="4000" dirty="0"/>
              <a:t>the dimensions of the </a:t>
            </a:r>
            <a:r>
              <a:rPr lang="en-US" sz="4000" dirty="0" smtClean="0"/>
              <a:t>population</a:t>
            </a:r>
          </a:p>
          <a:p>
            <a:pPr marL="514350" indent="-514350">
              <a:buFont typeface="+mj-ea"/>
              <a:buAutoNum type="circleNumDbPlain"/>
            </a:pPr>
            <a:endParaRPr lang="en-US" sz="2200" dirty="0"/>
          </a:p>
          <a:p>
            <a:pPr marL="1105920" lvl="2" indent="-457200">
              <a:buFont typeface="+mj-lt"/>
              <a:buAutoNum type="alphaLcParenR"/>
            </a:pPr>
            <a:r>
              <a:rPr lang="en-US" sz="3600" dirty="0"/>
              <a:t>Cluster Analysis</a:t>
            </a:r>
          </a:p>
          <a:p>
            <a:pPr marL="731520" lvl="1" indent="-457200">
              <a:buFont typeface="+mj-lt"/>
              <a:buAutoNum type="alphaLcParenR"/>
            </a:pPr>
            <a:endParaRPr lang="en-US" dirty="0"/>
          </a:p>
          <a:p>
            <a:pPr marL="731520" lvl="1" indent="-457200">
              <a:buFont typeface="+mj-lt"/>
              <a:buAutoNum type="alphaLcParenR"/>
            </a:pPr>
            <a:endParaRPr lang="en-US" dirty="0"/>
          </a:p>
          <a:p>
            <a:pPr marL="457200" indent="-457200">
              <a:buFont typeface="+mj-lt"/>
              <a:buAutoNum type="circleNumDbPlain"/>
            </a:pPr>
            <a:r>
              <a:rPr lang="en-US" sz="4000" dirty="0"/>
              <a:t>Reduce the dimensions of the </a:t>
            </a:r>
            <a:r>
              <a:rPr lang="en-US" sz="4000" dirty="0" smtClean="0"/>
              <a:t>construct</a:t>
            </a:r>
          </a:p>
          <a:p>
            <a:pPr marL="457200" indent="-457200">
              <a:buFont typeface="+mj-lt"/>
              <a:buAutoNum type="circleNumDbPlain"/>
            </a:pPr>
            <a:endParaRPr lang="en-US" dirty="0"/>
          </a:p>
          <a:p>
            <a:pPr marL="1105920" lvl="2" indent="-457200">
              <a:buFont typeface="+mj-lt"/>
              <a:buAutoNum type="alphaLcParenR"/>
            </a:pPr>
            <a:r>
              <a:rPr lang="en-US" sz="3600" dirty="0"/>
              <a:t>Principal Component Analysis</a:t>
            </a:r>
          </a:p>
          <a:p>
            <a:pPr marL="1105920" lvl="2" indent="-457200">
              <a:buFont typeface="+mj-lt"/>
              <a:buAutoNum type="alphaLcParenR"/>
            </a:pPr>
            <a:r>
              <a:rPr lang="en-US" sz="3600" dirty="0"/>
              <a:t>Exploratory Factor Analysis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7</a:t>
            </a:fld>
            <a:endParaRPr lang="en-US"/>
          </a:p>
        </p:txBody>
      </p:sp>
    </p:spTree>
    <p:extLst>
      <p:ext uri="{BB962C8B-B14F-4D97-AF65-F5344CB8AC3E}">
        <p14:creationId xmlns:p14="http://schemas.microsoft.com/office/powerpoint/2010/main" val="26594849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 Goals</a:t>
            </a:r>
          </a:p>
        </p:txBody>
      </p:sp>
      <p:sp>
        <p:nvSpPr>
          <p:cNvPr id="3" name="Content Placeholder 2"/>
          <p:cNvSpPr>
            <a:spLocks noGrp="1"/>
          </p:cNvSpPr>
          <p:nvPr>
            <p:ph idx="1"/>
          </p:nvPr>
        </p:nvSpPr>
        <p:spPr>
          <a:xfrm>
            <a:off x="457200" y="900545"/>
            <a:ext cx="8229600" cy="2089736"/>
          </a:xfrm>
        </p:spPr>
        <p:txBody>
          <a:bodyPr>
            <a:normAutofit fontScale="92500" lnSpcReduction="10000"/>
          </a:bodyPr>
          <a:lstStyle/>
          <a:p>
            <a:pPr marL="514350" indent="-514350">
              <a:buFont typeface="+mj-ea"/>
              <a:buAutoNum type="circleNumDbPlain"/>
            </a:pPr>
            <a:r>
              <a:rPr lang="en-US" sz="4300" dirty="0"/>
              <a:t>Reduce the dimensions of the population</a:t>
            </a:r>
          </a:p>
          <a:p>
            <a:pPr marL="514350" indent="-514350">
              <a:buFont typeface="+mj-ea"/>
              <a:buAutoNum type="circleNumDbPlain"/>
            </a:pPr>
            <a:endParaRPr lang="en-US" sz="2200" dirty="0"/>
          </a:p>
          <a:p>
            <a:pPr marL="1105920" lvl="2" indent="-457200">
              <a:buFont typeface="+mj-lt"/>
              <a:buAutoNum type="alphaLcParenR"/>
            </a:pPr>
            <a:r>
              <a:rPr lang="en-US" sz="3900" dirty="0"/>
              <a:t>Cluster Analysis</a:t>
            </a:r>
          </a:p>
          <a:p>
            <a:endParaRPr lang="en-US" dirty="0"/>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8</a:t>
            </a:fld>
            <a:endParaRPr lang="en-US"/>
          </a:p>
        </p:txBody>
      </p:sp>
      <p:pic>
        <p:nvPicPr>
          <p:cNvPr id="6" name="Picture 5" descr="iStock_groups_seeds_v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059" y="2990281"/>
            <a:ext cx="5389714" cy="3402525"/>
          </a:xfrm>
          <a:prstGeom prst="rect">
            <a:avLst/>
          </a:prstGeom>
          <a:ln>
            <a:solidFill>
              <a:srgbClr val="000000"/>
            </a:solidFill>
          </a:ln>
        </p:spPr>
      </p:pic>
    </p:spTree>
    <p:extLst>
      <p:ext uri="{BB962C8B-B14F-4D97-AF65-F5344CB8AC3E}">
        <p14:creationId xmlns:p14="http://schemas.microsoft.com/office/powerpoint/2010/main" val="9425788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 Many Observations</a:t>
            </a:r>
          </a:p>
        </p:txBody>
      </p:sp>
      <p:sp>
        <p:nvSpPr>
          <p:cNvPr id="4" name="Footer Placeholder 3"/>
          <p:cNvSpPr>
            <a:spLocks noGrp="1"/>
          </p:cNvSpPr>
          <p:nvPr>
            <p:ph type="ftr" sz="quarter" idx="11"/>
          </p:nvPr>
        </p:nvSpPr>
        <p:spPr/>
        <p:txBody>
          <a:bodyPr/>
          <a:lstStyle/>
          <a:p>
            <a:r>
              <a:rPr lang="en-US" smtClean="0"/>
              <a:t>© 2015 BigDataUniversity.com</a:t>
            </a:r>
            <a:endParaRPr lang="en-US" dirty="0" smtClean="0"/>
          </a:p>
        </p:txBody>
      </p:sp>
      <p:sp>
        <p:nvSpPr>
          <p:cNvPr id="5" name="Slide Number Placeholder 4"/>
          <p:cNvSpPr>
            <a:spLocks noGrp="1"/>
          </p:cNvSpPr>
          <p:nvPr>
            <p:ph type="sldNum" sz="quarter" idx="12"/>
          </p:nvPr>
        </p:nvSpPr>
        <p:spPr/>
        <p:txBody>
          <a:bodyPr/>
          <a:lstStyle/>
          <a:p>
            <a:fld id="{BA34C9A7-5CF2-CF40-9744-04948AE8B6DA}" type="slidenum">
              <a:rPr lang="en-US" smtClean="0"/>
              <a:t>9</a:t>
            </a:fld>
            <a:endParaRPr lang="en-US"/>
          </a:p>
        </p:txBody>
      </p:sp>
      <p:pic>
        <p:nvPicPr>
          <p:cNvPr id="6" name="Content Placeholder 4" descr="Screen Shot 2015-10-01 at 11.15.18 AM.png"/>
          <p:cNvPicPr>
            <a:picLocks noChangeAspect="1"/>
          </p:cNvPicPr>
          <p:nvPr/>
        </p:nvPicPr>
        <p:blipFill>
          <a:blip r:embed="rId3">
            <a:extLst>
              <a:ext uri="{28A0092B-C50C-407E-A947-70E740481C1C}">
                <a14:useLocalDpi xmlns:a14="http://schemas.microsoft.com/office/drawing/2010/main" val="0"/>
              </a:ext>
            </a:extLst>
          </a:blip>
          <a:srcRect l="11854" r="11854"/>
          <a:stretch>
            <a:fillRect/>
          </a:stretch>
        </p:blipFill>
        <p:spPr>
          <a:xfrm>
            <a:off x="457200" y="1043560"/>
            <a:ext cx="8229600" cy="4876800"/>
          </a:xfrm>
          <a:prstGeom prst="rect">
            <a:avLst/>
          </a:prstGeom>
          <a:ln>
            <a:solidFill>
              <a:srgbClr val="318FC5"/>
            </a:solidFill>
          </a:ln>
        </p:spPr>
      </p:pic>
      <p:sp>
        <p:nvSpPr>
          <p:cNvPr id="7" name="Rectangle 6"/>
          <p:cNvSpPr/>
          <p:nvPr/>
        </p:nvSpPr>
        <p:spPr>
          <a:xfrm>
            <a:off x="434434" y="1231496"/>
            <a:ext cx="8252366" cy="1186520"/>
          </a:xfrm>
          <a:prstGeom prst="rect">
            <a:avLst/>
          </a:prstGeom>
          <a:solidFill>
            <a:schemeClr val="accent5">
              <a:alpha val="18000"/>
            </a:schemeClr>
          </a:solidFill>
          <a:ln w="31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34434" y="2451440"/>
            <a:ext cx="8252366" cy="1186520"/>
          </a:xfrm>
          <a:prstGeom prst="rect">
            <a:avLst/>
          </a:prstGeom>
          <a:solidFill>
            <a:srgbClr val="FF0000">
              <a:alpha val="18000"/>
            </a:srgbClr>
          </a:solidFill>
          <a:ln w="31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34434" y="3654672"/>
            <a:ext cx="8252366" cy="2299112"/>
          </a:xfrm>
          <a:prstGeom prst="rect">
            <a:avLst/>
          </a:prstGeom>
          <a:solidFill>
            <a:srgbClr val="9BBB59">
              <a:alpha val="18000"/>
            </a:srgbClr>
          </a:solidFill>
          <a:ln w="3175"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2209800" y="3251129"/>
            <a:ext cx="4876804" cy="461665"/>
          </a:xfrm>
          <a:prstGeom prst="rect">
            <a:avLst/>
          </a:prstGeom>
          <a:noFill/>
        </p:spPr>
        <p:txBody>
          <a:bodyPr wrap="square" rtlCol="0">
            <a:spAutoFit/>
          </a:bodyPr>
          <a:lstStyle/>
          <a:p>
            <a:pPr algn="ctr"/>
            <a:r>
              <a:rPr lang="en-US" sz="2400" dirty="0" smtClean="0">
                <a:solidFill>
                  <a:srgbClr val="4F81BD"/>
                </a:solidFill>
              </a:rPr>
              <a:t>Lots of Observations</a:t>
            </a:r>
            <a:endParaRPr lang="en-US" sz="2400" dirty="0">
              <a:solidFill>
                <a:srgbClr val="4F81BD"/>
              </a:solidFill>
            </a:endParaRPr>
          </a:p>
        </p:txBody>
      </p:sp>
    </p:spTree>
    <p:extLst>
      <p:ext uri="{BB962C8B-B14F-4D97-AF65-F5344CB8AC3E}">
        <p14:creationId xmlns:p14="http://schemas.microsoft.com/office/powerpoint/2010/main" val="1231424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6891</TotalTime>
  <Words>3931</Words>
  <Application>Microsoft Macintosh PowerPoint</Application>
  <PresentationFormat>On-screen Show (4:3)</PresentationFormat>
  <Paragraphs>458</Paragraphs>
  <Slides>41</Slides>
  <Notes>37</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Why should I care? </vt:lpstr>
      <vt:lpstr>Dimension Reduction Problem</vt:lpstr>
      <vt:lpstr>Too Many Observations</vt:lpstr>
      <vt:lpstr>Too Many Variables</vt:lpstr>
      <vt:lpstr>Too Many Variables</vt:lpstr>
      <vt:lpstr>Dimension Reduction Solutions</vt:lpstr>
      <vt:lpstr>Dimension Reduction: Goals</vt:lpstr>
      <vt:lpstr>Too Many Observations</vt:lpstr>
      <vt:lpstr>Check out: Clustering</vt:lpstr>
      <vt:lpstr>Dimension Reduction: Goals</vt:lpstr>
      <vt:lpstr>Too Many Observations</vt:lpstr>
      <vt:lpstr>Dimension Reduction: Goals</vt:lpstr>
      <vt:lpstr>Before We Proceed: Assumptions</vt:lpstr>
      <vt:lpstr>Dimension Reduction: Goals</vt:lpstr>
      <vt:lpstr>PCA: Goals</vt:lpstr>
      <vt:lpstr>FA: Goals</vt:lpstr>
      <vt:lpstr>Before We Proceed: Definitions</vt:lpstr>
      <vt:lpstr>Before We Proceed: Definitions</vt:lpstr>
      <vt:lpstr>Before We Proceed: Definitions</vt:lpstr>
      <vt:lpstr>PCA vs. EFA</vt:lpstr>
      <vt:lpstr>PCA vs. EFA</vt:lpstr>
      <vt:lpstr>PCA vs. EFA</vt:lpstr>
      <vt:lpstr>Dimension Reduction: Goals</vt:lpstr>
      <vt:lpstr>Principal Component Analysis (PCA)</vt:lpstr>
      <vt:lpstr>Principal Component Analysis (PCA)</vt:lpstr>
      <vt:lpstr>Doing PCA</vt:lpstr>
      <vt:lpstr>Doing PCA</vt:lpstr>
      <vt:lpstr>How many components?</vt:lpstr>
      <vt:lpstr>How many components?</vt:lpstr>
      <vt:lpstr>How many components?</vt:lpstr>
      <vt:lpstr>Current Data</vt:lpstr>
      <vt:lpstr>Dimension Reduction: Goals</vt:lpstr>
      <vt:lpstr>Exploratory Factor Analysis (EFA)</vt:lpstr>
      <vt:lpstr>Rotation Method</vt:lpstr>
      <vt:lpstr>Rotations</vt:lpstr>
      <vt:lpstr>Orthogonal Rotations</vt:lpstr>
      <vt:lpstr>Oblique Rotations</vt:lpstr>
      <vt:lpstr>EFA Lab</vt:lpstr>
      <vt:lpstr>PCA vs. EFA</vt:lpstr>
      <vt:lpstr>Additional Uses</vt:lpstr>
    </vt:vector>
  </TitlesOfParts>
  <Company>IBM Canada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Vuong</dc:creator>
  <cp:lastModifiedBy>Konstantin Tskhay</cp:lastModifiedBy>
  <cp:revision>159</cp:revision>
  <dcterms:created xsi:type="dcterms:W3CDTF">2015-06-02T12:52:41Z</dcterms:created>
  <dcterms:modified xsi:type="dcterms:W3CDTF">2015-10-09T15:38:30Z</dcterms:modified>
</cp:coreProperties>
</file>