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12" r:id="rId2"/>
    <p:sldId id="313" r:id="rId3"/>
    <p:sldId id="314" r:id="rId4"/>
    <p:sldId id="260" r:id="rId5"/>
    <p:sldId id="324" r:id="rId6"/>
    <p:sldId id="328" r:id="rId7"/>
    <p:sldId id="322" r:id="rId8"/>
    <p:sldId id="326" r:id="rId9"/>
    <p:sldId id="329" r:id="rId10"/>
    <p:sldId id="332" r:id="rId11"/>
    <p:sldId id="333" r:id="rId12"/>
    <p:sldId id="335" r:id="rId13"/>
    <p:sldId id="336" r:id="rId14"/>
    <p:sldId id="339" r:id="rId15"/>
    <p:sldId id="340" r:id="rId16"/>
    <p:sldId id="341" r:id="rId17"/>
    <p:sldId id="346" r:id="rId18"/>
    <p:sldId id="349" r:id="rId19"/>
    <p:sldId id="350" r:id="rId20"/>
    <p:sldId id="351" r:id="rId21"/>
    <p:sldId id="348" r:id="rId22"/>
    <p:sldId id="352" r:id="rId23"/>
    <p:sldId id="353" r:id="rId24"/>
    <p:sldId id="347" r:id="rId25"/>
    <p:sldId id="344" r:id="rId26"/>
    <p:sldId id="270" r:id="rId27"/>
    <p:sldId id="343" r:id="rId28"/>
    <p:sldId id="342" r:id="rId29"/>
    <p:sldId id="345" r:id="rId30"/>
    <p:sldId id="318" r:id="rId31"/>
    <p:sldId id="319" r:id="rId32"/>
    <p:sldId id="320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519" autoAdjust="0"/>
  </p:normalViewPr>
  <p:slideViewPr>
    <p:cSldViewPr>
      <p:cViewPr varScale="1">
        <p:scale>
          <a:sx n="42" d="100"/>
          <a:sy n="42" d="100"/>
        </p:scale>
        <p:origin x="219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792A6-4014-49C8-A208-B34E46E8464D}" type="datetimeFigureOut">
              <a:rPr lang="ru-RU" smtClean="0"/>
              <a:pPr/>
              <a:t>18.05.2017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8FE6E-F7EA-4D13-B0C7-4B11270A3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Довольно большое количество задач, которые могут встретиться при разработке приложений, так или иначе связано с обработкой строк.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 в этом плане работе со строками уделяется особое внимание.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Строка в .NET является последовательностью символов.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Максимальный размер объекта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составлять в памяти 2 ГБ, или около 1 миллиарда символов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847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Example8()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941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61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Example11()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285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Example12()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012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Example13()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269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Example14()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372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Example15()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Хотя класс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System.String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предоставляет нам широкую функциональность по работе со строками, все таки он имеет свои недостатки.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Прежде всего, объект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представляет собой неизменяемую строку. Когда мы выполняем какой-нибудь метод класса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система создает новый объект в памяти при этом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выделяется ровно столько памяти, сколько необходимо для хранения данной строки.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когда подобных операций множество, а объем текста, для которого надо выполнить данные операции, также не самый маленький, то издержки при потере производительности становятся более существенными.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выйти из этой ситуации во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.NET был добавлен новый класс 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StringBuilder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находится в пространстве имен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System.Text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Этот класс представляет динамическую строку.</a:t>
            </a:r>
          </a:p>
          <a:p>
            <a:pPr eaLnBrk="1" hangingPunct="1"/>
            <a:endParaRPr lang="ru-RU" dirty="0" smtClean="0">
              <a:latin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782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C7C0A-5613-4D0C-811F-43A90861D089}" type="slidenum">
              <a:rPr lang="ru-RU">
                <a:solidFill>
                  <a:prstClr val="black"/>
                </a:solidFill>
              </a:rPr>
              <a:pPr/>
              <a:t>17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http://mycsharp.ru/post/44/2014_06_30_formatirovanie_strok_v_si-sharp_metod_system_string_format.html</a:t>
            </a:r>
            <a:endParaRPr lang="ru-RU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93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Example15()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Хотя класс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System.String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предоставляет нам широкую функциональность по работе со строками, все таки он имеет свои недостатки.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Прежде всего, объект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представляет собой неизменяемую строку. Когда мы выполняем какой-нибудь метод класса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система создает новый объект в памяти при этом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выделяется ровно столько памяти, сколько необходимо для хранения данной строки.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когда подобных операций множество, а объем текста, для которого надо выполнить данные операции, также не самый маленький, то издержки при потере производительности становятся более существенными.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выйти из этой ситуации во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.NET был добавлен новый класс 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StringBuilder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находится в пространстве имен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System.Text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Этот класс представляет динамическую строку.</a:t>
            </a:r>
          </a:p>
          <a:p>
            <a:pPr eaLnBrk="1" hangingPunct="1"/>
            <a:endParaRPr lang="ru-RU" dirty="0" smtClean="0">
              <a:latin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799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Example15()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Хотя класс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System.String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предоставляет нам широкую функциональность по работе со строками, все таки он имеет свои недостатки.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Прежде всего, объект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представляет собой неизменяемую строку. Когда мы выполняем какой-нибудь метод класса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система создает новый объект в памяти при этом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выделяется ровно столько памяти, сколько необходимо для хранения данной строки.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когда подобных операций множество, а объем текста, для которого надо выполнить данные операции, также не самый маленький, то издержки при потере производительности становятся более существенными.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выйти из этой ситуации во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.NET был добавлен новый класс 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StringBuilder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находится в пространстве имен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System.Text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Этот класс представляет динамическую строку.</a:t>
            </a:r>
          </a:p>
          <a:p>
            <a:pPr eaLnBrk="1" hangingPunct="1"/>
            <a:endParaRPr lang="ru-RU" dirty="0" smtClean="0">
              <a:latin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041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Example1():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Никак невозможно изменить содержимое созданной строки. Поэтому вы при изменении строк изменяете не сами строки, а значения переменных, указывающих на строки.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не изменяет содержимое строки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которое было до вызова метода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он просто переназначает переменную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 новообразованную строку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.NET строки могут содержать символ «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в любом месте и работать с ним без каких-либо проблем.</a:t>
            </a:r>
            <a:endParaRPr lang="en-US" sz="1200" b="0" kern="1200" dirty="0" smtClean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137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3F1C0-B7F6-42B5-9C51-2CBC5C3B2490}" type="slidenum">
              <a:rPr lang="ru-RU">
                <a:solidFill>
                  <a:prstClr val="black"/>
                </a:solidFill>
              </a:rPr>
              <a:pPr/>
              <a:t>24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712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121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F3591D-DBBD-4A69-B471-30B201F25365}" type="slidenum">
              <a:rPr lang="ru-RU">
                <a:solidFill>
                  <a:prstClr val="black"/>
                </a:solidFill>
              </a:rPr>
              <a:pPr/>
              <a:t>26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Example21();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создании строки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StringBuilder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выделяет памяти больше, чем необходимо этой строке.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вас, как разработчика, есть возможность указать, сколько именно памяти должен выделить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если вы этого не сделаете, то будет выбран объем по умолчанию, который зависит от размера начального текста, инициализирующего экземпляр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StringBuilder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имеет два главных свойства: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показывающее длину строки, содержащуюся в объекте в данный момент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pacity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указывающее максимальную длину строки, которая может поместиться в выделенную для объекта память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StringBuilder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имеет еще ряд конструкторов, которые позволяют разными способами выполнить начальную инициализацию объекта.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424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Example22()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Example23()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Example24()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867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Example25()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Example26()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Example27()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8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Example2():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Создавать сроки можно, как используя переменную типа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присваивая ей значение, так и применяя один из конструкторов класса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строка хранит коллекцию символов, в ней определен индексатор для доступа к этим символам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584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EBC0B1-CC31-4D7D-98A7-2B8176A4AFDF}" type="slidenum">
              <a:rPr lang="ru-RU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Example3():</a:t>
            </a:r>
          </a:p>
          <a:p>
            <a:pPr marL="228600" indent="-228600" eaLnBrk="1" hangingPunct="1">
              <a:buAutoNum type="arabicPeriod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Начнем с 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присваивания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имеющего важную особенность. Поскольку </a:t>
            </a:r>
            <a:r>
              <a:rPr lang="ru-RU" b="1" dirty="0" err="1" smtClean="0">
                <a:effectLst/>
              </a:rPr>
              <a:t>string</a:t>
            </a:r>
            <a:r>
              <a:rPr lang="ru-RU" dirty="0" smtClean="0">
                <a:effectLst/>
              </a:rPr>
              <a:t> - это ссылочный тип, то в результате присваивания создается ссылка на константную строку, хранимую в «куче». </a:t>
            </a:r>
          </a:p>
          <a:p>
            <a:pPr marL="228600" indent="-228600" eaLnBrk="1" hangingPunct="1">
              <a:buAutoNum type="arabicPeriod"/>
            </a:pPr>
            <a:r>
              <a:rPr lang="ru-RU" sz="1200" dirty="0" smtClean="0"/>
              <a:t>Строки равны, если имеют одинаковое количество символов и совпадают посимвольно.</a:t>
            </a:r>
            <a:r>
              <a:rPr lang="ru-RU" sz="1200" baseline="0" dirty="0" smtClean="0"/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вызове оператора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определения равенства двух строк происходит вызов метода </a:t>
            </a:r>
            <a:r>
              <a:rPr lang="ru-RU" dirty="0" err="1" smtClean="0"/>
              <a:t>Equals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сравнивает именно содержимое строк, а не равенство ссылок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eaLnBrk="1" hangingPunct="1">
              <a:buAutoNum type="arabicPeriod"/>
            </a:pPr>
            <a:r>
              <a:rPr lang="ru-RU" sz="1200" dirty="0" smtClean="0"/>
              <a:t>Обращаться к отдельному элементу строки по индексу можно </a:t>
            </a:r>
            <a:r>
              <a:rPr lang="ru-RU" sz="1200" dirty="0" smtClean="0">
                <a:solidFill>
                  <a:schemeClr val="hlink"/>
                </a:solidFill>
              </a:rPr>
              <a:t>только для получения значения,</a:t>
            </a:r>
            <a:r>
              <a:rPr lang="ru-RU" sz="1200" dirty="0" smtClean="0"/>
              <a:t> но не для его изменения. Это связано с тем, что строки типа </a:t>
            </a:r>
            <a:r>
              <a:rPr lang="ru-RU" sz="1200" dirty="0" err="1" smtClean="0"/>
              <a:t>string</a:t>
            </a:r>
            <a:r>
              <a:rPr lang="ru-RU" sz="1200" dirty="0" smtClean="0"/>
              <a:t> относятся к </a:t>
            </a:r>
            <a:r>
              <a:rPr lang="ru-RU" sz="1200" dirty="0" smtClean="0">
                <a:solidFill>
                  <a:schemeClr val="hlink"/>
                </a:solidFill>
              </a:rPr>
              <a:t>неизменяемым типам данных</a:t>
            </a:r>
            <a:r>
              <a:rPr lang="ru-RU" sz="1200" dirty="0" smtClean="0"/>
              <a:t>. Методы, изменяющие содержимое строки, на самом деле создают новую копию строки. Неиспользуемые «старые» копии автоматически удаляются сборщиком мусора</a:t>
            </a:r>
          </a:p>
          <a:p>
            <a:pPr eaLnBrk="1" hangingPunct="1"/>
            <a:endParaRPr lang="ru-RU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60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399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Example4(); Example5();</a:t>
            </a:r>
          </a:p>
          <a:p>
            <a:endParaRPr lang="ru-RU" dirty="0" smtClean="0"/>
          </a:p>
          <a:p>
            <a:r>
              <a:rPr lang="ru-RU" dirty="0" smtClean="0"/>
              <a:t>Примеры: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strA</a:t>
            </a:r>
            <a:r>
              <a:rPr lang="ru-RU" baseline="0" dirty="0" smtClean="0"/>
              <a:t> больше </a:t>
            </a:r>
            <a:r>
              <a:rPr lang="en-US" baseline="0" dirty="0" err="1" smtClean="0"/>
              <a:t>strB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strB</a:t>
            </a:r>
            <a:r>
              <a:rPr lang="en-US" baseline="0" dirty="0" smtClean="0"/>
              <a:t> </a:t>
            </a:r>
            <a:r>
              <a:rPr lang="ru-RU" baseline="0" dirty="0" smtClean="0"/>
              <a:t>больше </a:t>
            </a:r>
            <a:r>
              <a:rPr lang="en-US" baseline="0" dirty="0" err="1" smtClean="0"/>
              <a:t>strA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Поменять русские буквы на английские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параметр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ignoreCase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принимает логическое значение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при сравнении не учитываются различия между прописным и строчным вариантами букв. В противном случае эти различия учитываются.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291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Example6();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771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Example7()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03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38600" y="12954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ru-RU" sz="2400">
              <a:solidFill>
                <a:srgbClr val="000000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295400" y="776288"/>
            <a:ext cx="7678738" cy="519112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1524000"/>
            <a:ext cx="8229600" cy="4648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34032-885A-4D4C-A3C6-A276FC7EDDCE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0E98C-4C31-4FAC-92D1-BCCB854FCDDC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4513" y="115888"/>
            <a:ext cx="2141537" cy="61928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313" y="115888"/>
            <a:ext cx="6273800" cy="6192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1E1A8-F030-47A4-B69D-69D7CB247B66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68313" y="836613"/>
            <a:ext cx="4200525" cy="5472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21238" y="836613"/>
            <a:ext cx="4202112" cy="5472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0E26F-A9D8-4EEE-893F-43F02272290D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68313" y="836613"/>
            <a:ext cx="8555037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1F8B0-0F72-43EA-9034-AA01CC48B283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51813-43FC-4A2C-B083-CE788E6C8C30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C7EFE-B91A-40D0-9F3E-0386A085404D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2005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21238" y="836613"/>
            <a:ext cx="4202112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3B0DD-9E8D-4DC5-9EC9-C6C426C4EF27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55803-27ED-4C7A-B7E4-8CF581C1B88F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E4718-73DE-4D5F-9133-BC49C367D56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8959A-AA3F-484F-82B6-29F8BC3D1B3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0599E-F00B-4364-BC7E-03802861830D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E4D6A-1D00-4B13-BF7E-93AD0A80011B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567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555037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97650"/>
            <a:ext cx="28432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557487-42B4-41C8-B94B-0FF0D8EAD5BC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0000"/>
        </a:spcAft>
        <a:buClr>
          <a:schemeClr val="folHlink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10000"/>
        </a:spcAft>
        <a:buClr>
          <a:schemeClr val="fol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1000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1000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1000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1000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1000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1000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1000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ru-ru/library/system.string(v=vs.110).asp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ru-RU" dirty="0"/>
              <a:t>Строки и класс </a:t>
            </a:r>
            <a:r>
              <a:rPr lang="en-US" dirty="0" err="1"/>
              <a:t>System.String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269474"/>
            <a:ext cx="8567737" cy="584775"/>
          </a:xfrm>
        </p:spPr>
        <p:txBody>
          <a:bodyPr/>
          <a:lstStyle/>
          <a:p>
            <a:pPr algn="ctr"/>
            <a:r>
              <a:rPr lang="en-US" sz="3200" dirty="0" err="1" smtClean="0"/>
              <a:t>StartsWith</a:t>
            </a:r>
            <a:r>
              <a:rPr lang="ru-RU" sz="3200" dirty="0" smtClean="0"/>
              <a:t>/</a:t>
            </a:r>
            <a:r>
              <a:rPr lang="en-US" sz="3200" dirty="0" err="1"/>
              <a:t>EndsWith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4005065"/>
            <a:ext cx="8555037" cy="2592287"/>
          </a:xfrm>
        </p:spPr>
        <p:txBody>
          <a:bodyPr/>
          <a:lstStyle/>
          <a:p>
            <a:r>
              <a:rPr lang="ru-RU" dirty="0"/>
              <a:t>Возвращает логическое значение </a:t>
            </a:r>
            <a:r>
              <a:rPr lang="ru-RU" dirty="0" err="1"/>
              <a:t>true</a:t>
            </a:r>
            <a:r>
              <a:rPr lang="ru-RU" dirty="0"/>
              <a:t>, если вызывающая строка начинается с подстроки </a:t>
            </a:r>
            <a:r>
              <a:rPr lang="ru-RU" dirty="0" err="1"/>
              <a:t>value</a:t>
            </a:r>
            <a:r>
              <a:rPr lang="ru-RU" dirty="0"/>
              <a:t>. </a:t>
            </a:r>
            <a:r>
              <a:rPr lang="ru-RU" dirty="0" smtClean="0"/>
              <a:t>В </a:t>
            </a:r>
            <a:r>
              <a:rPr lang="ru-RU" dirty="0"/>
              <a:t>противном случае возвращается </a:t>
            </a:r>
            <a:r>
              <a:rPr lang="ru-RU" dirty="0" err="1" smtClean="0"/>
              <a:t>false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Возвращает </a:t>
            </a:r>
            <a:r>
              <a:rPr lang="ru-RU" dirty="0"/>
              <a:t>логическое значение </a:t>
            </a:r>
            <a:r>
              <a:rPr lang="ru-RU" dirty="0" err="1"/>
              <a:t>true</a:t>
            </a:r>
            <a:r>
              <a:rPr lang="ru-RU" dirty="0"/>
              <a:t>, если вызывающая строка оканчивается подстрокой </a:t>
            </a:r>
            <a:r>
              <a:rPr lang="ru-RU" dirty="0" err="1"/>
              <a:t>value</a:t>
            </a:r>
            <a:r>
              <a:rPr lang="ru-RU" dirty="0"/>
              <a:t>. В противном случае возвращает </a:t>
            </a:r>
            <a:r>
              <a:rPr lang="ru-RU" dirty="0" err="1" smtClean="0"/>
              <a:t>false</a:t>
            </a:r>
            <a:r>
              <a:rPr lang="ru-RU" dirty="0"/>
              <a:t>. 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171497" y="1324856"/>
            <a:ext cx="85677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sz="3200" kern="0" dirty="0" smtClean="0"/>
              <a:t>Contains</a:t>
            </a:r>
            <a:endParaRPr lang="ru-RU" sz="3200" kern="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 bwMode="auto">
          <a:xfrm>
            <a:off x="280649" y="2106589"/>
            <a:ext cx="8555037" cy="10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ru-RU" kern="0" dirty="0" smtClean="0"/>
              <a:t>Метод, который позволяет определить, содержится ли в строке определенная подстрока</a:t>
            </a:r>
            <a:r>
              <a:rPr lang="en-US" kern="0" dirty="0" smtClean="0"/>
              <a:t>.</a:t>
            </a:r>
            <a:endParaRPr lang="ru-RU" kern="0" dirty="0" smtClean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-122354" y="251937"/>
            <a:ext cx="91554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ru-RU" sz="3200" kern="0" dirty="0" smtClean="0"/>
              <a:t>Поиск в строке</a:t>
            </a:r>
            <a:endParaRPr lang="ru-RU" sz="3200" kern="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4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99783"/>
            <a:ext cx="8567737" cy="584775"/>
          </a:xfrm>
        </p:spPr>
        <p:txBody>
          <a:bodyPr/>
          <a:lstStyle/>
          <a:p>
            <a:pPr algn="ctr"/>
            <a:r>
              <a:rPr lang="en-US" sz="3200" dirty="0" err="1" smtClean="0"/>
              <a:t>IndexOf</a:t>
            </a:r>
            <a:r>
              <a:rPr lang="en-US" sz="3200" dirty="0" smtClean="0"/>
              <a:t>/</a:t>
            </a:r>
            <a:r>
              <a:rPr lang="en-US" sz="3200" dirty="0" err="1" smtClean="0"/>
              <a:t>LastIndexOf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1556793"/>
            <a:ext cx="8555037" cy="4751932"/>
          </a:xfrm>
        </p:spPr>
        <p:txBody>
          <a:bodyPr/>
          <a:lstStyle/>
          <a:p>
            <a:pPr algn="just"/>
            <a:r>
              <a:rPr lang="ru-RU" dirty="0"/>
              <a:t>Находит первое вхождение заданной подстроки или символа в строке. </a:t>
            </a:r>
            <a:r>
              <a:rPr lang="ru-RU" dirty="0" smtClean="0"/>
              <a:t>Если </a:t>
            </a:r>
            <a:r>
              <a:rPr lang="ru-RU" dirty="0"/>
              <a:t>искомый символ или подстрока не обнаружены, то возвращается значение -1</a:t>
            </a:r>
            <a:r>
              <a:rPr lang="en-US" dirty="0" smtClean="0"/>
              <a:t>.</a:t>
            </a:r>
          </a:p>
          <a:p>
            <a:pPr algn="just"/>
            <a:r>
              <a:rPr lang="ru-RU" dirty="0"/>
              <a:t>То же, что </a:t>
            </a:r>
            <a:r>
              <a:rPr lang="ru-RU" dirty="0" err="1"/>
              <a:t>IndexOf</a:t>
            </a:r>
            <a:r>
              <a:rPr lang="ru-RU" dirty="0"/>
              <a:t>, но находит последнее вхождение символа или подстроки, а не </a:t>
            </a:r>
            <a:r>
              <a:rPr lang="ru-RU" dirty="0" smtClean="0"/>
              <a:t>первое</a:t>
            </a:r>
            <a:endParaRPr lang="en-US" dirty="0" smtClean="0"/>
          </a:p>
          <a:p>
            <a:pPr algn="just"/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2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607895"/>
            <a:ext cx="8567737" cy="584775"/>
          </a:xfrm>
        </p:spPr>
        <p:txBody>
          <a:bodyPr/>
          <a:lstStyle/>
          <a:p>
            <a:pPr algn="ctr"/>
            <a:r>
              <a:rPr lang="en-US" sz="3200" dirty="0"/>
              <a:t>Split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2564905"/>
            <a:ext cx="8555037" cy="2049179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Метод, возвращающий массив </a:t>
            </a:r>
            <a:r>
              <a:rPr lang="ru-RU" b="1" dirty="0" err="1"/>
              <a:t>string</a:t>
            </a:r>
            <a:r>
              <a:rPr lang="ru-RU" dirty="0"/>
              <a:t> с присутствующими в данном экземпляре подстроками внутри, которые отделяются друг от друга элементами из указанного массива </a:t>
            </a:r>
            <a:r>
              <a:rPr lang="ru-RU" dirty="0" err="1"/>
              <a:t>char</a:t>
            </a:r>
            <a:r>
              <a:rPr lang="ru-RU" dirty="0"/>
              <a:t> или </a:t>
            </a:r>
            <a:r>
              <a:rPr lang="ru-RU" dirty="0" err="1"/>
              <a:t>string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279309" y="4614084"/>
            <a:ext cx="85677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sz="3200" kern="0" smtClean="0"/>
              <a:t>Join</a:t>
            </a:r>
            <a:endParaRPr lang="ru-RU" sz="3200" kern="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 bwMode="auto">
          <a:xfrm>
            <a:off x="496102" y="5571094"/>
            <a:ext cx="8555037" cy="117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ru-RU" kern="0" smtClean="0"/>
              <a:t>Строит новую строку, комбинируя содержимое массива строк</a:t>
            </a:r>
            <a:endParaRPr lang="ru-RU" kern="0" dirty="0" smtClean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-105112" y="358497"/>
            <a:ext cx="91554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ru-RU" sz="3200" kern="0" smtClean="0"/>
              <a:t>Разделение и соединение строк</a:t>
            </a:r>
            <a:endParaRPr lang="ru-RU" sz="3200" kern="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0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3603"/>
            <a:ext cx="9155440" cy="584775"/>
          </a:xfrm>
        </p:spPr>
        <p:txBody>
          <a:bodyPr/>
          <a:lstStyle/>
          <a:p>
            <a:pPr algn="ctr"/>
            <a:r>
              <a:rPr lang="ru-RU" sz="3200" dirty="0"/>
              <a:t>Заполнение и обрезка строк</a:t>
            </a:r>
            <a:endParaRPr lang="ru-RU" sz="3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353103" y="1210613"/>
            <a:ext cx="8567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kern="0" smtClean="0"/>
              <a:t>Trim</a:t>
            </a:r>
            <a:endParaRPr lang="ru-RU" sz="3200" kern="0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569896" y="2106068"/>
            <a:ext cx="8555037" cy="1826988"/>
          </a:xfrm>
        </p:spPr>
        <p:txBody>
          <a:bodyPr/>
          <a:lstStyle/>
          <a:p>
            <a:r>
              <a:rPr lang="ru-RU" dirty="0"/>
              <a:t>Метод, который позволяет удалять все вхождения определенного набора символов с начала и конца текущей строки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743" y="2039942"/>
            <a:ext cx="8567737" cy="584775"/>
          </a:xfrm>
        </p:spPr>
        <p:txBody>
          <a:bodyPr/>
          <a:lstStyle/>
          <a:p>
            <a:pPr algn="ctr"/>
            <a:r>
              <a:rPr lang="en-US" sz="3200" dirty="0" smtClean="0"/>
              <a:t>Insert/Remove/</a:t>
            </a:r>
            <a:r>
              <a:rPr lang="en-US" sz="3200" dirty="0"/>
              <a:t>Replace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996952"/>
            <a:ext cx="8555037" cy="2592287"/>
          </a:xfrm>
        </p:spPr>
        <p:txBody>
          <a:bodyPr/>
          <a:lstStyle/>
          <a:p>
            <a:r>
              <a:rPr lang="ru-RU" dirty="0"/>
              <a:t>Используется для вставки одной строки в другую, где </a:t>
            </a:r>
            <a:r>
              <a:rPr lang="ru-RU" dirty="0" err="1"/>
              <a:t>value</a:t>
            </a:r>
            <a:r>
              <a:rPr lang="ru-RU" dirty="0"/>
              <a:t> обозначает строку, вставляемую в вызывающую строку по </a:t>
            </a:r>
            <a:r>
              <a:rPr lang="ru-RU" dirty="0" smtClean="0"/>
              <a:t>индексу</a:t>
            </a:r>
            <a:endParaRPr lang="en-US" dirty="0"/>
          </a:p>
          <a:p>
            <a:r>
              <a:rPr lang="ru-RU" dirty="0"/>
              <a:t>Используется для удаления части строки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Используется для замены части строки.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3042" y="404664"/>
            <a:ext cx="91554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ru-RU" sz="3200" kern="0" smtClean="0"/>
              <a:t>Вставка, удаление и замена строк</a:t>
            </a:r>
            <a:endParaRPr lang="ru-RU" sz="3200" kern="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9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743" y="2039942"/>
            <a:ext cx="8567737" cy="584775"/>
          </a:xfrm>
        </p:spPr>
        <p:txBody>
          <a:bodyPr/>
          <a:lstStyle/>
          <a:p>
            <a:pPr algn="ctr"/>
            <a:r>
              <a:rPr lang="en-US" sz="3200" dirty="0" err="1" smtClean="0"/>
              <a:t>ToUpper</a:t>
            </a:r>
            <a:r>
              <a:rPr lang="en-US" sz="3200" dirty="0" smtClean="0"/>
              <a:t>/</a:t>
            </a:r>
            <a:r>
              <a:rPr lang="en-US" sz="3200" dirty="0" err="1"/>
              <a:t>ToLower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996952"/>
            <a:ext cx="8555037" cy="2592287"/>
          </a:xfrm>
        </p:spPr>
        <p:txBody>
          <a:bodyPr/>
          <a:lstStyle/>
          <a:p>
            <a:r>
              <a:rPr lang="ru-RU" dirty="0"/>
              <a:t>Делает заглавными все буквы в вызывающей </a:t>
            </a:r>
            <a:r>
              <a:rPr lang="ru-RU" dirty="0" smtClean="0"/>
              <a:t>строке.</a:t>
            </a:r>
            <a:endParaRPr lang="en-US" dirty="0" smtClean="0"/>
          </a:p>
          <a:p>
            <a:r>
              <a:rPr lang="ru-RU" dirty="0"/>
              <a:t>Делает строчными все буквы в вызывающей </a:t>
            </a:r>
            <a:r>
              <a:rPr lang="ru-RU" dirty="0" smtClean="0"/>
              <a:t>строке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3042" y="404664"/>
            <a:ext cx="91554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ru-RU" sz="3200" dirty="0"/>
              <a:t>Смена регистра</a:t>
            </a:r>
            <a:endParaRPr lang="ru-RU" sz="3200" kern="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72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743" y="2039942"/>
            <a:ext cx="8567737" cy="584775"/>
          </a:xfrm>
        </p:spPr>
        <p:txBody>
          <a:bodyPr/>
          <a:lstStyle/>
          <a:p>
            <a:pPr algn="ctr"/>
            <a:r>
              <a:rPr lang="en-US" sz="3200" dirty="0"/>
              <a:t>Substring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996952"/>
            <a:ext cx="8555037" cy="3403848"/>
          </a:xfrm>
        </p:spPr>
        <p:txBody>
          <a:bodyPr/>
          <a:lstStyle/>
          <a:p>
            <a:r>
              <a:rPr lang="ru-RU" dirty="0"/>
              <a:t>В первой форме метода </a:t>
            </a:r>
            <a:r>
              <a:rPr lang="ru-RU" dirty="0" err="1"/>
              <a:t>Substring</a:t>
            </a:r>
            <a:r>
              <a:rPr lang="ru-RU" dirty="0"/>
              <a:t>() подстрока извлекается, начиная с места, обозначаемого параметром </a:t>
            </a:r>
            <a:r>
              <a:rPr lang="ru-RU" dirty="0" err="1"/>
              <a:t>startIndex</a:t>
            </a:r>
            <a:r>
              <a:rPr lang="ru-RU" dirty="0"/>
              <a:t>, и до конца вызывающей строки. </a:t>
            </a:r>
            <a:endParaRPr lang="en-US" dirty="0" smtClean="0"/>
          </a:p>
          <a:p>
            <a:r>
              <a:rPr lang="ru-RU" dirty="0" smtClean="0"/>
              <a:t>А </a:t>
            </a:r>
            <a:r>
              <a:rPr lang="ru-RU" dirty="0"/>
              <a:t>во второй форме данного метода извлекается подстрока, состоящая из количества символов, определяемых параметром </a:t>
            </a:r>
            <a:r>
              <a:rPr lang="ru-RU" dirty="0" err="1"/>
              <a:t>length</a:t>
            </a:r>
            <a:r>
              <a:rPr lang="ru-RU" dirty="0"/>
              <a:t>, начиная с места, обозначаемого параметром </a:t>
            </a:r>
            <a:r>
              <a:rPr lang="ru-RU" dirty="0" err="1"/>
              <a:t>startIndex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3042" y="404664"/>
            <a:ext cx="91554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ru-RU" sz="3200" dirty="0"/>
              <a:t>Получение подстроки из строки</a:t>
            </a:r>
            <a:endParaRPr lang="ru-RU" sz="3200" kern="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64EA4-C963-4004-84AE-FACBA79ACE68}" type="slidenum">
              <a:rPr lang="ru-RU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Спецификаторы формата для строк </a:t>
            </a:r>
          </a:p>
        </p:txBody>
      </p:sp>
      <p:graphicFrame>
        <p:nvGraphicFramePr>
          <p:cNvPr id="77850" name="Group 26"/>
          <p:cNvGraphicFramePr>
            <a:graphicFrameLocks noGrp="1"/>
          </p:cNvGraphicFramePr>
          <p:nvPr>
            <p:ph idx="1"/>
          </p:nvPr>
        </p:nvGraphicFramePr>
        <p:xfrm>
          <a:off x="444500" y="620713"/>
          <a:ext cx="8699500" cy="5763895"/>
        </p:xfrm>
        <a:graphic>
          <a:graphicData uri="http://schemas.openxmlformats.org/drawingml/2006/table">
            <a:tbl>
              <a:tblPr/>
              <a:tblGrid>
                <a:gridCol w="173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 или c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Вывод значений в денежном (currency) формате. </a:t>
                      </a:r>
                      <a:endParaRPr kumimoji="0" 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 или d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Вывод целых значений. </a:t>
                      </a:r>
                      <a:endParaRPr kumimoji="0" 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 или e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Вывод значений в экспоненциальном формате, то есть в виде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ddd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ddd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или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ddd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ddd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endParaRPr kumimoji="0" 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 или f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Вывод значений с фиксированной точностью. </a:t>
                      </a:r>
                      <a:endParaRPr kumimoji="0" 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G или g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Формат общего вида. Вывод значений с фиксированной точностью или в экспоненциальном формате, в зависимости от того, какой формат требует меньшего количества позиций. </a:t>
                      </a:r>
                      <a:endParaRPr kumimoji="0" 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или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Вывод значений в формате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ddd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ddd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ddd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После спецификации можно задать целое число, определяющее длину дробной части</a:t>
                      </a:r>
                      <a:endParaRPr kumimoji="0" 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или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Вывод числа в процентном формате</a:t>
                      </a:r>
                      <a:endParaRPr kumimoji="0" 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или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Отмена округления числа при преобразовании в строку. Гарантирует, что при обратном преобразовании в значение того же типа получится то же самое</a:t>
                      </a:r>
                      <a:endParaRPr kumimoji="0" 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X или x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Вывод значений в шестнадцатеричном формате.</a:t>
                      </a:r>
                      <a:endParaRPr kumimoji="0" lang="ru-RU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0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166933038"/>
              </p:ext>
            </p:extLst>
          </p:nvPr>
        </p:nvGraphicFramePr>
        <p:xfrm>
          <a:off x="1187624" y="25240"/>
          <a:ext cx="5969349" cy="6773755"/>
        </p:xfrm>
        <a:graphic>
          <a:graphicData uri="http://schemas.openxmlformats.org/drawingml/2006/table">
            <a:tbl>
              <a:tblPr/>
              <a:tblGrid>
                <a:gridCol w="1989783">
                  <a:extLst>
                    <a:ext uri="{9D8B030D-6E8A-4147-A177-3AD203B41FA5}">
                      <a16:colId xmlns:a16="http://schemas.microsoft.com/office/drawing/2014/main" val="2775156215"/>
                    </a:ext>
                  </a:extLst>
                </a:gridCol>
                <a:gridCol w="1989783">
                  <a:extLst>
                    <a:ext uri="{9D8B030D-6E8A-4147-A177-3AD203B41FA5}">
                      <a16:colId xmlns:a16="http://schemas.microsoft.com/office/drawing/2014/main" val="2791960949"/>
                    </a:ext>
                  </a:extLst>
                </a:gridCol>
                <a:gridCol w="1989783">
                  <a:extLst>
                    <a:ext uri="{9D8B030D-6E8A-4147-A177-3AD203B41FA5}">
                      <a16:colId xmlns:a16="http://schemas.microsoft.com/office/drawing/2014/main" val="1261632888"/>
                    </a:ext>
                  </a:extLst>
                </a:gridCol>
              </a:tblGrid>
              <a:tr h="217994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Специальный символ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Формат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Описание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576882"/>
                  </a:ext>
                </a:extLst>
              </a:tr>
              <a:tr h="40940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c/C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Денежная единица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Указывает количество десятичных знаков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07038"/>
                  </a:ext>
                </a:extLst>
              </a:tr>
              <a:tr h="98363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d/D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Целые числа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Указывает минимальное количество цифр. При необходимости добавляются нули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21292"/>
                  </a:ext>
                </a:extLst>
              </a:tr>
              <a:tr h="40940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e/E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Экспоненциальные числа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Указывает количество десятичных знаков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818761"/>
                  </a:ext>
                </a:extLst>
              </a:tr>
              <a:tr h="40940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f/F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Числа с фиксированной точкой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Указывает количество десятичных знаков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93076"/>
                  </a:ext>
                </a:extLst>
              </a:tr>
              <a:tr h="60081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g/G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Форматы </a:t>
                      </a:r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e/E </a:t>
                      </a:r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и </a:t>
                      </a:r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g/G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Использует более короткий формат из двух: f/F и g/G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320313"/>
                  </a:ext>
                </a:extLst>
              </a:tr>
              <a:tr h="79222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n/N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Числа с фиксированной точкой с отделением групп разрядов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Указывает количество десятичных знаков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66509"/>
                  </a:ext>
                </a:extLst>
              </a:tr>
              <a:tr h="98363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p/P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Проценты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Умножает число на 100 и выводит со знаком процентов. Указывает количество десятичных знаков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826871"/>
                  </a:ext>
                </a:extLst>
              </a:tr>
              <a:tr h="98363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r/R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Формат кругового преобразования. Только фиксированная точка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Форматирует число в строку таким образом, что его можно обратно преобразовать без потерь точности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770647"/>
                  </a:ext>
                </a:extLst>
              </a:tr>
              <a:tr h="98363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x/X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Шестнадцатеричные числа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Verdana" panose="020B0604030504040204" pitchFamily="34" charset="0"/>
                        </a:rPr>
                        <a:t>Указывает минимальное количество цифр. При необходимости добавляются нули</a:t>
                      </a:r>
                    </a:p>
                  </a:txBody>
                  <a:tcPr marL="13292" marR="13292" marT="13292" marB="13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468752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1F8B0-0F72-43EA-9034-AA01CC48B283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89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1F8B0-0F72-43EA-9034-AA01CC48B283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ru-RU">
              <a:solidFill>
                <a:srgbClr val="000000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46725"/>
              </p:ext>
            </p:extLst>
          </p:nvPr>
        </p:nvGraphicFramePr>
        <p:xfrm>
          <a:off x="123039" y="994379"/>
          <a:ext cx="8900310" cy="4910010"/>
        </p:xfrm>
        <a:graphic>
          <a:graphicData uri="http://schemas.openxmlformats.org/drawingml/2006/table">
            <a:tbl>
              <a:tblPr/>
              <a:tblGrid>
                <a:gridCol w="4450155">
                  <a:extLst>
                    <a:ext uri="{9D8B030D-6E8A-4147-A177-3AD203B41FA5}">
                      <a16:colId xmlns:a16="http://schemas.microsoft.com/office/drawing/2014/main" val="507018331"/>
                    </a:ext>
                  </a:extLst>
                </a:gridCol>
                <a:gridCol w="4450155">
                  <a:extLst>
                    <a:ext uri="{9D8B030D-6E8A-4147-A177-3AD203B41FA5}">
                      <a16:colId xmlns:a16="http://schemas.microsoft.com/office/drawing/2014/main" val="2864187196"/>
                    </a:ext>
                  </a:extLst>
                </a:gridCol>
              </a:tblGrid>
              <a:tr h="380522"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  <a:latin typeface="Verdana" panose="020B0604030504040204" pitchFamily="34" charset="0"/>
                        </a:rPr>
                        <a:t>Специальный символ</a:t>
                      </a:r>
                    </a:p>
                  </a:txBody>
                  <a:tcPr marL="95130" marR="95130" marT="47565" marB="475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  <a:latin typeface="Verdana" panose="020B0604030504040204" pitchFamily="34" charset="0"/>
                        </a:rPr>
                        <a:t>Значение</a:t>
                      </a:r>
                    </a:p>
                  </a:txBody>
                  <a:tcPr marL="95130" marR="95130" marT="47565" marB="475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623159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95130" marR="95130" marT="47565" marB="475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  <a:latin typeface="Verdana" panose="020B0604030504040204" pitchFamily="34" charset="0"/>
                        </a:rPr>
                        <a:t>Цифра или ноль</a:t>
                      </a:r>
                    </a:p>
                  </a:txBody>
                  <a:tcPr marL="95130" marR="95130" marT="47565" marB="475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150425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  <a:latin typeface="Verdana" panose="020B0604030504040204" pitchFamily="34" charset="0"/>
                        </a:rPr>
                        <a:t>#</a:t>
                      </a:r>
                    </a:p>
                  </a:txBody>
                  <a:tcPr marL="95130" marR="95130" marT="47565" marB="475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  <a:latin typeface="Verdana" panose="020B0604030504040204" pitchFamily="34" charset="0"/>
                        </a:rPr>
                        <a:t>Цифра</a:t>
                      </a:r>
                    </a:p>
                  </a:txBody>
                  <a:tcPr marL="95130" marR="95130" marT="47565" marB="475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09249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95130" marR="95130" marT="47565" marB="475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  <a:latin typeface="Verdana" panose="020B0604030504040204" pitchFamily="34" charset="0"/>
                        </a:rPr>
                        <a:t>Разделитель дроби</a:t>
                      </a:r>
                    </a:p>
                  </a:txBody>
                  <a:tcPr marL="95130" marR="95130" marT="47565" marB="475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96381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  <a:latin typeface="Verdana" panose="020B0604030504040204" pitchFamily="34" charset="0"/>
                        </a:rPr>
                        <a:t>,</a:t>
                      </a:r>
                    </a:p>
                  </a:txBody>
                  <a:tcPr marL="95130" marR="95130" marT="47565" marB="475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  <a:latin typeface="Verdana" panose="020B0604030504040204" pitchFamily="34" charset="0"/>
                        </a:rPr>
                        <a:t>Разделитель тысяч</a:t>
                      </a:r>
                    </a:p>
                  </a:txBody>
                  <a:tcPr marL="95130" marR="95130" marT="47565" marB="475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443002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95130" marR="95130" marT="47565" marB="475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  <a:latin typeface="Verdana" panose="020B0604030504040204" pitchFamily="34" charset="0"/>
                        </a:rPr>
                        <a:t>Процент</a:t>
                      </a:r>
                    </a:p>
                  </a:txBody>
                  <a:tcPr marL="95130" marR="95130" marT="47565" marB="475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645082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  <a:latin typeface="Verdana" panose="020B0604030504040204" pitchFamily="34" charset="0"/>
                        </a:rPr>
                        <a:t>e</a:t>
                      </a:r>
                    </a:p>
                  </a:txBody>
                  <a:tcPr marL="95130" marR="95130" marT="47565" marB="475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  <a:latin typeface="Verdana" panose="020B0604030504040204" pitchFamily="34" charset="0"/>
                        </a:rPr>
                        <a:t>Экспонента</a:t>
                      </a:r>
                    </a:p>
                  </a:txBody>
                  <a:tcPr marL="95130" marR="95130" marT="47565" marB="475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091706"/>
                  </a:ext>
                </a:extLst>
              </a:tr>
              <a:tr h="1236696"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  <a:latin typeface="Verdana" panose="020B0604030504040204" pitchFamily="34" charset="0"/>
                        </a:rPr>
                        <a:t>;</a:t>
                      </a:r>
                    </a:p>
                  </a:txBody>
                  <a:tcPr marL="95130" marR="95130" marT="47565" marB="475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  <a:latin typeface="Verdana" panose="020B0604030504040204" pitchFamily="34" charset="0"/>
                        </a:rPr>
                        <a:t>Определяет разделы, которые описывают форматы для положительных, отрицательных чисел и нуля</a:t>
                      </a:r>
                    </a:p>
                  </a:txBody>
                  <a:tcPr marL="95130" marR="95130" marT="47565" marB="475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52708"/>
                  </a:ext>
                </a:extLst>
              </a:tr>
              <a:tr h="951305"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  <a:latin typeface="Verdana" panose="020B0604030504040204" pitchFamily="34" charset="0"/>
                        </a:rPr>
                        <a:t>\</a:t>
                      </a:r>
                    </a:p>
                  </a:txBody>
                  <a:tcPr marL="95130" marR="95130" marT="47565" marB="475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>
                          <a:effectLst/>
                          <a:latin typeface="Verdana" panose="020B0604030504040204" pitchFamily="34" charset="0"/>
                        </a:rPr>
                        <a:t>Экранирование специальных символов. Позволяет вставлять спец-символы как текст</a:t>
                      </a:r>
                    </a:p>
                  </a:txBody>
                  <a:tcPr marL="95130" marR="95130" marT="47565" marB="475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18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77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276872"/>
            <a:ext cx="8555037" cy="2232347"/>
          </a:xfrm>
        </p:spPr>
        <p:txBody>
          <a:bodyPr/>
          <a:lstStyle/>
          <a:p>
            <a:pPr lvl="0"/>
            <a:r>
              <a:rPr lang="ru-RU" dirty="0"/>
              <a:t>Строка является ссылочным типом</a:t>
            </a:r>
            <a:r>
              <a:rPr lang="ru-RU" dirty="0" smtClean="0"/>
              <a:t>; </a:t>
            </a:r>
            <a:endParaRPr lang="ru-RU" dirty="0"/>
          </a:p>
          <a:p>
            <a:pPr lvl="0"/>
            <a:r>
              <a:rPr lang="ru-RU" dirty="0"/>
              <a:t>Строка является </a:t>
            </a:r>
            <a:r>
              <a:rPr lang="ru-RU" dirty="0" smtClean="0"/>
              <a:t>неизменяемой</a:t>
            </a:r>
            <a:endParaRPr lang="en-US" dirty="0" smtClean="0"/>
          </a:p>
          <a:p>
            <a:pPr lvl="0"/>
            <a:r>
              <a:rPr lang="ru-RU" dirty="0"/>
              <a:t>Строка может содержать значение </a:t>
            </a:r>
            <a:r>
              <a:rPr lang="ru-RU" dirty="0" err="1"/>
              <a:t>null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1F8B0-0F72-43EA-9034-AA01CC48B283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628801"/>
            <a:ext cx="7946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Console.WriteLine</a:t>
            </a:r>
            <a:r>
              <a:rPr lang="en-US" dirty="0"/>
              <a:t>("{0:0000.00}", 1024.32); // "1024,32"</a:t>
            </a:r>
          </a:p>
          <a:p>
            <a:r>
              <a:rPr lang="en-US" dirty="0" err="1"/>
              <a:t>Console.WriteLine</a:t>
            </a:r>
            <a:r>
              <a:rPr lang="en-US" dirty="0"/>
              <a:t>("{0:00000.000}", 1024.32); // "01024,320"</a:t>
            </a:r>
          </a:p>
          <a:p>
            <a:r>
              <a:rPr lang="en-US" dirty="0" err="1"/>
              <a:t>Console.WriteLine</a:t>
            </a:r>
            <a:r>
              <a:rPr lang="en-US" dirty="0"/>
              <a:t>("{0:####.###}", 1024.32); // "1024,32" </a:t>
            </a:r>
          </a:p>
          <a:p>
            <a:r>
              <a:rPr lang="en-US" dirty="0" err="1"/>
              <a:t>Console.WriteLine</a:t>
            </a:r>
            <a:r>
              <a:rPr lang="en-US" dirty="0"/>
              <a:t>("{0:####.#}", 1024.32); // "1024,3" </a:t>
            </a:r>
          </a:p>
          <a:p>
            <a:r>
              <a:rPr lang="en-US" dirty="0" err="1"/>
              <a:t>Console.WriteLine</a:t>
            </a:r>
            <a:r>
              <a:rPr lang="en-US" dirty="0"/>
              <a:t>("{0:#,###.##}", 1024.32); // "1 024,32"</a:t>
            </a:r>
          </a:p>
          <a:p>
            <a:r>
              <a:rPr lang="en-US" dirty="0" err="1"/>
              <a:t>Console.WriteLine</a:t>
            </a:r>
            <a:r>
              <a:rPr lang="en-US" dirty="0"/>
              <a:t>("{0:##%}", 0.32); // "32%"</a:t>
            </a:r>
          </a:p>
          <a:p>
            <a:r>
              <a:rPr lang="en-US" dirty="0" err="1"/>
              <a:t>Console.WriteLine</a:t>
            </a:r>
            <a:r>
              <a:rPr lang="en-US" dirty="0"/>
              <a:t>("{0:&lt;####.###&gt;;[####.###];</a:t>
            </a:r>
            <a:r>
              <a:rPr lang="ru-RU" dirty="0"/>
              <a:t>ноль}", 1024.32); // "&lt;1024,32&gt;"</a:t>
            </a:r>
          </a:p>
          <a:p>
            <a:r>
              <a:rPr lang="en-US" dirty="0" err="1"/>
              <a:t>Console.WriteLine</a:t>
            </a:r>
            <a:r>
              <a:rPr lang="en-US" dirty="0"/>
              <a:t>("{0:&lt;####.###&gt;;[####.###];</a:t>
            </a:r>
            <a:r>
              <a:rPr lang="ru-RU" dirty="0"/>
              <a:t>ноль}", -1024.32); // "[1024,32]"</a:t>
            </a:r>
          </a:p>
          <a:p>
            <a:r>
              <a:rPr lang="en-US" dirty="0" err="1"/>
              <a:t>Console.WriteLine</a:t>
            </a:r>
            <a:r>
              <a:rPr lang="en-US" dirty="0"/>
              <a:t>("{0:&lt;####.###&gt;;[####.###];</a:t>
            </a:r>
            <a:r>
              <a:rPr lang="ru-RU" dirty="0"/>
              <a:t>ноль}", 0); // "ноль"</a:t>
            </a:r>
          </a:p>
        </p:txBody>
      </p:sp>
    </p:spTree>
    <p:extLst>
      <p:ext uri="{BB962C8B-B14F-4D97-AF65-F5344CB8AC3E}">
        <p14:creationId xmlns:p14="http://schemas.microsoft.com/office/powerpoint/2010/main" val="143037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6"/>
            <a:ext cx="8555037" cy="6068144"/>
          </a:xfrm>
        </p:spPr>
        <p:txBody>
          <a:bodyPr/>
          <a:lstStyle/>
          <a:p>
            <a:r>
              <a:rPr lang="en-US" dirty="0"/>
              <a:t>0:00000 	- 00123</a:t>
            </a:r>
          </a:p>
          <a:p>
            <a:r>
              <a:rPr lang="en-US" dirty="0"/>
              <a:t>0:0.00	</a:t>
            </a:r>
            <a:r>
              <a:rPr lang="en-US" dirty="0" smtClean="0"/>
              <a:t>- </a:t>
            </a:r>
            <a:r>
              <a:rPr lang="en-US" dirty="0"/>
              <a:t>1.20</a:t>
            </a:r>
          </a:p>
          <a:p>
            <a:r>
              <a:rPr lang="en-US" dirty="0"/>
              <a:t>0:00.00	</a:t>
            </a:r>
            <a:r>
              <a:rPr lang="en-US" dirty="0" smtClean="0"/>
              <a:t>- 01.20</a:t>
            </a:r>
            <a:endParaRPr lang="en-US" dirty="0"/>
          </a:p>
          <a:p>
            <a:r>
              <a:rPr lang="en-US" dirty="0"/>
              <a:t>1.2		-	0:#.##			- 1.2</a:t>
            </a:r>
          </a:p>
          <a:p>
            <a:r>
              <a:rPr lang="en-US" dirty="0"/>
              <a:t>123	</a:t>
            </a:r>
            <a:r>
              <a:rPr lang="en-US" dirty="0" smtClean="0"/>
              <a:t>-</a:t>
            </a:r>
            <a:r>
              <a:rPr lang="en-US" dirty="0"/>
              <a:t>	0:#####			- 123</a:t>
            </a:r>
          </a:p>
          <a:p>
            <a:r>
              <a:rPr lang="en-US" dirty="0"/>
              <a:t>123456	</a:t>
            </a:r>
            <a:r>
              <a:rPr lang="en-US" dirty="0" smtClean="0"/>
              <a:t>-</a:t>
            </a:r>
            <a:r>
              <a:rPr lang="en-US" dirty="0"/>
              <a:t>	0:[##-##-##]		- [12-34-56]</a:t>
            </a:r>
          </a:p>
          <a:p>
            <a:r>
              <a:rPr lang="en-US" dirty="0"/>
              <a:t>1234567890	-	0:#	</a:t>
            </a:r>
            <a:r>
              <a:rPr lang="en-US" dirty="0" smtClean="0"/>
              <a:t>- 1234567890  </a:t>
            </a:r>
          </a:p>
          <a:p>
            <a:pPr marL="0" indent="0">
              <a:buNone/>
            </a:pPr>
            <a:r>
              <a:rPr lang="en-US" dirty="0" smtClean="0"/>
              <a:t>0</a:t>
            </a:r>
            <a:r>
              <a:rPr lang="en-US" dirty="0"/>
              <a:t>:(###) </a:t>
            </a:r>
            <a:r>
              <a:rPr lang="en-US" dirty="0" smtClean="0"/>
              <a:t>###-####} - </a:t>
            </a:r>
            <a:r>
              <a:rPr lang="en-US" dirty="0"/>
              <a:t>(123) </a:t>
            </a:r>
            <a:r>
              <a:rPr lang="en-US" dirty="0" smtClean="0"/>
              <a:t>456-7890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1234567890	-	0:#,#	</a:t>
            </a:r>
            <a:r>
              <a:rPr lang="en-US" dirty="0" smtClean="0"/>
              <a:t>1,234,567,890</a:t>
            </a:r>
            <a:endParaRPr lang="en-US" dirty="0"/>
          </a:p>
          <a:p>
            <a:r>
              <a:rPr lang="en-US" dirty="0" smtClean="0"/>
              <a:t>0</a:t>
            </a:r>
            <a:r>
              <a:rPr lang="en-US" dirty="0"/>
              <a:t>:#,##0,,		- </a:t>
            </a:r>
            <a:r>
              <a:rPr lang="en-US" dirty="0" smtClean="0"/>
              <a:t>1,235</a:t>
            </a:r>
            <a:endParaRPr lang="en-US" dirty="0"/>
          </a:p>
          <a:p>
            <a:r>
              <a:rPr lang="en-US" dirty="0" smtClean="0"/>
              <a:t>0:dddd </a:t>
            </a:r>
            <a:r>
              <a:rPr lang="en-US" dirty="0"/>
              <a:t>MMMM		-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1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675290100"/>
              </p:ext>
            </p:extLst>
          </p:nvPr>
        </p:nvGraphicFramePr>
        <p:xfrm>
          <a:off x="1115618" y="204521"/>
          <a:ext cx="7488831" cy="6536924"/>
        </p:xfrm>
        <a:graphic>
          <a:graphicData uri="http://schemas.openxmlformats.org/drawingml/2006/table">
            <a:tbl>
              <a:tblPr/>
              <a:tblGrid>
                <a:gridCol w="2496277">
                  <a:extLst>
                    <a:ext uri="{9D8B030D-6E8A-4147-A177-3AD203B41FA5}">
                      <a16:colId xmlns:a16="http://schemas.microsoft.com/office/drawing/2014/main" val="4262786435"/>
                    </a:ext>
                  </a:extLst>
                </a:gridCol>
                <a:gridCol w="2496277">
                  <a:extLst>
                    <a:ext uri="{9D8B030D-6E8A-4147-A177-3AD203B41FA5}">
                      <a16:colId xmlns:a16="http://schemas.microsoft.com/office/drawing/2014/main" val="2903126297"/>
                    </a:ext>
                  </a:extLst>
                </a:gridCol>
                <a:gridCol w="2496277">
                  <a:extLst>
                    <a:ext uri="{9D8B030D-6E8A-4147-A177-3AD203B41FA5}">
                      <a16:colId xmlns:a16="http://schemas.microsoft.com/office/drawing/2014/main" val="925299687"/>
                    </a:ext>
                  </a:extLst>
                </a:gridCol>
              </a:tblGrid>
              <a:tr h="273484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Специальный символ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Формат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Пример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78524"/>
                  </a:ext>
                </a:extLst>
              </a:tr>
              <a:tr h="27348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Короткая дата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30.06.2014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967731"/>
                  </a:ext>
                </a:extLst>
              </a:tr>
              <a:tr h="27348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Длинная дата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30 июня 2014 г.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009055"/>
                  </a:ext>
                </a:extLst>
              </a:tr>
              <a:tr h="27348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</a:rPr>
                        <a:t>t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Короткое время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22:30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249584"/>
                  </a:ext>
                </a:extLst>
              </a:tr>
              <a:tr h="27348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</a:rPr>
                        <a:t>T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Длинное время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22:30:10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98698"/>
                  </a:ext>
                </a:extLst>
              </a:tr>
              <a:tr h="51361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Длинная дата/короткое время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30 июня 2014 г. 22:30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35804"/>
                  </a:ext>
                </a:extLst>
              </a:tr>
              <a:tr h="51361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Длинная дата/длинное время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30 июня 2014 г. 22:30:10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776011"/>
                  </a:ext>
                </a:extLst>
              </a:tr>
              <a:tr h="51361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</a:rPr>
                        <a:t>g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Короткая дата/короткое время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30.06.2014 22:30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331303"/>
                  </a:ext>
                </a:extLst>
              </a:tr>
              <a:tr h="51361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</a:rPr>
                        <a:t>G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Короткая дата/длинное время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30.06.2014 22:30:10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48965"/>
                  </a:ext>
                </a:extLst>
              </a:tr>
              <a:tr h="273484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Verdana" panose="020B0604030504040204" pitchFamily="34" charset="0"/>
                        </a:rPr>
                        <a:t>M/m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Месяц и день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июня 30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610637"/>
                  </a:ext>
                </a:extLst>
              </a:tr>
              <a:tr h="51361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</a:rPr>
                        <a:t>O/o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Обратный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</a:rPr>
                        <a:t>2014-06-30T22:30:10.0000000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896467"/>
                  </a:ext>
                </a:extLst>
              </a:tr>
              <a:tr h="51361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</a:rPr>
                        <a:t>R/r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</a:rPr>
                        <a:t>RFC1123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>
                          <a:effectLst/>
                          <a:latin typeface="Verdana" panose="020B0604030504040204" pitchFamily="34" charset="0"/>
                        </a:rPr>
                        <a:t>Mon, 30 Jun 2014 22:30:10 GMT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911147"/>
                  </a:ext>
                </a:extLst>
              </a:tr>
              <a:tr h="27348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</a:rPr>
                        <a:t>s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Для сортировки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</a:rPr>
                        <a:t>2014-06-30T22:30:10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37575"/>
                  </a:ext>
                </a:extLst>
              </a:tr>
              <a:tr h="753747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Локальное, в универсальном формате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</a:rPr>
                        <a:t>2014-06-30 22:30:10Z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832637"/>
                  </a:ext>
                </a:extLst>
              </a:tr>
              <a:tr h="51361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</a:rPr>
                        <a:t>U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</a:rPr>
                        <a:t>GMT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30 июня 2014 г. 19:30:10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439036"/>
                  </a:ext>
                </a:extLst>
              </a:tr>
              <a:tr h="27348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</a:rPr>
                        <a:t>Y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Verdana" panose="020B0604030504040204" pitchFamily="34" charset="0"/>
                        </a:rPr>
                        <a:t>Год и месяц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effectLst/>
                          <a:latin typeface="Verdana" panose="020B0604030504040204" pitchFamily="34" charset="0"/>
                        </a:rPr>
                        <a:t>Июнь 2014</a:t>
                      </a:r>
                    </a:p>
                  </a:txBody>
                  <a:tcPr marL="16675" marR="16675" marT="16675" marB="1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789558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1F8B0-0F72-43EA-9034-AA01CC48B283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76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6"/>
            <a:ext cx="8555037" cy="6068144"/>
          </a:xfrm>
        </p:spPr>
        <p:txBody>
          <a:bodyPr/>
          <a:lstStyle/>
          <a:p>
            <a:r>
              <a:rPr lang="en-US" dirty="0" err="1"/>
              <a:t>Console.WriteLine</a:t>
            </a:r>
            <a:r>
              <a:rPr lang="en-US" dirty="0"/>
              <a:t>("{0:d}", </a:t>
            </a:r>
            <a:r>
              <a:rPr lang="en-US" dirty="0" err="1"/>
              <a:t>DateTime.Now</a:t>
            </a:r>
            <a:r>
              <a:rPr lang="en-US" dirty="0"/>
              <a:t>); // "30.06.2014" </a:t>
            </a:r>
          </a:p>
          <a:p>
            <a:r>
              <a:rPr lang="en-US" dirty="0" err="1"/>
              <a:t>Console.WriteLine</a:t>
            </a:r>
            <a:r>
              <a:rPr lang="en-US" dirty="0"/>
              <a:t>("{0:D}", </a:t>
            </a:r>
            <a:r>
              <a:rPr lang="en-US" dirty="0" err="1"/>
              <a:t>DateTime.Now</a:t>
            </a:r>
            <a:r>
              <a:rPr lang="en-US" dirty="0"/>
              <a:t>); // "30 </a:t>
            </a:r>
            <a:r>
              <a:rPr lang="ru-RU" dirty="0"/>
              <a:t>июня 2014 р." </a:t>
            </a:r>
          </a:p>
          <a:p>
            <a:r>
              <a:rPr lang="en-US" dirty="0" err="1"/>
              <a:t>Console.WriteLine</a:t>
            </a:r>
            <a:r>
              <a:rPr lang="en-US" dirty="0"/>
              <a:t>("{0:t}", </a:t>
            </a:r>
            <a:r>
              <a:rPr lang="en-US" dirty="0" err="1"/>
              <a:t>DateTime.Now</a:t>
            </a:r>
            <a:r>
              <a:rPr lang="en-US" dirty="0"/>
              <a:t>); // "2:57" </a:t>
            </a:r>
          </a:p>
          <a:p>
            <a:r>
              <a:rPr lang="en-US" dirty="0" err="1"/>
              <a:t>Console.WriteLine</a:t>
            </a:r>
            <a:r>
              <a:rPr lang="en-US" dirty="0"/>
              <a:t>("{0:T}", </a:t>
            </a:r>
            <a:r>
              <a:rPr lang="en-US" dirty="0" err="1"/>
              <a:t>DateTime.Now</a:t>
            </a:r>
            <a:r>
              <a:rPr lang="en-US" dirty="0"/>
              <a:t>); // "2:57:53" </a:t>
            </a:r>
          </a:p>
          <a:p>
            <a:r>
              <a:rPr lang="en-US" dirty="0" err="1"/>
              <a:t>Console.WriteLine</a:t>
            </a:r>
            <a:r>
              <a:rPr lang="en-US" dirty="0"/>
              <a:t>("{0:U}", </a:t>
            </a:r>
            <a:r>
              <a:rPr lang="en-US" dirty="0" err="1"/>
              <a:t>DateTime.Now</a:t>
            </a:r>
            <a:r>
              <a:rPr lang="en-US" dirty="0"/>
              <a:t>); // "29 </a:t>
            </a:r>
            <a:r>
              <a:rPr lang="ru-RU" dirty="0"/>
              <a:t>июня 2014 р. 23:57:53" </a:t>
            </a:r>
          </a:p>
          <a:p>
            <a:r>
              <a:rPr lang="en-US" dirty="0" err="1"/>
              <a:t>Console.WriteLine</a:t>
            </a:r>
            <a:r>
              <a:rPr lang="en-US" dirty="0"/>
              <a:t>("{0:Y}", </a:t>
            </a:r>
            <a:r>
              <a:rPr lang="en-US" dirty="0" err="1"/>
              <a:t>DateTime.Now</a:t>
            </a:r>
            <a:r>
              <a:rPr lang="en-US" dirty="0"/>
              <a:t>); // "</a:t>
            </a:r>
            <a:r>
              <a:rPr lang="ru-RU" dirty="0"/>
              <a:t>Июнь 2014 р." 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7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2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366C7-E368-4FDE-B898-AB937C038B62}" type="slidenum">
              <a:rPr lang="ru-RU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Примеры пользовательских шаблонов </a:t>
            </a:r>
          </a:p>
        </p:txBody>
      </p:sp>
      <p:graphicFrame>
        <p:nvGraphicFramePr>
          <p:cNvPr id="78851" name="Group 3"/>
          <p:cNvGraphicFramePr>
            <a:graphicFrameLocks noGrp="1"/>
          </p:cNvGraphicFramePr>
          <p:nvPr>
            <p:ph idx="1"/>
          </p:nvPr>
        </p:nvGraphicFramePr>
        <p:xfrm>
          <a:off x="468313" y="836613"/>
          <a:ext cx="8555037" cy="5472113"/>
        </p:xfrm>
        <a:graphic>
          <a:graphicData uri="http://schemas.openxmlformats.org/drawingml/2006/table">
            <a:tbl>
              <a:tblPr/>
              <a:tblGrid>
                <a:gridCol w="285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82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Число</a:t>
                      </a:r>
                      <a:endParaRPr kumimoji="0" lang="ru-RU" sz="6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Шаблон</a:t>
                      </a:r>
                      <a:endParaRPr kumimoji="0" lang="ru-RU" sz="6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Представление числа</a:t>
                      </a:r>
                      <a:endParaRPr kumimoji="0" lang="ru-RU" sz="6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96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1,243</a:t>
                      </a:r>
                      <a:endParaRPr kumimoji="0" lang="ru-RU" sz="6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00.00</a:t>
                      </a:r>
                      <a:endParaRPr kumimoji="0" lang="ru-RU" sz="6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01,24</a:t>
                      </a:r>
                      <a:endParaRPr kumimoji="0" lang="ru-RU" sz="6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80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1,243</a:t>
                      </a:r>
                      <a:endParaRPr kumimoji="0" lang="ru-RU" sz="6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#.##</a:t>
                      </a:r>
                      <a:endParaRPr kumimoji="0" lang="ru-RU" sz="6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1,24</a:t>
                      </a:r>
                      <a:endParaRPr kumimoji="0" lang="ru-RU" sz="6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80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</a:t>
                      </a:r>
                      <a:endParaRPr kumimoji="0" lang="ru-RU" sz="6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00.00</a:t>
                      </a:r>
                      <a:endParaRPr kumimoji="0" lang="ru-RU" sz="6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00,10</a:t>
                      </a:r>
                      <a:endParaRPr kumimoji="0" lang="ru-RU" sz="6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80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</a:t>
                      </a:r>
                      <a:endParaRPr kumimoji="0" lang="ru-RU" sz="6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#.##</a:t>
                      </a:r>
                      <a:endParaRPr kumimoji="0" lang="ru-RU" sz="6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,1</a:t>
                      </a:r>
                      <a:endParaRPr kumimoji="0" lang="ru-RU" sz="6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77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440" y="2924944"/>
            <a:ext cx="9155440" cy="584775"/>
          </a:xfrm>
        </p:spPr>
        <p:txBody>
          <a:bodyPr/>
          <a:lstStyle/>
          <a:p>
            <a:pPr algn="ctr"/>
            <a:r>
              <a:rPr lang="ru-RU" sz="3200" dirty="0"/>
              <a:t>Строки типа </a:t>
            </a:r>
            <a:r>
              <a:rPr lang="ru-RU" sz="3200" dirty="0" err="1"/>
              <a:t>StringBuilder</a:t>
            </a:r>
            <a:r>
              <a:rPr lang="ru-RU" sz="3200" dirty="0"/>
              <a:t> </a:t>
            </a:r>
            <a:endParaRPr lang="ru-RU" sz="3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9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56FC3-F911-41AF-BED0-84A839999105}" type="slidenum">
              <a:rPr lang="ru-RU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6" y="836712"/>
            <a:ext cx="8843839" cy="5328592"/>
          </a:xfrm>
        </p:spPr>
        <p:txBody>
          <a:bodyPr/>
          <a:lstStyle/>
          <a:p>
            <a:pPr marL="266700" indent="-266700" algn="just" eaLnBrk="1" hangingPunct="1">
              <a:buFont typeface="Wingdings" pitchFamily="2" charset="2"/>
              <a:buNone/>
            </a:pPr>
            <a:r>
              <a:rPr lang="ru-RU" dirty="0" smtClean="0"/>
              <a:t>При создании экземпляра обязательно использовать</a:t>
            </a:r>
            <a:r>
              <a:rPr lang="en-US" dirty="0" smtClean="0"/>
              <a:t> </a:t>
            </a:r>
            <a:r>
              <a:rPr lang="ru-RU" dirty="0" smtClean="0"/>
              <a:t>операцию </a:t>
            </a:r>
            <a:r>
              <a:rPr lang="ru-RU" dirty="0" err="1" smtClean="0"/>
              <a:t>new</a:t>
            </a:r>
            <a:r>
              <a:rPr lang="ru-RU" dirty="0" smtClean="0"/>
              <a:t> и конструктор, например:</a:t>
            </a:r>
            <a:endParaRPr lang="en-US" dirty="0" smtClean="0"/>
          </a:p>
          <a:p>
            <a:pPr marL="266700" indent="-266700" eaLnBrk="1" hangingPunct="1">
              <a:buFont typeface="Wingdings" pitchFamily="2" charset="2"/>
              <a:buNone/>
            </a:pPr>
            <a:endParaRPr lang="ru-RU" dirty="0" smtClean="0"/>
          </a:p>
          <a:p>
            <a:pPr eaLnBrk="1" hangingPunct="1"/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en-US" dirty="0" err="1"/>
              <a:t>sb</a:t>
            </a:r>
            <a:r>
              <a:rPr lang="en-US" dirty="0"/>
              <a:t> = new </a:t>
            </a:r>
            <a:r>
              <a:rPr lang="en-US" dirty="0" err="1"/>
              <a:t>StringBuilder</a:t>
            </a:r>
            <a:r>
              <a:rPr lang="en-US" dirty="0"/>
              <a:t>("</a:t>
            </a:r>
            <a:r>
              <a:rPr lang="ru-RU" dirty="0"/>
              <a:t>Привет мир</a:t>
            </a:r>
            <a:r>
              <a:rPr lang="ru-RU" dirty="0" smtClean="0"/>
              <a:t>");</a:t>
            </a:r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algn="ctr" eaLnBrk="1" hangingPunct="1">
              <a:buNone/>
            </a:pPr>
            <a:r>
              <a:rPr lang="ru-RU" sz="3200" dirty="0">
                <a:solidFill>
                  <a:srgbClr val="0070C0"/>
                </a:solidFill>
              </a:rPr>
              <a:t>Класс </a:t>
            </a:r>
            <a:r>
              <a:rPr lang="ru-RU" sz="3200" dirty="0" err="1">
                <a:solidFill>
                  <a:srgbClr val="0070C0"/>
                </a:solidFill>
              </a:rPr>
              <a:t>StringBuilder</a:t>
            </a:r>
            <a:r>
              <a:rPr lang="ru-RU" sz="3200" dirty="0">
                <a:solidFill>
                  <a:srgbClr val="0070C0"/>
                </a:solidFill>
              </a:rPr>
              <a:t> имеет два главных </a:t>
            </a:r>
            <a:r>
              <a:rPr lang="ru-RU" sz="3200" dirty="0" smtClean="0">
                <a:solidFill>
                  <a:srgbClr val="0070C0"/>
                </a:solidFill>
              </a:rPr>
              <a:t>свойства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("</a:t>
            </a:r>
            <a:r>
              <a:rPr lang="ru-RU" dirty="0"/>
              <a:t>Длина строки: {0}", </a:t>
            </a:r>
            <a:r>
              <a:rPr lang="en-US" dirty="0" err="1"/>
              <a:t>sb.</a:t>
            </a:r>
            <a:r>
              <a:rPr lang="en-US" b="1" dirty="0" err="1"/>
              <a:t>Length</a:t>
            </a:r>
            <a:r>
              <a:rPr lang="en-US" dirty="0"/>
              <a:t>);</a:t>
            </a:r>
          </a:p>
          <a:p>
            <a:pPr marL="0" indent="0" eaLnBrk="1" hangingPunct="1">
              <a:buNone/>
            </a:pP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Емкость строки</a:t>
            </a:r>
            <a:r>
              <a:rPr lang="ru-RU" dirty="0" smtClean="0"/>
              <a:t>:{</a:t>
            </a:r>
            <a:r>
              <a:rPr lang="ru-RU" dirty="0"/>
              <a:t>0</a:t>
            </a:r>
            <a:r>
              <a:rPr lang="ru-RU" dirty="0" smtClean="0"/>
              <a:t>}",</a:t>
            </a:r>
            <a:r>
              <a:rPr lang="en-US" dirty="0" err="1" smtClean="0"/>
              <a:t>sb.</a:t>
            </a:r>
            <a:r>
              <a:rPr lang="en-US" b="1" dirty="0" err="1" smtClean="0"/>
              <a:t>Capacity</a:t>
            </a:r>
            <a:r>
              <a:rPr lang="en-US" dirty="0"/>
              <a:t>);</a:t>
            </a:r>
            <a:endParaRPr lang="ru-RU" dirty="0" smtClean="0"/>
          </a:p>
          <a:p>
            <a:pPr marL="266700" indent="-266700" eaLnBrk="1" hangingPunct="1">
              <a:buFont typeface="Wingdings" pitchFamily="2" charset="2"/>
              <a:buNone/>
            </a:pPr>
            <a:endParaRPr lang="en-US" sz="2000" i="1" dirty="0" smtClean="0">
              <a:solidFill>
                <a:srgbClr val="5F5F5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440" y="2924944"/>
            <a:ext cx="9155440" cy="584775"/>
          </a:xfrm>
        </p:spPr>
        <p:txBody>
          <a:bodyPr/>
          <a:lstStyle/>
          <a:p>
            <a:pPr algn="ctr"/>
            <a:r>
              <a:rPr lang="ru-RU" sz="3200" dirty="0"/>
              <a:t>Методы класса </a:t>
            </a:r>
            <a:r>
              <a:rPr lang="en-US" sz="3200" dirty="0" err="1"/>
              <a:t>StringBuilder</a:t>
            </a:r>
            <a:endParaRPr lang="ru-RU" sz="3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743" y="332656"/>
            <a:ext cx="8567737" cy="584775"/>
          </a:xfrm>
        </p:spPr>
        <p:txBody>
          <a:bodyPr/>
          <a:lstStyle/>
          <a:p>
            <a:pPr algn="ctr"/>
            <a:r>
              <a:rPr lang="en-US" sz="3200" dirty="0"/>
              <a:t>Append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555037" cy="699174"/>
          </a:xfrm>
        </p:spPr>
        <p:txBody>
          <a:bodyPr/>
          <a:lstStyle/>
          <a:p>
            <a:r>
              <a:rPr lang="ru-RU" dirty="0"/>
              <a:t>Добавляет строку к текущей </a:t>
            </a:r>
            <a:r>
              <a:rPr lang="ru-RU" dirty="0" smtClean="0"/>
              <a:t>строке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191319" y="1818682"/>
            <a:ext cx="85677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sz="3200" dirty="0" err="1"/>
              <a:t>AppendFormat</a:t>
            </a:r>
            <a:endParaRPr lang="ru-RU" sz="3200" kern="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 bwMode="auto">
          <a:xfrm>
            <a:off x="408112" y="2564904"/>
            <a:ext cx="8555037" cy="69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dirty="0"/>
              <a:t>Добавляет строку, сформированную в соответствии со спецификатором формата</a:t>
            </a:r>
            <a:endParaRPr lang="en-US" kern="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92658" y="3639788"/>
            <a:ext cx="85677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sz="3200" dirty="0"/>
              <a:t>Insert</a:t>
            </a:r>
            <a:endParaRPr lang="ru-RU" sz="3200" kern="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 bwMode="auto">
          <a:xfrm>
            <a:off x="409451" y="4386010"/>
            <a:ext cx="8555037" cy="69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dirty="0"/>
              <a:t>Вставляет подстроку в строку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8762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743" y="332656"/>
            <a:ext cx="8567737" cy="584775"/>
          </a:xfrm>
        </p:spPr>
        <p:txBody>
          <a:bodyPr/>
          <a:lstStyle/>
          <a:p>
            <a:pPr algn="ctr"/>
            <a:r>
              <a:rPr lang="en-US" sz="3200" dirty="0"/>
              <a:t>Remove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555037" cy="699174"/>
          </a:xfrm>
        </p:spPr>
        <p:txBody>
          <a:bodyPr/>
          <a:lstStyle/>
          <a:p>
            <a:r>
              <a:rPr lang="ru-RU" dirty="0"/>
              <a:t>Удаляет символ из текущей строки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191319" y="1818682"/>
            <a:ext cx="85677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sz="3200" dirty="0"/>
              <a:t>Replace</a:t>
            </a:r>
            <a:endParaRPr lang="ru-RU" sz="3200" kern="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 bwMode="auto">
          <a:xfrm>
            <a:off x="408112" y="2564903"/>
            <a:ext cx="8555037" cy="115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dirty="0"/>
              <a:t>Заменяет все вхождения символа другим символом или вхождения подстроки другой подстрокой</a:t>
            </a:r>
            <a:endParaRPr lang="en-US" kern="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92658" y="3999828"/>
            <a:ext cx="85677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sz="3200" dirty="0" err="1"/>
              <a:t>ToString</a:t>
            </a:r>
            <a:endParaRPr lang="ru-RU" sz="3200" kern="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 bwMode="auto">
          <a:xfrm>
            <a:off x="409451" y="4746050"/>
            <a:ext cx="8555037" cy="69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dirty="0"/>
              <a:t>Возвращает текущую строку в виде объекта </a:t>
            </a:r>
            <a:r>
              <a:rPr lang="ru-RU" dirty="0" err="1"/>
              <a:t>System.String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737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440" y="2924944"/>
            <a:ext cx="9155440" cy="584775"/>
          </a:xfrm>
        </p:spPr>
        <p:txBody>
          <a:bodyPr/>
          <a:lstStyle/>
          <a:p>
            <a:pPr algn="ctr"/>
            <a:r>
              <a:rPr lang="ru-RU" sz="3200" dirty="0"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3200" dirty="0" smtClean="0">
                <a:ea typeface="Tahoma" panose="020B0604030504040204" pitchFamily="34" charset="0"/>
                <a:cs typeface="Tahoma" panose="020B0604030504040204" pitchFamily="34" charset="0"/>
              </a:rPr>
              <a:t>строк</a:t>
            </a:r>
            <a:endParaRPr lang="ru-RU" sz="3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279774"/>
            <a:ext cx="8567737" cy="1077218"/>
          </a:xfrm>
        </p:spPr>
        <p:txBody>
          <a:bodyPr/>
          <a:lstStyle/>
          <a:p>
            <a:pPr algn="ctr"/>
            <a:r>
              <a:rPr lang="ru-RU" sz="3200" dirty="0"/>
              <a:t>Когда надо использовать класс </a:t>
            </a:r>
            <a:r>
              <a:rPr lang="ru-RU" sz="3200" dirty="0" err="1"/>
              <a:t>String</a:t>
            </a:r>
            <a:r>
              <a:rPr lang="ru-RU" sz="3200" dirty="0"/>
              <a:t>, а когда </a:t>
            </a:r>
            <a:r>
              <a:rPr lang="ru-RU" sz="3200" dirty="0" err="1"/>
              <a:t>StringBulder</a:t>
            </a:r>
            <a:r>
              <a:rPr lang="ru-RU" sz="3200" dirty="0" smtClean="0"/>
              <a:t>?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13656"/>
            <a:ext cx="8567737" cy="519112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ru-RU" dirty="0" err="1"/>
              <a:t>String</a:t>
            </a:r>
            <a:r>
              <a:rPr lang="ru-RU" dirty="0"/>
              <a:t> в следующих случаях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 bwMode="auto">
          <a:xfrm>
            <a:off x="353388" y="1196752"/>
            <a:ext cx="8555037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kern="0" dirty="0" smtClean="0"/>
              <a:t>При небольшом количестве операций и изменений над строками</a:t>
            </a:r>
          </a:p>
          <a:p>
            <a:r>
              <a:rPr lang="ru-RU" kern="0" dirty="0" smtClean="0"/>
              <a:t>При выполнении фиксированного количества операций объединения. В этом случае компилятор может объединить все операции объединения в одну</a:t>
            </a:r>
          </a:p>
          <a:p>
            <a:r>
              <a:rPr lang="ru-RU" kern="0" dirty="0" smtClean="0"/>
              <a:t>Когда надо выполнять масштабные операции поиска при построении строки, например </a:t>
            </a:r>
            <a:r>
              <a:rPr lang="ru-RU" kern="0" dirty="0" err="1" smtClean="0"/>
              <a:t>IndexOf</a:t>
            </a:r>
            <a:r>
              <a:rPr lang="ru-RU" kern="0" dirty="0" smtClean="0"/>
              <a:t>. Класс </a:t>
            </a:r>
            <a:r>
              <a:rPr lang="ru-RU" kern="0" dirty="0" err="1" smtClean="0"/>
              <a:t>StringBuilder</a:t>
            </a:r>
            <a:r>
              <a:rPr lang="ru-RU" kern="0" dirty="0" smtClean="0"/>
              <a:t> не имеет подобных методов</a:t>
            </a:r>
            <a:endParaRPr lang="ru-RU" kern="0" dirty="0"/>
          </a:p>
        </p:txBody>
      </p:sp>
    </p:spTree>
    <p:extLst>
      <p:ext uri="{BB962C8B-B14F-4D97-AF65-F5344CB8AC3E}">
        <p14:creationId xmlns:p14="http://schemas.microsoft.com/office/powerpoint/2010/main" val="33195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13656"/>
            <a:ext cx="8567737" cy="519112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StringBuilder</a:t>
            </a:r>
            <a:r>
              <a:rPr lang="en-US" dirty="0"/>
              <a:t> </a:t>
            </a:r>
            <a:r>
              <a:rPr lang="ru-RU" dirty="0" smtClean="0"/>
              <a:t> </a:t>
            </a:r>
            <a:r>
              <a:rPr lang="ru-RU" dirty="0"/>
              <a:t>в следующих случаях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 bwMode="auto">
          <a:xfrm>
            <a:off x="353388" y="1196752"/>
            <a:ext cx="8555037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dirty="0"/>
              <a:t>При неизвестном количестве операций и изменений над строками во время выполнения </a:t>
            </a:r>
            <a:r>
              <a:rPr lang="ru-RU" dirty="0" smtClean="0"/>
              <a:t>программы</a:t>
            </a:r>
          </a:p>
          <a:p>
            <a:r>
              <a:rPr lang="ru-RU" dirty="0"/>
              <a:t>Когда предполагается, что приложению придется сделать множество подобных операций</a:t>
            </a:r>
            <a:endParaRPr lang="ru-RU" kern="0" dirty="0"/>
          </a:p>
        </p:txBody>
      </p:sp>
    </p:spTree>
    <p:extLst>
      <p:ext uri="{BB962C8B-B14F-4D97-AF65-F5344CB8AC3E}">
        <p14:creationId xmlns:p14="http://schemas.microsoft.com/office/powerpoint/2010/main" val="21384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0381F-FB98-45F6-9D7E-9BA55D9904F8}" type="slidenum">
              <a:rPr lang="ru-RU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04677"/>
            <a:ext cx="9144000" cy="740147"/>
          </a:xfrm>
        </p:spPr>
        <p:txBody>
          <a:bodyPr/>
          <a:lstStyle/>
          <a:p>
            <a:pPr algn="ctr" eaLnBrk="1" hangingPunct="1"/>
            <a:r>
              <a:rPr lang="ru-RU" sz="3200" dirty="0" smtClean="0"/>
              <a:t>Операции для строк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2492896"/>
            <a:ext cx="7337252" cy="2663701"/>
          </a:xfrm>
        </p:spPr>
        <p:txBody>
          <a:bodyPr/>
          <a:lstStyle/>
          <a:p>
            <a:pPr eaLnBrk="1" hangingPunct="1"/>
            <a:r>
              <a:rPr lang="ru-RU" dirty="0" smtClean="0"/>
              <a:t>присваивание (=);</a:t>
            </a:r>
          </a:p>
          <a:p>
            <a:pPr eaLnBrk="1" hangingPunct="1"/>
            <a:r>
              <a:rPr lang="ru-RU" dirty="0" smtClean="0"/>
              <a:t>проверка на равенство (==);</a:t>
            </a:r>
          </a:p>
          <a:p>
            <a:pPr eaLnBrk="1" hangingPunct="1"/>
            <a:r>
              <a:rPr lang="ru-RU" dirty="0" smtClean="0"/>
              <a:t>проверка на неравенство (!=);</a:t>
            </a:r>
          </a:p>
          <a:p>
            <a:pPr eaLnBrk="1" hangingPunct="1"/>
            <a:r>
              <a:rPr lang="ru-RU" dirty="0" smtClean="0"/>
              <a:t>обращение по индексу ([]);</a:t>
            </a:r>
          </a:p>
          <a:p>
            <a:pPr eaLnBrk="1" hangingPunct="1"/>
            <a:r>
              <a:rPr lang="ru-RU" dirty="0" smtClean="0"/>
              <a:t>сцепление (конкатенация) строк (+).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440" y="2924944"/>
            <a:ext cx="9155440" cy="584775"/>
          </a:xfrm>
        </p:spPr>
        <p:txBody>
          <a:bodyPr/>
          <a:lstStyle/>
          <a:p>
            <a:pPr algn="ctr"/>
            <a:r>
              <a:rPr lang="ru-RU" sz="3200" dirty="0"/>
              <a:t>Основные методы строк</a:t>
            </a:r>
            <a:endParaRPr lang="ru-RU" sz="3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440" y="2924944"/>
            <a:ext cx="9155440" cy="584775"/>
          </a:xfrm>
        </p:spPr>
        <p:txBody>
          <a:bodyPr/>
          <a:lstStyle/>
          <a:p>
            <a:pPr algn="ctr"/>
            <a:r>
              <a:rPr lang="ru-RU" sz="3200" dirty="0"/>
              <a:t>Сравнение строк</a:t>
            </a:r>
            <a:endParaRPr lang="ru-RU" sz="3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99783"/>
            <a:ext cx="8567737" cy="584775"/>
          </a:xfrm>
        </p:spPr>
        <p:txBody>
          <a:bodyPr/>
          <a:lstStyle/>
          <a:p>
            <a:pPr algn="ctr"/>
            <a:r>
              <a:rPr lang="en-US" sz="3200" dirty="0" smtClean="0"/>
              <a:t>Compare/</a:t>
            </a:r>
            <a:r>
              <a:rPr lang="en-US" sz="3200" dirty="0" err="1"/>
              <a:t>CompareOrdinal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1556793"/>
            <a:ext cx="8555037" cy="47519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Статический метод, сравнивает строку </a:t>
            </a:r>
            <a:r>
              <a:rPr lang="ru-RU" dirty="0" err="1" smtClean="0"/>
              <a:t>strA</a:t>
            </a:r>
            <a:r>
              <a:rPr lang="ru-RU" dirty="0" smtClean="0"/>
              <a:t> </a:t>
            </a:r>
            <a:r>
              <a:rPr lang="ru-RU" dirty="0"/>
              <a:t>со строкой </a:t>
            </a:r>
            <a:r>
              <a:rPr lang="ru-RU" dirty="0" err="1" smtClean="0"/>
              <a:t>strB</a:t>
            </a:r>
            <a:r>
              <a:rPr lang="en-US" dirty="0" smtClean="0"/>
              <a:t> </a:t>
            </a:r>
            <a:r>
              <a:rPr lang="ru-RU" dirty="0" smtClean="0"/>
              <a:t>возвращает: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 </a:t>
            </a:r>
            <a:r>
              <a:rPr lang="ru-RU" b="1" dirty="0"/>
              <a:t>Больше нуля</a:t>
            </a:r>
            <a:r>
              <a:rPr lang="ru-RU" dirty="0" smtClean="0"/>
              <a:t>, </a:t>
            </a:r>
            <a:r>
              <a:rPr lang="ru-RU" dirty="0"/>
              <a:t>если строка </a:t>
            </a:r>
            <a:r>
              <a:rPr lang="ru-RU" dirty="0" err="1"/>
              <a:t>strA</a:t>
            </a:r>
            <a:r>
              <a:rPr lang="ru-RU" dirty="0"/>
              <a:t> больше строки </a:t>
            </a:r>
            <a:r>
              <a:rPr lang="ru-RU" dirty="0" err="1"/>
              <a:t>strB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b="1" dirty="0"/>
              <a:t>Меньше нуля</a:t>
            </a:r>
            <a:r>
              <a:rPr lang="ru-RU" dirty="0" smtClean="0"/>
              <a:t>, </a:t>
            </a:r>
            <a:r>
              <a:rPr lang="ru-RU" dirty="0"/>
              <a:t>если строка </a:t>
            </a:r>
            <a:r>
              <a:rPr lang="ru-RU" dirty="0" err="1"/>
              <a:t>strA</a:t>
            </a:r>
            <a:r>
              <a:rPr lang="ru-RU" dirty="0"/>
              <a:t> меньше строки </a:t>
            </a:r>
            <a:r>
              <a:rPr lang="ru-RU" dirty="0" err="1"/>
              <a:t>strB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b="1" dirty="0"/>
              <a:t>Нуль</a:t>
            </a:r>
            <a:r>
              <a:rPr lang="ru-RU" dirty="0" smtClean="0"/>
              <a:t>, </a:t>
            </a:r>
            <a:r>
              <a:rPr lang="ru-RU" dirty="0"/>
              <a:t>если строки </a:t>
            </a:r>
            <a:r>
              <a:rPr lang="ru-RU" dirty="0" err="1"/>
              <a:t>strA</a:t>
            </a:r>
            <a:r>
              <a:rPr lang="ru-RU" dirty="0"/>
              <a:t> и </a:t>
            </a:r>
            <a:r>
              <a:rPr lang="ru-RU" dirty="0" err="1"/>
              <a:t>strB</a:t>
            </a:r>
            <a:r>
              <a:rPr lang="ru-RU" dirty="0"/>
              <a:t> равны.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Делает то же, что и метод </a:t>
            </a:r>
            <a:r>
              <a:rPr lang="ru-RU" dirty="0" err="1"/>
              <a:t>Compare</a:t>
            </a:r>
            <a:r>
              <a:rPr lang="ru-RU" dirty="0"/>
              <a:t>(), но без учета локальных установок</a:t>
            </a:r>
          </a:p>
          <a:p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14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99783"/>
            <a:ext cx="8567737" cy="584775"/>
          </a:xfrm>
        </p:spPr>
        <p:txBody>
          <a:bodyPr/>
          <a:lstStyle/>
          <a:p>
            <a:pPr algn="ctr"/>
            <a:r>
              <a:rPr lang="en-US" sz="3200" dirty="0" err="1" smtClean="0"/>
              <a:t>CompareTo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1556793"/>
            <a:ext cx="8555037" cy="47519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Сравнивает данный экземпляр с заданным объектом </a:t>
            </a:r>
            <a:r>
              <a:rPr lang="ru-RU" dirty="0" err="1" smtClean="0">
                <a:hlinkClick r:id="rId3"/>
              </a:rPr>
              <a:t>String</a:t>
            </a:r>
            <a:endParaRPr lang="ru-RU" dirty="0" smtClean="0"/>
          </a:p>
          <a:p>
            <a:r>
              <a:rPr lang="ru-RU" b="1" dirty="0"/>
              <a:t>Больше нуля</a:t>
            </a:r>
            <a:r>
              <a:rPr lang="ru-RU" dirty="0"/>
              <a:t>, если строка </a:t>
            </a:r>
            <a:r>
              <a:rPr lang="ru-RU" dirty="0" err="1"/>
              <a:t>strA</a:t>
            </a:r>
            <a:r>
              <a:rPr lang="ru-RU" dirty="0"/>
              <a:t> больше строки </a:t>
            </a:r>
            <a:r>
              <a:rPr lang="ru-RU" dirty="0" err="1"/>
              <a:t>strB</a:t>
            </a:r>
            <a:r>
              <a:rPr lang="ru-RU" dirty="0"/>
              <a:t>; 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Меньше нуля</a:t>
            </a:r>
            <a:r>
              <a:rPr lang="ru-RU" dirty="0"/>
              <a:t>, если строка </a:t>
            </a:r>
            <a:r>
              <a:rPr lang="ru-RU" dirty="0" err="1"/>
              <a:t>strA</a:t>
            </a:r>
            <a:r>
              <a:rPr lang="ru-RU" dirty="0"/>
              <a:t> меньше строки </a:t>
            </a:r>
            <a:r>
              <a:rPr lang="ru-RU" dirty="0" err="1"/>
              <a:t>strB</a:t>
            </a:r>
            <a:r>
              <a:rPr lang="ru-RU" dirty="0"/>
              <a:t>; 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Нуль</a:t>
            </a:r>
            <a:r>
              <a:rPr lang="ru-RU" dirty="0"/>
              <a:t>, если строки </a:t>
            </a:r>
            <a:r>
              <a:rPr lang="ru-RU" dirty="0" err="1"/>
              <a:t>strA</a:t>
            </a:r>
            <a:r>
              <a:rPr lang="ru-RU" dirty="0"/>
              <a:t> и </a:t>
            </a:r>
            <a:r>
              <a:rPr lang="ru-RU" dirty="0" err="1"/>
              <a:t>strB</a:t>
            </a:r>
            <a:r>
              <a:rPr lang="ru-RU" dirty="0"/>
              <a:t> равны. 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79" y="404664"/>
            <a:ext cx="9155440" cy="584775"/>
          </a:xfrm>
        </p:spPr>
        <p:txBody>
          <a:bodyPr/>
          <a:lstStyle/>
          <a:p>
            <a:pPr algn="ctr"/>
            <a:r>
              <a:rPr lang="ru-RU" sz="3200" dirty="0"/>
              <a:t>Конкатенация (соединение) строк</a:t>
            </a:r>
            <a:endParaRPr lang="ru-RU" sz="3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178743" y="1535886"/>
            <a:ext cx="85677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sz="3200" kern="0" smtClean="0"/>
              <a:t>Concat</a:t>
            </a:r>
            <a:endParaRPr lang="ru-RU" sz="3200" kern="0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12980" y="2420888"/>
            <a:ext cx="8555037" cy="302374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Комбинирует отдельные экземпляры строк в одну строку (конкатенация)</a:t>
            </a:r>
            <a:r>
              <a:rPr lang="ru-RU" dirty="0" smtClean="0"/>
              <a:t>. 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023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sharp01">
  <a:themeElements>
    <a:clrScheme name="1_csharp01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1_csharp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sharp01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harp01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harp01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harp01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4652</TotalTime>
  <Words>1892</Words>
  <Application>Microsoft Office PowerPoint</Application>
  <PresentationFormat>Экран (4:3)</PresentationFormat>
  <Paragraphs>389</Paragraphs>
  <Slides>32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Tahoma</vt:lpstr>
      <vt:lpstr>Times New Roman</vt:lpstr>
      <vt:lpstr>Verdana</vt:lpstr>
      <vt:lpstr>Wingdings</vt:lpstr>
      <vt:lpstr>1_csharp01</vt:lpstr>
      <vt:lpstr>Строки и класс System.String</vt:lpstr>
      <vt:lpstr>Презентация PowerPoint</vt:lpstr>
      <vt:lpstr>Создание строк</vt:lpstr>
      <vt:lpstr>Операции для строк</vt:lpstr>
      <vt:lpstr>Основные методы строк</vt:lpstr>
      <vt:lpstr>Сравнение строк</vt:lpstr>
      <vt:lpstr>Compare/CompareOrdinal</vt:lpstr>
      <vt:lpstr>CompareTo</vt:lpstr>
      <vt:lpstr>Конкатенация (соединение) строк</vt:lpstr>
      <vt:lpstr>StartsWith/EndsWith</vt:lpstr>
      <vt:lpstr>IndexOf/LastIndexOf</vt:lpstr>
      <vt:lpstr>Split</vt:lpstr>
      <vt:lpstr>Заполнение и обрезка строк</vt:lpstr>
      <vt:lpstr>Insert/Remove/Replace</vt:lpstr>
      <vt:lpstr>ToUpper/ToLower</vt:lpstr>
      <vt:lpstr>Substring</vt:lpstr>
      <vt:lpstr>Спецификаторы формата для строк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Примеры пользовательских шаблонов </vt:lpstr>
      <vt:lpstr>Строки типа StringBuilder </vt:lpstr>
      <vt:lpstr>Презентация PowerPoint</vt:lpstr>
      <vt:lpstr>Методы класса StringBuilder</vt:lpstr>
      <vt:lpstr>Append</vt:lpstr>
      <vt:lpstr>Remove</vt:lpstr>
      <vt:lpstr>Когда надо использовать класс String, а когда StringBulder?</vt:lpstr>
      <vt:lpstr>класс String в следующих случаях</vt:lpstr>
      <vt:lpstr>класс StringBuilder  в следующих случаях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 и регулярные выражения</dc:title>
  <dc:creator>mux</dc:creator>
  <cp:lastModifiedBy>Yevgeniy Gertsen</cp:lastModifiedBy>
  <cp:revision>70</cp:revision>
  <dcterms:created xsi:type="dcterms:W3CDTF">2011-11-25T19:02:13Z</dcterms:created>
  <dcterms:modified xsi:type="dcterms:W3CDTF">2017-05-18T10:18:34Z</dcterms:modified>
</cp:coreProperties>
</file>