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86EFC94-158C-425A-8473-FDFDD6A438E2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F60EFF9-72F8-41E0-BD21-1B4467BFE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06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FC94-158C-425A-8473-FDFDD6A438E2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EFF9-72F8-41E0-BD21-1B4467BFE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68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FC94-158C-425A-8473-FDFDD6A438E2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EFF9-72F8-41E0-BD21-1B4467BFE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359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FC94-158C-425A-8473-FDFDD6A438E2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EFF9-72F8-41E0-BD21-1B4467BFE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40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FC94-158C-425A-8473-FDFDD6A438E2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EFF9-72F8-41E0-BD21-1B4467BFE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599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FC94-158C-425A-8473-FDFDD6A438E2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EFF9-72F8-41E0-BD21-1B4467BFE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13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FC94-158C-425A-8473-FDFDD6A438E2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EFF9-72F8-41E0-BD21-1B4467BFE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234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86EFC94-158C-425A-8473-FDFDD6A438E2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EFF9-72F8-41E0-BD21-1B4467BFE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210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86EFC94-158C-425A-8473-FDFDD6A438E2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EFF9-72F8-41E0-BD21-1B4467BFE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01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FC94-158C-425A-8473-FDFDD6A438E2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EFF9-72F8-41E0-BD21-1B4467BFE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73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FC94-158C-425A-8473-FDFDD6A438E2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EFF9-72F8-41E0-BD21-1B4467BFE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54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FC94-158C-425A-8473-FDFDD6A438E2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EFF9-72F8-41E0-BD21-1B4467BFE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548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FC94-158C-425A-8473-FDFDD6A438E2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EFF9-72F8-41E0-BD21-1B4467BFE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6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FC94-158C-425A-8473-FDFDD6A438E2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EFF9-72F8-41E0-BD21-1B4467BFE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81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FC94-158C-425A-8473-FDFDD6A438E2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EFF9-72F8-41E0-BD21-1B4467BFE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13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FC94-158C-425A-8473-FDFDD6A438E2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EFF9-72F8-41E0-BD21-1B4467BFE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721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FC94-158C-425A-8473-FDFDD6A438E2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EFF9-72F8-41E0-BD21-1B4467BFE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37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86EFC94-158C-425A-8473-FDFDD6A438E2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F60EFF9-72F8-41E0-BD21-1B4467BFE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55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132765"/>
            <a:ext cx="8825658" cy="2756848"/>
          </a:xfrm>
        </p:spPr>
        <p:txBody>
          <a:bodyPr/>
          <a:lstStyle/>
          <a:p>
            <a:pPr algn="ctr"/>
            <a:r>
              <a:rPr lang="ru-RU" dirty="0" smtClean="0"/>
              <a:t>Презентация финального проекта по курсу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rgbClr val="FFFF00"/>
                </a:solidFill>
              </a:rPr>
              <a:t>Инженер данных</a:t>
            </a:r>
            <a:endParaRPr lang="ru-RU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964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55092" y="668740"/>
            <a:ext cx="10795379" cy="900753"/>
          </a:xfrm>
        </p:spPr>
        <p:txBody>
          <a:bodyPr/>
          <a:lstStyle/>
          <a:p>
            <a:pPr algn="ctr"/>
            <a:r>
              <a:rPr lang="ru-RU" dirty="0"/>
              <a:t>ДАГ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22" y="1569493"/>
            <a:ext cx="10795555" cy="466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0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1444" y="655093"/>
            <a:ext cx="10795379" cy="5568286"/>
          </a:xfrm>
        </p:spPr>
        <p:txBody>
          <a:bodyPr/>
          <a:lstStyle/>
          <a:p>
            <a:pPr algn="just"/>
            <a:r>
              <a:rPr lang="ru-RU" dirty="0">
                <a:solidFill>
                  <a:srgbClr val="FFFF00"/>
                </a:solidFill>
              </a:rPr>
              <a:t>2. Процесс daily_update_dag: запускается ежедневно для сбора и анализа новых данных за последний день.</a:t>
            </a:r>
          </a:p>
          <a:p>
            <a:pPr algn="just"/>
            <a:r>
              <a:rPr lang="ru-RU" dirty="0">
                <a:solidFill>
                  <a:srgbClr val="FFFF00"/>
                </a:solidFill>
              </a:rPr>
              <a:t>Выполняет следующие задачи:</a:t>
            </a:r>
          </a:p>
          <a:p>
            <a:pPr algn="just"/>
            <a:endParaRPr lang="ru-RU" dirty="0">
              <a:solidFill>
                <a:srgbClr val="FFFF00"/>
              </a:solidFill>
            </a:endParaRPr>
          </a:p>
          <a:p>
            <a:pPr algn="just"/>
            <a:r>
              <a:rPr lang="ru-RU" dirty="0">
                <a:solidFill>
                  <a:srgbClr val="FFFF00"/>
                </a:solidFill>
              </a:rPr>
              <a:t>downl_raw_last_day: скачивание данных за последний день и сохранение их в таблицах базы данных;</a:t>
            </a:r>
          </a:p>
          <a:p>
            <a:pPr algn="just"/>
            <a:endParaRPr lang="ru-RU" dirty="0">
              <a:solidFill>
                <a:srgbClr val="FFFF00"/>
              </a:solidFill>
            </a:endParaRPr>
          </a:p>
          <a:p>
            <a:pPr algn="just"/>
            <a:r>
              <a:rPr lang="ru-RU" dirty="0">
                <a:solidFill>
                  <a:srgbClr val="FFFF00"/>
                </a:solidFill>
              </a:rPr>
              <a:t>create_data_mart: создание витрины (агрегированные данные) на основе обновленной информации за последний день;</a:t>
            </a:r>
          </a:p>
          <a:p>
            <a:pPr algn="just"/>
            <a:endParaRPr lang="ru-RU" dirty="0">
              <a:solidFill>
                <a:srgbClr val="FFFF00"/>
              </a:solidFill>
            </a:endParaRPr>
          </a:p>
          <a:p>
            <a:pPr algn="just"/>
            <a:r>
              <a:rPr lang="ru-RU" dirty="0">
                <a:solidFill>
                  <a:srgbClr val="FFFF00"/>
                </a:solidFill>
              </a:rPr>
              <a:t>create_statistic_mart: создание витрины с обновленными статистическими данными за всю историю;</a:t>
            </a:r>
          </a:p>
        </p:txBody>
      </p:sp>
    </p:spTree>
    <p:extLst>
      <p:ext uri="{BB962C8B-B14F-4D97-AF65-F5344CB8AC3E}">
        <p14:creationId xmlns:p14="http://schemas.microsoft.com/office/powerpoint/2010/main" val="2099908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1444" y="641445"/>
            <a:ext cx="10795379" cy="764274"/>
          </a:xfrm>
        </p:spPr>
        <p:txBody>
          <a:bodyPr/>
          <a:lstStyle/>
          <a:p>
            <a:pPr algn="ctr"/>
            <a:r>
              <a:rPr lang="ru-RU" dirty="0"/>
              <a:t>ГРАФИК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43" y="2232180"/>
            <a:ext cx="10795379" cy="232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59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2388" y="696037"/>
            <a:ext cx="10686197" cy="777921"/>
          </a:xfrm>
        </p:spPr>
        <p:txBody>
          <a:bodyPr/>
          <a:lstStyle/>
          <a:p>
            <a:pPr algn="ctr"/>
            <a:r>
              <a:rPr lang="ru-RU" dirty="0"/>
              <a:t>ДАГ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77" y="1473958"/>
            <a:ext cx="10605045" cy="472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05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6036" y="736979"/>
            <a:ext cx="10699845" cy="750628"/>
          </a:xfrm>
        </p:spPr>
        <p:txBody>
          <a:bodyPr/>
          <a:lstStyle/>
          <a:p>
            <a:pPr algn="ctr"/>
            <a:r>
              <a:rPr lang="ru-RU" sz="4800" dirty="0"/>
              <a:t>Графическая структура проекта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6" y="1487607"/>
            <a:ext cx="10699845" cy="474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45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4149" y="641446"/>
            <a:ext cx="10849970" cy="573206"/>
          </a:xfrm>
        </p:spPr>
        <p:txBody>
          <a:bodyPr/>
          <a:lstStyle/>
          <a:p>
            <a:pPr algn="ctr"/>
            <a:r>
              <a:rPr lang="en-US" sz="3600" dirty="0"/>
              <a:t>ER - </a:t>
            </a:r>
            <a:r>
              <a:rPr lang="ru-RU" sz="3600" dirty="0"/>
              <a:t>диаграмма сформированных данных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23" y="1214652"/>
            <a:ext cx="10770154" cy="497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70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1444" y="614149"/>
            <a:ext cx="10890913" cy="1160060"/>
          </a:xfrm>
        </p:spPr>
        <p:txBody>
          <a:bodyPr/>
          <a:lstStyle/>
          <a:p>
            <a:r>
              <a:rPr lang="ru-RU" sz="3600" dirty="0"/>
              <a:t>В результате выполнения проекта получение витрины с обновленными данными по акции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0626" y="2006221"/>
            <a:ext cx="10672549" cy="4230806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rgbClr val="FFFF00"/>
                </a:solidFill>
              </a:rPr>
              <a:t>1. Витрина data_mart, содержащая данные по акциям за последний день:</a:t>
            </a:r>
          </a:p>
          <a:p>
            <a:r>
              <a:rPr lang="ru-RU" dirty="0">
                <a:solidFill>
                  <a:srgbClr val="FFFF00"/>
                </a:solidFill>
              </a:rPr>
              <a:t>Суррогатный ключ категории;</a:t>
            </a:r>
          </a:p>
          <a:p>
            <a:r>
              <a:rPr lang="ru-RU" dirty="0">
                <a:solidFill>
                  <a:srgbClr val="FFFF00"/>
                </a:solidFill>
              </a:rPr>
              <a:t>Название акции;</a:t>
            </a:r>
          </a:p>
          <a:p>
            <a:r>
              <a:rPr lang="ru-RU" dirty="0">
                <a:solidFill>
                  <a:srgbClr val="FFFF00"/>
                </a:solidFill>
              </a:rPr>
              <a:t>Суммарный объем торгов за последние сутки;</a:t>
            </a:r>
          </a:p>
          <a:p>
            <a:r>
              <a:rPr lang="ru-RU" dirty="0">
                <a:solidFill>
                  <a:srgbClr val="FFFF00"/>
                </a:solidFill>
              </a:rPr>
              <a:t>Курс акций на момент открытия торгов для данных суток;</a:t>
            </a:r>
          </a:p>
          <a:p>
            <a:r>
              <a:rPr lang="ru-RU" dirty="0">
                <a:solidFill>
                  <a:srgbClr val="FFFF00"/>
                </a:solidFill>
              </a:rPr>
              <a:t>Курс акций на момент закрытия торгов для данных суток;</a:t>
            </a:r>
          </a:p>
          <a:p>
            <a:r>
              <a:rPr lang="ru-RU" dirty="0">
                <a:solidFill>
                  <a:srgbClr val="FFFF00"/>
                </a:solidFill>
              </a:rPr>
              <a:t>Разница (в %) курса с момента открытия до момента закрытия торгов для данных суток;</a:t>
            </a:r>
          </a:p>
          <a:p>
            <a:r>
              <a:rPr lang="ru-RU" dirty="0">
                <a:solidFill>
                  <a:srgbClr val="FFFF00"/>
                </a:solidFill>
              </a:rPr>
              <a:t>Минимальный временной интервал, на котором был зафиксирован самый крупный объем торгов за сутки данных;</a:t>
            </a:r>
          </a:p>
          <a:p>
            <a:r>
              <a:rPr lang="ru-RU" dirty="0">
                <a:solidFill>
                  <a:srgbClr val="FFFF00"/>
                </a:solidFill>
              </a:rPr>
              <a:t>Минимальный временной интервал, на котором был зафиксирован максимальный курс для данных суток;</a:t>
            </a:r>
          </a:p>
          <a:p>
            <a:r>
              <a:rPr lang="ru-RU" dirty="0">
                <a:solidFill>
                  <a:srgbClr val="FFFF00"/>
                </a:solidFill>
              </a:rPr>
              <a:t>Минимальный временной интервал, на котором был зафиксирован курс торговли данными за сутки.</a:t>
            </a:r>
          </a:p>
        </p:txBody>
      </p:sp>
    </p:spTree>
    <p:extLst>
      <p:ext uri="{BB962C8B-B14F-4D97-AF65-F5344CB8AC3E}">
        <p14:creationId xmlns:p14="http://schemas.microsoft.com/office/powerpoint/2010/main" val="3530837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66" y="1119115"/>
            <a:ext cx="11122927" cy="442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70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4148" y="655093"/>
            <a:ext cx="10945505" cy="5609229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dirty="0">
                <a:solidFill>
                  <a:srgbClr val="FFFF00"/>
                </a:solidFill>
              </a:rPr>
              <a:t>2. Витрина statistic_mart, содержащая статистические данные по акциям за всю историю хранения данных:</a:t>
            </a:r>
          </a:p>
          <a:p>
            <a:pPr algn="just"/>
            <a:r>
              <a:rPr lang="ru-RU" dirty="0">
                <a:solidFill>
                  <a:srgbClr val="FFFF00"/>
                </a:solidFill>
              </a:rPr>
              <a:t>Суррогатный ключ категории;</a:t>
            </a:r>
          </a:p>
          <a:p>
            <a:pPr algn="just"/>
            <a:r>
              <a:rPr lang="ru-RU" dirty="0">
                <a:solidFill>
                  <a:srgbClr val="FFFF00"/>
                </a:solidFill>
              </a:rPr>
              <a:t>Название акции;</a:t>
            </a:r>
          </a:p>
          <a:p>
            <a:pPr algn="just"/>
            <a:r>
              <a:rPr lang="ru-RU" dirty="0">
                <a:solidFill>
                  <a:srgbClr val="FFFF00"/>
                </a:solidFill>
              </a:rPr>
              <a:t>Первый день исторических данных;</a:t>
            </a:r>
          </a:p>
          <a:p>
            <a:pPr algn="just"/>
            <a:r>
              <a:rPr lang="ru-RU" dirty="0">
                <a:solidFill>
                  <a:srgbClr val="FFFF00"/>
                </a:solidFill>
              </a:rPr>
              <a:t>Последний загруженный день;</a:t>
            </a:r>
          </a:p>
          <a:p>
            <a:pPr algn="just"/>
            <a:r>
              <a:rPr lang="ru-RU" dirty="0">
                <a:solidFill>
                  <a:srgbClr val="FFFF00"/>
                </a:solidFill>
              </a:rPr>
              <a:t>Максимальный объем продаж за всю историю на интервале 60 минут;</a:t>
            </a:r>
          </a:p>
          <a:p>
            <a:pPr algn="just"/>
            <a:r>
              <a:rPr lang="ru-RU" dirty="0">
                <a:solidFill>
                  <a:srgbClr val="FFFF00"/>
                </a:solidFill>
              </a:rPr>
              <a:t>Дата максимального оборота акций;</a:t>
            </a:r>
          </a:p>
          <a:p>
            <a:pPr algn="just"/>
            <a:r>
              <a:rPr lang="ru-RU" dirty="0">
                <a:solidFill>
                  <a:srgbClr val="FFFF00"/>
                </a:solidFill>
              </a:rPr>
              <a:t>Минимальная последняя продажа за всю историю на интервале 60 минут;</a:t>
            </a:r>
          </a:p>
          <a:p>
            <a:pPr algn="just"/>
            <a:r>
              <a:rPr lang="ru-RU" dirty="0">
                <a:solidFill>
                  <a:srgbClr val="FFFF00"/>
                </a:solidFill>
              </a:rPr>
              <a:t>Дата минимальной суммы оборота акций;</a:t>
            </a:r>
          </a:p>
          <a:p>
            <a:pPr algn="just"/>
            <a:r>
              <a:rPr lang="ru-RU" dirty="0">
                <a:solidFill>
                  <a:srgbClr val="FFFF00"/>
                </a:solidFill>
              </a:rPr>
              <a:t>Максимальный количественный объем продаж за всю историю на интервале 60 минут;</a:t>
            </a:r>
          </a:p>
          <a:p>
            <a:pPr algn="just"/>
            <a:r>
              <a:rPr lang="ru-RU" dirty="0">
                <a:solidFill>
                  <a:srgbClr val="FFFF00"/>
                </a:solidFill>
              </a:rPr>
              <a:t>Дата максимального объема продаж акций;</a:t>
            </a:r>
          </a:p>
          <a:p>
            <a:pPr algn="just"/>
            <a:r>
              <a:rPr lang="ru-RU" dirty="0">
                <a:solidFill>
                  <a:srgbClr val="FFFF00"/>
                </a:solidFill>
              </a:rPr>
              <a:t>Минимальный количественный объем продаж за всю историю на интервале 60 минут;</a:t>
            </a:r>
          </a:p>
          <a:p>
            <a:pPr algn="just"/>
            <a:r>
              <a:rPr lang="ru-RU" dirty="0">
                <a:solidFill>
                  <a:srgbClr val="FFFF00"/>
                </a:solidFill>
              </a:rPr>
              <a:t>Дата минимального объема реализации акций;</a:t>
            </a:r>
          </a:p>
          <a:p>
            <a:pPr algn="just"/>
            <a:r>
              <a:rPr lang="ru-RU" dirty="0">
                <a:solidFill>
                  <a:srgbClr val="FFFF00"/>
                </a:solidFill>
              </a:rPr>
              <a:t>Максимальная цена продаж акций за всю историю хранения данных;</a:t>
            </a:r>
          </a:p>
          <a:p>
            <a:pPr algn="just"/>
            <a:r>
              <a:rPr lang="ru-RU" dirty="0">
                <a:solidFill>
                  <a:srgbClr val="FFFF00"/>
                </a:solidFill>
              </a:rPr>
              <a:t>Дата фиксации максимальной цены акций;</a:t>
            </a:r>
          </a:p>
          <a:p>
            <a:pPr algn="just"/>
            <a:r>
              <a:rPr lang="ru-RU" dirty="0">
                <a:solidFill>
                  <a:srgbClr val="FFFF00"/>
                </a:solidFill>
              </a:rPr>
              <a:t>Минимальная цена продажи акций за всю историю хранения данных;</a:t>
            </a:r>
          </a:p>
          <a:p>
            <a:pPr algn="just"/>
            <a:r>
              <a:rPr lang="ru-RU" dirty="0">
                <a:solidFill>
                  <a:srgbClr val="FFFF00"/>
                </a:solidFill>
              </a:rPr>
              <a:t>Дата фиксации минимальной цены акции.</a:t>
            </a:r>
          </a:p>
        </p:txBody>
      </p:sp>
    </p:spTree>
    <p:extLst>
      <p:ext uri="{BB962C8B-B14F-4D97-AF65-F5344CB8AC3E}">
        <p14:creationId xmlns:p14="http://schemas.microsoft.com/office/powerpoint/2010/main" val="4167912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4" y="1228299"/>
            <a:ext cx="11122925" cy="438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8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4" y="696035"/>
            <a:ext cx="10036209" cy="5295331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rgbClr val="FFFF00"/>
                </a:solidFill>
              </a:rPr>
              <a:t>Анализ рынка курса акций самых популярных российских компаний.</a:t>
            </a:r>
          </a:p>
          <a:p>
            <a:endParaRPr lang="ru-RU" dirty="0">
              <a:solidFill>
                <a:srgbClr val="FFFF00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Общая задача: создать ETL-процесс формирования витрин данных для анализа </a:t>
            </a:r>
            <a:endParaRPr lang="ru-RU" dirty="0" smtClean="0">
              <a:solidFill>
                <a:srgbClr val="FFFF00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изменений </a:t>
            </a:r>
            <a:r>
              <a:rPr lang="ru-RU" dirty="0">
                <a:solidFill>
                  <a:srgbClr val="FFFF00"/>
                </a:solidFill>
              </a:rPr>
              <a:t>курса акций.</a:t>
            </a:r>
          </a:p>
          <a:p>
            <a:endParaRPr lang="ru-RU" dirty="0">
              <a:solidFill>
                <a:srgbClr val="FFFF00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Подробное описание задачи:</a:t>
            </a:r>
          </a:p>
          <a:p>
            <a:endParaRPr lang="ru-RU" dirty="0">
              <a:solidFill>
                <a:srgbClr val="FFFF00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1. Разработка скрипты загрузки данных в 2-х режимах</a:t>
            </a:r>
            <a:r>
              <a:rPr lang="ru-RU" dirty="0" smtClean="0">
                <a:solidFill>
                  <a:srgbClr val="FFFF00"/>
                </a:solidFill>
              </a:rPr>
              <a:t>:</a:t>
            </a:r>
            <a:endParaRPr lang="ru-RU" dirty="0">
              <a:solidFill>
                <a:srgbClr val="FFFF00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- Инициализирующий — загрузка полного слепка данных источника</a:t>
            </a:r>
          </a:p>
          <a:p>
            <a:r>
              <a:rPr lang="ru-RU" dirty="0">
                <a:solidFill>
                  <a:srgbClr val="FFFF00"/>
                </a:solidFill>
              </a:rPr>
              <a:t>- Инкрементальный — загрузка дельты данных за прошедшие сутки</a:t>
            </a:r>
          </a:p>
          <a:p>
            <a:endParaRPr lang="ru-RU" dirty="0">
              <a:solidFill>
                <a:srgbClr val="FFFF00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2. Организация структуры хранения данных</a:t>
            </a:r>
            <a:r>
              <a:rPr lang="ru-RU" dirty="0" smtClean="0">
                <a:solidFill>
                  <a:srgbClr val="FFFF00"/>
                </a:solidFill>
              </a:rPr>
              <a:t>:</a:t>
            </a:r>
            <a:endParaRPr lang="ru-RU" dirty="0">
              <a:solidFill>
                <a:srgbClr val="FFFF00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- Сырой слой данных</a:t>
            </a:r>
          </a:p>
          <a:p>
            <a:r>
              <a:rPr lang="ru-RU" dirty="0">
                <a:solidFill>
                  <a:srgbClr val="FFFF00"/>
                </a:solidFill>
              </a:rPr>
              <a:t>- Промежуточный слой</a:t>
            </a:r>
          </a:p>
          <a:p>
            <a:r>
              <a:rPr lang="ru-RU" dirty="0">
                <a:solidFill>
                  <a:srgbClr val="FFFF00"/>
                </a:solidFill>
              </a:rPr>
              <a:t>- Слой витрин.</a:t>
            </a:r>
          </a:p>
        </p:txBody>
      </p:sp>
    </p:spTree>
    <p:extLst>
      <p:ext uri="{BB962C8B-B14F-4D97-AF65-F5344CB8AC3E}">
        <p14:creationId xmlns:p14="http://schemas.microsoft.com/office/powerpoint/2010/main" val="4054340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87104" y="627797"/>
            <a:ext cx="10399595" cy="3166281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8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914401"/>
            <a:ext cx="8825658" cy="102358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Описание проекта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1937982"/>
            <a:ext cx="9981618" cy="3700818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rgbClr val="FFFF00"/>
                </a:solidFill>
              </a:rPr>
              <a:t>Проект разработан для обработки и анализа данных о ценах на акции на Московской Бирже. В качестве источника данных используется открытый API Московской биржи: http://iss.moex.com/iss/ .</a:t>
            </a:r>
          </a:p>
          <a:p>
            <a:endParaRPr lang="ru-RU" dirty="0">
              <a:solidFill>
                <a:srgbClr val="FFFF00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Исследуем данные по акциям предприятий</a:t>
            </a:r>
            <a:r>
              <a:rPr lang="ru-RU" dirty="0" smtClean="0">
                <a:solidFill>
                  <a:srgbClr val="FFFF00"/>
                </a:solidFill>
              </a:rPr>
              <a:t>:</a:t>
            </a:r>
            <a:endParaRPr lang="ru-RU" dirty="0">
              <a:solidFill>
                <a:srgbClr val="FFFF00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ГАЗП - Газпром (Газпром) - крупный российский энергетический концерн, занимающийся добычей, переработкой, транспортом и продажей природного газа.</a:t>
            </a:r>
          </a:p>
          <a:p>
            <a:r>
              <a:rPr lang="ru-RU" dirty="0">
                <a:solidFill>
                  <a:srgbClr val="FFFF00"/>
                </a:solidFill>
              </a:rPr>
              <a:t>СБЕР — Сбербанк (Сбербанк) — специализированный банк России и один из ведущих финансовых институтов СНГ, предоставляющий широкий спектр банковских услуг.</a:t>
            </a:r>
          </a:p>
          <a:p>
            <a:r>
              <a:rPr lang="ru-RU" dirty="0">
                <a:solidFill>
                  <a:srgbClr val="FFFF00"/>
                </a:solidFill>
              </a:rPr>
              <a:t>ГМКН - Норильский никель (Норильский никель) - российская металлургическая компания и один из крупнейших мировых производителей никеля, палладия, платины и меди</a:t>
            </a:r>
            <a:r>
              <a:rPr lang="ru-RU" dirty="0" smtClean="0">
                <a:solidFill>
                  <a:srgbClr val="FFFF00"/>
                </a:solidFill>
              </a:rPr>
              <a:t>.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32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7797" y="736979"/>
            <a:ext cx="10877266" cy="5377218"/>
          </a:xfrm>
        </p:spPr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ВТБ - Банк ВТБ (ВТБ Банк) - один из крупнейших банков России, предоставляющий широкий спектр финансовых услуг для корпоративных и международных клиентов. Банк активно занимается инвестированием в различные отрасли экономики, в том числе в финансовый сектор, розничную торговлю, производство и недвижимость.</a:t>
            </a:r>
          </a:p>
          <a:p>
            <a:r>
              <a:rPr lang="ru-RU" dirty="0">
                <a:solidFill>
                  <a:srgbClr val="FFFF00"/>
                </a:solidFill>
              </a:rPr>
              <a:t>YNDX - Яндекс (Яндекс) - это крупнейшая российская интернет-компания, специализирующаяся на разработке и предоставлении услуг в области поисковой системы, электронной коммерции, интернет-медиа, онлайн-транспорта и других явлений.</a:t>
            </a:r>
          </a:p>
          <a:p>
            <a:r>
              <a:rPr lang="ru-RU" dirty="0">
                <a:solidFill>
                  <a:srgbClr val="FFFF00"/>
                </a:solidFill>
              </a:rPr>
              <a:t>Размер извлекаемых данных не считается большим, поскольку при использовании интервала в 60 минут мы получаем порядка 30 000 строк, а при интервале в 10 минут — порядка 170 000 строк. В связи с этим было принято решение использовать </a:t>
            </a:r>
            <a:r>
              <a:rPr lang="ru-RU" dirty="0" err="1">
                <a:solidFill>
                  <a:srgbClr val="FFFF00"/>
                </a:solidFill>
              </a:rPr>
              <a:t>PostgreSQL</a:t>
            </a:r>
            <a:r>
              <a:rPr lang="ru-RU" dirty="0">
                <a:solidFill>
                  <a:srgbClr val="FFFF00"/>
                </a:solidFill>
              </a:rPr>
              <a:t> для хранения и обработки данных, а также для создания конвейера, включающего сбор, сохранение, преобразование и агрегацию данных для построения витрин — </a:t>
            </a:r>
            <a:r>
              <a:rPr lang="ru-RU" dirty="0" err="1">
                <a:solidFill>
                  <a:srgbClr val="FFFF00"/>
                </a:solidFill>
              </a:rPr>
              <a:t>Apache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Airflow</a:t>
            </a:r>
            <a:r>
              <a:rPr lang="ru-RU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4177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0501" y="973668"/>
            <a:ext cx="10931857" cy="706964"/>
          </a:xfrm>
        </p:spPr>
        <p:txBody>
          <a:bodyPr/>
          <a:lstStyle/>
          <a:p>
            <a:r>
              <a:rPr lang="ru-RU" dirty="0"/>
              <a:t>Структура директории проекта и его запуск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8" y="2429301"/>
            <a:ext cx="11859903" cy="4326341"/>
          </a:xfrm>
        </p:spPr>
      </p:pic>
    </p:spTree>
    <p:extLst>
      <p:ext uri="{BB962C8B-B14F-4D97-AF65-F5344CB8AC3E}">
        <p14:creationId xmlns:p14="http://schemas.microsoft.com/office/powerpoint/2010/main" val="1764941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3206" y="559558"/>
            <a:ext cx="10904561" cy="1665027"/>
          </a:xfrm>
        </p:spPr>
        <p:txBody>
          <a:bodyPr/>
          <a:lstStyle/>
          <a:p>
            <a:r>
              <a:rPr lang="en-US" sz="2000" dirty="0" smtClean="0">
                <a:solidFill>
                  <a:srgbClr val="FFFF00"/>
                </a:solidFill>
              </a:rPr>
              <a:t>1. </a:t>
            </a:r>
            <a:r>
              <a:rPr lang="ru-RU" sz="2000" dirty="0" smtClean="0">
                <a:solidFill>
                  <a:srgbClr val="FFFF00"/>
                </a:solidFill>
              </a:rPr>
              <a:t>В </a:t>
            </a:r>
            <a:r>
              <a:rPr lang="ru-RU" sz="2000" dirty="0">
                <a:solidFill>
                  <a:srgbClr val="FFFF00"/>
                </a:solidFill>
              </a:rPr>
              <a:t>терминале перейдите в папку </a:t>
            </a:r>
            <a:r>
              <a:rPr lang="en-US" sz="2000" dirty="0" err="1">
                <a:solidFill>
                  <a:srgbClr val="FFFF00"/>
                </a:solidFill>
              </a:rPr>
              <a:t>Project_files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ru-RU" sz="2000" dirty="0">
                <a:solidFill>
                  <a:srgbClr val="FFFF00"/>
                </a:solidFill>
              </a:rPr>
              <a:t>и выберите команду </a:t>
            </a:r>
            <a:r>
              <a:rPr lang="en-US" sz="2000" dirty="0" err="1">
                <a:solidFill>
                  <a:srgbClr val="FFFF00"/>
                </a:solidFill>
              </a:rPr>
              <a:t>docker</a:t>
            </a:r>
            <a:r>
              <a:rPr lang="en-US" sz="2000" dirty="0">
                <a:solidFill>
                  <a:srgbClr val="FFFF00"/>
                </a:solidFill>
              </a:rPr>
              <a:t>-compose up -d </a:t>
            </a:r>
            <a:r>
              <a:rPr lang="en-US" sz="2000" dirty="0" smtClean="0">
                <a:solidFill>
                  <a:srgbClr val="FFFF00"/>
                </a:solidFill>
              </a:rPr>
              <a:t>;</a:t>
            </a:r>
            <a:r>
              <a:rPr lang="en-US" sz="2000" dirty="0">
                <a:solidFill>
                  <a:srgbClr val="FFFF00"/>
                </a:solidFill>
              </a:rPr>
              <a:t/>
            </a:r>
            <a:br>
              <a:rPr lang="en-US" sz="2000" dirty="0">
                <a:solidFill>
                  <a:srgbClr val="FFFF00"/>
                </a:solidFill>
              </a:rPr>
            </a:br>
            <a:r>
              <a:rPr lang="en-US" sz="2000" dirty="0" smtClean="0">
                <a:solidFill>
                  <a:srgbClr val="FFFF00"/>
                </a:solidFill>
              </a:rPr>
              <a:t>2. </a:t>
            </a:r>
            <a:r>
              <a:rPr lang="ru-RU" sz="2000" dirty="0" smtClean="0">
                <a:solidFill>
                  <a:srgbClr val="FFFF00"/>
                </a:solidFill>
              </a:rPr>
              <a:t>Перейдите </a:t>
            </a:r>
            <a:r>
              <a:rPr lang="ru-RU" sz="2000" dirty="0">
                <a:solidFill>
                  <a:srgbClr val="FFFF00"/>
                </a:solidFill>
              </a:rPr>
              <a:t>в </a:t>
            </a:r>
            <a:r>
              <a:rPr lang="en-US" sz="2000" dirty="0">
                <a:solidFill>
                  <a:srgbClr val="FFFF00"/>
                </a:solidFill>
              </a:rPr>
              <a:t>WEB-</a:t>
            </a:r>
            <a:r>
              <a:rPr lang="ru-RU" sz="2000" dirty="0">
                <a:solidFill>
                  <a:srgbClr val="FFFF00"/>
                </a:solidFill>
              </a:rPr>
              <a:t>интерфейс </a:t>
            </a:r>
            <a:r>
              <a:rPr lang="en-US" sz="2000" dirty="0">
                <a:solidFill>
                  <a:srgbClr val="FFFF00"/>
                </a:solidFill>
              </a:rPr>
              <a:t>Airflow </a:t>
            </a:r>
            <a:r>
              <a:rPr lang="ru-RU" sz="2000" dirty="0">
                <a:solidFill>
                  <a:srgbClr val="FFFF00"/>
                </a:solidFill>
              </a:rPr>
              <a:t>по ссылке </a:t>
            </a:r>
            <a:r>
              <a:rPr lang="en-US" sz="2000" dirty="0">
                <a:solidFill>
                  <a:srgbClr val="FFFF00"/>
                </a:solidFill>
              </a:rPr>
              <a:t>http://localhost:8080/ (</a:t>
            </a:r>
            <a:r>
              <a:rPr lang="ru-RU" sz="2000" dirty="0">
                <a:solidFill>
                  <a:srgbClr val="FFFF00"/>
                </a:solidFill>
              </a:rPr>
              <a:t>логин: </a:t>
            </a:r>
            <a:r>
              <a:rPr lang="en-US" sz="2000" dirty="0">
                <a:solidFill>
                  <a:srgbClr val="FFFF00"/>
                </a:solidFill>
              </a:rPr>
              <a:t>airflow, </a:t>
            </a:r>
            <a:r>
              <a:rPr lang="ru-RU" sz="2000" dirty="0">
                <a:solidFill>
                  <a:srgbClr val="FFFF00"/>
                </a:solidFill>
              </a:rPr>
              <a:t>пароль: </a:t>
            </a:r>
            <a:r>
              <a:rPr lang="en-US" sz="2000" dirty="0">
                <a:solidFill>
                  <a:srgbClr val="FFFF00"/>
                </a:solidFill>
              </a:rPr>
              <a:t>airflow) </a:t>
            </a:r>
            <a:r>
              <a:rPr lang="ru-RU" sz="2000" dirty="0">
                <a:solidFill>
                  <a:srgbClr val="FFFF00"/>
                </a:solidFill>
              </a:rPr>
              <a:t>и пропишите настройку подключения в </a:t>
            </a:r>
            <a:r>
              <a:rPr lang="en-US" sz="2000" dirty="0">
                <a:solidFill>
                  <a:srgbClr val="FFFF00"/>
                </a:solidFill>
              </a:rPr>
              <a:t>Admin -&gt; Connections (</a:t>
            </a:r>
            <a:r>
              <a:rPr lang="ru-RU" sz="2000" dirty="0">
                <a:solidFill>
                  <a:srgbClr val="FFFF00"/>
                </a:solidFill>
              </a:rPr>
              <a:t>пароль пароль):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6" y="2224585"/>
            <a:ext cx="10904561" cy="401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3206" y="573206"/>
            <a:ext cx="11000095" cy="570476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solidFill>
                  <a:srgbClr val="FFFF00"/>
                </a:solidFill>
              </a:rPr>
              <a:t>3. </a:t>
            </a:r>
            <a:r>
              <a:rPr lang="ru-RU" dirty="0" smtClean="0">
                <a:solidFill>
                  <a:srgbClr val="FFFF00"/>
                </a:solidFill>
              </a:rPr>
              <a:t>Параметры </a:t>
            </a:r>
            <a:r>
              <a:rPr lang="ru-RU" dirty="0">
                <a:solidFill>
                  <a:srgbClr val="FFFF00"/>
                </a:solidFill>
              </a:rPr>
              <a:t>Переменные прописаны в конфигурационном файле </a:t>
            </a:r>
            <a:r>
              <a:rPr lang="en-US" dirty="0">
                <a:solidFill>
                  <a:srgbClr val="FFFF00"/>
                </a:solidFill>
              </a:rPr>
              <a:t>config.json </a:t>
            </a:r>
            <a:r>
              <a:rPr lang="ru-RU" dirty="0">
                <a:solidFill>
                  <a:srgbClr val="FFFF00"/>
                </a:solidFill>
              </a:rPr>
              <a:t>и загружаются в </a:t>
            </a:r>
            <a:r>
              <a:rPr lang="en-US" dirty="0">
                <a:solidFill>
                  <a:srgbClr val="FFFF00"/>
                </a:solidFill>
              </a:rPr>
              <a:t>Airflow </a:t>
            </a:r>
            <a:r>
              <a:rPr lang="ru-RU" dirty="0">
                <a:solidFill>
                  <a:srgbClr val="FFFF00"/>
                </a:solidFill>
              </a:rPr>
              <a:t>автоматически</a:t>
            </a:r>
            <a:r>
              <a:rPr lang="ru-RU" dirty="0" smtClean="0">
                <a:solidFill>
                  <a:srgbClr val="FFFF00"/>
                </a:solidFill>
              </a:rPr>
              <a:t>;</a:t>
            </a:r>
            <a:endParaRPr lang="ru-RU" dirty="0">
              <a:solidFill>
                <a:srgbClr val="FFFF00"/>
              </a:solidFill>
            </a:endParaRPr>
          </a:p>
          <a:p>
            <a:pPr algn="just"/>
            <a:r>
              <a:rPr lang="en-US" dirty="0" smtClean="0">
                <a:solidFill>
                  <a:srgbClr val="FFFF00"/>
                </a:solidFill>
              </a:rPr>
              <a:t>4. </a:t>
            </a:r>
            <a:r>
              <a:rPr lang="ru-RU" dirty="0" smtClean="0">
                <a:solidFill>
                  <a:srgbClr val="FFFF00"/>
                </a:solidFill>
              </a:rPr>
              <a:t>Запустить </a:t>
            </a:r>
            <a:r>
              <a:rPr lang="ru-RU" dirty="0">
                <a:solidFill>
                  <a:srgbClr val="FFFF00"/>
                </a:solidFill>
              </a:rPr>
              <a:t>в ручном режиме </a:t>
            </a:r>
            <a:r>
              <a:rPr lang="en-US" dirty="0">
                <a:solidFill>
                  <a:srgbClr val="FFFF00"/>
                </a:solidFill>
              </a:rPr>
              <a:t>one_time_start_dag (</a:t>
            </a:r>
            <a:r>
              <a:rPr lang="ru-RU" dirty="0">
                <a:solidFill>
                  <a:srgbClr val="FFFF00"/>
                </a:solidFill>
              </a:rPr>
              <a:t>отслеживать в логах полное исполнение </a:t>
            </a:r>
            <a:r>
              <a:rPr lang="en-US" dirty="0">
                <a:solidFill>
                  <a:srgbClr val="FFFF00"/>
                </a:solidFill>
              </a:rPr>
              <a:t>Dag);</a:t>
            </a:r>
          </a:p>
          <a:p>
            <a:pPr algn="just"/>
            <a:r>
              <a:rPr lang="en-US" dirty="0" smtClean="0">
                <a:solidFill>
                  <a:srgbClr val="FFFF00"/>
                </a:solidFill>
              </a:rPr>
              <a:t>5. </a:t>
            </a:r>
            <a:r>
              <a:rPr lang="ru-RU" dirty="0" smtClean="0">
                <a:solidFill>
                  <a:srgbClr val="FFFF00"/>
                </a:solidFill>
              </a:rPr>
              <a:t>Для </a:t>
            </a:r>
            <a:r>
              <a:rPr lang="ru-RU" dirty="0">
                <a:solidFill>
                  <a:srgbClr val="FFFF00"/>
                </a:solidFill>
              </a:rPr>
              <a:t>первого запуска </a:t>
            </a:r>
            <a:r>
              <a:rPr lang="en-US" dirty="0">
                <a:solidFill>
                  <a:srgbClr val="FFFF00"/>
                </a:solidFill>
              </a:rPr>
              <a:t>daily_update_dag </a:t>
            </a:r>
            <a:r>
              <a:rPr lang="ru-RU" dirty="0">
                <a:solidFill>
                  <a:srgbClr val="FFFF00"/>
                </a:solidFill>
              </a:rPr>
              <a:t>нужно прописать время его запуска в коде (изменить </a:t>
            </a:r>
            <a:r>
              <a:rPr lang="en-US" dirty="0">
                <a:solidFill>
                  <a:srgbClr val="FFFF00"/>
                </a:solidFill>
              </a:rPr>
              <a:t>Schedule_interval='45 05 * * *' ):</a:t>
            </a:r>
          </a:p>
          <a:p>
            <a:pPr algn="just"/>
            <a:endParaRPr lang="en-US" dirty="0">
              <a:solidFill>
                <a:srgbClr val="FFFF00"/>
              </a:solidFill>
            </a:endParaRPr>
          </a:p>
          <a:p>
            <a:pPr algn="just"/>
            <a:r>
              <a:rPr lang="en-US" dirty="0">
                <a:solidFill>
                  <a:srgbClr val="FFFF00"/>
                </a:solidFill>
              </a:rPr>
              <a:t> daily_update_dag = DAG(</a:t>
            </a:r>
            <a:r>
              <a:rPr lang="en-US" dirty="0" err="1">
                <a:solidFill>
                  <a:srgbClr val="FFFF00"/>
                </a:solidFill>
              </a:rPr>
              <a:t>dag_id</a:t>
            </a:r>
            <a:r>
              <a:rPr lang="en-US" dirty="0">
                <a:solidFill>
                  <a:srgbClr val="FFFF00"/>
                </a:solidFill>
              </a:rPr>
              <a:t>='daily_update_dag',</a:t>
            </a:r>
          </a:p>
          <a:p>
            <a:pPr algn="just"/>
            <a:r>
              <a:rPr lang="en-US" dirty="0">
                <a:solidFill>
                  <a:srgbClr val="FFFF00"/>
                </a:solidFill>
              </a:rPr>
              <a:t>                tags=['</a:t>
            </a:r>
            <a:r>
              <a:rPr lang="en-US" dirty="0" err="1">
                <a:solidFill>
                  <a:srgbClr val="FFFF00"/>
                </a:solidFill>
              </a:rPr>
              <a:t>daily_update</a:t>
            </a:r>
            <a:r>
              <a:rPr lang="en-US" dirty="0">
                <a:solidFill>
                  <a:srgbClr val="FFFF00"/>
                </a:solidFill>
              </a:rPr>
              <a:t>'],</a:t>
            </a:r>
          </a:p>
          <a:p>
            <a:pPr algn="just"/>
            <a:r>
              <a:rPr lang="en-US" dirty="0">
                <a:solidFill>
                  <a:srgbClr val="FFFF00"/>
                </a:solidFill>
              </a:rPr>
              <a:t>                start_date=</a:t>
            </a:r>
            <a:r>
              <a:rPr lang="en-US" dirty="0" err="1">
                <a:solidFill>
                  <a:srgbClr val="FFFF00"/>
                </a:solidFill>
              </a:rPr>
              <a:t>datetime</a:t>
            </a:r>
            <a:r>
              <a:rPr lang="en-US" dirty="0">
                <a:solidFill>
                  <a:srgbClr val="FFFF00"/>
                </a:solidFill>
              </a:rPr>
              <a:t>(2023, 9, 9),</a:t>
            </a:r>
          </a:p>
          <a:p>
            <a:pPr algn="just"/>
            <a:r>
              <a:rPr lang="en-US" dirty="0">
                <a:solidFill>
                  <a:srgbClr val="FFFF00"/>
                </a:solidFill>
              </a:rPr>
              <a:t>                # schedule_interval=</a:t>
            </a:r>
            <a:r>
              <a:rPr lang="en-US" dirty="0" err="1">
                <a:solidFill>
                  <a:srgbClr val="FFFF00"/>
                </a:solidFill>
              </a:rPr>
              <a:t>timedelta</a:t>
            </a:r>
            <a:r>
              <a:rPr lang="en-US" dirty="0">
                <a:solidFill>
                  <a:srgbClr val="FFFF00"/>
                </a:solidFill>
              </a:rPr>
              <a:t>(days=1),</a:t>
            </a:r>
          </a:p>
          <a:p>
            <a:pPr algn="just"/>
            <a:r>
              <a:rPr lang="en-US" dirty="0">
                <a:solidFill>
                  <a:srgbClr val="FFFF00"/>
                </a:solidFill>
              </a:rPr>
              <a:t>                catchup=False,</a:t>
            </a:r>
          </a:p>
          <a:p>
            <a:pPr algn="just"/>
            <a:r>
              <a:rPr lang="en-US" dirty="0">
                <a:solidFill>
                  <a:srgbClr val="FFFF00"/>
                </a:solidFill>
              </a:rPr>
              <a:t>                schedule_interval='45 05 * * *',</a:t>
            </a:r>
          </a:p>
          <a:p>
            <a:pPr algn="just"/>
            <a:r>
              <a:rPr lang="en-US" dirty="0">
                <a:solidFill>
                  <a:srgbClr val="FFFF00"/>
                </a:solidFill>
              </a:rPr>
              <a:t>                default_args=default_args)</a:t>
            </a:r>
          </a:p>
          <a:p>
            <a:pPr algn="just"/>
            <a:r>
              <a:rPr lang="ru-RU" dirty="0" smtClean="0">
                <a:solidFill>
                  <a:schemeClr val="bg1"/>
                </a:solidFill>
              </a:rPr>
              <a:t>Запуск </a:t>
            </a:r>
            <a:r>
              <a:rPr lang="ru-RU" dirty="0">
                <a:solidFill>
                  <a:schemeClr val="bg1"/>
                </a:solidFill>
              </a:rPr>
              <a:t>подачи - не по расписанию - категорически не рекомендуется во избежание дублирования записей в БД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rgbClr val="FFFF00"/>
              </a:solidFill>
            </a:endParaRPr>
          </a:p>
          <a:p>
            <a:pPr algn="just"/>
            <a:r>
              <a:rPr lang="ru-RU" dirty="0">
                <a:solidFill>
                  <a:srgbClr val="FFFF00"/>
                </a:solidFill>
              </a:rPr>
              <a:t>В случае дублирования записей при первом запуске </a:t>
            </a:r>
            <a:r>
              <a:rPr lang="ru-RU" dirty="0" err="1">
                <a:solidFill>
                  <a:srgbClr val="FFFF00"/>
                </a:solidFill>
              </a:rPr>
              <a:t>Даг</a:t>
            </a:r>
            <a:r>
              <a:rPr lang="ru-RU" dirty="0">
                <a:solidFill>
                  <a:srgbClr val="FFFF00"/>
                </a:solidFill>
              </a:rPr>
              <a:t> рекомендовал вручную запустить его еще раз для перезаписи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64072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3206" y="627797"/>
            <a:ext cx="10986447" cy="736979"/>
          </a:xfrm>
        </p:spPr>
        <p:txBody>
          <a:bodyPr/>
          <a:lstStyle/>
          <a:p>
            <a:pPr algn="ctr"/>
            <a:r>
              <a:rPr lang="ru-RU" dirty="0"/>
              <a:t>Структура проекта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3206" y="1460309"/>
            <a:ext cx="10986447" cy="4749421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>
                <a:solidFill>
                  <a:srgbClr val="FFFF00"/>
                </a:solidFill>
              </a:rPr>
              <a:t>Проект объединения двух основных рабочих процессов (</a:t>
            </a:r>
            <a:r>
              <a:rPr lang="en-US" dirty="0">
                <a:solidFill>
                  <a:srgbClr val="FFFF00"/>
                </a:solidFill>
              </a:rPr>
              <a:t>DAG) </a:t>
            </a:r>
            <a:r>
              <a:rPr lang="ru-RU" dirty="0">
                <a:solidFill>
                  <a:srgbClr val="FFFF00"/>
                </a:solidFill>
              </a:rPr>
              <a:t>в </a:t>
            </a:r>
            <a:r>
              <a:rPr lang="en-US" dirty="0">
                <a:solidFill>
                  <a:srgbClr val="FFFF00"/>
                </a:solidFill>
              </a:rPr>
              <a:t>Apache Airflow:</a:t>
            </a:r>
          </a:p>
          <a:p>
            <a:pPr algn="just"/>
            <a:r>
              <a:rPr lang="en-US" dirty="0">
                <a:solidFill>
                  <a:srgbClr val="FFFF00"/>
                </a:solidFill>
              </a:rPr>
              <a:t>1. </a:t>
            </a:r>
            <a:r>
              <a:rPr lang="ru-RU" dirty="0">
                <a:solidFill>
                  <a:srgbClr val="FFFF00"/>
                </a:solidFill>
              </a:rPr>
              <a:t>Процесс </a:t>
            </a:r>
            <a:r>
              <a:rPr lang="en-US" dirty="0">
                <a:solidFill>
                  <a:srgbClr val="FFFF00"/>
                </a:solidFill>
              </a:rPr>
              <a:t>one_time_start_dag: </a:t>
            </a:r>
            <a:r>
              <a:rPr lang="ru-RU" dirty="0">
                <a:solidFill>
                  <a:srgbClr val="FFFF00"/>
                </a:solidFill>
              </a:rPr>
              <a:t>запускается вручную для сбора исторических данных и их загрузки в базы данных </a:t>
            </a:r>
            <a:r>
              <a:rPr lang="en-US" dirty="0">
                <a:solidFill>
                  <a:srgbClr val="FFFF00"/>
                </a:solidFill>
              </a:rPr>
              <a:t>PostgreSQL.</a:t>
            </a:r>
          </a:p>
          <a:p>
            <a:pPr algn="just"/>
            <a:r>
              <a:rPr lang="en-US" dirty="0">
                <a:solidFill>
                  <a:srgbClr val="FFFF00"/>
                </a:solidFill>
              </a:rPr>
              <a:t>create_csv_files: </a:t>
            </a:r>
            <a:r>
              <a:rPr lang="ru-RU" dirty="0">
                <a:solidFill>
                  <a:srgbClr val="FFFF00"/>
                </a:solidFill>
              </a:rPr>
              <a:t>скачивание исторических данных (60-минутные свечи) с </a:t>
            </a:r>
            <a:r>
              <a:rPr lang="en-US" dirty="0">
                <a:solidFill>
                  <a:srgbClr val="FFFF00"/>
                </a:solidFill>
              </a:rPr>
              <a:t>API </a:t>
            </a:r>
            <a:r>
              <a:rPr lang="ru-RU" dirty="0">
                <a:solidFill>
                  <a:srgbClr val="FFFF00"/>
                </a:solidFill>
              </a:rPr>
              <a:t>Московской биржи и сохранение их в </a:t>
            </a:r>
            <a:r>
              <a:rPr lang="en-US" dirty="0">
                <a:solidFill>
                  <a:srgbClr val="FFFF00"/>
                </a:solidFill>
              </a:rPr>
              <a:t>CSV-</a:t>
            </a:r>
            <a:r>
              <a:rPr lang="ru-RU" dirty="0">
                <a:solidFill>
                  <a:srgbClr val="FFFF00"/>
                </a:solidFill>
              </a:rPr>
              <a:t>файлах.</a:t>
            </a:r>
          </a:p>
          <a:p>
            <a:pPr algn="just"/>
            <a:endParaRPr lang="ru-RU" dirty="0">
              <a:solidFill>
                <a:srgbClr val="FFFF00"/>
              </a:solidFill>
            </a:endParaRPr>
          </a:p>
          <a:p>
            <a:pPr algn="just"/>
            <a:r>
              <a:rPr lang="en-US" dirty="0">
                <a:solidFill>
                  <a:srgbClr val="FFFF00"/>
                </a:solidFill>
              </a:rPr>
              <a:t>create_raw_tables: </a:t>
            </a:r>
            <a:r>
              <a:rPr lang="ru-RU" dirty="0">
                <a:solidFill>
                  <a:srgbClr val="FFFF00"/>
                </a:solidFill>
              </a:rPr>
              <a:t>создание отношений в базе данных </a:t>
            </a:r>
            <a:r>
              <a:rPr lang="en-US" dirty="0">
                <a:solidFill>
                  <a:srgbClr val="FFFF00"/>
                </a:solidFill>
              </a:rPr>
              <a:t>PostgreSQL (Raw Layer);</a:t>
            </a:r>
          </a:p>
          <a:p>
            <a:pPr algn="just"/>
            <a:endParaRPr lang="en-US" dirty="0">
              <a:solidFill>
                <a:srgbClr val="FFFF00"/>
              </a:solidFill>
            </a:endParaRPr>
          </a:p>
          <a:p>
            <a:pPr algn="just"/>
            <a:r>
              <a:rPr lang="en-US" dirty="0">
                <a:solidFill>
                  <a:srgbClr val="FFFF00"/>
                </a:solidFill>
              </a:rPr>
              <a:t>load_data: </a:t>
            </a:r>
            <a:r>
              <a:rPr lang="ru-RU" dirty="0">
                <a:solidFill>
                  <a:srgbClr val="FFFF00"/>
                </a:solidFill>
              </a:rPr>
              <a:t>загрузка данных из </a:t>
            </a:r>
            <a:r>
              <a:rPr lang="en-US" dirty="0">
                <a:solidFill>
                  <a:srgbClr val="FFFF00"/>
                </a:solidFill>
              </a:rPr>
              <a:t>CSV-</a:t>
            </a:r>
            <a:r>
              <a:rPr lang="ru-RU" dirty="0">
                <a:solidFill>
                  <a:srgbClr val="FFFF00"/>
                </a:solidFill>
              </a:rPr>
              <a:t>файлов в </a:t>
            </a:r>
            <a:r>
              <a:rPr lang="en-US" dirty="0">
                <a:solidFill>
                  <a:srgbClr val="FFFF00"/>
                </a:solidFill>
              </a:rPr>
              <a:t>Raw-</a:t>
            </a:r>
            <a:r>
              <a:rPr lang="ru-RU" dirty="0">
                <a:solidFill>
                  <a:srgbClr val="FFFF00"/>
                </a:solidFill>
              </a:rPr>
              <a:t>слой;</a:t>
            </a:r>
          </a:p>
          <a:p>
            <a:pPr algn="just"/>
            <a:endParaRPr lang="ru-RU" dirty="0">
              <a:solidFill>
                <a:srgbClr val="FFFF00"/>
              </a:solidFill>
            </a:endParaRPr>
          </a:p>
          <a:p>
            <a:pPr algn="just"/>
            <a:r>
              <a:rPr lang="en-US" dirty="0">
                <a:solidFill>
                  <a:srgbClr val="FFFF00"/>
                </a:solidFill>
              </a:rPr>
              <a:t>Execute_ddl: </a:t>
            </a:r>
            <a:r>
              <a:rPr lang="ru-RU" dirty="0">
                <a:solidFill>
                  <a:srgbClr val="FFFF00"/>
                </a:solidFill>
              </a:rPr>
              <a:t>создание таблиц на слое </a:t>
            </a:r>
            <a:r>
              <a:rPr lang="en-US" dirty="0">
                <a:solidFill>
                  <a:srgbClr val="FFFF00"/>
                </a:solidFill>
              </a:rPr>
              <a:t>Core;</a:t>
            </a:r>
          </a:p>
          <a:p>
            <a:pPr algn="just"/>
            <a:endParaRPr lang="en-US" dirty="0">
              <a:solidFill>
                <a:srgbClr val="FFFF00"/>
              </a:solidFill>
            </a:endParaRPr>
          </a:p>
          <a:p>
            <a:pPr algn="just"/>
            <a:r>
              <a:rPr lang="en-US" dirty="0">
                <a:solidFill>
                  <a:srgbClr val="FFFF00"/>
                </a:solidFill>
              </a:rPr>
              <a:t>Execute_dml: </a:t>
            </a:r>
            <a:r>
              <a:rPr lang="ru-RU" dirty="0">
                <a:solidFill>
                  <a:srgbClr val="FFFF00"/>
                </a:solidFill>
              </a:rPr>
              <a:t>заполнение таблиц на слое </a:t>
            </a:r>
            <a:r>
              <a:rPr lang="en-US" dirty="0">
                <a:solidFill>
                  <a:srgbClr val="FFFF00"/>
                </a:solidFill>
              </a:rPr>
              <a:t>Core.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080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6036" y="655093"/>
            <a:ext cx="10795379" cy="832513"/>
          </a:xfrm>
        </p:spPr>
        <p:txBody>
          <a:bodyPr/>
          <a:lstStyle/>
          <a:p>
            <a:pPr algn="ctr"/>
            <a:r>
              <a:rPr lang="ru-RU" dirty="0" smtClean="0"/>
              <a:t>ГРАФИК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6" y="2033516"/>
            <a:ext cx="1079537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76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Ион (конференц-зал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259</TotalTime>
  <Words>912</Words>
  <Application>Microsoft Office PowerPoint</Application>
  <PresentationFormat>Широкоэкранный</PresentationFormat>
  <Paragraphs>97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Ион (конференц-зал)</vt:lpstr>
      <vt:lpstr>Презентация финального проекта по курсу</vt:lpstr>
      <vt:lpstr>Презентация PowerPoint</vt:lpstr>
      <vt:lpstr>Описание проекта</vt:lpstr>
      <vt:lpstr>Презентация PowerPoint</vt:lpstr>
      <vt:lpstr>Структура директории проекта и его запуск</vt:lpstr>
      <vt:lpstr>1. В терминале перейдите в папку Project_files и выберите команду docker-compose up -d ; 2. Перейдите в WEB-интерфейс Airflow по ссылке http://localhost:8080/ (логин: airflow, пароль: airflow) и пропишите настройку подключения в Admin -&gt; Connections (пароль пароль):</vt:lpstr>
      <vt:lpstr>Презентация PowerPoint</vt:lpstr>
      <vt:lpstr>Структура проекта</vt:lpstr>
      <vt:lpstr>ГРАФИК</vt:lpstr>
      <vt:lpstr>ДАГ</vt:lpstr>
      <vt:lpstr>Презентация PowerPoint</vt:lpstr>
      <vt:lpstr>ГРАФИК</vt:lpstr>
      <vt:lpstr>ДАГ</vt:lpstr>
      <vt:lpstr>Графическая структура проекта</vt:lpstr>
      <vt:lpstr>ER - диаграмма сформированных данных</vt:lpstr>
      <vt:lpstr>В результате выполнения проекта получение витрины с обновленными данными по акции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финального проекта по курсу</dc:title>
  <dc:creator>Константин</dc:creator>
  <cp:lastModifiedBy>Константин</cp:lastModifiedBy>
  <cp:revision>21</cp:revision>
  <dcterms:created xsi:type="dcterms:W3CDTF">2023-09-15T15:16:22Z</dcterms:created>
  <dcterms:modified xsi:type="dcterms:W3CDTF">2023-09-15T19:35:53Z</dcterms:modified>
</cp:coreProperties>
</file>