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74" r:id="rId3"/>
    <p:sldId id="276" r:id="rId4"/>
    <p:sldId id="353" r:id="rId5"/>
    <p:sldId id="394" r:id="rId6"/>
    <p:sldId id="413" r:id="rId7"/>
    <p:sldId id="414" r:id="rId8"/>
    <p:sldId id="423" r:id="rId9"/>
    <p:sldId id="424" r:id="rId10"/>
    <p:sldId id="425" r:id="rId11"/>
    <p:sldId id="430" r:id="rId12"/>
    <p:sldId id="395" r:id="rId13"/>
    <p:sldId id="415" r:id="rId14"/>
    <p:sldId id="418" r:id="rId15"/>
    <p:sldId id="416" r:id="rId16"/>
    <p:sldId id="417" r:id="rId17"/>
    <p:sldId id="396" r:id="rId18"/>
    <p:sldId id="419" r:id="rId19"/>
    <p:sldId id="397" r:id="rId20"/>
    <p:sldId id="398" r:id="rId21"/>
    <p:sldId id="420" r:id="rId22"/>
    <p:sldId id="399" r:id="rId23"/>
    <p:sldId id="401" r:id="rId24"/>
    <p:sldId id="400" r:id="rId25"/>
    <p:sldId id="402" r:id="rId26"/>
    <p:sldId id="422" r:id="rId27"/>
    <p:sldId id="421" r:id="rId28"/>
    <p:sldId id="403" r:id="rId29"/>
    <p:sldId id="431" r:id="rId30"/>
    <p:sldId id="404" r:id="rId31"/>
    <p:sldId id="427" r:id="rId32"/>
    <p:sldId id="432" r:id="rId33"/>
    <p:sldId id="434" r:id="rId34"/>
    <p:sldId id="407" r:id="rId35"/>
    <p:sldId id="408" r:id="rId36"/>
    <p:sldId id="429" r:id="rId37"/>
    <p:sldId id="435" r:id="rId38"/>
    <p:sldId id="437" r:id="rId39"/>
    <p:sldId id="436" r:id="rId40"/>
    <p:sldId id="349" r:id="rId41"/>
    <p:sldId id="351" r:id="rId42"/>
    <p:sldId id="352" r:id="rId43"/>
    <p:sldId id="438" r:id="rId44"/>
    <p:sldId id="393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88" d="100"/>
          <a:sy n="88" d="100"/>
        </p:scale>
        <p:origin x="32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10/25/2014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27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4433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122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6860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753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1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61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9428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7767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5506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589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012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228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249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15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6.png"/><Relationship Id="rId4" Type="http://schemas.openxmlformats.org/officeDocument/2006/relationships/image" Target="../media/image23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/>
          <a:lstStyle/>
          <a:p>
            <a:r>
              <a:rPr lang="en-US" dirty="0" smtClean="0"/>
              <a:t>C# Advanced Topics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Methods, Arrays, Lists, Dictionaries, Strings, Classes and Objects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7"/>
          <a:srcRect t="2654" b="2654"/>
          <a:stretch>
            <a:fillRect/>
          </a:stretch>
        </p:blipFill>
        <p:spPr>
          <a:xfrm>
            <a:off x="3885311" y="3505200"/>
            <a:ext cx="7681214" cy="2895600"/>
          </a:xfrm>
          <a:prstGeom prst="rect">
            <a:avLst/>
          </a:prstGeom>
        </p:spPr>
      </p:pic>
      <p:pic>
        <p:nvPicPr>
          <p:cNvPr id="14" name="Picture 2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8784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Built-in .NET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812012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612" y="1967286"/>
            <a:ext cx="7872413" cy="19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8882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24566"/>
            <a:ext cx="8938472" cy="719034"/>
          </a:xfrm>
        </p:spPr>
        <p:txBody>
          <a:bodyPr/>
          <a:lstStyle/>
          <a:p>
            <a:r>
              <a:rPr lang="en-US" dirty="0" smtClean="0"/>
              <a:t>Working with Arrays of Elements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122754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44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619118"/>
              </p:ext>
            </p:extLst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88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an array: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Finding sum, minimum, maximum, first, last element: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201502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 = 0; i &lt; numbers.Length; i++)</a:t>
            </a:r>
          </a:p>
          <a:p>
            <a:r>
              <a:rPr lang="en-US" dirty="0" smtClean="0"/>
              <a:t>    Console.WriteLine("numbers[{0}] = {1}", i, numbers[i]);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410743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Console.WriteLine("Sum = " + numbers.Sum());</a:t>
            </a:r>
          </a:p>
          <a:p>
            <a:r>
              <a:rPr lang="en-US" dirty="0" smtClean="0"/>
              <a:t>Console.WriteLine("Min = " + numbers.Min());</a:t>
            </a:r>
          </a:p>
          <a:p>
            <a:r>
              <a:rPr lang="en-US" dirty="0" smtClean="0"/>
              <a:t>Console.WriteLine("Max = " + numbers.Max());</a:t>
            </a:r>
          </a:p>
          <a:p>
            <a:r>
              <a:rPr lang="en-US" dirty="0" smtClean="0"/>
              <a:t>Console.WriteLine("First = " + numbers.First());</a:t>
            </a:r>
          </a:p>
          <a:p>
            <a:r>
              <a:rPr lang="en-US" dirty="0" smtClean="0"/>
              <a:t>Console.WriteLine("Last = " + numbers.Last());</a:t>
            </a:r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9208321" y="3835706"/>
            <a:ext cx="2465401" cy="2107894"/>
          </a:xfrm>
          <a:prstGeom prst="wedgeRoundRectCallout">
            <a:avLst>
              <a:gd name="adj1" fmla="val -74591"/>
              <a:gd name="adj2" fmla="val -19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you have</a:t>
            </a:r>
          </a:p>
          <a:p>
            <a:pPr algn="ctr" defTabSz="1218987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System.Linq;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use aggregate functions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7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2092239"/>
            <a:ext cx="10515598" cy="4003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names.Reverse();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names[0] = names[0] + " (junior)";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name in names)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Console.WriteLine(name);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names[4] = "Nakov"; // This will cause an exception!</a:t>
            </a:r>
          </a:p>
        </p:txBody>
      </p:sp>
    </p:spTree>
    <p:extLst>
      <p:ext uri="{BB962C8B-B14F-4D97-AF65-F5344CB8AC3E}">
        <p14:creationId xmlns:p14="http://schemas.microsoft.com/office/powerpoint/2010/main" val="24119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39504"/>
            <a:ext cx="7656599" cy="5570355"/>
          </a:xfrm>
        </p:spPr>
        <p:txBody>
          <a:bodyPr/>
          <a:lstStyle/>
          <a:p>
            <a:r>
              <a:rPr lang="en-US" dirty="0" smtClean="0"/>
              <a:t>We want to build the matrix on the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 (Matrices)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34326"/>
              </p:ext>
            </p:extLst>
          </p:nvPr>
        </p:nvGraphicFramePr>
        <p:xfrm>
          <a:off x="8670775" y="2702243"/>
          <a:ext cx="2880000" cy="32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720000"/>
                <a:gridCol w="7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9840" y="2133600"/>
            <a:ext cx="2560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0   1   2   3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1812" y="2696568"/>
            <a:ext cx="43099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1828800"/>
            <a:ext cx="7192837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 width = 4, height = 6;</a:t>
            </a:r>
          </a:p>
          <a:p>
            <a:r>
              <a:rPr lang="en-US" dirty="0" smtClean="0"/>
              <a:t>string[,] matrix = </a:t>
            </a:r>
          </a:p>
          <a:p>
            <a:r>
              <a:rPr lang="en-US" dirty="0"/>
              <a:t> </a:t>
            </a:r>
            <a:r>
              <a:rPr lang="en-US" dirty="0" smtClean="0"/>
              <a:t> new string[height, width];</a:t>
            </a:r>
          </a:p>
          <a:p>
            <a:r>
              <a:rPr lang="en-US" dirty="0" smtClean="0"/>
              <a:t>for (int row = 0; row &lt; height; row++)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for (int col = 0; col &lt; width; col++)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matrix[row, col] = "" + 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row) +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col);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5656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 and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31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1323743" y="1719535"/>
            <a:ext cx="4966759" cy="195069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3" y="1371600"/>
            <a:ext cx="4495800" cy="275761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036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4067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 of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331544"/>
            <a:ext cx="8938472" cy="688256"/>
          </a:xfrm>
        </p:spPr>
        <p:txBody>
          <a:bodyPr/>
          <a:lstStyle/>
          <a:p>
            <a:r>
              <a:rPr lang="en-US" dirty="0" smtClean="0"/>
              <a:t>Working with List&lt;T&gt;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27" y="1857375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C# are defined through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List&lt;int&gt; numbers = new List&lt;int&gt;();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Console.WriteLine(numbers[0]); // 5</a:t>
            </a:r>
          </a:p>
        </p:txBody>
      </p:sp>
    </p:spTree>
    <p:extLst>
      <p:ext uri="{BB962C8B-B14F-4D97-AF65-F5344CB8AC3E}">
        <p14:creationId xmlns:p14="http://schemas.microsoft.com/office/powerpoint/2010/main" val="24894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dirty="0" smtClean="0"/>
              <a:t>A very brief introduction to: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Built-in .NET Classes</a:t>
            </a:r>
            <a:endParaRPr lang="en-US" dirty="0" smtClean="0"/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List&lt;T&gt; – Example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46210" y="1491330"/>
            <a:ext cx="11110802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 smtClean="0"/>
              <a:t>List&lt;string&gt; names =</a:t>
            </a:r>
          </a:p>
          <a:p>
            <a:r>
              <a:rPr lang="bg-BG" dirty="0" smtClean="0"/>
              <a:t>    new List&lt;string&gt;() { "Peter", "Maria", "Katya", "Todor" };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names.Add("Nakov"); // Peter,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names.RemoveAt(0); //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names.Insert(3, "Sylvia"); // Maria, Katya,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names[1] = "Michael"; // Maria, Michael,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foreach (var name in names)</a:t>
            </a:r>
          </a:p>
          <a:p>
            <a:r>
              <a:rPr lang="bg-BG" dirty="0" smtClean="0"/>
              <a:t>{</a:t>
            </a:r>
          </a:p>
          <a:p>
            <a:r>
              <a:rPr lang="bg-BG" dirty="0" smtClean="0"/>
              <a:t>    Console.WriteLine(name);</a:t>
            </a:r>
          </a:p>
          <a:p>
            <a:r>
              <a:rPr lang="bg-BG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3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20" y="2057400"/>
            <a:ext cx="2667000" cy="267366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20" y="1371600"/>
            <a:ext cx="2362200" cy="23622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02020" y="2057400"/>
            <a:ext cx="2667000" cy="267366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41414" y="4572000"/>
            <a:ext cx="99059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dirty="0" smtClean="0"/>
              <a:t>List&lt;T&gt;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486400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6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 smtClean="0"/>
              <a:t>Dictionary&lt;Key, Value&gt;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 (Maps</a:t>
            </a:r>
            <a:r>
              <a:rPr lang="en-US" smtClean="0"/>
              <a:t>, Dictionaries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113952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7854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/>
                <a:gridCol w="252603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93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5822" y="1234451"/>
            <a:ext cx="10805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Dictionary&lt;string, string&gt; phonebook =</a:t>
            </a:r>
          </a:p>
          <a:p>
            <a:r>
              <a:rPr lang="en-US" dirty="0" smtClean="0"/>
              <a:t>    new Dictionary&lt;string, string&gt;();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phonebook["John Smith"] = "+1-555-8976";</a:t>
            </a:r>
          </a:p>
          <a:p>
            <a:r>
              <a:rPr lang="en-US" dirty="0" smtClean="0"/>
              <a:t>phonebook["Lisa Smith"] = "+1-555-1234";</a:t>
            </a:r>
          </a:p>
          <a:p>
            <a:r>
              <a:rPr lang="en-US" dirty="0" smtClean="0"/>
              <a:t>phonebook["Sam Doe"] = "+1-555-5030";</a:t>
            </a:r>
          </a:p>
          <a:p>
            <a:r>
              <a:rPr lang="en-US" dirty="0" smtClean="0"/>
              <a:t>phonebook["Nakov"] = "+359-899-555-592";</a:t>
            </a:r>
          </a:p>
          <a:p>
            <a:r>
              <a:rPr lang="en-US" dirty="0" smtClean="0"/>
              <a:t>phonebook["Nakov"] = "+359-2-981-9819";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phonebook.Remove("John Smith");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pair in phonebook)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Console.WriteLine("{0} --&gt; {1}",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9230" y="1289043"/>
            <a:ext cx="1063918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Dictionary&lt;DateTime, string&gt; events =</a:t>
            </a:r>
          </a:p>
          <a:p>
            <a:r>
              <a:rPr lang="en-US" dirty="0" smtClean="0"/>
              <a:t>    new Dictionary&lt;DateTime, string&gt;();</a:t>
            </a:r>
          </a:p>
          <a:p>
            <a:r>
              <a:rPr lang="en-US" dirty="0" smtClean="0"/>
              <a:t>events[new DateTime(1998, 9, 4)] = "Google's birth date";</a:t>
            </a:r>
          </a:p>
          <a:p>
            <a:r>
              <a:rPr lang="en-US" dirty="0" smtClean="0"/>
              <a:t>events[new DateTime(2013, 11, 5)] = "SoftUni's birth date";</a:t>
            </a:r>
          </a:p>
          <a:p>
            <a:r>
              <a:rPr lang="en-US" dirty="0" smtClean="0"/>
              <a:t>events[new DateTime(1975, 4, 4)] = "Microsoft's birth date";</a:t>
            </a:r>
          </a:p>
          <a:p>
            <a:r>
              <a:rPr lang="en-US" dirty="0" smtClean="0"/>
              <a:t>events[new DateTime(2004, 2, 4)] = "Facebook's birth date";</a:t>
            </a:r>
          </a:p>
          <a:p>
            <a:r>
              <a:rPr lang="en-US" dirty="0" smtClean="0"/>
              <a:t>events[new DateTime(2013, 11, 5)] =</a:t>
            </a:r>
          </a:p>
          <a:p>
            <a:r>
              <a:rPr lang="en-US" dirty="0" smtClean="0"/>
              <a:t>    "Nakov left Telerik Academy to establish SoftUni";</a:t>
            </a:r>
          </a:p>
          <a:p>
            <a:r>
              <a:rPr lang="en-US" dirty="0" smtClean="0"/>
              <a:t>foreach (var entry in events)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Console.WriteLine("{0:dd-MMM-yyyy}: {1}", </a:t>
            </a:r>
          </a:p>
          <a:p>
            <a:r>
              <a:rPr lang="en-US" dirty="0" smtClean="0"/>
              <a:t>       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804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Represented </a:t>
            </a:r>
            <a:r>
              <a:rPr lang="en-US" dirty="0"/>
              <a:t>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known as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82308"/>
              </p:ext>
            </p:extLst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50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in C#</a:t>
            </a:r>
          </a:p>
          <a:p>
            <a:pPr lvl="1"/>
            <a:r>
              <a:rPr lang="en-US" dirty="0" smtClean="0"/>
              <a:t>Knows its number </a:t>
            </a:r>
            <a:r>
              <a:rPr lang="en-US" dirty="0"/>
              <a:t>of </a:t>
            </a:r>
            <a:r>
              <a:rPr lang="en-US" dirty="0" smtClean="0"/>
              <a:t>characters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endParaRPr lang="en-US" dirty="0" smtClean="0"/>
          </a:p>
          <a:p>
            <a:pPr lvl="1"/>
            <a:r>
              <a:rPr lang="en-US" dirty="0" smtClean="0"/>
              <a:t>Can be accessed by index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r>
              <a:rPr lang="en-US" dirty="0" smtClean="0"/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Strings </a:t>
            </a:r>
            <a:r>
              <a:rPr lang="en-US" sz="3200" dirty="0"/>
              <a:t>are stored in the dynamic memory (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heap</a:t>
            </a:r>
            <a:r>
              <a:rPr lang="en-US" sz="3200" dirty="0"/>
              <a:t>)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dirty="0" smtClean="0"/>
              <a:t>Can have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 (missing </a:t>
            </a:r>
            <a:r>
              <a:rPr lang="en-US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string 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07168"/>
            <a:ext cx="10667998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Console.WriteLine("str[{0}] = {1}", i, str[i]);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-1 (not found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Console.WriteLine(str.Substring(4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3));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Console.WriteLine(str.Replace("Soft", "Hard"));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HardUni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Console.WriteLine(str.ToLower());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Console.WriteLine(str.ToUpper());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</p:spTree>
    <p:extLst>
      <p:ext uri="{BB962C8B-B14F-4D97-AF65-F5344CB8AC3E}">
        <p14:creationId xmlns:p14="http://schemas.microsoft.com/office/powerpoint/2010/main" val="21074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1008"/>
            <a:ext cx="10667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Console.WriteLine(firstName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+ lastName +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Steve Jobs (age: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allLangs.Split(new char[] {',', ';', ' '},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lang in langs)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Console.WriteLine(lang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("Langs = " + string.Join(", ", langs));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 \n\n Software  University  ".Trim());</a:t>
            </a:r>
          </a:p>
        </p:txBody>
      </p:sp>
    </p:spTree>
    <p:extLst>
      <p:ext uri="{BB962C8B-B14F-4D97-AF65-F5344CB8AC3E}">
        <p14:creationId xmlns:p14="http://schemas.microsoft.com/office/powerpoint/2010/main" val="10753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231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6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Using Classes to Hold a Set of Fields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84" y="1146293"/>
            <a:ext cx="6453928" cy="3151724"/>
          </a:xfrm>
          <a:prstGeom prst="roundRect">
            <a:avLst>
              <a:gd name="adj" fmla="val 5052"/>
            </a:avLst>
          </a:prstGeom>
        </p:spPr>
      </p:pic>
    </p:spTree>
    <p:extLst>
      <p:ext uri="{BB962C8B-B14F-4D97-AF65-F5344CB8AC3E}">
        <p14:creationId xmlns:p14="http://schemas.microsoft.com/office/powerpoint/2010/main" val="17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combine a set of named fields / properties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Defining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 smtClean="0"/>
              <a:t> holding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/>
              <a:t> coordinates: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Creating class instances (objects):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2535305"/>
            <a:ext cx="106679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5486400"/>
            <a:ext cx="106679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start = new Point() { X = 3, Y = 4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=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Point() { X =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-1, </a:t>
            </a:r>
            <a:r>
              <a:rPr lang="fr-F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= </a:t>
            </a:r>
            <a:r>
              <a:rPr lang="fr-F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arrays and lists of objects: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2057400"/>
            <a:ext cx="10943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Point[] line = new Point[]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-2, Y = 1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1, Y = 3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4, Y = 2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Point() { X = 3, Y = -2 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Clr>
                <a:srgbClr val="F2B254"/>
              </a:buClr>
              <a:buSzPct val="10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line.Length;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("Point(" + line[i].X + ", " + line[i].Y + ")");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6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Classes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800"/>
              </a:spcBef>
              <a:spcAft>
                <a:spcPts val="1800"/>
              </a:spcAft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people = new Person[]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"Larry", LastName = "Page", Age = 40},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"Steve", LastName = "Jobs", Age = 56},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Person() { FirstName = "Bill", LastName = "Gates", Age = 58},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Classes 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95400"/>
            <a:ext cx="10667998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Console.WriteLine("Young people: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p in people)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(p.Age &lt; 50)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{1})", p.LastName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p.Age);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youngPeople = people.Where(p =&gt; p.Age &lt; 50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p in youngPeople)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(age: {1})", p.LastName, p.Age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4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84" y="4727692"/>
            <a:ext cx="10721128" cy="8510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Defining and Using Simple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84" y="1222493"/>
            <a:ext cx="6453928" cy="3151724"/>
          </a:xfrm>
          <a:prstGeom prst="roundRect">
            <a:avLst>
              <a:gd name="adj" fmla="val 5052"/>
            </a:avLst>
          </a:prstGeom>
        </p:spPr>
      </p:pic>
    </p:spTree>
    <p:extLst>
      <p:ext uri="{BB962C8B-B14F-4D97-AF65-F5344CB8AC3E}">
        <p14:creationId xmlns:p14="http://schemas.microsoft.com/office/powerpoint/2010/main" val="7406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Methods are reusable named code blocks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Framework provides a rich class library</a:t>
            </a:r>
            <a:endParaRPr lang="en-US" dirty="0"/>
          </a:p>
          <a:p>
            <a:r>
              <a:rPr lang="en-US" dirty="0" smtClean="0"/>
              <a:t>Arrays are indexed blocks of elements (</a:t>
            </a:r>
            <a:r>
              <a:rPr lang="en-US" dirty="0"/>
              <a:t>fixed-length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Lists are indexed sequences of elements (variable-length)</a:t>
            </a:r>
            <a:endParaRPr lang="en-US" dirty="0"/>
          </a:p>
          <a:p>
            <a:r>
              <a:rPr lang="en-US" dirty="0" smtClean="0"/>
              <a:t>Dictionaries map keys to values and provide fast access by key</a:t>
            </a:r>
            <a:endParaRPr lang="en-US" dirty="0"/>
          </a:p>
          <a:p>
            <a:r>
              <a:rPr lang="en-US" dirty="0" smtClean="0"/>
              <a:t>Strings are indexed sequences of characters</a:t>
            </a:r>
            <a:endParaRPr lang="en-US" dirty="0"/>
          </a:p>
          <a:p>
            <a:r>
              <a:rPr lang="en-US" dirty="0" smtClean="0"/>
              <a:t>Classes combine a set of fields into a single structure</a:t>
            </a:r>
          </a:p>
          <a:p>
            <a:pPr lvl="1"/>
            <a:r>
              <a:rPr lang="en-US" dirty="0" smtClean="0"/>
              <a:t>Objects are instances of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80612" y="1379718"/>
            <a:ext cx="1668282" cy="1668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95400"/>
            <a:ext cx="4343400" cy="522960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 smtClean="0"/>
              <a:t> are named pieces of code</a:t>
            </a:r>
          </a:p>
          <a:p>
            <a:pPr lvl="1"/>
            <a:r>
              <a:rPr lang="en-US" dirty="0" smtClean="0"/>
              <a:t>Defined in the class body</a:t>
            </a:r>
          </a:p>
          <a:p>
            <a:pPr lvl="1"/>
            <a:r>
              <a:rPr lang="en-US" dirty="0" smtClean="0"/>
              <a:t>Can be invoked</a:t>
            </a:r>
            <a:r>
              <a:rPr lang="bg-BG" dirty="0" smtClean="0"/>
              <a:t> </a:t>
            </a:r>
            <a:r>
              <a:rPr lang="en-US" dirty="0" smtClean="0"/>
              <a:t>multiple times</a:t>
            </a:r>
          </a:p>
          <a:p>
            <a:pPr lvl="1"/>
            <a:r>
              <a:rPr lang="en-US" dirty="0" smtClean="0"/>
              <a:t>Can take parameters</a:t>
            </a:r>
          </a:p>
          <a:p>
            <a:pPr lvl="1"/>
            <a:r>
              <a:rPr lang="en-US" dirty="0" smtClean="0"/>
              <a:t>Can return a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Defining and Invoking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51412" y="1295400"/>
            <a:ext cx="6621070" cy="5019424"/>
            <a:chOff x="4951412" y="1295400"/>
            <a:chExt cx="6621070" cy="5019424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951412" y="1295400"/>
              <a:ext cx="6400800" cy="50194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 smtClean="0"/>
                <a:t>static void PrintHyphens(int count)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Console.WriteLine(</a:t>
              </a:r>
            </a:p>
            <a:p>
              <a:r>
                <a:rPr lang="en-US" dirty="0" smtClean="0"/>
                <a:t>        new string('-', count));</a:t>
              </a:r>
            </a:p>
            <a:p>
              <a:r>
                <a:rPr lang="en-US" dirty="0" smtClean="0"/>
                <a:t>}</a:t>
              </a:r>
            </a:p>
            <a:p>
              <a:endParaRPr lang="en-US" dirty="0" smtClean="0"/>
            </a:p>
            <a:p>
              <a:r>
                <a:rPr lang="en-US" dirty="0" smtClean="0"/>
                <a:t>static void Main()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 smtClean="0"/>
                <a:t>    for (int i = 1; i &lt;= 10; i++)</a:t>
              </a:r>
            </a:p>
            <a:p>
              <a:r>
                <a:rPr lang="en-US" dirty="0" smtClean="0"/>
                <a:t>    {</a:t>
              </a:r>
            </a:p>
            <a:p>
              <a:r>
                <a:rPr lang="en-US" dirty="0" smtClean="0"/>
                <a:t>        PrintHyphens(i);</a:t>
              </a:r>
            </a:p>
            <a:p>
              <a:r>
                <a:rPr lang="en-US" dirty="0" smtClean="0"/>
                <a:t>    }</a:t>
              </a:r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 flipH="1" flipV="1">
              <a:off x="9234097" y="1597553"/>
              <a:ext cx="2338385" cy="3685647"/>
            </a:xfrm>
            <a:custGeom>
              <a:avLst/>
              <a:gdLst>
                <a:gd name="connsiteX0" fmla="*/ 0 w 238887"/>
                <a:gd name="connsiteY0" fmla="*/ 0 h 2535721"/>
                <a:gd name="connsiteX1" fmla="*/ 238887 w 238887"/>
                <a:gd name="connsiteY1" fmla="*/ 2535721 h 2535721"/>
                <a:gd name="connsiteX0" fmla="*/ 0 w 238887"/>
                <a:gd name="connsiteY0" fmla="*/ 0 h 2535721"/>
                <a:gd name="connsiteX1" fmla="*/ 190726 w 238887"/>
                <a:gd name="connsiteY1" fmla="*/ 1755578 h 2535721"/>
                <a:gd name="connsiteX2" fmla="*/ 238887 w 238887"/>
                <a:gd name="connsiteY2" fmla="*/ 2535721 h 2535721"/>
                <a:gd name="connsiteX0" fmla="*/ 416679 w 655566"/>
                <a:gd name="connsiteY0" fmla="*/ 0 h 2535721"/>
                <a:gd name="connsiteX1" fmla="*/ 12319 w 655566"/>
                <a:gd name="connsiteY1" fmla="*/ 1886207 h 2535721"/>
                <a:gd name="connsiteX2" fmla="*/ 655566 w 655566"/>
                <a:gd name="connsiteY2" fmla="*/ 2535721 h 2535721"/>
                <a:gd name="connsiteX0" fmla="*/ 430962 w 669849"/>
                <a:gd name="connsiteY0" fmla="*/ 0 h 2535721"/>
                <a:gd name="connsiteX1" fmla="*/ 12087 w 669849"/>
                <a:gd name="connsiteY1" fmla="*/ 1712036 h 2535721"/>
                <a:gd name="connsiteX2" fmla="*/ 669849 w 669849"/>
                <a:gd name="connsiteY2" fmla="*/ 2535721 h 2535721"/>
                <a:gd name="connsiteX0" fmla="*/ 418875 w 657762"/>
                <a:gd name="connsiteY0" fmla="*/ 0 h 2535721"/>
                <a:gd name="connsiteX1" fmla="*/ 0 w 657762"/>
                <a:gd name="connsiteY1" fmla="*/ 1712036 h 2535721"/>
                <a:gd name="connsiteX2" fmla="*/ 657762 w 657762"/>
                <a:gd name="connsiteY2" fmla="*/ 2535721 h 2535721"/>
                <a:gd name="connsiteX0" fmla="*/ 485858 w 724745"/>
                <a:gd name="connsiteY0" fmla="*/ 0 h 2535721"/>
                <a:gd name="connsiteX1" fmla="*/ 66983 w 724745"/>
                <a:gd name="connsiteY1" fmla="*/ 1712036 h 2535721"/>
                <a:gd name="connsiteX2" fmla="*/ 724745 w 724745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506104 w 744991"/>
                <a:gd name="connsiteY0" fmla="*/ 0 h 2535721"/>
                <a:gd name="connsiteX1" fmla="*/ 87229 w 744991"/>
                <a:gd name="connsiteY1" fmla="*/ 1712036 h 2535721"/>
                <a:gd name="connsiteX2" fmla="*/ 744991 w 744991"/>
                <a:gd name="connsiteY2" fmla="*/ 2535721 h 2535721"/>
                <a:gd name="connsiteX0" fmla="*/ 488099 w 726986"/>
                <a:gd name="connsiteY0" fmla="*/ 0 h 2535721"/>
                <a:gd name="connsiteX1" fmla="*/ 69224 w 726986"/>
                <a:gd name="connsiteY1" fmla="*/ 1712036 h 2535721"/>
                <a:gd name="connsiteX2" fmla="*/ 726986 w 726986"/>
                <a:gd name="connsiteY2" fmla="*/ 2535721 h 2535721"/>
                <a:gd name="connsiteX0" fmla="*/ 1924933 w 1924933"/>
                <a:gd name="connsiteY0" fmla="*/ 0 h 3638807"/>
                <a:gd name="connsiteX1" fmla="*/ 1506058 w 1924933"/>
                <a:gd name="connsiteY1" fmla="*/ 1712036 h 3638807"/>
                <a:gd name="connsiteX2" fmla="*/ 117306 w 1924933"/>
                <a:gd name="connsiteY2" fmla="*/ 3638807 h 3638807"/>
                <a:gd name="connsiteX0" fmla="*/ 2080776 w 2080776"/>
                <a:gd name="connsiteY0" fmla="*/ 81191 h 3719998"/>
                <a:gd name="connsiteX1" fmla="*/ 210473 w 2080776"/>
                <a:gd name="connsiteY1" fmla="*/ 704656 h 3719998"/>
                <a:gd name="connsiteX2" fmla="*/ 273149 w 2080776"/>
                <a:gd name="connsiteY2" fmla="*/ 3719998 h 3719998"/>
                <a:gd name="connsiteX0" fmla="*/ 2080776 w 2080776"/>
                <a:gd name="connsiteY0" fmla="*/ 91564 h 3730371"/>
                <a:gd name="connsiteX1" fmla="*/ 210473 w 2080776"/>
                <a:gd name="connsiteY1" fmla="*/ 715029 h 3730371"/>
                <a:gd name="connsiteX2" fmla="*/ 273149 w 2080776"/>
                <a:gd name="connsiteY2" fmla="*/ 3730371 h 3730371"/>
                <a:gd name="connsiteX0" fmla="*/ 2122647 w 2122647"/>
                <a:gd name="connsiteY0" fmla="*/ 91564 h 3730371"/>
                <a:gd name="connsiteX1" fmla="*/ 252344 w 2122647"/>
                <a:gd name="connsiteY1" fmla="*/ 715029 h 3730371"/>
                <a:gd name="connsiteX2" fmla="*/ 315020 w 2122647"/>
                <a:gd name="connsiteY2" fmla="*/ 3730371 h 3730371"/>
                <a:gd name="connsiteX0" fmla="*/ 2336194 w 2336194"/>
                <a:gd name="connsiteY0" fmla="*/ 0 h 3638807"/>
                <a:gd name="connsiteX1" fmla="*/ 44977 w 2336194"/>
                <a:gd name="connsiteY1" fmla="*/ 884722 h 3638807"/>
                <a:gd name="connsiteX2" fmla="*/ 528567 w 2336194"/>
                <a:gd name="connsiteY2" fmla="*/ 3638807 h 3638807"/>
                <a:gd name="connsiteX0" fmla="*/ 2417511 w 2417511"/>
                <a:gd name="connsiteY0" fmla="*/ 0 h 3707350"/>
                <a:gd name="connsiteX1" fmla="*/ 126294 w 2417511"/>
                <a:gd name="connsiteY1" fmla="*/ 884722 h 3707350"/>
                <a:gd name="connsiteX2" fmla="*/ 331140 w 2417511"/>
                <a:gd name="connsiteY2" fmla="*/ 3450122 h 3707350"/>
                <a:gd name="connsiteX3" fmla="*/ 609884 w 2417511"/>
                <a:gd name="connsiteY3" fmla="*/ 3638807 h 3707350"/>
                <a:gd name="connsiteX0" fmla="*/ 2516348 w 2516348"/>
                <a:gd name="connsiteY0" fmla="*/ 0 h 3655940"/>
                <a:gd name="connsiteX1" fmla="*/ 225131 w 2516348"/>
                <a:gd name="connsiteY1" fmla="*/ 884722 h 3655940"/>
                <a:gd name="connsiteX2" fmla="*/ 96149 w 2516348"/>
                <a:gd name="connsiteY2" fmla="*/ 3348522 h 3655940"/>
                <a:gd name="connsiteX3" fmla="*/ 708721 w 2516348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43251 w 2443251"/>
                <a:gd name="connsiteY0" fmla="*/ 0 h 3655940"/>
                <a:gd name="connsiteX1" fmla="*/ 152034 w 2443251"/>
                <a:gd name="connsiteY1" fmla="*/ 884722 h 3655940"/>
                <a:gd name="connsiteX2" fmla="*/ 23052 w 2443251"/>
                <a:gd name="connsiteY2" fmla="*/ 3348522 h 3655940"/>
                <a:gd name="connsiteX3" fmla="*/ 635624 w 2443251"/>
                <a:gd name="connsiteY3" fmla="*/ 3638807 h 3655940"/>
                <a:gd name="connsiteX0" fmla="*/ 2464548 w 2464548"/>
                <a:gd name="connsiteY0" fmla="*/ 0 h 3655940"/>
                <a:gd name="connsiteX1" fmla="*/ 173331 w 2464548"/>
                <a:gd name="connsiteY1" fmla="*/ 884722 h 3655940"/>
                <a:gd name="connsiteX2" fmla="*/ 44349 w 2464548"/>
                <a:gd name="connsiteY2" fmla="*/ 3348522 h 3655940"/>
                <a:gd name="connsiteX3" fmla="*/ 656921 w 2464548"/>
                <a:gd name="connsiteY3" fmla="*/ 3638807 h 3655940"/>
                <a:gd name="connsiteX0" fmla="*/ 2464548 w 2464548"/>
                <a:gd name="connsiteY0" fmla="*/ 0 h 3638894"/>
                <a:gd name="connsiteX1" fmla="*/ 173331 w 2464548"/>
                <a:gd name="connsiteY1" fmla="*/ 884722 h 3638894"/>
                <a:gd name="connsiteX2" fmla="*/ 44349 w 2464548"/>
                <a:gd name="connsiteY2" fmla="*/ 3348522 h 3638894"/>
                <a:gd name="connsiteX3" fmla="*/ 656921 w 2464548"/>
                <a:gd name="connsiteY3" fmla="*/ 3638807 h 3638894"/>
                <a:gd name="connsiteX0" fmla="*/ 2535409 w 2535409"/>
                <a:gd name="connsiteY0" fmla="*/ 0 h 3638894"/>
                <a:gd name="connsiteX1" fmla="*/ 244192 w 2535409"/>
                <a:gd name="connsiteY1" fmla="*/ 884722 h 3638894"/>
                <a:gd name="connsiteX2" fmla="*/ 115210 w 2535409"/>
                <a:gd name="connsiteY2" fmla="*/ 3348522 h 3638894"/>
                <a:gd name="connsiteX3" fmla="*/ 727782 w 2535409"/>
                <a:gd name="connsiteY3" fmla="*/ 3638807 h 3638894"/>
                <a:gd name="connsiteX0" fmla="*/ 2503182 w 2503182"/>
                <a:gd name="connsiteY0" fmla="*/ 0 h 3638894"/>
                <a:gd name="connsiteX1" fmla="*/ 211965 w 2503182"/>
                <a:gd name="connsiteY1" fmla="*/ 884722 h 3638894"/>
                <a:gd name="connsiteX2" fmla="*/ 82983 w 2503182"/>
                <a:gd name="connsiteY2" fmla="*/ 3348522 h 3638894"/>
                <a:gd name="connsiteX3" fmla="*/ 695555 w 2503182"/>
                <a:gd name="connsiteY3" fmla="*/ 3638807 h 3638894"/>
                <a:gd name="connsiteX0" fmla="*/ 2431987 w 2431987"/>
                <a:gd name="connsiteY0" fmla="*/ 0 h 3638807"/>
                <a:gd name="connsiteX1" fmla="*/ 140770 w 2431987"/>
                <a:gd name="connsiteY1" fmla="*/ 884722 h 3638807"/>
                <a:gd name="connsiteX2" fmla="*/ 126088 w 2431987"/>
                <a:gd name="connsiteY2" fmla="*/ 3335975 h 3638807"/>
                <a:gd name="connsiteX3" fmla="*/ 624360 w 2431987"/>
                <a:gd name="connsiteY3" fmla="*/ 3638807 h 3638807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85487 w 2385487"/>
                <a:gd name="connsiteY0" fmla="*/ 11694 h 3650501"/>
                <a:gd name="connsiteX1" fmla="*/ 221270 w 2385487"/>
                <a:gd name="connsiteY1" fmla="*/ 833677 h 3650501"/>
                <a:gd name="connsiteX2" fmla="*/ 79588 w 2385487"/>
                <a:gd name="connsiteY2" fmla="*/ 3347669 h 3650501"/>
                <a:gd name="connsiteX3" fmla="*/ 577860 w 2385487"/>
                <a:gd name="connsiteY3" fmla="*/ 3650501 h 3650501"/>
                <a:gd name="connsiteX0" fmla="*/ 2334687 w 2334687"/>
                <a:gd name="connsiteY0" fmla="*/ 11694 h 3650501"/>
                <a:gd name="connsiteX1" fmla="*/ 170470 w 2334687"/>
                <a:gd name="connsiteY1" fmla="*/ 833677 h 3650501"/>
                <a:gd name="connsiteX2" fmla="*/ 28788 w 2334687"/>
                <a:gd name="connsiteY2" fmla="*/ 3347669 h 3650501"/>
                <a:gd name="connsiteX3" fmla="*/ 527060 w 2334687"/>
                <a:gd name="connsiteY3" fmla="*/ 3650501 h 3650501"/>
                <a:gd name="connsiteX0" fmla="*/ 2357264 w 2357264"/>
                <a:gd name="connsiteY0" fmla="*/ 11694 h 3650501"/>
                <a:gd name="connsiteX1" fmla="*/ 193047 w 2357264"/>
                <a:gd name="connsiteY1" fmla="*/ 833677 h 3650501"/>
                <a:gd name="connsiteX2" fmla="*/ 51365 w 2357264"/>
                <a:gd name="connsiteY2" fmla="*/ 3347669 h 3650501"/>
                <a:gd name="connsiteX3" fmla="*/ 549637 w 2357264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23398 w 2323398"/>
                <a:gd name="connsiteY0" fmla="*/ 11694 h 3650501"/>
                <a:gd name="connsiteX1" fmla="*/ 159181 w 2323398"/>
                <a:gd name="connsiteY1" fmla="*/ 833677 h 3650501"/>
                <a:gd name="connsiteX2" fmla="*/ 17499 w 2323398"/>
                <a:gd name="connsiteY2" fmla="*/ 3347669 h 3650501"/>
                <a:gd name="connsiteX3" fmla="*/ 515771 w 2323398"/>
                <a:gd name="connsiteY3" fmla="*/ 3650501 h 3650501"/>
                <a:gd name="connsiteX0" fmla="*/ 2374197 w 2374197"/>
                <a:gd name="connsiteY0" fmla="*/ 11694 h 3650501"/>
                <a:gd name="connsiteX1" fmla="*/ 209980 w 2374197"/>
                <a:gd name="connsiteY1" fmla="*/ 833677 h 3650501"/>
                <a:gd name="connsiteX2" fmla="*/ 68298 w 2374197"/>
                <a:gd name="connsiteY2" fmla="*/ 3347669 h 3650501"/>
                <a:gd name="connsiteX3" fmla="*/ 566570 w 2374197"/>
                <a:gd name="connsiteY3" fmla="*/ 3650501 h 3650501"/>
                <a:gd name="connsiteX0" fmla="*/ 2374197 w 2374197"/>
                <a:gd name="connsiteY0" fmla="*/ 11694 h 3653202"/>
                <a:gd name="connsiteX1" fmla="*/ 209980 w 2374197"/>
                <a:gd name="connsiteY1" fmla="*/ 833677 h 3653202"/>
                <a:gd name="connsiteX2" fmla="*/ 68298 w 2374197"/>
                <a:gd name="connsiteY2" fmla="*/ 3347669 h 3653202"/>
                <a:gd name="connsiteX3" fmla="*/ 566570 w 2374197"/>
                <a:gd name="connsiteY3" fmla="*/ 3650501 h 3653202"/>
                <a:gd name="connsiteX0" fmla="*/ 2345976 w 2345976"/>
                <a:gd name="connsiteY0" fmla="*/ 11694 h 3653202"/>
                <a:gd name="connsiteX1" fmla="*/ 181759 w 2345976"/>
                <a:gd name="connsiteY1" fmla="*/ 833677 h 3653202"/>
                <a:gd name="connsiteX2" fmla="*/ 40077 w 2345976"/>
                <a:gd name="connsiteY2" fmla="*/ 3347669 h 3653202"/>
                <a:gd name="connsiteX3" fmla="*/ 538349 w 2345976"/>
                <a:gd name="connsiteY3" fmla="*/ 3650501 h 3653202"/>
                <a:gd name="connsiteX0" fmla="*/ 2355341 w 2355341"/>
                <a:gd name="connsiteY0" fmla="*/ 11694 h 3653202"/>
                <a:gd name="connsiteX1" fmla="*/ 191124 w 2355341"/>
                <a:gd name="connsiteY1" fmla="*/ 833677 h 3653202"/>
                <a:gd name="connsiteX2" fmla="*/ 49442 w 2355341"/>
                <a:gd name="connsiteY2" fmla="*/ 3347669 h 3653202"/>
                <a:gd name="connsiteX3" fmla="*/ 547714 w 2355341"/>
                <a:gd name="connsiteY3" fmla="*/ 3650501 h 3653202"/>
                <a:gd name="connsiteX0" fmla="*/ 2338502 w 2338502"/>
                <a:gd name="connsiteY0" fmla="*/ 11694 h 3653202"/>
                <a:gd name="connsiteX1" fmla="*/ 174285 w 2338502"/>
                <a:gd name="connsiteY1" fmla="*/ 833677 h 3653202"/>
                <a:gd name="connsiteX2" fmla="*/ 32603 w 2338502"/>
                <a:gd name="connsiteY2" fmla="*/ 3347669 h 3653202"/>
                <a:gd name="connsiteX3" fmla="*/ 530875 w 2338502"/>
                <a:gd name="connsiteY3" fmla="*/ 3650501 h 3653202"/>
                <a:gd name="connsiteX0" fmla="*/ 2338502 w 2338502"/>
                <a:gd name="connsiteY0" fmla="*/ 17683 h 3659191"/>
                <a:gd name="connsiteX1" fmla="*/ 174285 w 2338502"/>
                <a:gd name="connsiteY1" fmla="*/ 839666 h 3659191"/>
                <a:gd name="connsiteX2" fmla="*/ 32603 w 2338502"/>
                <a:gd name="connsiteY2" fmla="*/ 3353658 h 3659191"/>
                <a:gd name="connsiteX3" fmla="*/ 530875 w 2338502"/>
                <a:gd name="connsiteY3" fmla="*/ 3656490 h 3659191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38502 w 2338502"/>
                <a:gd name="connsiteY0" fmla="*/ 0 h 3641508"/>
                <a:gd name="connsiteX1" fmla="*/ 174285 w 2338502"/>
                <a:gd name="connsiteY1" fmla="*/ 821983 h 3641508"/>
                <a:gd name="connsiteX2" fmla="*/ 32603 w 2338502"/>
                <a:gd name="connsiteY2" fmla="*/ 3335975 h 3641508"/>
                <a:gd name="connsiteX3" fmla="*/ 530875 w 2338502"/>
                <a:gd name="connsiteY3" fmla="*/ 3638807 h 3641508"/>
                <a:gd name="connsiteX0" fmla="*/ 2382706 w 2382706"/>
                <a:gd name="connsiteY0" fmla="*/ 0 h 3641508"/>
                <a:gd name="connsiteX1" fmla="*/ 95659 w 2382706"/>
                <a:gd name="connsiteY1" fmla="*/ 808498 h 3641508"/>
                <a:gd name="connsiteX2" fmla="*/ 76807 w 2382706"/>
                <a:gd name="connsiteY2" fmla="*/ 3335975 h 3641508"/>
                <a:gd name="connsiteX3" fmla="*/ 575079 w 2382706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5335 w 2345335"/>
                <a:gd name="connsiteY0" fmla="*/ 0 h 3641508"/>
                <a:gd name="connsiteX1" fmla="*/ 58288 w 2345335"/>
                <a:gd name="connsiteY1" fmla="*/ 808498 h 3641508"/>
                <a:gd name="connsiteX2" fmla="*/ 39436 w 2345335"/>
                <a:gd name="connsiteY2" fmla="*/ 3335975 h 3641508"/>
                <a:gd name="connsiteX3" fmla="*/ 537708 w 2345335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2062 w 2342062"/>
                <a:gd name="connsiteY0" fmla="*/ 0 h 3641508"/>
                <a:gd name="connsiteX1" fmla="*/ 55015 w 2342062"/>
                <a:gd name="connsiteY1" fmla="*/ 808498 h 3641508"/>
                <a:gd name="connsiteX2" fmla="*/ 36163 w 2342062"/>
                <a:gd name="connsiteY2" fmla="*/ 3335975 h 3641508"/>
                <a:gd name="connsiteX3" fmla="*/ 534435 w 2342062"/>
                <a:gd name="connsiteY3" fmla="*/ 3638807 h 3641508"/>
                <a:gd name="connsiteX0" fmla="*/ 2345334 w 2345334"/>
                <a:gd name="connsiteY0" fmla="*/ 0 h 3641508"/>
                <a:gd name="connsiteX1" fmla="*/ 58287 w 2345334"/>
                <a:gd name="connsiteY1" fmla="*/ 808498 h 3641508"/>
                <a:gd name="connsiteX2" fmla="*/ 39435 w 2345334"/>
                <a:gd name="connsiteY2" fmla="*/ 3335975 h 3641508"/>
                <a:gd name="connsiteX3" fmla="*/ 537707 w 2345334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  <a:gd name="connsiteX0" fmla="*/ 2338385 w 2338385"/>
                <a:gd name="connsiteY0" fmla="*/ 0 h 3641508"/>
                <a:gd name="connsiteX1" fmla="*/ 78633 w 2338385"/>
                <a:gd name="connsiteY1" fmla="*/ 902888 h 3641508"/>
                <a:gd name="connsiteX2" fmla="*/ 32486 w 2338385"/>
                <a:gd name="connsiteY2" fmla="*/ 3335975 h 3641508"/>
                <a:gd name="connsiteX3" fmla="*/ 530758 w 2338385"/>
                <a:gd name="connsiteY3" fmla="*/ 3638807 h 36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385" h="3641508">
                  <a:moveTo>
                    <a:pt x="2338385" y="0"/>
                  </a:moveTo>
                  <a:cubicBezTo>
                    <a:pt x="304105" y="61650"/>
                    <a:pt x="158682" y="-16039"/>
                    <a:pt x="78633" y="902888"/>
                  </a:cubicBezTo>
                  <a:cubicBezTo>
                    <a:pt x="37845" y="1632603"/>
                    <a:pt x="-46297" y="2633217"/>
                    <a:pt x="32486" y="3335975"/>
                  </a:cubicBezTo>
                  <a:cubicBezTo>
                    <a:pt x="123970" y="3762028"/>
                    <a:pt x="484301" y="3607360"/>
                    <a:pt x="530758" y="3638807"/>
                  </a:cubicBezTo>
                </a:path>
              </a:pathLst>
            </a:cu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triangle" w="lg" len="med"/>
            </a:ln>
            <a:effectLst>
              <a:outerShdw dist="17961" dir="2700000" algn="ctr" rotWithShape="0">
                <a:schemeClr val="bg1">
                  <a:lumMod val="75000"/>
                  <a:lumOff val="25000"/>
                </a:schemeClr>
              </a:outerShdw>
            </a:effectLst>
          </p:spPr>
          <p:txBody>
            <a:bodyPr anchor="ctr"/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79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http://softuni.bg/courses/csharp-basics/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C#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 and Return Value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76363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static double CalcTriangleArea(double width, double height)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width * height / 2;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static 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Console.Write("Enter triangle width: ");</a:t>
            </a:r>
          </a:p>
          <a:p>
            <a:r>
              <a:rPr lang="en-US" dirty="0" smtClean="0"/>
              <a:t>    double width = double.Parse(Console.ReadLine());</a:t>
            </a:r>
          </a:p>
          <a:p>
            <a:r>
              <a:rPr lang="en-US" dirty="0" smtClean="0"/>
              <a:t>    Console.Write("Enter triangle height: ");</a:t>
            </a:r>
          </a:p>
          <a:p>
            <a:r>
              <a:rPr lang="en-US" dirty="0" smtClean="0"/>
              <a:t>    double height = double.Parse(Console.ReadLine());</a:t>
            </a:r>
          </a:p>
          <a:p>
            <a:r>
              <a:rPr lang="en-US" dirty="0" smtClean="0"/>
              <a:t>    Console.WriteLine(CalcTriangleArea(width, height));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524000"/>
            <a:ext cx="882258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22412" y="2435944"/>
            <a:ext cx="8822584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46" y="3492782"/>
            <a:ext cx="5226893" cy="2571614"/>
          </a:xfrm>
          <a:prstGeom prst="rect">
            <a:avLst/>
          </a:prstGeom>
          <a:scene3d>
            <a:camera prst="orthographicFront">
              <a:rot lat="637200" lon="21113186" rev="21571161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2" y="3492782"/>
            <a:ext cx="3627434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8784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Built-in .NET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812012"/>
            <a:ext cx="8938472" cy="719034"/>
          </a:xfrm>
        </p:spPr>
        <p:txBody>
          <a:bodyPr/>
          <a:lstStyle/>
          <a:p>
            <a:r>
              <a:rPr lang="en-US" dirty="0" smtClean="0"/>
              <a:t>Math, Random, Console, etc.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89" y="1301114"/>
            <a:ext cx="8748518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.NET Framework provides thousands of ready-to-use classes</a:t>
            </a:r>
          </a:p>
          <a:p>
            <a:pPr lvl="1"/>
            <a:r>
              <a:rPr lang="en-US" dirty="0" smtClean="0"/>
              <a:t>Packaged into namespaces 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dirty="0" smtClean="0"/>
              <a:t>,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static .NET classes: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non-static .NET classes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Classes in .NET Framework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0963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DateTime today = DateTime.Now;</a:t>
            </a:r>
          </a:p>
          <a:p>
            <a:r>
              <a:rPr lang="en-US" dirty="0" smtClean="0"/>
              <a:t>double cosine = Math.Cos(Math.PI);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12106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Random rnd = new Random();</a:t>
            </a:r>
          </a:p>
          <a:p>
            <a:r>
              <a:rPr lang="en-US" dirty="0" smtClean="0"/>
              <a:t>int randomNumber = rnd.Next(1, 99);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.NET Classes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43621"/>
            <a:ext cx="105155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dirty="0" smtClean="0"/>
              <a:t>DateTime today = DateTime.Now;</a:t>
            </a:r>
          </a:p>
          <a:p>
            <a:r>
              <a:rPr lang="en-US" sz="2300" dirty="0" smtClean="0"/>
              <a:t>Console.WriteLine("Today is: " + today);</a:t>
            </a:r>
          </a:p>
          <a:p>
            <a:r>
              <a:rPr lang="en-US" sz="2300" dirty="0" smtClean="0"/>
              <a:t>DateTime tomorrow = today.AddDays(1);</a:t>
            </a:r>
          </a:p>
          <a:p>
            <a:r>
              <a:rPr lang="en-US" sz="2300" dirty="0" smtClean="0"/>
              <a:t>Console.WriteLine("Tomorrow is: " + tomorrow);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double angleDegrees = 60;</a:t>
            </a:r>
          </a:p>
          <a:p>
            <a:r>
              <a:rPr lang="en-US" sz="2300" dirty="0" smtClean="0"/>
              <a:t>double angleRadians = angleDegrees * Math.PI / 180;</a:t>
            </a:r>
          </a:p>
          <a:p>
            <a:r>
              <a:rPr lang="en-US" sz="2300" dirty="0" smtClean="0"/>
              <a:t>Console.WriteLine(Math.Cos(angleRadians));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Random rnd = new Random();</a:t>
            </a:r>
          </a:p>
          <a:p>
            <a:r>
              <a:rPr lang="en-US" sz="2300" dirty="0" smtClean="0"/>
              <a:t>Console.WriteLine(rnd.Next(1,100));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WebClient webClient = new WebClient();</a:t>
            </a:r>
          </a:p>
          <a:p>
            <a:r>
              <a:rPr lang="en-US" sz="2300" dirty="0" smtClean="0"/>
              <a:t>webClient.DownloadFile("http://</a:t>
            </a:r>
            <a:r>
              <a:rPr lang="en-US" sz="2000" dirty="0" smtClean="0">
                <a:effectLst/>
              </a:rPr>
              <a:t>…</a:t>
            </a:r>
            <a:r>
              <a:rPr lang="en-US" sz="2300" dirty="0" smtClean="0"/>
              <a:t>", "file.pdf");</a:t>
            </a:r>
          </a:p>
          <a:p>
            <a:pPr>
              <a:spcBef>
                <a:spcPts val="1200"/>
              </a:spcBef>
            </a:pPr>
            <a:r>
              <a:rPr lang="en-US" sz="2300" dirty="0" smtClean="0"/>
              <a:t>Process.Start("file.pdf");</a:t>
            </a:r>
          </a:p>
        </p:txBody>
      </p:sp>
    </p:spTree>
    <p:extLst>
      <p:ext uri="{BB962C8B-B14F-4D97-AF65-F5344CB8AC3E}">
        <p14:creationId xmlns:p14="http://schemas.microsoft.com/office/powerpoint/2010/main" val="18465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2555</Words>
  <Application>Microsoft Office PowerPoint</Application>
  <PresentationFormat>Custom</PresentationFormat>
  <Paragraphs>498</Paragraphs>
  <Slides>43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 16x9</vt:lpstr>
      <vt:lpstr>C# Advanced Topics</vt:lpstr>
      <vt:lpstr>Table of Contents</vt:lpstr>
      <vt:lpstr>Methods</vt:lpstr>
      <vt:lpstr>Methods: Defining and Invoking</vt:lpstr>
      <vt:lpstr>Methods with Parameters and Return Value</vt:lpstr>
      <vt:lpstr>Methods</vt:lpstr>
      <vt:lpstr>Using Built-in .NET Classes</vt:lpstr>
      <vt:lpstr>Built-in Classes in .NET Framework</vt:lpstr>
      <vt:lpstr>Built-in .NET Classes – Examples</vt:lpstr>
      <vt:lpstr>Using Built-in .NET Classes</vt:lpstr>
      <vt:lpstr>Arrays</vt:lpstr>
      <vt:lpstr>What are Arrays?</vt:lpstr>
      <vt:lpstr>Working with Arrays</vt:lpstr>
      <vt:lpstr>Working with Arrays (2)</vt:lpstr>
      <vt:lpstr>Arrays of Strings</vt:lpstr>
      <vt:lpstr>Two-dimensional Arrays (Matrices)</vt:lpstr>
      <vt:lpstr>Arrays and Matrices</vt:lpstr>
      <vt:lpstr>Lists of Elements</vt:lpstr>
      <vt:lpstr>Lists</vt:lpstr>
      <vt:lpstr>List&lt;T&gt; – Example </vt:lpstr>
      <vt:lpstr>PowerPoint Presentation</vt:lpstr>
      <vt:lpstr>Associative Arrays</vt:lpstr>
      <vt:lpstr>Associative Arrays (Maps, Dictionaries)</vt:lpstr>
      <vt:lpstr>Phonebook – Example</vt:lpstr>
      <vt:lpstr>Events – Example</vt:lpstr>
      <vt:lpstr>Associative Arrays</vt:lpstr>
      <vt:lpstr>Strings</vt:lpstr>
      <vt:lpstr>What Is String?</vt:lpstr>
      <vt:lpstr>Working with Strings in C#</vt:lpstr>
      <vt:lpstr>Strings – Examples</vt:lpstr>
      <vt:lpstr>Strings – Examples (2)</vt:lpstr>
      <vt:lpstr>Strings</vt:lpstr>
      <vt:lpstr>Defining Simple Classes</vt:lpstr>
      <vt:lpstr>Classes in C#</vt:lpstr>
      <vt:lpstr>Arrays of Objects</vt:lpstr>
      <vt:lpstr>Defining and Using Classes – Example</vt:lpstr>
      <vt:lpstr>Defining and Using Classes – Example (2)</vt:lpstr>
      <vt:lpstr>Defining and Using Simple Classes</vt:lpstr>
      <vt:lpstr>Summary</vt:lpstr>
      <vt:lpstr>C# Advanced Topics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Topics</dc:title>
  <dc:subject>Software Development Course</dc:subject>
  <dc:creator/>
  <cp:keywords>C#, programming, methods, arrays, lists, strings, classes, objects, SoftUni, Software University, csharp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2014-10-25T09:35:16Z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