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274" r:id="rId3"/>
    <p:sldId id="276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457" r:id="rId54"/>
    <p:sldId id="424" r:id="rId55"/>
    <p:sldId id="419" r:id="rId56"/>
    <p:sldId id="420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AAAAA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4" d="100"/>
          <a:sy n="74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03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4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27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00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74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Transact SQL (T-SQL)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01771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Stored Procedures,</a:t>
            </a:r>
            <a:r>
              <a:rPr lang="en-GB" dirty="0"/>
              <a:t> </a:t>
            </a:r>
            <a:r>
              <a:rPr lang="en-GB" dirty="0" smtClean="0"/>
              <a:t>Functions and Triggers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5" y="3810000"/>
            <a:ext cx="3689952" cy="260334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29" y="3619395"/>
            <a:ext cx="1270104" cy="12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113702"/>
            <a:ext cx="3886026" cy="1995936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Picture 14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en-US" dirty="0"/>
              <a:t>Batch Directives</a:t>
            </a:r>
          </a:p>
          <a:p>
            <a:pPr marL="361950" indent="-361950"/>
            <a:r>
              <a:rPr lang="en-US" altLang="en-US" dirty="0"/>
              <a:t>Identifiers</a:t>
            </a:r>
          </a:p>
          <a:p>
            <a:pPr marL="361950" indent="-361950"/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/>
            <a:r>
              <a:rPr lang="en-US" altLang="en-US" dirty="0"/>
              <a:t>Variables</a:t>
            </a:r>
          </a:p>
          <a:p>
            <a:pPr marL="361950" indent="-361950"/>
            <a:r>
              <a:rPr lang="en-US" altLang="en-US" dirty="0"/>
              <a:t>System Functions</a:t>
            </a:r>
          </a:p>
          <a:p>
            <a:pPr marL="361950" indent="-361950"/>
            <a:r>
              <a:rPr lang="en-US" altLang="en-US" dirty="0"/>
              <a:t>Operators</a:t>
            </a:r>
          </a:p>
          <a:p>
            <a:pPr marL="361950" indent="-361950"/>
            <a:r>
              <a:rPr lang="en-US" altLang="en-US" dirty="0"/>
              <a:t>Expressions</a:t>
            </a:r>
          </a:p>
          <a:p>
            <a:pPr marL="361950" indent="-361950"/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9012" y="198096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750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/>
              <a:t>Switch the active database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/>
              <a:t>Separates batches (sequences of commands)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</a:p>
          <a:p>
            <a:pPr lvl="1"/>
            <a:r>
              <a:rPr lang="en-US" sz="2800" dirty="0"/>
              <a:t>Executes a user-defined or system function stored procedure, or an extended stored procedure</a:t>
            </a:r>
          </a:p>
          <a:p>
            <a:pPr lvl="1"/>
            <a:r>
              <a:rPr lang="en-US" sz="2800" dirty="0"/>
              <a:t>Can supply parameters to be passed as input</a:t>
            </a:r>
          </a:p>
          <a:p>
            <a:pPr lvl="1"/>
            <a:r>
              <a:rPr lang="en-US" sz="2800" dirty="0"/>
              <a:t>Can execute SQL command given as string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9928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3568"/>
            <a:ext cx="79248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bg-BG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show all active users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102187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</p:txBody>
      </p:sp>
    </p:spTree>
    <p:extLst>
      <p:ext uri="{BB962C8B-B14F-4D97-AF65-F5344CB8AC3E}">
        <p14:creationId xmlns:p14="http://schemas.microsoft.com/office/powerpoint/2010/main" val="2561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Identifiers in SQL Server (e.g. table names)</a:t>
            </a:r>
          </a:p>
          <a:p>
            <a:pPr lvl="1"/>
            <a:r>
              <a:rPr lang="en-US" altLang="en-US" sz="2800" dirty="0"/>
              <a:t>Alphabetical character + sequence of letters, numerals and symbols,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/>
              <a:t>Identifiers starting with symbols are special</a:t>
            </a:r>
          </a:p>
          <a:p>
            <a:r>
              <a:rPr lang="en-US" altLang="en-US" sz="3000" dirty="0"/>
              <a:t>Delimited identifiers</a:t>
            </a:r>
          </a:p>
          <a:p>
            <a:pPr lvl="1"/>
            <a:r>
              <a:rPr lang="en-US" altLang="en-US" sz="2800" dirty="0"/>
              <a:t>Used when names use reserved words or contain embedded spaces and other characters</a:t>
            </a:r>
          </a:p>
          <a:p>
            <a:pPr lvl="1"/>
            <a:r>
              <a:rPr lang="en-US" altLang="en-US" sz="2800" dirty="0"/>
              <a:t>Enclose in brackets 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)</a:t>
            </a:r>
          </a:p>
          <a:p>
            <a:pPr lvl="1"/>
            <a:r>
              <a:rPr lang="en-US" sz="2800" dirty="0"/>
              <a:t>E.g.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Keep names short but meaningful</a:t>
            </a:r>
          </a:p>
          <a:p>
            <a:r>
              <a:rPr lang="en-US" altLang="en-US" sz="3000" dirty="0"/>
              <a:t>Use clear and simple naming conventions</a:t>
            </a:r>
          </a:p>
          <a:p>
            <a:r>
              <a:rPr lang="en-US" altLang="en-US" sz="3000" dirty="0"/>
              <a:t>Use a prefix that distinguishes types of object</a:t>
            </a:r>
          </a:p>
          <a:p>
            <a:pPr lvl="1"/>
            <a:r>
              <a:rPr lang="en-US" altLang="en-US" sz="2800" dirty="0"/>
              <a:t>Views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/>
              <a:t>Stored procedures –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/>
              <a:t>Keep object names and user names unique</a:t>
            </a:r>
          </a:p>
          <a:p>
            <a:pPr lvl="1"/>
            <a:r>
              <a:rPr lang="en-US" altLang="en-US" sz="2800" dirty="0"/>
              <a:t>Example of naming collision: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table name</a:t>
            </a:r>
          </a:p>
          <a:p>
            <a:pPr lvl="2"/>
            <a:r>
              <a:rPr lang="en-US" alt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as database role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50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Variables are defined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/>
              <a:t>Always prefixed by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/>
              <a:t>, e.g.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Assigned by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/>
              <a:t> or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scope (until </a:t>
            </a: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/>
              <a:t> is executed)</a:t>
            </a:r>
            <a:endParaRPr lang="bg-BG" sz="30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2212974" y="3632943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@EmpID varchar(11),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'King'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6449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Numbers,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Dates,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Characters,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Binary, e.g. </a:t>
            </a:r>
            <a:r>
              <a:rPr lang="en-US" alt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Unspecified type –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Table – set of data records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Cursor – iterator over record sets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User-defined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752600"/>
            <a:ext cx="3991198" cy="3493772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45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Aggregate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Scalar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Rowset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functions </a:t>
            </a:r>
            <a:r>
              <a:rPr lang="en-US" altLang="en-US" dirty="0" smtClean="0"/>
              <a:t>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2132012" y="1981199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2132012" y="3581399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2132012" y="48980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Source =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</a:p>
        </p:txBody>
      </p:sp>
    </p:spTree>
    <p:extLst>
      <p:ext uri="{BB962C8B-B14F-4D97-AF65-F5344CB8AC3E}">
        <p14:creationId xmlns:p14="http://schemas.microsoft.com/office/powerpoint/2010/main" val="15489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pPr lvl="1"/>
            <a:r>
              <a:rPr lang="en-US" altLang="en-US" dirty="0" smtClean="0"/>
              <a:t>String concatenation (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0812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412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233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1749424" y="4191000"/>
            <a:ext cx="8686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99193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with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block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6428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conditional statement is like in C</a:t>
            </a:r>
            <a:r>
              <a:rPr lang="en-US" sz="3000" dirty="0" smtClean="0"/>
              <a:t>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4712" y="21480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4712" y="37466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195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2974" y="2197360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4121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9574" y="2761618"/>
            <a:ext cx="88265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5781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132012" y="1295400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553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833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Stored procedures </a:t>
            </a:r>
            <a:r>
              <a:rPr lang="en-US" altLang="en-US" dirty="0"/>
              <a:t>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130424" y="2895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dbo.usp_SelectEmployeesBySeniority </a:t>
            </a:r>
            <a:endParaRPr lang="bg-BG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7081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Executing </a:t>
            </a:r>
            <a:r>
              <a:rPr lang="en-US" dirty="0"/>
              <a:t>a stored procedure within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124074" y="2333473"/>
            <a:ext cx="7937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124074" y="5029200"/>
            <a:ext cx="7937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1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130424" y="219736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usp_SelectEmployeesBySeniority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22429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Database </a:t>
            </a:r>
            <a:r>
              <a:rPr lang="en-US" dirty="0" smtClean="0"/>
              <a:t>Cursors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436813" y="1885952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6813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'usp_SelectEmployeesBySeniority'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3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684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448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08212" y="21085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08212" y="50041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usp_SelectEmployeesBySeniority(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337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676400"/>
            <a:ext cx="9753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 int = 5)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HireDate, GETDATE()) as Years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@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minYearsAtWork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35139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987381" lvl="3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2162" y="186059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2162" y="5638800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</a:p>
        </p:txBody>
      </p:sp>
    </p:spTree>
    <p:extLst>
      <p:ext uri="{BB962C8B-B14F-4D97-AF65-F5344CB8AC3E}">
        <p14:creationId xmlns:p14="http://schemas.microsoft.com/office/powerpoint/2010/main" val="60616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2208212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int 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@result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@firstNumber + @secondNumber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@answer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7008813" y="1447801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7161213" y="3810001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7008813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Execution results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5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1141412" y="1295401"/>
            <a:ext cx="99060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SCOPE_IDENTITY()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usp_NewEmployee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8099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87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3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Instead-of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2131916" y="1629234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6077985" y="1547007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903412" y="26151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0213" y="4837748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cause and error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INSTEAD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2208212" y="1999595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90315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12" y="1636117"/>
            <a:ext cx="3124200" cy="2077594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2" y="2849334"/>
            <a:ext cx="3105150" cy="172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293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Aggregate functions (like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b="1" i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and Modifying Functions</a:t>
            </a:r>
            <a:endParaRPr lang="bg-BG" sz="3700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1366836" y="3474626"/>
            <a:ext cx="94519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money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567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noProof="1" smtClean="0"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specifies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2208212" y="1703726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fn_EmployeeNamesForJobTitle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nvarchar(30)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FirstName, LastName, JobTitle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SoftUni.dbo.Employees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JobTitle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@jobTitleParameter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2208212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fn_EmployeeNamesForJobTitle(N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'Stocker')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9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enclose multiple statements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RETURN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012" y="3733800"/>
            <a:ext cx="3819524" cy="2541850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339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2284412" y="1600201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974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88284" y="5754968"/>
            <a:ext cx="9654328" cy="688256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5212" y="12192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6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08212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700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DCL?</a:t>
            </a:r>
            <a:endParaRPr lang="en-US" dirty="0">
              <a:latin typeface="Courier New" pitchFamily="49" charset="0"/>
            </a:endParaRP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What is </a:t>
            </a:r>
            <a:r>
              <a:rPr lang="en-US" dirty="0" smtClean="0"/>
              <a:t>batch?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is aggregate function?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GB" dirty="0" smtClean="0"/>
              <a:t>What </a:t>
            </a:r>
            <a:r>
              <a:rPr lang="en-GB" smtClean="0"/>
              <a:t>is trigger?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Transact SQL (T-SQL)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4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</a:t>
            </a:r>
            <a:r>
              <a:rPr lang="en-US" altLang="en-US" smtClean="0"/>
              <a:t>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9451" y="4378326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15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object&gt;</a:t>
            </a:r>
          </a:p>
          <a:p>
            <a:r>
              <a:rPr lang="en-US" altLang="en-US" dirty="0" smtClean="0">
                <a:latin typeface="+mj-lt"/>
              </a:rPr>
              <a:t>The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altLang="en-US" dirty="0" smtClean="0">
                <a:latin typeface="+mj-lt"/>
              </a:rPr>
              <a:t> can be a table, view, stored procedure, function…</a:t>
            </a:r>
          </a:p>
          <a:p>
            <a:pPr lvl="1"/>
            <a:r>
              <a:rPr lang="en-US" altLang="en-US" dirty="0" smtClean="0">
                <a:latin typeface="+mj-lt"/>
              </a:rPr>
              <a:t>Dome DDL commands require specific permissions</a:t>
            </a:r>
            <a:endParaRPr lang="en-US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2297112" y="4114801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GB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endParaRPr lang="en-US" alt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</a:t>
            </a:r>
            <a:r>
              <a:rPr lang="en-US" alt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TO </a:t>
            </a: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7681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870074" y="4495800"/>
            <a:ext cx="8445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SoftUni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Salary,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BETWEEN 10000 and 20000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alt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JobTitle</a:t>
            </a:r>
            <a:endParaRPr lang="en-US" alt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7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2898</Words>
  <Application>Microsoft Office PowerPoint</Application>
  <PresentationFormat>Custom</PresentationFormat>
  <Paragraphs>605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Transact SQL (T-SQL)</vt:lpstr>
      <vt:lpstr>Table of Contents</vt:lpstr>
      <vt:lpstr>Table of Contents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Summary</vt:lpstr>
      <vt:lpstr>Transact SQL (T-SQL)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Software Development Course</dc:subject>
  <dc:creator/>
  <cp:keywords>Databases, Advanced SQL, programming, SoftUni, Software University, programming, software development, software engineering, course, grouping, ddl, transact-sql, t-sql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2015-06-20T22:07:44Z</dcterms:modified>
  <cp:category>Databases, Advanced SQL, programming, SoftUni, Software University, programming, software development, software engineering, course, transact-sql, t-sql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